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8" r:id="rId4"/>
    <p:sldId id="266" r:id="rId5"/>
    <p:sldId id="259" r:id="rId6"/>
    <p:sldId id="267" r:id="rId7"/>
    <p:sldId id="274" r:id="rId8"/>
    <p:sldId id="271" r:id="rId9"/>
    <p:sldId id="272" r:id="rId10"/>
    <p:sldId id="275" r:id="rId11"/>
    <p:sldId id="261" r:id="rId12"/>
    <p:sldId id="262" r:id="rId13"/>
    <p:sldId id="269" r:id="rId14"/>
    <p:sldId id="270" r:id="rId15"/>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E7F80"/>
    <a:srgbClr val="787F82"/>
    <a:srgbClr val="777F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383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fontAlgn="base"/>
            <a:endParaRPr lang="zh-CN" altLang="en-US" strike="noStrike" noProof="1" dirty="0"/>
          </a:p>
        </p:txBody>
      </p:sp>
      <p:sp>
        <p:nvSpPr>
          <p:cNvPr id="5" name="Footer Placeholder 4"/>
          <p:cNvSpPr>
            <a:spLocks noGrp="1"/>
          </p:cNvSpPr>
          <p:nvPr>
            <p:ph type="ftr" sz="quarter" idx="11"/>
          </p:nvPr>
        </p:nvSpPr>
        <p:spPr/>
        <p:txBody>
          <a:bodyPr/>
          <a:lstStyle/>
          <a:p>
            <a:pPr lvl="0" fontAlgn="base"/>
            <a:endParaRPr lang="zh-CN" altLang="en-US" strike="noStrike" noProof="1" dirty="0"/>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fontAlgn="base"/>
            <a:endParaRPr lang="zh-CN" altLang="en-US" strike="noStrike" noProof="1" dirty="0"/>
          </a:p>
        </p:txBody>
      </p:sp>
      <p:sp>
        <p:nvSpPr>
          <p:cNvPr id="5" name="Footer Placeholder 4"/>
          <p:cNvSpPr>
            <a:spLocks noGrp="1"/>
          </p:cNvSpPr>
          <p:nvPr>
            <p:ph type="ftr" sz="quarter" idx="11"/>
          </p:nvPr>
        </p:nvSpPr>
        <p:spPr/>
        <p:txBody>
          <a:bodyPr/>
          <a:lstStyle/>
          <a:p>
            <a:pPr lvl="0" fontAlgn="base"/>
            <a:endParaRPr lang="zh-CN" altLang="en-US" strike="noStrike" noProof="1" dirty="0"/>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fontAlgn="base"/>
            <a:endParaRPr lang="zh-CN" altLang="en-US" strike="noStrike" noProof="1" dirty="0"/>
          </a:p>
        </p:txBody>
      </p:sp>
      <p:sp>
        <p:nvSpPr>
          <p:cNvPr id="5" name="Footer Placeholder 4"/>
          <p:cNvSpPr>
            <a:spLocks noGrp="1"/>
          </p:cNvSpPr>
          <p:nvPr>
            <p:ph type="ftr" sz="quarter" idx="11"/>
          </p:nvPr>
        </p:nvSpPr>
        <p:spPr/>
        <p:txBody>
          <a:bodyPr/>
          <a:lstStyle/>
          <a:p>
            <a:pPr lvl="0" fontAlgn="base"/>
            <a:endParaRPr lang="zh-CN" altLang="en-US" strike="noStrike" noProof="1" dirty="0"/>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fontAlgn="base"/>
            <a:endParaRPr lang="zh-CN" altLang="en-US" strike="noStrike" noProof="1" dirty="0"/>
          </a:p>
        </p:txBody>
      </p:sp>
      <p:sp>
        <p:nvSpPr>
          <p:cNvPr id="5" name="Footer Placeholder 4"/>
          <p:cNvSpPr>
            <a:spLocks noGrp="1"/>
          </p:cNvSpPr>
          <p:nvPr>
            <p:ph type="ftr" sz="quarter" idx="11"/>
          </p:nvPr>
        </p:nvSpPr>
        <p:spPr/>
        <p:txBody>
          <a:bodyPr/>
          <a:lstStyle/>
          <a:p>
            <a:pPr lvl="0" fontAlgn="base"/>
            <a:endParaRPr lang="zh-CN" altLang="en-US" strike="noStrike" noProof="1" dirty="0"/>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fontAlgn="base"/>
            <a:endParaRPr lang="zh-CN" altLang="en-US" strike="noStrike" noProof="1" dirty="0"/>
          </a:p>
        </p:txBody>
      </p:sp>
      <p:sp>
        <p:nvSpPr>
          <p:cNvPr id="5" name="Footer Placeholder 4"/>
          <p:cNvSpPr>
            <a:spLocks noGrp="1"/>
          </p:cNvSpPr>
          <p:nvPr>
            <p:ph type="ftr" sz="quarter" idx="11"/>
          </p:nvPr>
        </p:nvSpPr>
        <p:spPr/>
        <p:txBody>
          <a:bodyPr/>
          <a:lstStyle/>
          <a:p>
            <a:pPr lvl="0" fontAlgn="base"/>
            <a:endParaRPr lang="zh-CN" altLang="en-US" strike="noStrike" noProof="1" dirty="0"/>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fontAlgn="base"/>
            <a:endParaRPr lang="zh-CN" altLang="en-US" strike="noStrike" noProof="1" dirty="0"/>
          </a:p>
        </p:txBody>
      </p:sp>
      <p:sp>
        <p:nvSpPr>
          <p:cNvPr id="6" name="Footer Placeholder 5"/>
          <p:cNvSpPr>
            <a:spLocks noGrp="1"/>
          </p:cNvSpPr>
          <p:nvPr>
            <p:ph type="ftr" sz="quarter" idx="11"/>
          </p:nvPr>
        </p:nvSpPr>
        <p:spPr/>
        <p:txBody>
          <a:bodyPr/>
          <a:lstStyle/>
          <a:p>
            <a:pPr lvl="0" fontAlgn="base"/>
            <a:endParaRPr lang="zh-CN" altLang="en-US" strike="noStrike" noProof="1" dirty="0"/>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fontAlgn="base"/>
            <a:endParaRPr lang="zh-CN" altLang="en-US" strike="noStrike" noProof="1" dirty="0"/>
          </a:p>
        </p:txBody>
      </p:sp>
      <p:sp>
        <p:nvSpPr>
          <p:cNvPr id="8" name="Footer Placeholder 7"/>
          <p:cNvSpPr>
            <a:spLocks noGrp="1"/>
          </p:cNvSpPr>
          <p:nvPr>
            <p:ph type="ftr" sz="quarter" idx="11"/>
          </p:nvPr>
        </p:nvSpPr>
        <p:spPr/>
        <p:txBody>
          <a:bodyPr/>
          <a:lstStyle/>
          <a:p>
            <a:pPr lvl="0" fontAlgn="base"/>
            <a:endParaRPr lang="zh-CN" altLang="en-US" strike="noStrike" noProof="1" dirty="0"/>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fontAlgn="base"/>
            <a:endParaRPr lang="zh-CN" altLang="en-US" strike="noStrike" noProof="1" dirty="0"/>
          </a:p>
        </p:txBody>
      </p:sp>
      <p:sp>
        <p:nvSpPr>
          <p:cNvPr id="4" name="Footer Placeholder 3"/>
          <p:cNvSpPr>
            <a:spLocks noGrp="1"/>
          </p:cNvSpPr>
          <p:nvPr>
            <p:ph type="ftr" sz="quarter" idx="11"/>
          </p:nvPr>
        </p:nvSpPr>
        <p:spPr/>
        <p:txBody>
          <a:bodyPr/>
          <a:lstStyle/>
          <a:p>
            <a:pPr lvl="0" fontAlgn="base"/>
            <a:endParaRPr lang="zh-CN" altLang="en-US" strike="noStrike" noProof="1" dirty="0"/>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dirty="0"/>
          </a:p>
        </p:txBody>
      </p:sp>
      <p:sp>
        <p:nvSpPr>
          <p:cNvPr id="3" name="Footer Placeholder 2"/>
          <p:cNvSpPr>
            <a:spLocks noGrp="1"/>
          </p:cNvSpPr>
          <p:nvPr>
            <p:ph type="ftr" sz="quarter" idx="11"/>
          </p:nvPr>
        </p:nvSpPr>
        <p:spPr/>
        <p:txBody>
          <a:bodyPr/>
          <a:lstStyle/>
          <a:p>
            <a:pPr lvl="0" fontAlgn="base"/>
            <a:endParaRPr lang="zh-CN" altLang="en-US" strike="noStrike" noProof="1" dirty="0"/>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fontAlgn="base"/>
            <a:endParaRPr lang="zh-CN" altLang="en-US" strike="noStrike" noProof="1" dirty="0"/>
          </a:p>
        </p:txBody>
      </p:sp>
      <p:sp>
        <p:nvSpPr>
          <p:cNvPr id="6" name="Footer Placeholder 5"/>
          <p:cNvSpPr>
            <a:spLocks noGrp="1"/>
          </p:cNvSpPr>
          <p:nvPr>
            <p:ph type="ftr" sz="quarter" idx="11"/>
          </p:nvPr>
        </p:nvSpPr>
        <p:spPr/>
        <p:txBody>
          <a:bodyPr/>
          <a:lstStyle/>
          <a:p>
            <a:pPr lvl="0" fontAlgn="base"/>
            <a:endParaRPr lang="zh-CN" altLang="en-US" strike="noStrike" noProof="1" dirty="0"/>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fontAlgn="base"/>
            <a:endParaRPr lang="zh-CN" altLang="en-US" strike="noStrike" noProof="1" dirty="0"/>
          </a:p>
        </p:txBody>
      </p:sp>
      <p:sp>
        <p:nvSpPr>
          <p:cNvPr id="6" name="Footer Placeholder 5"/>
          <p:cNvSpPr>
            <a:spLocks noGrp="1"/>
          </p:cNvSpPr>
          <p:nvPr>
            <p:ph type="ftr" sz="quarter" idx="11"/>
          </p:nvPr>
        </p:nvSpPr>
        <p:spPr/>
        <p:txBody>
          <a:bodyPr/>
          <a:lstStyle/>
          <a:p>
            <a:pPr lvl="0" fontAlgn="base"/>
            <a:endParaRPr lang="zh-CN" altLang="en-US" strike="noStrike" noProof="1" dirty="0"/>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rgbClr val="7E7F80"/>
            </a:gs>
            <a:gs pos="0">
              <a:schemeClr val="bg1">
                <a:lumMod val="50000"/>
              </a:schemeClr>
            </a:gs>
            <a:gs pos="0">
              <a:srgbClr val="034373"/>
            </a:gs>
          </a:gsLst>
          <a:lin scaled="0"/>
        </a:gradFill>
        <a:effectLst/>
      </p:bgPr>
    </p:bg>
    <p:spTree>
      <p:nvGrpSpPr>
        <p:cNvPr id="1" name=""/>
        <p:cNvGrpSpPr/>
        <p:nvPr/>
      </p:nvGrpSpPr>
      <p:grpSpPr/>
      <p:pic>
        <p:nvPicPr>
          <p:cNvPr id="2" name="Picture 1" descr="Screenshot 2025-02-19 085838"/>
          <p:cNvPicPr>
            <a:picLocks noChangeAspect="1"/>
          </p:cNvPicPr>
          <p:nvPr/>
        </p:nvPicPr>
        <p:blipFill>
          <a:blip r:embed="rId1">
            <a:lum contrast="-6000"/>
          </a:blip>
          <a:stretch>
            <a:fillRect/>
          </a:stretch>
        </p:blipFill>
        <p:spPr>
          <a:xfrm>
            <a:off x="-24765" y="-50800"/>
            <a:ext cx="5228590" cy="6908800"/>
          </a:xfrm>
          <a:prstGeom prst="rect">
            <a:avLst/>
          </a:prstGeom>
          <a:ln>
            <a:solidFill>
              <a:schemeClr val="bg1">
                <a:lumMod val="50000"/>
              </a:schemeClr>
            </a:solidFill>
          </a:ln>
        </p:spPr>
      </p:pic>
      <p:sp>
        <p:nvSpPr>
          <p:cNvPr id="3" name="Text Box 2"/>
          <p:cNvSpPr txBox="1"/>
          <p:nvPr/>
        </p:nvSpPr>
        <p:spPr>
          <a:xfrm>
            <a:off x="4943475" y="260985"/>
            <a:ext cx="6948170" cy="1446530"/>
          </a:xfrm>
          <a:prstGeom prst="rect">
            <a:avLst/>
          </a:prstGeom>
          <a:noFill/>
        </p:spPr>
        <p:txBody>
          <a:bodyPr wrap="square" rtlCol="0" anchor="t">
            <a:noAutofit/>
          </a:bodyPr>
          <a:p>
            <a:r>
              <a:rPr lang="en-US" sz="5400" b="1">
                <a:solidFill>
                  <a:schemeClr val="bg1"/>
                </a:solidFill>
                <a:latin typeface="Times New Roman" panose="02020603050405020304" charset="0"/>
                <a:cs typeface="Times New Roman" panose="02020603050405020304" charset="0"/>
                <a:sym typeface="+mn-ea"/>
              </a:rPr>
              <a:t>TRÍ TUỆ NHÂN TẠO</a:t>
            </a:r>
            <a:r>
              <a:rPr lang="en-US" sz="5400">
                <a:solidFill>
                  <a:schemeClr val="bg1"/>
                </a:solidFill>
                <a:sym typeface="+mn-ea"/>
              </a:rPr>
              <a:t> </a:t>
            </a:r>
            <a:endParaRPr lang="en-US" sz="5400">
              <a:solidFill>
                <a:schemeClr val="bg1"/>
              </a:solidFill>
              <a:sym typeface="+mn-ea"/>
            </a:endParaRPr>
          </a:p>
        </p:txBody>
      </p:sp>
      <p:sp>
        <p:nvSpPr>
          <p:cNvPr id="4" name="Text Box 3"/>
          <p:cNvSpPr txBox="1"/>
          <p:nvPr/>
        </p:nvSpPr>
        <p:spPr>
          <a:xfrm>
            <a:off x="6146800" y="4398645"/>
            <a:ext cx="5404485" cy="2151380"/>
          </a:xfrm>
          <a:prstGeom prst="rect">
            <a:avLst/>
          </a:prstGeom>
          <a:noFill/>
        </p:spPr>
        <p:txBody>
          <a:bodyPr wrap="square" rtlCol="0" anchor="t">
            <a:noAutofit/>
          </a:bodyPr>
          <a:p>
            <a:r>
              <a:rPr lang="en-US" sz="2400">
                <a:solidFill>
                  <a:schemeClr val="bg1"/>
                </a:solidFill>
                <a:cs typeface="Arial" panose="020B0604020202020204" pitchFamily="34" charset="0"/>
                <a:sym typeface="+mn-ea"/>
              </a:rPr>
              <a:t>Giảng viên: </a:t>
            </a:r>
            <a:r>
              <a:rPr lang="en-US" altLang="en-US" sz="2400">
                <a:solidFill>
                  <a:schemeClr val="bg1"/>
                </a:solidFill>
                <a:cs typeface="Arial" panose="020B0604020202020204" pitchFamily="34" charset="0"/>
                <a:sym typeface="+mn-ea"/>
              </a:rPr>
              <a:t>ThS. Lê Trung Hiếu</a:t>
            </a:r>
            <a:endParaRPr lang="en-US" altLang="en-US" sz="2400">
              <a:solidFill>
                <a:schemeClr val="bg1"/>
              </a:solidFill>
              <a:cs typeface="Arial" panose="020B0604020202020204" pitchFamily="34" charset="0"/>
              <a:sym typeface="+mn-ea"/>
            </a:endParaRPr>
          </a:p>
          <a:p>
            <a:endParaRPr lang="en-US" altLang="en-US" sz="2400">
              <a:solidFill>
                <a:schemeClr val="bg1"/>
              </a:solidFill>
              <a:cs typeface="Arial" panose="020B0604020202020204" pitchFamily="34" charset="0"/>
              <a:sym typeface="+mn-ea"/>
            </a:endParaRPr>
          </a:p>
          <a:p>
            <a:r>
              <a:rPr lang="en-US" sz="2000">
                <a:solidFill>
                  <a:schemeClr val="bg1"/>
                </a:solidFill>
                <a:cs typeface="Arial" panose="020B0604020202020204" pitchFamily="34" charset="0"/>
                <a:sym typeface="+mn-ea"/>
              </a:rPr>
              <a:t>NHÓM 10: Lê Thiên Dũng </a:t>
            </a:r>
            <a:endParaRPr lang="en-US" sz="2000">
              <a:solidFill>
                <a:schemeClr val="bg1"/>
              </a:solidFill>
              <a:cs typeface="Arial" panose="020B0604020202020204" pitchFamily="34" charset="0"/>
            </a:endParaRPr>
          </a:p>
          <a:p>
            <a:pPr marL="457200" lvl="1" indent="457200"/>
            <a:r>
              <a:rPr lang="en-US" sz="2000">
                <a:solidFill>
                  <a:schemeClr val="bg1"/>
                </a:solidFill>
                <a:cs typeface="Arial" panose="020B0604020202020204" pitchFamily="34" charset="0"/>
                <a:sym typeface="+mn-ea"/>
              </a:rPr>
              <a:t>        Lê Đức Thọ </a:t>
            </a:r>
            <a:endParaRPr lang="en-US" sz="2000">
              <a:solidFill>
                <a:schemeClr val="bg1"/>
              </a:solidFill>
              <a:cs typeface="Arial" panose="020B0604020202020204" pitchFamily="34" charset="0"/>
            </a:endParaRPr>
          </a:p>
          <a:p>
            <a:pPr marL="457200" lvl="1" indent="457200"/>
            <a:r>
              <a:rPr lang="en-US" sz="2000">
                <a:solidFill>
                  <a:schemeClr val="bg1"/>
                </a:solidFill>
                <a:cs typeface="Arial" panose="020B0604020202020204" pitchFamily="34" charset="0"/>
                <a:sym typeface="+mn-ea"/>
              </a:rPr>
              <a:t>        Hà Quang Dự</a:t>
            </a:r>
            <a:endParaRPr lang="en-US" sz="2000">
              <a:solidFill>
                <a:schemeClr val="bg1"/>
              </a:solidFill>
              <a:cs typeface="Arial" panose="020B0604020202020204" pitchFamily="34" charset="0"/>
            </a:endParaRPr>
          </a:p>
          <a:p>
            <a:pPr marL="457200" lvl="1" indent="457200"/>
            <a:r>
              <a:rPr lang="en-US" sz="2000">
                <a:solidFill>
                  <a:schemeClr val="bg1"/>
                </a:solidFill>
                <a:cs typeface="Arial" panose="020B0604020202020204" pitchFamily="34" charset="0"/>
                <a:sym typeface="+mn-ea"/>
              </a:rPr>
              <a:t>        Phạm Thị Ngọc Thanh</a:t>
            </a:r>
            <a:endParaRPr lang="en-US" sz="2000">
              <a:solidFill>
                <a:schemeClr val="bg1"/>
              </a:solidFill>
              <a:cs typeface="Arial" panose="020B0604020202020204" pitchFamily="34" charset="0"/>
              <a:sym typeface="+mn-ea"/>
            </a:endParaRPr>
          </a:p>
        </p:txBody>
      </p:sp>
      <p:sp>
        <p:nvSpPr>
          <p:cNvPr id="5" name="Text Box 4"/>
          <p:cNvSpPr txBox="1"/>
          <p:nvPr/>
        </p:nvSpPr>
        <p:spPr>
          <a:xfrm>
            <a:off x="4686935" y="1845310"/>
            <a:ext cx="7204710" cy="4055745"/>
          </a:xfrm>
          <a:prstGeom prst="rect">
            <a:avLst/>
          </a:prstGeom>
          <a:noFill/>
        </p:spPr>
        <p:txBody>
          <a:bodyPr wrap="square" rtlCol="0">
            <a:noAutofit/>
          </a:bodyPr>
          <a:p>
            <a:r>
              <a:rPr lang="en-US" altLang="en-US" sz="4400" b="1">
                <a:solidFill>
                  <a:schemeClr val="bg1"/>
                </a:solidFill>
                <a:latin typeface="Times New Roman" panose="02020603050405020304" charset="0"/>
                <a:cs typeface="Times New Roman" panose="02020603050405020304" charset="0"/>
              </a:rPr>
              <a:t> NHẬN DIỆN KHUÔN MẶT CÓ ĐEO KHẨU TRANG</a:t>
            </a:r>
            <a:endParaRPr lang="en-US" altLang="en-US" sz="4400" b="1">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9470" y="1989455"/>
            <a:ext cx="9236075" cy="1082675"/>
          </a:xfrm>
          <a:prstGeom prst="rect">
            <a:avLst/>
          </a:prstGeom>
          <a:noFill/>
        </p:spPr>
        <p:txBody>
          <a:bodyPr wrap="square" rtlCol="0">
            <a:noAutofit/>
          </a:bodyPr>
          <a:p>
            <a:pPr>
              <a:lnSpc>
                <a:spcPct val="100000"/>
              </a:lnSpc>
            </a:pPr>
            <a:r>
              <a:rPr lang="en-US" altLang="en-US" b="1"/>
              <a:t>ArcFace: </a:t>
            </a:r>
            <a:r>
              <a:rPr lang="en-US" altLang="en-US"/>
              <a:t>Là mô hình nhận diện khuôn mặt dựa trên khoảng cách </a:t>
            </a:r>
            <a:r>
              <a:rPr lang="en-US" altLang="en-US"/>
              <a:t>đ</a:t>
            </a:r>
            <a:r>
              <a:rPr lang="en-US" altLang="en-US"/>
              <a:t>ặc tr</a:t>
            </a:r>
            <a:r>
              <a:rPr lang="en-US" altLang="en-US"/>
              <a:t>ư</a:t>
            </a:r>
            <a:r>
              <a:rPr lang="en-US" altLang="en-US"/>
              <a:t>ng, sử dụng  </a:t>
            </a:r>
            <a:endParaRPr lang="en-US" altLang="en-US"/>
          </a:p>
          <a:p>
            <a:pPr>
              <a:lnSpc>
                <a:spcPct val="100000"/>
              </a:lnSpc>
            </a:pPr>
            <a:r>
              <a:rPr lang="en-US" altLang="en-US"/>
              <a:t>              hàm mất mát Angular Margin Loss </a:t>
            </a:r>
            <a:r>
              <a:rPr lang="en-US" altLang="en-US"/>
              <a:t>đ</a:t>
            </a:r>
            <a:r>
              <a:rPr lang="en-US" altLang="en-US"/>
              <a:t>ể t</a:t>
            </a:r>
            <a:r>
              <a:rPr lang="en-US" altLang="en-US"/>
              <a:t>ă</a:t>
            </a:r>
            <a:r>
              <a:rPr lang="en-US" altLang="en-US"/>
              <a:t>ng </a:t>
            </a:r>
            <a:r>
              <a:rPr lang="en-US" altLang="en-US"/>
              <a:t>đ</a:t>
            </a:r>
            <a:r>
              <a:rPr lang="en-US" altLang="en-US"/>
              <a:t>ộ chính xác. Giúp cải thiện phân 	biệt giữa các danh tính khác nhau. Phù hợp với các hệ thống kiểm soát an ninh 	và xác thực danh tính.</a:t>
            </a:r>
            <a:endParaRPr lang="en-US" altLang="en-US"/>
          </a:p>
          <a:p>
            <a:endParaRPr lang="en-US" altLang="en-US"/>
          </a:p>
          <a:p>
            <a:endParaRPr lang="en-US" altLang="en-US"/>
          </a:p>
        </p:txBody>
      </p:sp>
      <p:sp>
        <p:nvSpPr>
          <p:cNvPr id="4" name="Text Box 3"/>
          <p:cNvSpPr txBox="1"/>
          <p:nvPr/>
        </p:nvSpPr>
        <p:spPr>
          <a:xfrm>
            <a:off x="695325" y="4005580"/>
            <a:ext cx="10444480" cy="2426335"/>
          </a:xfrm>
          <a:prstGeom prst="rect">
            <a:avLst/>
          </a:prstGeom>
          <a:noFill/>
        </p:spPr>
        <p:txBody>
          <a:bodyPr wrap="square" rtlCol="0" anchor="t">
            <a:noAutofit/>
          </a:bodyPr>
          <a:p>
            <a:r>
              <a:rPr lang="en-US" altLang="en-US" b="1">
                <a:sym typeface="+mn-ea"/>
              </a:rPr>
              <a:t>RangingArcFace: </a:t>
            </a:r>
            <a:r>
              <a:rPr lang="en-US" altLang="en-US">
                <a:sym typeface="+mn-ea"/>
              </a:rPr>
              <a:t>Cải thiện từ ArcFace với khả năng tối ưu hóa độ chính xác trên dữ liệu bị che 	khuất một phần. Hoạt động hiệu quả hơn trong điều kiện đeo khẩu trang, che mặt một 	phần. </a:t>
            </a:r>
            <a:endParaRPr lang="en-US" altLang="en-US"/>
          </a:p>
          <a:p>
            <a:endParaRPr lang="en-US" altLang="en-US"/>
          </a:p>
        </p:txBody>
      </p:sp>
      <p:sp>
        <p:nvSpPr>
          <p:cNvPr id="5" name="Text Box 4"/>
          <p:cNvSpPr txBox="1"/>
          <p:nvPr/>
        </p:nvSpPr>
        <p:spPr>
          <a:xfrm>
            <a:off x="407035" y="189230"/>
            <a:ext cx="8235315" cy="1169035"/>
          </a:xfrm>
          <a:prstGeom prst="rect">
            <a:avLst/>
          </a:prstGeom>
          <a:noFill/>
        </p:spPr>
        <p:txBody>
          <a:bodyPr wrap="square" rtlCol="0">
            <a:noAutofit/>
          </a:bodyPr>
          <a:p>
            <a:r>
              <a:rPr lang="en-US" sz="4000" b="1">
                <a:latin typeface="Times New Roman" panose="02020603050405020304" charset="0"/>
                <a:cs typeface="Times New Roman" panose="02020603050405020304" charset="0"/>
              </a:rPr>
              <a:t>Các mô hình nhận diện khuôn mặt</a:t>
            </a:r>
            <a:endParaRPr lang="en-US" sz="4000" b="1">
              <a:latin typeface="Times New Roman" panose="02020603050405020304" charset="0"/>
              <a:cs typeface="Times New Roman" panose="0202060305040502030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765" y="45085"/>
            <a:ext cx="8056245" cy="1259840"/>
          </a:xfrm>
          <a:prstGeom prst="rect">
            <a:avLst/>
          </a:prstGeom>
          <a:noFill/>
        </p:spPr>
        <p:txBody>
          <a:bodyPr wrap="square" rtlCol="0">
            <a:noAutofit/>
          </a:bodyPr>
          <a:p>
            <a:r>
              <a:rPr lang="en-US" sz="3200" b="1">
                <a:latin typeface="Times New Roman" panose="02020603050405020304" charset="0"/>
                <a:cs typeface="Times New Roman" panose="02020603050405020304" charset="0"/>
              </a:rPr>
              <a:t>5. Kết quả, đánh giá</a:t>
            </a:r>
            <a:r>
              <a:rPr lang="en-US">
                <a:cs typeface="Arial" panose="020B0604020202020204" pitchFamily="34" charset="0"/>
              </a:rPr>
              <a:t> </a:t>
            </a:r>
            <a:endParaRPr lang="en-US">
              <a:cs typeface="Arial" panose="020B0604020202020204" pitchFamily="34" charset="0"/>
            </a:endParaRPr>
          </a:p>
        </p:txBody>
      </p:sp>
      <p:pic>
        <p:nvPicPr>
          <p:cNvPr id="3" name="Picture 2"/>
          <p:cNvPicPr>
            <a:picLocks noChangeAspect="1"/>
          </p:cNvPicPr>
          <p:nvPr/>
        </p:nvPicPr>
        <p:blipFill>
          <a:blip r:embed="rId1"/>
          <a:stretch>
            <a:fillRect/>
          </a:stretch>
        </p:blipFill>
        <p:spPr>
          <a:xfrm>
            <a:off x="767715" y="1269365"/>
            <a:ext cx="4311015" cy="2480310"/>
          </a:xfrm>
          <a:prstGeom prst="rect">
            <a:avLst/>
          </a:prstGeom>
        </p:spPr>
      </p:pic>
      <p:pic>
        <p:nvPicPr>
          <p:cNvPr id="6" name="Picture 5"/>
          <p:cNvPicPr>
            <a:picLocks noChangeAspect="1"/>
          </p:cNvPicPr>
          <p:nvPr/>
        </p:nvPicPr>
        <p:blipFill>
          <a:blip r:embed="rId2"/>
          <a:stretch>
            <a:fillRect/>
          </a:stretch>
        </p:blipFill>
        <p:spPr>
          <a:xfrm>
            <a:off x="6886575" y="476885"/>
            <a:ext cx="4519930" cy="3573780"/>
          </a:xfrm>
          <a:prstGeom prst="rect">
            <a:avLst/>
          </a:prstGeom>
        </p:spPr>
      </p:pic>
      <p:sp>
        <p:nvSpPr>
          <p:cNvPr id="7" name="Text Box 6"/>
          <p:cNvSpPr txBox="1"/>
          <p:nvPr/>
        </p:nvSpPr>
        <p:spPr>
          <a:xfrm>
            <a:off x="6383655" y="4292600"/>
            <a:ext cx="5080000" cy="2449830"/>
          </a:xfrm>
          <a:prstGeom prst="rect">
            <a:avLst/>
          </a:prstGeom>
        </p:spPr>
        <p:txBody>
          <a:bodyPr>
            <a:spAutoFit/>
          </a:bodyPr>
          <a:p>
            <a:pPr>
              <a:spcAft>
                <a:spcPct val="60000"/>
              </a:spcAft>
            </a:pPr>
            <a:r>
              <a:rPr sz="2000">
                <a:latin typeface="Times New Roman" panose="02020603050405020304" charset="0"/>
                <a:cs typeface="Times New Roman" panose="02020603050405020304" charset="0"/>
              </a:rPr>
              <a:t>Hạn Chế:</a:t>
            </a:r>
            <a:endParaRPr sz="2000">
              <a:latin typeface="Times New Roman" panose="02020603050405020304" charset="0"/>
              <a:cs typeface="Times New Roman" panose="02020603050405020304" charset="0"/>
            </a:endParaRPr>
          </a:p>
          <a:p>
            <a:pPr>
              <a:buFont typeface="Arial" panose="020B0604020202020204"/>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Khả năng nhận diện khi đeo khẩu trang còn thấp (do che mất phần miệng và mũi).</a:t>
            </a:r>
            <a:endParaRPr sz="2000">
              <a:latin typeface="Times New Roman" panose="02020603050405020304" charset="0"/>
              <a:cs typeface="Times New Roman" panose="02020603050405020304" charset="0"/>
            </a:endParaRPr>
          </a:p>
          <a:p>
            <a:pPr>
              <a:buFont typeface="Arial" panose="020B0604020202020204"/>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Hiệu suất giảm trong môi trường ánh sáng yếu hoặc góc nghiêng.</a:t>
            </a:r>
            <a:endParaRPr sz="2000">
              <a:latin typeface="Times New Roman" panose="02020603050405020304" charset="0"/>
              <a:cs typeface="Times New Roman" panose="02020603050405020304" charset="0"/>
            </a:endParaRPr>
          </a:p>
          <a:p>
            <a:pPr>
              <a:buFont typeface="Arial" panose="020B0604020202020204"/>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Chưa có chức năng cảnh báo thời gian thực.</a:t>
            </a:r>
            <a:endParaRPr sz="2000">
              <a:latin typeface="Times New Roman" panose="02020603050405020304" charset="0"/>
              <a:cs typeface="Times New Roman" panose="02020603050405020304" charset="0"/>
            </a:endParaRPr>
          </a:p>
          <a:p>
            <a:pPr>
              <a:buFont typeface="Arial" panose="020B0604020202020204"/>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Hệ thống chưa lưu trữ lịch sử nhận diện.</a:t>
            </a:r>
            <a:endParaRPr sz="2000">
              <a:latin typeface="Times New Roman" panose="02020603050405020304" charset="0"/>
              <a:cs typeface="Times New Roman" panose="02020603050405020304" charset="0"/>
            </a:endParaRPr>
          </a:p>
        </p:txBody>
      </p:sp>
      <p:sp>
        <p:nvSpPr>
          <p:cNvPr id="11" name="Text Box 10"/>
          <p:cNvSpPr txBox="1"/>
          <p:nvPr/>
        </p:nvSpPr>
        <p:spPr>
          <a:xfrm>
            <a:off x="551815" y="4221480"/>
            <a:ext cx="5083810" cy="2553335"/>
          </a:xfrm>
          <a:prstGeom prst="rect">
            <a:avLst/>
          </a:prstGeom>
          <a:noFill/>
        </p:spPr>
        <p:txBody>
          <a:bodyPr wrap="square" rtlCol="0" anchor="t">
            <a:spAutoFit/>
          </a:bodyPr>
          <a:p>
            <a:pPr>
              <a:buFont typeface="Arial" panose="020B0604020202020204"/>
            </a:pPr>
            <a:r>
              <a:rPr lang="en-US" sz="2000">
                <a:latin typeface="Times New Roman" panose="02020603050405020304" charset="0"/>
                <a:cs typeface="Times New Roman" panose="02020603050405020304" charset="0"/>
                <a:sym typeface="+mn-ea"/>
              </a:rPr>
              <a:t>Ưu điểm</a:t>
            </a:r>
            <a:endParaRPr lang="en-US" sz="2000">
              <a:latin typeface="Times New Roman" panose="02020603050405020304" charset="0"/>
              <a:cs typeface="Times New Roman" panose="02020603050405020304" charset="0"/>
              <a:sym typeface="+mn-ea"/>
            </a:endParaRPr>
          </a:p>
          <a:p>
            <a:pPr>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Hệ thống nhận diện nhanh và có độ chính xác cao trong điều kiện ánh sáng tốt.</a:t>
            </a:r>
            <a:endParaRPr sz="2000">
              <a:latin typeface="Times New Roman" panose="02020603050405020304" charset="0"/>
              <a:cs typeface="Times New Roman" panose="02020603050405020304" charset="0"/>
            </a:endParaRPr>
          </a:p>
          <a:p>
            <a:pPr>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Giao diện trực quan hiển thị kết quả ngay trên khung hình.</a:t>
            </a:r>
            <a:endParaRPr sz="2000">
              <a:latin typeface="Times New Roman" panose="02020603050405020304" charset="0"/>
              <a:cs typeface="Times New Roman" panose="02020603050405020304" charset="0"/>
            </a:endParaRPr>
          </a:p>
          <a:p>
            <a:pPr>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Áp dụng thư viện Face_Recognition và OpenCV giúp tăng hiệu quả.</a:t>
            </a:r>
            <a:endParaRPr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27125" y="45085"/>
            <a:ext cx="4064000" cy="70675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6. Tương lai</a:t>
            </a:r>
            <a:endParaRPr lang="en-US" sz="4000" b="1">
              <a:latin typeface="Times New Roman" panose="02020603050405020304" charset="0"/>
              <a:cs typeface="Times New Roman" panose="02020603050405020304" charset="0"/>
            </a:endParaRPr>
          </a:p>
        </p:txBody>
      </p:sp>
      <p:sp>
        <p:nvSpPr>
          <p:cNvPr id="3" name="Text Box 2"/>
          <p:cNvSpPr txBox="1"/>
          <p:nvPr/>
        </p:nvSpPr>
        <p:spPr>
          <a:xfrm>
            <a:off x="767080" y="836930"/>
            <a:ext cx="5589905" cy="5584825"/>
          </a:xfrm>
          <a:prstGeom prst="rect">
            <a:avLst/>
          </a:prstGeom>
          <a:noFill/>
        </p:spPr>
        <p:txBody>
          <a:bodyPr wrap="square" rtlCol="0" anchor="t">
            <a:noAutofit/>
          </a:bodyPr>
          <a:p>
            <a:r>
              <a:rPr lang="en-US">
                <a:sym typeface="+mn-ea"/>
              </a:rPr>
              <a:t>- </a:t>
            </a:r>
            <a:r>
              <a:rPr>
                <a:sym typeface="+mn-ea"/>
              </a:rPr>
              <a:t>Áp dụng thêm các mô hình Transfer Learning như MobileNet</a:t>
            </a:r>
            <a:endParaRPr>
              <a:sym typeface="+mn-ea"/>
            </a:endParaRPr>
          </a:p>
          <a:p>
            <a:r>
              <a:rPr lang="en-US">
                <a:sym typeface="+mn-ea"/>
              </a:rPr>
              <a:t>- </a:t>
            </a:r>
            <a:r>
              <a:rPr>
                <a:sym typeface="+mn-ea"/>
              </a:rPr>
              <a:t>Cải thiện tốc độ xử lý</a:t>
            </a:r>
            <a:endParaRPr>
              <a:sym typeface="+mn-ea"/>
            </a:endParaRPr>
          </a:p>
          <a:p>
            <a:r>
              <a:rPr lang="en-US" altLang="en-US">
                <a:sym typeface="+mn-ea"/>
              </a:rPr>
              <a:t>- Nâng Cao </a:t>
            </a:r>
            <a:r>
              <a:rPr lang="en-US" altLang="en-US">
                <a:sym typeface="+mn-ea"/>
              </a:rPr>
              <a:t>Đ</a:t>
            </a:r>
            <a:r>
              <a:rPr lang="en-US" altLang="en-US">
                <a:sym typeface="+mn-ea"/>
              </a:rPr>
              <a:t>ộ Chính Xác Nhận Diện Khuôn Mặt</a:t>
            </a:r>
            <a:endParaRPr lang="en-US" altLang="en-US">
              <a:sym typeface="+mn-ea"/>
            </a:endParaRPr>
          </a:p>
          <a:p>
            <a:r>
              <a:rPr lang="en-US" altLang="en-US">
                <a:sym typeface="+mn-ea"/>
              </a:rPr>
              <a:t>- Sử dụng Mô hình Deep Learning mạnh hơn: Thay thế FaceNet bằng các mô hình tiên tiến nh</a:t>
            </a:r>
            <a:r>
              <a:rPr lang="en-US" altLang="en-US">
                <a:sym typeface="+mn-ea"/>
              </a:rPr>
              <a:t>ư</a:t>
            </a:r>
            <a:r>
              <a:rPr lang="en-US" altLang="en-US">
                <a:sym typeface="+mn-ea"/>
              </a:rPr>
              <a:t> ArcFace hoặc SFace.</a:t>
            </a:r>
            <a:endParaRPr lang="en-US" altLang="en-US">
              <a:sym typeface="+mn-ea"/>
            </a:endParaRPr>
          </a:p>
          <a:p>
            <a:r>
              <a:rPr lang="en-US" altLang="en-US">
                <a:sym typeface="+mn-ea"/>
              </a:rPr>
              <a:t>-  Nhận Diện Khuôn Mặt Trong Môi Tr</a:t>
            </a:r>
            <a:r>
              <a:rPr lang="en-US" altLang="en-US">
                <a:sym typeface="+mn-ea"/>
              </a:rPr>
              <a:t>ư</a:t>
            </a:r>
            <a:r>
              <a:rPr lang="en-US" altLang="en-US">
                <a:sym typeface="+mn-ea"/>
              </a:rPr>
              <a:t>ờng Phức Tạp</a:t>
            </a:r>
            <a:endParaRPr lang="en-US" altLang="en-US">
              <a:sym typeface="+mn-ea"/>
            </a:endParaRPr>
          </a:p>
          <a:p>
            <a:r>
              <a:rPr lang="en-US" altLang="en-US">
                <a:sym typeface="+mn-ea"/>
              </a:rPr>
              <a:t>-  Tích Hợp Nhận Diện Khẩu Trang</a:t>
            </a:r>
            <a:endParaRPr lang="en-US" altLang="en-US">
              <a:sym typeface="+mn-ea"/>
            </a:endParaRPr>
          </a:p>
          <a:p>
            <a:r>
              <a:rPr lang="en-US" altLang="en-US">
                <a:sym typeface="+mn-ea"/>
              </a:rPr>
              <a:t>-  L</a:t>
            </a:r>
            <a:r>
              <a:rPr lang="en-US" altLang="en-US">
                <a:sym typeface="+mn-ea"/>
              </a:rPr>
              <a:t>ư</a:t>
            </a:r>
            <a:r>
              <a:rPr lang="en-US" altLang="en-US">
                <a:sym typeface="+mn-ea"/>
              </a:rPr>
              <a:t>u Trữ Dữ Liệu Lịch Sử</a:t>
            </a:r>
            <a:endParaRPr lang="en-US" altLang="en-US">
              <a:sym typeface="+mn-ea"/>
            </a:endParaRPr>
          </a:p>
          <a:p>
            <a:r>
              <a:rPr lang="en-US" altLang="en-US">
                <a:sym typeface="+mn-ea"/>
              </a:rPr>
              <a:t>-  Triển Khai Trên Web hoặc Mobile</a:t>
            </a:r>
            <a:endParaRPr lang="en-US" altLang="en-US">
              <a:sym typeface="+mn-ea"/>
            </a:endParaRPr>
          </a:p>
          <a:p>
            <a:r>
              <a:rPr lang="en-US" altLang="en-US">
                <a:sym typeface="+mn-ea"/>
              </a:rPr>
              <a:t>-  Tối </a:t>
            </a:r>
            <a:r>
              <a:rPr lang="en-US" altLang="en-US">
                <a:sym typeface="+mn-ea"/>
              </a:rPr>
              <a:t>Ư</a:t>
            </a:r>
            <a:r>
              <a:rPr lang="en-US" altLang="en-US">
                <a:sym typeface="+mn-ea"/>
              </a:rPr>
              <a:t>u Hóa Hiệu N</a:t>
            </a:r>
            <a:r>
              <a:rPr lang="en-US" altLang="en-US">
                <a:sym typeface="+mn-ea"/>
              </a:rPr>
              <a:t>ă</a:t>
            </a:r>
            <a:r>
              <a:rPr lang="en-US" altLang="en-US">
                <a:sym typeface="+mn-ea"/>
              </a:rPr>
              <a:t>ng.</a:t>
            </a:r>
            <a:endParaRPr lang="en-US" altLang="en-US">
              <a:sym typeface="+mn-ea"/>
            </a:endParaRPr>
          </a:p>
          <a:p>
            <a:r>
              <a:rPr lang="en-US" altLang="en-US">
                <a:sym typeface="+mn-ea"/>
              </a:rPr>
              <a:t>Cho phép truy cập từ xa và gửi thông báo thời gian thực.</a:t>
            </a:r>
            <a:endParaRPr lang="en-US" altLang="en-US">
              <a:sym typeface="+mn-ea"/>
            </a:endParaRPr>
          </a:p>
          <a:p>
            <a:r>
              <a:rPr lang="en-US" altLang="en-US">
                <a:sym typeface="+mn-ea"/>
              </a:rPr>
              <a:t>-  Bảo Mật Dữ Liệu</a:t>
            </a:r>
            <a:endParaRPr lang="en-US" altLang="en-US">
              <a:sym typeface="+mn-ea"/>
            </a:endParaRPr>
          </a:p>
          <a:p>
            <a:endParaRPr lang="en-US" altLang="en-US">
              <a:sym typeface="+mn-ea"/>
            </a:endParaRPr>
          </a:p>
        </p:txBody>
      </p:sp>
      <p:pic>
        <p:nvPicPr>
          <p:cNvPr id="4" name="Picture 3"/>
          <p:cNvPicPr/>
          <p:nvPr/>
        </p:nvPicPr>
        <p:blipFill>
          <a:blip r:embed="rId1"/>
          <a:stretch>
            <a:fillRect/>
          </a:stretch>
        </p:blipFill>
        <p:spPr>
          <a:xfrm>
            <a:off x="7536180" y="405130"/>
            <a:ext cx="3754755" cy="2631440"/>
          </a:xfrm>
          <a:prstGeom prst="rect">
            <a:avLst/>
          </a:prstGeom>
        </p:spPr>
      </p:pic>
      <p:pic>
        <p:nvPicPr>
          <p:cNvPr id="5" name="Picture 4"/>
          <p:cNvPicPr/>
          <p:nvPr/>
        </p:nvPicPr>
        <p:blipFill>
          <a:blip r:embed="rId2"/>
          <a:stretch>
            <a:fillRect/>
          </a:stretch>
        </p:blipFill>
        <p:spPr>
          <a:xfrm>
            <a:off x="6671945" y="3861435"/>
            <a:ext cx="4521200" cy="2676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855595" y="836930"/>
            <a:ext cx="10034905" cy="4933315"/>
          </a:xfrm>
          <a:prstGeom prst="rect">
            <a:avLst/>
          </a:prstGeom>
          <a:noFill/>
        </p:spPr>
        <p:txBody>
          <a:bodyPr wrap="square" rtlCol="0">
            <a:noAutofit/>
          </a:bodyPr>
          <a:p>
            <a:r>
              <a:rPr lang="en-US" sz="4400">
                <a:latin typeface="Times New Roman" panose="02020603050405020304" charset="0"/>
                <a:cs typeface="Times New Roman" panose="02020603050405020304" charset="0"/>
              </a:rPr>
              <a:t>1. Đặt vấn đề</a:t>
            </a:r>
            <a:endParaRPr lang="en-US" sz="4400">
              <a:latin typeface="Times New Roman" panose="02020603050405020304" charset="0"/>
              <a:cs typeface="Times New Roman" panose="02020603050405020304" charset="0"/>
            </a:endParaRPr>
          </a:p>
          <a:p>
            <a:r>
              <a:rPr lang="en-US" sz="4400">
                <a:latin typeface="Times New Roman" panose="02020603050405020304" charset="0"/>
                <a:cs typeface="Times New Roman" panose="02020603050405020304" charset="0"/>
              </a:rPr>
              <a:t>2. Các nghiên cứu liên quan</a:t>
            </a:r>
            <a:endParaRPr lang="en-US" sz="4400">
              <a:latin typeface="Times New Roman" panose="02020603050405020304" charset="0"/>
              <a:cs typeface="Times New Roman" panose="02020603050405020304" charset="0"/>
            </a:endParaRPr>
          </a:p>
          <a:p>
            <a:r>
              <a:rPr lang="en-US" sz="4400">
                <a:latin typeface="Times New Roman" panose="02020603050405020304" charset="0"/>
                <a:cs typeface="Times New Roman" panose="02020603050405020304" charset="0"/>
              </a:rPr>
              <a:t>3. Phương pháp đề xuất</a:t>
            </a:r>
            <a:endParaRPr lang="en-US" sz="4400">
              <a:latin typeface="Times New Roman" panose="02020603050405020304" charset="0"/>
              <a:cs typeface="Times New Roman" panose="02020603050405020304" charset="0"/>
            </a:endParaRPr>
          </a:p>
          <a:p>
            <a:r>
              <a:rPr lang="en-US" sz="4400">
                <a:latin typeface="Times New Roman" panose="02020603050405020304" charset="0"/>
                <a:cs typeface="Times New Roman" panose="02020603050405020304" charset="0"/>
              </a:rPr>
              <a:t>4. Dataset, giải thuật toán</a:t>
            </a:r>
            <a:endParaRPr lang="en-US" sz="4400">
              <a:latin typeface="Times New Roman" panose="02020603050405020304" charset="0"/>
              <a:cs typeface="Times New Roman" panose="02020603050405020304" charset="0"/>
            </a:endParaRPr>
          </a:p>
          <a:p>
            <a:r>
              <a:rPr lang="en-US" sz="4400">
                <a:latin typeface="Times New Roman" panose="02020603050405020304" charset="0"/>
                <a:cs typeface="Times New Roman" panose="02020603050405020304" charset="0"/>
              </a:rPr>
              <a:t>5. Kết quả, đánh giá</a:t>
            </a:r>
            <a:endParaRPr lang="en-US" sz="4400">
              <a:latin typeface="Times New Roman" panose="02020603050405020304" charset="0"/>
              <a:cs typeface="Times New Roman" panose="02020603050405020304" charset="0"/>
            </a:endParaRPr>
          </a:p>
          <a:p>
            <a:r>
              <a:rPr lang="en-US" sz="4400">
                <a:latin typeface="Times New Roman" panose="02020603050405020304" charset="0"/>
                <a:cs typeface="Times New Roman" panose="02020603050405020304" charset="0"/>
              </a:rPr>
              <a:t>6. Tương lai</a:t>
            </a:r>
            <a:endParaRPr lang="en-US" sz="4400">
              <a:latin typeface="Times New Roman" panose="02020603050405020304" charset="0"/>
              <a:cs typeface="Times New Roman" panose="0202060305040502030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1409600" y="507722"/>
            <a:ext cx="8583906" cy="706755"/>
          </a:xfrm>
          <a:prstGeom prst="rect">
            <a:avLst/>
          </a:prstGeom>
          <a:noFill/>
        </p:spPr>
        <p:txBody>
          <a:bodyPr wrap="square" rtlCol="0">
            <a:spAutoFit/>
          </a:bodyPr>
          <a:p>
            <a:r>
              <a:rPr lang="en-US" sz="4000" b="1" dirty="0">
                <a:latin typeface="Times New Roman" panose="02020603050405020304" charset="0"/>
              </a:rPr>
              <a:t>1. ĐẶT VẤN ĐỀ</a:t>
            </a:r>
            <a:endParaRPr lang="en-US" sz="4000" b="1" dirty="0">
              <a:latin typeface="Times New Roman" panose="02020603050405020304" charset="0"/>
            </a:endParaRPr>
          </a:p>
        </p:txBody>
      </p:sp>
      <p:pic>
        <p:nvPicPr>
          <p:cNvPr id="2050" name="Picture 2" descr="NHỮNG LỢI ÍCH KHI SỬ DỤNG KHẨU TRANG – CDC An Gia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98023" y="507722"/>
            <a:ext cx="4375157" cy="2250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Ấn Độ đối mặt với nhiều mối đe dọa khủng bố từ IS, al Qa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552" y="3536576"/>
            <a:ext cx="38481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tretch>
            <a:fillRect/>
          </a:stretch>
        </p:blipFill>
        <p:spPr>
          <a:xfrm>
            <a:off x="2932579" y="2888129"/>
            <a:ext cx="2768974" cy="3691965"/>
          </a:xfrm>
          <a:prstGeom prst="rect">
            <a:avLst/>
          </a:prstGeom>
        </p:spPr>
      </p:pic>
      <p:sp>
        <p:nvSpPr>
          <p:cNvPr id="2" name="TextBox 1"/>
          <p:cNvSpPr txBox="1"/>
          <p:nvPr/>
        </p:nvSpPr>
        <p:spPr>
          <a:xfrm>
            <a:off x="597397" y="1632962"/>
            <a:ext cx="5749614" cy="1754326"/>
          </a:xfrm>
          <a:prstGeom prst="rect">
            <a:avLst/>
          </a:prstGeom>
          <a:noFill/>
        </p:spPr>
        <p:txBody>
          <a:bodyPr wrap="square" rtlCol="0">
            <a:spAutoFit/>
          </a:bodyPr>
          <a:p>
            <a:pPr marL="285750" indent="-285750">
              <a:buFontTx/>
              <a:buChar char="-"/>
            </a:pPr>
            <a:r>
              <a:rPr lang="en-US" dirty="0" err="1">
                <a:latin typeface="Times New Roman" panose="02020603050405020304" charset="0"/>
                <a:cs typeface="Times New Roman" panose="02020603050405020304" charset="0"/>
              </a:rPr>
              <a:t>Dịch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bệnh</a:t>
            </a:r>
            <a:r>
              <a:rPr lang="en-US" dirty="0">
                <a:latin typeface="Times New Roman" panose="02020603050405020304" charset="0"/>
                <a:cs typeface="Times New Roman" panose="02020603050405020304" charset="0"/>
              </a:rPr>
              <a:t> COVID-19</a:t>
            </a:r>
            <a:endParaRPr lang="en-US" dirty="0">
              <a:latin typeface="Times New Roman" panose="02020603050405020304" charset="0"/>
              <a:cs typeface="Times New Roman" panose="02020603050405020304" charset="0"/>
            </a:endParaRPr>
          </a:p>
          <a:p>
            <a:pPr marL="285750" indent="-285750">
              <a:buFontTx/>
              <a:buChar char="-"/>
            </a:pPr>
            <a:r>
              <a:rPr lang="en-US" dirty="0">
                <a:latin typeface="Times New Roman" panose="02020603050405020304" charset="0"/>
                <a:cs typeface="Times New Roman" panose="02020603050405020304" charset="0"/>
              </a:rPr>
              <a:t>An </a:t>
            </a:r>
            <a:r>
              <a:rPr lang="en-US" dirty="0" err="1">
                <a:latin typeface="Times New Roman" panose="02020603050405020304" charset="0"/>
                <a:cs typeface="Times New Roman" panose="02020603050405020304" charset="0"/>
              </a:rPr>
              <a:t>ninh</a:t>
            </a:r>
            <a:endParaRPr lang="en-US" dirty="0">
              <a:latin typeface="Times New Roman" panose="02020603050405020304" charset="0"/>
              <a:cs typeface="Times New Roman" panose="02020603050405020304" charset="0"/>
            </a:endParaRPr>
          </a:p>
          <a:p>
            <a:pPr marL="285750" indent="-285750">
              <a:buFontTx/>
              <a:buChar char="-"/>
            </a:pPr>
            <a:r>
              <a:rPr lang="en-US" dirty="0" err="1">
                <a:latin typeface="Times New Roman" panose="02020603050405020304" charset="0"/>
                <a:cs typeface="Times New Roman" panose="02020603050405020304" charset="0"/>
              </a:rPr>
              <a:t>Nhận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bệnh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môi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trường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đeo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khẩu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trang</a:t>
            </a:r>
            <a:endParaRPr lang="en-US" dirty="0">
              <a:latin typeface="Times New Roman" panose="02020603050405020304" charset="0"/>
              <a:cs typeface="Times New Roman" panose="02020603050405020304" charset="0"/>
            </a:endParaRPr>
          </a:p>
          <a:p>
            <a:pPr marL="285750" indent="-285750">
              <a:buFontTx/>
              <a:buChar char="-"/>
            </a:pPr>
            <a:r>
              <a:rPr lang="en-US" dirty="0" err="1">
                <a:latin typeface="Times New Roman" panose="02020603050405020304" charset="0"/>
                <a:cs typeface="Times New Roman" panose="02020603050405020304" charset="0"/>
              </a:rPr>
              <a:t>Chấm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công</a:t>
            </a:r>
            <a:endParaRPr lang="en-US" dirty="0">
              <a:latin typeface="Times New Roman" panose="02020603050405020304" charset="0"/>
              <a:cs typeface="Times New Roman" panose="02020603050405020304" charset="0"/>
            </a:endParaRPr>
          </a:p>
          <a:p>
            <a:pPr marL="285750" indent="-285750">
              <a:buFontTx/>
              <a:buChar char="-"/>
            </a:pP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285750" indent="-285750">
              <a:buFontTx/>
              <a:buChar char="-"/>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3525" y="260985"/>
            <a:ext cx="5619115" cy="1160780"/>
          </a:xfrm>
          <a:prstGeom prst="rect">
            <a:avLst/>
          </a:prstGeom>
          <a:noFill/>
        </p:spPr>
        <p:txBody>
          <a:bodyPr wrap="square" rtlCol="0">
            <a:noAutofit/>
          </a:bodyPr>
          <a:p>
            <a:r>
              <a:rPr lang="en-US" sz="3600" b="1">
                <a:latin typeface="Times New Roman" panose="02020603050405020304" charset="0"/>
                <a:cs typeface="Times New Roman" panose="02020603050405020304" charset="0"/>
              </a:rPr>
              <a:t> GIỚI THIỆU ĐỀ TÀI</a:t>
            </a:r>
            <a:endParaRPr lang="en-US" sz="3600" b="1">
              <a:latin typeface="Times New Roman" panose="02020603050405020304" charset="0"/>
              <a:cs typeface="Times New Roman" panose="02020603050405020304" charset="0"/>
            </a:endParaRPr>
          </a:p>
        </p:txBody>
      </p:sp>
      <p:pic>
        <p:nvPicPr>
          <p:cNvPr id="5" name="Picture 4"/>
          <p:cNvPicPr/>
          <p:nvPr/>
        </p:nvPicPr>
        <p:blipFill>
          <a:blip r:embed="rId1"/>
          <a:stretch>
            <a:fillRect/>
          </a:stretch>
        </p:blipFill>
        <p:spPr>
          <a:xfrm>
            <a:off x="6600190" y="980440"/>
            <a:ext cx="2971800" cy="1685925"/>
          </a:xfrm>
          <a:prstGeom prst="rect">
            <a:avLst/>
          </a:prstGeom>
        </p:spPr>
      </p:pic>
      <p:sp>
        <p:nvSpPr>
          <p:cNvPr id="7" name="Text Box 6"/>
          <p:cNvSpPr txBox="1"/>
          <p:nvPr/>
        </p:nvSpPr>
        <p:spPr>
          <a:xfrm>
            <a:off x="6744335" y="3933190"/>
            <a:ext cx="3638550" cy="2288540"/>
          </a:xfrm>
          <a:prstGeom prst="rect">
            <a:avLst/>
          </a:prstGeom>
          <a:noFill/>
        </p:spPr>
        <p:txBody>
          <a:bodyPr wrap="square" rtlCol="0">
            <a:noAutofit/>
          </a:bodyPr>
          <a:p>
            <a:endParaRPr lang="en-US" altLang="en-US"/>
          </a:p>
          <a:p>
            <a:r>
              <a:rPr lang="en-US" altLang="en-US"/>
              <a:t>Giải pháp cần cải thiện </a:t>
            </a:r>
            <a:r>
              <a:rPr lang="en-US" altLang="en-US"/>
              <a:t>đ</a:t>
            </a:r>
            <a:r>
              <a:rPr lang="en-US" altLang="en-US"/>
              <a:t>ộ chính xác bằng các mô hình học sâu (Deep Learning) nh</a:t>
            </a:r>
            <a:r>
              <a:rPr lang="en-US" altLang="en-US"/>
              <a:t>ư</a:t>
            </a:r>
            <a:r>
              <a:rPr lang="en-US" altLang="en-US"/>
              <a:t> ArcFace, RangingArcFace.</a:t>
            </a:r>
            <a:endParaRPr lang="en-US" altLang="en-US"/>
          </a:p>
          <a:p>
            <a:endParaRPr lang="en-US" altLang="en-US"/>
          </a:p>
        </p:txBody>
      </p:sp>
      <p:sp>
        <p:nvSpPr>
          <p:cNvPr id="8" name="Text Box 7"/>
          <p:cNvSpPr txBox="1"/>
          <p:nvPr/>
        </p:nvSpPr>
        <p:spPr>
          <a:xfrm>
            <a:off x="277495" y="1125220"/>
            <a:ext cx="4065270" cy="2306955"/>
          </a:xfrm>
          <a:prstGeom prst="rect">
            <a:avLst/>
          </a:prstGeom>
          <a:noFill/>
        </p:spPr>
        <p:txBody>
          <a:bodyPr wrap="square" rtlCol="0">
            <a:spAutoFit/>
          </a:bodyPr>
          <a:p>
            <a:r>
              <a:rPr lang="en-US" altLang="en-US">
                <a:sym typeface="+mn-ea"/>
              </a:rPr>
              <a:t>Nhận diện khuôn mặt là công nghệ quan trọng trong an ninh, giám sát và xác thực danh tính.</a:t>
            </a:r>
            <a:endParaRPr lang="en-US" altLang="en-US"/>
          </a:p>
          <a:p>
            <a:endParaRPr lang="en-US" altLang="en-US"/>
          </a:p>
          <a:p>
            <a:r>
              <a:rPr>
                <a:sym typeface="+mn-ea"/>
              </a:rPr>
              <a:t>- Nhận diện khuôn mặt khi đeo khẩu trang là thách thức lớn.</a:t>
            </a:r>
            <a:endParaRPr>
              <a:sym typeface="+mn-ea"/>
            </a:endParaRPr>
          </a:p>
          <a:p>
            <a:r>
              <a:rPr>
                <a:sym typeface="+mn-ea"/>
              </a:rPr>
              <a:t>- Khẩu trang che hơn 50% khuôn mặt, làm mất nhiều đặc trưng quan trọng.</a:t>
            </a:r>
            <a:endParaRPr lang="en-US"/>
          </a:p>
        </p:txBody>
      </p:sp>
      <p:pic>
        <p:nvPicPr>
          <p:cNvPr id="1026" name="Picture 2" descr="Source code phần mềm phát hiện không đeo khẩu trang - THỊ GIÁC MÁY TÍ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565" y="3717290"/>
            <a:ext cx="4473755" cy="2787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7670" y="404495"/>
            <a:ext cx="7937500" cy="645160"/>
          </a:xfrm>
          <a:prstGeom prst="rect">
            <a:avLst/>
          </a:prstGeom>
          <a:noFill/>
        </p:spPr>
        <p:txBody>
          <a:bodyPr wrap="square" rtlCol="0">
            <a:spAutoFit/>
          </a:bodyPr>
          <a:p>
            <a:r>
              <a:rPr lang="en-US" sz="3600" b="1">
                <a:latin typeface="Times New Roman" panose="02020603050405020304" charset="0"/>
                <a:cs typeface="Times New Roman" panose="02020603050405020304" charset="0"/>
              </a:rPr>
              <a:t>2.CÁC NGHIÊN CỨU LIÊN QUAN</a:t>
            </a:r>
            <a:endParaRPr lang="en-US" sz="3600" b="1">
              <a:latin typeface="Times New Roman" panose="02020603050405020304" charset="0"/>
              <a:cs typeface="Times New Roman" panose="02020603050405020304" charset="0"/>
            </a:endParaRPr>
          </a:p>
        </p:txBody>
      </p:sp>
      <p:sp>
        <p:nvSpPr>
          <p:cNvPr id="3" name="Text Box 2"/>
          <p:cNvSpPr txBox="1"/>
          <p:nvPr/>
        </p:nvSpPr>
        <p:spPr>
          <a:xfrm>
            <a:off x="966470" y="4509135"/>
            <a:ext cx="4064000" cy="1783715"/>
          </a:xfrm>
          <a:prstGeom prst="rect">
            <a:avLst/>
          </a:prstGeom>
          <a:noFill/>
        </p:spPr>
        <p:txBody>
          <a:bodyPr wrap="square" rtlCol="0">
            <a:spAutoFit/>
          </a:bodyPr>
          <a:p>
            <a:pPr>
              <a:lnSpc>
                <a:spcPct val="110000"/>
              </a:lnSpc>
            </a:pPr>
            <a:r>
              <a:rPr lang="en-US" altLang="en-US" sz="2000">
                <a:latin typeface="Times New Roman" panose="02020603050405020304" charset="0"/>
                <a:cs typeface="Times New Roman" panose="02020603050405020304" charset="0"/>
              </a:rPr>
              <a:t> Viện Nghiên cứu Trí tuệ Nhân tạo VinAI Research công bố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ã nghiên cứu thành công công nghệ nhận diện khuôn mặt chính xác và ổn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ịnh cả khi sử dụng khẩu trang</a:t>
            </a:r>
            <a:endParaRPr lang="en-US" sz="2000">
              <a:latin typeface="Times New Roman" panose="02020603050405020304" charset="0"/>
              <a:cs typeface="Times New Roman" panose="02020603050405020304" charset="0"/>
            </a:endParaRPr>
          </a:p>
        </p:txBody>
      </p:sp>
      <p:pic>
        <p:nvPicPr>
          <p:cNvPr id="6" name="Picture 5"/>
          <p:cNvPicPr/>
          <p:nvPr/>
        </p:nvPicPr>
        <p:blipFill>
          <a:blip r:embed="rId1"/>
          <a:stretch>
            <a:fillRect/>
          </a:stretch>
        </p:blipFill>
        <p:spPr>
          <a:xfrm>
            <a:off x="839471" y="1845310"/>
            <a:ext cx="4190999" cy="2355850"/>
          </a:xfrm>
          <a:prstGeom prst="rect">
            <a:avLst/>
          </a:prstGeom>
        </p:spPr>
      </p:pic>
      <p:sp>
        <p:nvSpPr>
          <p:cNvPr id="7" name="Text Box 6"/>
          <p:cNvSpPr txBox="1"/>
          <p:nvPr/>
        </p:nvSpPr>
        <p:spPr>
          <a:xfrm>
            <a:off x="5663565" y="1125220"/>
            <a:ext cx="6314440" cy="5009515"/>
          </a:xfrm>
          <a:prstGeom prst="rect">
            <a:avLst/>
          </a:prstGeom>
        </p:spPr>
        <p:txBody>
          <a:bodyPr>
            <a:noAutofit/>
          </a:bodyPr>
          <a:p>
            <a:pPr>
              <a:lnSpc>
                <a:spcPct val="110000"/>
              </a:lnSpc>
              <a:buFont typeface="Arial" panose="020B0604020202020204"/>
            </a:pP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Face_Recognition: Thư viện nhận diện khuôn mặt được sử dụng trong nghiên cứu của Wang et al.</a:t>
            </a:r>
            <a:endParaRPr sz="2400">
              <a:latin typeface="Times New Roman" panose="02020603050405020304" charset="0"/>
              <a:cs typeface="Times New Roman" panose="02020603050405020304" charset="0"/>
            </a:endParaRPr>
          </a:p>
          <a:p>
            <a:pPr>
              <a:lnSpc>
                <a:spcPct val="110000"/>
              </a:lnSpc>
              <a:buFont typeface="Arial" panose="020B0604020202020204"/>
            </a:pP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OpenCV: Thư viện xử lý ảnh và nhận diện khuôn mặt, được sử dụng phổ biến trong nhiều nghiên cứu.</a:t>
            </a:r>
            <a:endParaRPr sz="2400">
              <a:latin typeface="Times New Roman" panose="02020603050405020304" charset="0"/>
              <a:cs typeface="Times New Roman" panose="02020603050405020304" charset="0"/>
            </a:endParaRPr>
          </a:p>
          <a:p>
            <a:pPr>
              <a:lnSpc>
                <a:spcPct val="110000"/>
              </a:lnSpc>
              <a:buFont typeface="Arial" panose="020B0604020202020204"/>
            </a:pP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TensorFlow và Keras: Dùng để huấn luyện mô hình và xây dựng mạng nơ-ron nhân tạo.</a:t>
            </a:r>
            <a:endParaRPr sz="2400">
              <a:latin typeface="Times New Roman" panose="02020603050405020304" charset="0"/>
              <a:cs typeface="Times New Roman" panose="02020603050405020304" charset="0"/>
            </a:endParaRPr>
          </a:p>
          <a:p>
            <a:pPr>
              <a:lnSpc>
                <a:spcPct val="110000"/>
              </a:lnSpc>
              <a:buFont typeface="Arial" panose="020B0604020202020204"/>
            </a:pP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RetinaFace: Mô hình phát hiện khuôn mặt tiên tiến, đặc biệt hiệu quả trong điều kiện che mặt.</a:t>
            </a:r>
            <a:endParaRPr sz="2400">
              <a:latin typeface="Times New Roman" panose="02020603050405020304" charset="0"/>
              <a:cs typeface="Times New Roman" panose="02020603050405020304" charset="0"/>
            </a:endParaRPr>
          </a:p>
          <a:p>
            <a:pPr>
              <a:lnSpc>
                <a:spcPct val="110000"/>
              </a:lnSpc>
              <a:buFont typeface="Arial" panose="020B0604020202020204"/>
            </a:pPr>
            <a:r>
              <a:rPr lang="en-US" altLang="en-US" sz="2400">
                <a:latin typeface="Times New Roman" panose="02020603050405020304" charset="0"/>
                <a:cs typeface="Times New Roman" panose="02020603050405020304" charset="0"/>
              </a:rPr>
              <a:t>-  Face Mask Detection using Deep Learning:  Kết hợp mạng ResNet-50 và YOLOv3 </a:t>
            </a:r>
            <a:r>
              <a:rPr lang="" altLang="en-US" sz="2400">
                <a:latin typeface="Times New Roman" panose="02020603050405020304" charset="0"/>
                <a:cs typeface="Times New Roman" panose="02020603050405020304" charset="0"/>
              </a:rPr>
              <a:t>đ</a:t>
            </a:r>
            <a:r>
              <a:rPr lang="en-US" altLang="en-US" sz="2400">
                <a:latin typeface="Times New Roman" panose="02020603050405020304" charset="0"/>
                <a:cs typeface="Times New Roman" panose="02020603050405020304" charset="0"/>
              </a:rPr>
              <a:t>ể phát hiện khẩu trang và nhận diện khuôn mặt, </a:t>
            </a:r>
            <a:r>
              <a:rPr lang="" altLang="en-US" sz="2400">
                <a:latin typeface="Times New Roman" panose="02020603050405020304" charset="0"/>
                <a:cs typeface="Times New Roman" panose="02020603050405020304" charset="0"/>
              </a:rPr>
              <a:t>đ</a:t>
            </a:r>
            <a:r>
              <a:rPr lang="en-US" altLang="en-US" sz="2400">
                <a:latin typeface="Times New Roman" panose="02020603050405020304" charset="0"/>
                <a:cs typeface="Times New Roman" panose="02020603050405020304" charset="0"/>
              </a:rPr>
              <a:t>ạt </a:t>
            </a:r>
            <a:r>
              <a:rPr lang="" altLang="en-US" sz="2400">
                <a:latin typeface="Times New Roman" panose="02020603050405020304" charset="0"/>
                <a:cs typeface="Times New Roman" panose="02020603050405020304" charset="0"/>
              </a:rPr>
              <a:t>đ</a:t>
            </a:r>
            <a:r>
              <a:rPr lang="en-US" altLang="en-US" sz="2400">
                <a:latin typeface="Times New Roman" panose="02020603050405020304" charset="0"/>
                <a:cs typeface="Times New Roman" panose="02020603050405020304" charset="0"/>
              </a:rPr>
              <a:t>ộ chính xác 95%</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24025" y="638175"/>
            <a:ext cx="4064000" cy="368300"/>
          </a:xfrm>
          <a:prstGeom prst="rect">
            <a:avLst/>
          </a:prstGeom>
          <a:noFill/>
        </p:spPr>
        <p:txBody>
          <a:bodyPr wrap="square" rtlCol="0">
            <a:spAutoFit/>
          </a:bodyPr>
          <a:p>
            <a:r>
              <a:rPr lang="en-US"/>
              <a:t>- </a:t>
            </a:r>
            <a:endParaRPr lang="en-US"/>
          </a:p>
        </p:txBody>
      </p:sp>
      <p:sp>
        <p:nvSpPr>
          <p:cNvPr id="3" name="Text Box 2"/>
          <p:cNvSpPr txBox="1"/>
          <p:nvPr/>
        </p:nvSpPr>
        <p:spPr>
          <a:xfrm>
            <a:off x="191135" y="1341120"/>
            <a:ext cx="7088505" cy="6060440"/>
          </a:xfrm>
          <a:prstGeom prst="rect">
            <a:avLst/>
          </a:prstGeom>
          <a:noFill/>
        </p:spPr>
        <p:txBody>
          <a:bodyPr wrap="square" rtlCol="0">
            <a:noAutofit/>
          </a:bodyPr>
          <a:p>
            <a:pPr>
              <a:lnSpc>
                <a:spcPct val="110000"/>
              </a:lnSpc>
            </a:pPr>
            <a:r>
              <a:rPr lang="en-US" sz="2000">
                <a:latin typeface="Times New Roman" panose="02020603050405020304" charset="0"/>
                <a:cs typeface="Times New Roman" panose="02020603050405020304" charset="0"/>
              </a:rPr>
              <a:t>- Phương pháp trích xuất đặc điểm khuôn mặt </a:t>
            </a:r>
            <a:endParaRPr lang="en-US" sz="2000">
              <a:latin typeface="Times New Roman" panose="02020603050405020304" charset="0"/>
              <a:cs typeface="Times New Roman" panose="02020603050405020304" charset="0"/>
            </a:endParaRPr>
          </a:p>
          <a:p>
            <a:pPr>
              <a:lnSpc>
                <a:spcPct val="110000"/>
              </a:lnSpc>
            </a:pPr>
            <a:r>
              <a:rPr lang="en-US" altLang="en-US" sz="2000">
                <a:latin typeface="Times New Roman" panose="02020603050405020304" charset="0"/>
                <a:cs typeface="Times New Roman" panose="02020603050405020304" charset="0"/>
              </a:rPr>
              <a:t>- Sử dụng Deep Learning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ể trích xuất các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ặc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iểm từ vùng mắt và trán.</a:t>
            </a:r>
            <a:endParaRPr lang="en-US" altLang="en-US" sz="2000">
              <a:latin typeface="Times New Roman" panose="02020603050405020304" charset="0"/>
              <a:cs typeface="Times New Roman" panose="02020603050405020304" charset="0"/>
            </a:endParaRPr>
          </a:p>
          <a:p>
            <a:pPr>
              <a:lnSpc>
                <a:spcPct val="110000"/>
              </a:lnSpc>
            </a:pPr>
            <a:r>
              <a:rPr lang="en-US" altLang="en-US" sz="2000">
                <a:latin typeface="Times New Roman" panose="02020603050405020304" charset="0"/>
                <a:cs typeface="Times New Roman" panose="02020603050405020304" charset="0"/>
              </a:rPr>
              <a:t>- Chỉ trích xuất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ặc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iểm khuôn mặt từ vùng mắt khi phát hiện khẩu trang.</a:t>
            </a:r>
            <a:endParaRPr lang="en-US" altLang="en-US" sz="2000">
              <a:latin typeface="Times New Roman" panose="02020603050405020304" charset="0"/>
              <a:cs typeface="Times New Roman" panose="02020603050405020304" charset="0"/>
            </a:endParaRPr>
          </a:p>
          <a:p>
            <a:pPr indent="457200">
              <a:lnSpc>
                <a:spcPct val="110000"/>
              </a:lnSpc>
            </a:pPr>
            <a:r>
              <a:rPr lang="en-US" altLang="en-US" sz="2000">
                <a:latin typeface="Times New Roman" panose="02020603050405020304" charset="0"/>
                <a:cs typeface="Times New Roman" panose="02020603050405020304" charset="0"/>
              </a:rPr>
              <a:t>+  Th</a:t>
            </a:r>
            <a:r>
              <a:rPr lang="en-US" altLang="en-US" sz="2000">
                <a:latin typeface="Times New Roman" panose="02020603050405020304" charset="0"/>
                <a:cs typeface="Times New Roman" panose="02020603050405020304" charset="0"/>
              </a:rPr>
              <a:t>ư</a:t>
            </a:r>
            <a:r>
              <a:rPr lang="en-US" altLang="en-US" sz="2000">
                <a:latin typeface="Times New Roman" panose="02020603050405020304" charset="0"/>
                <a:cs typeface="Times New Roman" panose="02020603050405020304" charset="0"/>
              </a:rPr>
              <a:t> viện:  OpenC</a:t>
            </a:r>
            <a:br>
              <a:rPr lang="en-US" altLang="en-US" sz="2000">
                <a:latin typeface="Times New Roman" panose="02020603050405020304" charset="0"/>
                <a:cs typeface="Times New Roman" panose="02020603050405020304" charset="0"/>
              </a:rPr>
            </a:br>
            <a:r>
              <a:rPr lang="en-US" altLang="en-US" sz="2000">
                <a:latin typeface="Times New Roman" panose="02020603050405020304" charset="0"/>
                <a:cs typeface="Times New Roman" panose="02020603050405020304" charset="0"/>
              </a:rPr>
              <a:t> T</a:t>
            </a:r>
            <a:r>
              <a:rPr lang="en-US" altLang="en-US" sz="2000">
                <a:latin typeface="Times New Roman" panose="02020603050405020304" charset="0"/>
                <a:cs typeface="Times New Roman" panose="02020603050405020304" charset="0"/>
              </a:rPr>
              <a:t>ă</a:t>
            </a:r>
            <a:r>
              <a:rPr lang="en-US" altLang="en-US" sz="2000">
                <a:latin typeface="Times New Roman" panose="02020603050405020304" charset="0"/>
                <a:cs typeface="Times New Roman" panose="02020603050405020304" charset="0"/>
              </a:rPr>
              <a:t>ng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ộ Chính Xác Bằng Mạng Nơ-Ron Tích Chập (CNN)</a:t>
            </a:r>
            <a:endParaRPr lang="en-US" altLang="en-US" sz="2000">
              <a:latin typeface="Times New Roman" panose="02020603050405020304" charset="0"/>
              <a:cs typeface="Times New Roman" panose="02020603050405020304" charset="0"/>
            </a:endParaRPr>
          </a:p>
          <a:p>
            <a:pPr indent="457200">
              <a:lnSpc>
                <a:spcPct val="110000"/>
              </a:lnSpc>
            </a:pPr>
            <a:r>
              <a:rPr lang="en-US" altLang="en-US" sz="2000">
                <a:latin typeface="Times New Roman" panose="02020603050405020304" charset="0"/>
                <a:cs typeface="Times New Roman" panose="02020603050405020304" charset="0"/>
              </a:rPr>
              <a:t>Huấn luyện mô hình CNN nhận diện vùng mắt và trán riêng biệt.</a:t>
            </a:r>
            <a:endParaRPr lang="en-US" altLang="en-US" sz="2000">
              <a:latin typeface="Times New Roman" panose="02020603050405020304" charset="0"/>
              <a:cs typeface="Times New Roman" panose="02020603050405020304" charset="0"/>
            </a:endParaRPr>
          </a:p>
          <a:p>
            <a:pPr indent="457200">
              <a:lnSpc>
                <a:spcPct val="110000"/>
              </a:lnSpc>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Nhận diện khuôn mặt (Face Recognition): So sánh đặc trưng khuôn mặt với cơ sở dữ liệu để xác định danh tính.</a:t>
            </a:r>
            <a:endParaRPr sz="2000">
              <a:latin typeface="Times New Roman" panose="02020603050405020304" charset="0"/>
              <a:cs typeface="Times New Roman" panose="02020603050405020304" charset="0"/>
            </a:endParaRPr>
          </a:p>
          <a:p>
            <a:pPr indent="457200">
              <a:lnSpc>
                <a:spcPct val="110000"/>
              </a:lnSpc>
            </a:pPr>
            <a:endParaRPr lang="en-US" altLang="en-US" sz="2000">
              <a:latin typeface="Times New Roman" panose="02020603050405020304" charset="0"/>
              <a:cs typeface="Times New Roman" panose="02020603050405020304" charset="0"/>
            </a:endParaRPr>
          </a:p>
          <a:p>
            <a:pPr indent="457200">
              <a:lnSpc>
                <a:spcPct val="110000"/>
              </a:lnSpc>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Phát hiện khẩu trang (Mask Detection): Sử dụng mô hình CNN để xác định xem khuôn mặt có đeo khẩu trang hay không.</a:t>
            </a:r>
            <a:endParaRPr sz="2000">
              <a:latin typeface="Times New Roman" panose="02020603050405020304" charset="0"/>
              <a:cs typeface="Times New Roman" panose="02020603050405020304" charset="0"/>
            </a:endParaRPr>
          </a:p>
          <a:p>
            <a:pPr indent="457200">
              <a:lnSpc>
                <a:spcPct val="110000"/>
              </a:lnSpc>
            </a:pPr>
            <a:endParaRPr lang="en-US" altLang="en-US" sz="2000">
              <a:latin typeface="Times New Roman" panose="02020603050405020304" charset="0"/>
              <a:cs typeface="Times New Roman" panose="02020603050405020304" charset="0"/>
            </a:endParaRPr>
          </a:p>
        </p:txBody>
      </p:sp>
      <p:pic>
        <p:nvPicPr>
          <p:cNvPr id="5" name="Picture 4"/>
          <p:cNvPicPr/>
          <p:nvPr/>
        </p:nvPicPr>
        <p:blipFill>
          <a:blip r:embed="rId1"/>
          <a:stretch>
            <a:fillRect/>
          </a:stretch>
        </p:blipFill>
        <p:spPr>
          <a:xfrm>
            <a:off x="7536180" y="1701165"/>
            <a:ext cx="4004945" cy="3394075"/>
          </a:xfrm>
          <a:prstGeom prst="rect">
            <a:avLst/>
          </a:prstGeom>
        </p:spPr>
      </p:pic>
      <p:sp>
        <p:nvSpPr>
          <p:cNvPr id="4" name="Text Box 3"/>
          <p:cNvSpPr txBox="1"/>
          <p:nvPr/>
        </p:nvSpPr>
        <p:spPr>
          <a:xfrm>
            <a:off x="911225" y="405130"/>
            <a:ext cx="7061200" cy="768350"/>
          </a:xfrm>
          <a:prstGeom prst="rect">
            <a:avLst/>
          </a:prstGeom>
          <a:noFill/>
        </p:spPr>
        <p:txBody>
          <a:bodyPr wrap="square" rtlCol="0">
            <a:spAutoFit/>
          </a:bodyPr>
          <a:p>
            <a:r>
              <a:rPr lang="en-US" sz="4400" b="1">
                <a:latin typeface="Times New Roman" panose="02020603050405020304" charset="0"/>
                <a:cs typeface="Times New Roman" panose="02020603050405020304" charset="0"/>
              </a:rPr>
              <a:t>3.Phương pháp đề xuất</a:t>
            </a:r>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7035" y="332740"/>
            <a:ext cx="7322185" cy="922020"/>
          </a:xfrm>
          <a:prstGeom prst="rect">
            <a:avLst/>
          </a:prstGeom>
          <a:noFill/>
        </p:spPr>
        <p:txBody>
          <a:bodyPr wrap="square" rtlCol="0">
            <a:spAutoFit/>
          </a:bodyPr>
          <a:p>
            <a:r>
              <a:rPr lang="en-US" sz="3600" b="1">
                <a:latin typeface="Times New Roman" panose="02020603050405020304" charset="0"/>
                <a:cs typeface="Times New Roman" panose="02020603050405020304" charset="0"/>
              </a:rPr>
              <a:t>4. DATASET, GIẢI THUẬT TOÁN </a:t>
            </a:r>
            <a:r>
              <a:rPr lang="en-US"/>
              <a:t> </a:t>
            </a:r>
            <a:endParaRPr lang="en-US"/>
          </a:p>
          <a:p>
            <a:endParaRPr lang="en-US"/>
          </a:p>
        </p:txBody>
      </p:sp>
      <p:sp>
        <p:nvSpPr>
          <p:cNvPr id="3" name="Text Box 2"/>
          <p:cNvSpPr txBox="1"/>
          <p:nvPr/>
        </p:nvSpPr>
        <p:spPr>
          <a:xfrm>
            <a:off x="407035" y="1196975"/>
            <a:ext cx="6096000" cy="2584450"/>
          </a:xfrm>
          <a:prstGeom prst="rect">
            <a:avLst/>
          </a:prstGeom>
          <a:noFill/>
        </p:spPr>
        <p:txBody>
          <a:bodyPr wrap="square" rtlCol="0" anchor="t">
            <a:spAutoFit/>
          </a:bodyPr>
          <a:p>
            <a:r>
              <a:rPr>
                <a:sym typeface="+mn-ea"/>
              </a:rPr>
              <a:t>Bộ dữ liệu: Face Mask Dataset</a:t>
            </a:r>
            <a:endParaRPr>
              <a:sym typeface="+mn-ea"/>
            </a:endParaRPr>
          </a:p>
          <a:p>
            <a:r>
              <a:rPr lang="en-US" altLang="en-US">
                <a:sym typeface="+mn-ea"/>
              </a:rPr>
              <a:t>Th</a:t>
            </a:r>
            <a:r>
              <a:rPr lang="en-US" altLang="en-US">
                <a:sym typeface="+mn-ea"/>
              </a:rPr>
              <a:t>ư</a:t>
            </a:r>
            <a:r>
              <a:rPr lang="en-US" altLang="en-US">
                <a:sym typeface="+mn-ea"/>
              </a:rPr>
              <a:t> mục: dataset_khautr</a:t>
            </a:r>
            <a:endParaRPr lang="en-US" altLang="en-US">
              <a:sym typeface="+mn-ea"/>
            </a:endParaRPr>
          </a:p>
          <a:p>
            <a:r>
              <a:rPr lang="en-US" altLang="en-US">
                <a:sym typeface="+mn-ea"/>
              </a:rPr>
              <a:t>Chứa các ảnh khuôn mặt ng</a:t>
            </a:r>
            <a:r>
              <a:rPr lang="en-US" altLang="en-US">
                <a:sym typeface="+mn-ea"/>
              </a:rPr>
              <a:t>ư</a:t>
            </a:r>
            <a:r>
              <a:rPr lang="en-US" altLang="en-US">
                <a:sym typeface="+mn-ea"/>
              </a:rPr>
              <a:t>ời dùng có </a:t>
            </a:r>
            <a:r>
              <a:rPr lang="en-US" altLang="en-US">
                <a:sym typeface="+mn-ea"/>
              </a:rPr>
              <a:t>đ</a:t>
            </a:r>
            <a:r>
              <a:rPr lang="en-US" altLang="en-US">
                <a:sym typeface="+mn-ea"/>
              </a:rPr>
              <a:t>eo hoặc không </a:t>
            </a:r>
            <a:r>
              <a:rPr lang="en-US" altLang="en-US">
                <a:sym typeface="+mn-ea"/>
              </a:rPr>
              <a:t>đ</a:t>
            </a:r>
            <a:r>
              <a:rPr lang="en-US" altLang="en-US">
                <a:sym typeface="+mn-ea"/>
              </a:rPr>
              <a:t>eo khẩu trang.</a:t>
            </a:r>
            <a:endParaRPr lang="en-US" altLang="en-US">
              <a:sym typeface="+mn-ea"/>
            </a:endParaRPr>
          </a:p>
          <a:p>
            <a:r>
              <a:rPr lang="en-US" altLang="en-US">
                <a:sym typeface="+mn-ea"/>
              </a:rPr>
              <a:t>Mỗi ảnh t</a:t>
            </a:r>
            <a:r>
              <a:rPr lang="en-US" altLang="en-US">
                <a:sym typeface="+mn-ea"/>
              </a:rPr>
              <a:t>ư</a:t>
            </a:r>
            <a:r>
              <a:rPr lang="en-US" altLang="en-US">
                <a:sym typeface="+mn-ea"/>
              </a:rPr>
              <a:t>ơng ứng với một ng</a:t>
            </a:r>
            <a:r>
              <a:rPr lang="en-US" altLang="en-US">
                <a:sym typeface="+mn-ea"/>
              </a:rPr>
              <a:t>ư</a:t>
            </a:r>
            <a:r>
              <a:rPr lang="en-US" altLang="en-US">
                <a:sym typeface="+mn-ea"/>
              </a:rPr>
              <a:t>ời dùng.</a:t>
            </a:r>
            <a:endParaRPr lang="en-US" altLang="en-US">
              <a:sym typeface="+mn-ea"/>
            </a:endParaRPr>
          </a:p>
          <a:p>
            <a:r>
              <a:rPr lang="en-US" altLang="en-US">
                <a:sym typeface="+mn-ea"/>
              </a:rPr>
              <a:t>Đ</a:t>
            </a:r>
            <a:r>
              <a:rPr lang="en-US" altLang="en-US">
                <a:sym typeface="+mn-ea"/>
              </a:rPr>
              <a:t>ịnh dạng ảnh hỗ trợ: .jpg, .png, .jpeg</a:t>
            </a:r>
            <a:endParaRPr lang="en-US" altLang="en-US">
              <a:sym typeface="+mn-ea"/>
            </a:endParaRPr>
          </a:p>
          <a:p>
            <a:r>
              <a:rPr>
                <a:sym typeface="+mn-ea"/>
              </a:rPr>
              <a:t>Phân loại:</a:t>
            </a:r>
            <a:endParaRPr>
              <a:sym typeface="+mn-ea"/>
            </a:endParaRPr>
          </a:p>
          <a:p>
            <a:endParaRPr>
              <a:sym typeface="+mn-ea"/>
            </a:endParaRPr>
          </a:p>
          <a:p>
            <a:r>
              <a:rPr>
                <a:sym typeface="+mn-ea"/>
              </a:rPr>
              <a:t>- Lớp 2: Khuôn mặt không đeo khẩu trang</a:t>
            </a:r>
            <a:endParaRPr lang="en-US">
              <a:sym typeface="+mn-ea"/>
            </a:endParaRPr>
          </a:p>
        </p:txBody>
      </p:sp>
      <p:pic>
        <p:nvPicPr>
          <p:cNvPr id="6" name="Picture 5"/>
          <p:cNvPicPr>
            <a:picLocks noChangeAspect="1"/>
          </p:cNvPicPr>
          <p:nvPr/>
        </p:nvPicPr>
        <p:blipFill>
          <a:blip r:embed="rId1"/>
          <a:stretch>
            <a:fillRect/>
          </a:stretch>
        </p:blipFill>
        <p:spPr>
          <a:xfrm>
            <a:off x="695325" y="3861435"/>
            <a:ext cx="6057900" cy="2896235"/>
          </a:xfrm>
          <a:prstGeom prst="rect">
            <a:avLst/>
          </a:prstGeom>
        </p:spPr>
      </p:pic>
      <p:sp>
        <p:nvSpPr>
          <p:cNvPr id="5" name="Text Box 4"/>
          <p:cNvSpPr txBox="1"/>
          <p:nvPr/>
        </p:nvSpPr>
        <p:spPr>
          <a:xfrm>
            <a:off x="7392035" y="4365625"/>
            <a:ext cx="6096000" cy="368300"/>
          </a:xfrm>
          <a:prstGeom prst="rect">
            <a:avLst/>
          </a:prstGeom>
          <a:noFill/>
        </p:spPr>
        <p:txBody>
          <a:bodyPr wrap="square" rtlCol="0" anchor="t">
            <a:spAutoFit/>
          </a:bodyPr>
          <a:p>
            <a:r>
              <a:rPr>
                <a:sym typeface="+mn-ea"/>
              </a:rPr>
              <a:t>- Lớp 1: Khuôn mặt có đeo khẩu trang</a:t>
            </a:r>
            <a:endParaRPr lang="en-US">
              <a:sym typeface="+mn-ea"/>
            </a:endParaRPr>
          </a:p>
        </p:txBody>
      </p:sp>
      <p:pic>
        <p:nvPicPr>
          <p:cNvPr id="8" name="Picture 7"/>
          <p:cNvPicPr>
            <a:picLocks noChangeAspect="1"/>
          </p:cNvPicPr>
          <p:nvPr/>
        </p:nvPicPr>
        <p:blipFill>
          <a:blip r:embed="rId2"/>
          <a:stretch>
            <a:fillRect/>
          </a:stretch>
        </p:blipFill>
        <p:spPr>
          <a:xfrm>
            <a:off x="6887845" y="2349500"/>
            <a:ext cx="5140960" cy="1786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58720" y="915035"/>
            <a:ext cx="4064000" cy="368300"/>
          </a:xfrm>
          <a:prstGeom prst="rect">
            <a:avLst/>
          </a:prstGeom>
          <a:noFill/>
        </p:spPr>
        <p:txBody>
          <a:bodyPr wrap="square" rtlCol="0">
            <a:spAutoFit/>
          </a:bodyPr>
          <a:p>
            <a:r>
              <a:rPr lang="en-US"/>
              <a:t> </a:t>
            </a:r>
            <a:endParaRPr lang="en-US"/>
          </a:p>
        </p:txBody>
      </p:sp>
      <p:sp>
        <p:nvSpPr>
          <p:cNvPr id="3" name="Text Box 2"/>
          <p:cNvSpPr txBox="1"/>
          <p:nvPr/>
        </p:nvSpPr>
        <p:spPr>
          <a:xfrm>
            <a:off x="335280" y="201930"/>
            <a:ext cx="5711825" cy="1589405"/>
          </a:xfrm>
          <a:prstGeom prst="rect">
            <a:avLst/>
          </a:prstGeom>
          <a:noFill/>
        </p:spPr>
        <p:txBody>
          <a:bodyPr wrap="square" rtlCol="0">
            <a:noAutofit/>
          </a:bodyPr>
          <a:p>
            <a:r>
              <a:rPr lang="en-US" sz="3600" b="1">
                <a:latin typeface="Times New Roman" panose="02020603050405020304" charset="0"/>
                <a:cs typeface="Times New Roman" panose="02020603050405020304" charset="0"/>
              </a:rPr>
              <a:t>Cách thức hoạt động</a:t>
            </a:r>
            <a:endParaRPr lang="en-US" sz="3600" b="1">
              <a:latin typeface="Times New Roman" panose="02020603050405020304" charset="0"/>
              <a:cs typeface="Times New Roman" panose="02020603050405020304" charset="0"/>
            </a:endParaRPr>
          </a:p>
        </p:txBody>
      </p:sp>
      <p:sp>
        <p:nvSpPr>
          <p:cNvPr id="4" name="Text Box 3"/>
          <p:cNvSpPr txBox="1"/>
          <p:nvPr/>
        </p:nvSpPr>
        <p:spPr>
          <a:xfrm>
            <a:off x="6023610" y="476885"/>
            <a:ext cx="6009005" cy="5184775"/>
          </a:xfrm>
          <a:prstGeom prst="rect">
            <a:avLst/>
          </a:prstGeom>
        </p:spPr>
        <p:txBody>
          <a:bodyPr>
            <a:noAutofit/>
          </a:bodyPr>
          <a:p>
            <a:pPr>
              <a:spcAft>
                <a:spcPct val="60000"/>
              </a:spcAft>
            </a:pPr>
            <a:endParaRPr sz="2000">
              <a:latin typeface="Times New Roman" panose="02020603050405020304" charset="0"/>
              <a:cs typeface="Times New Roman" panose="02020603050405020304" charset="0"/>
            </a:endParaRPr>
          </a:p>
        </p:txBody>
      </p:sp>
      <p:sp>
        <p:nvSpPr>
          <p:cNvPr id="5" name="Text Box 4"/>
          <p:cNvSpPr txBox="1"/>
          <p:nvPr/>
        </p:nvSpPr>
        <p:spPr>
          <a:xfrm>
            <a:off x="335280" y="1557020"/>
            <a:ext cx="4988560" cy="5453380"/>
          </a:xfrm>
          <a:prstGeom prst="rect">
            <a:avLst/>
          </a:prstGeom>
          <a:noFill/>
        </p:spPr>
        <p:txBody>
          <a:bodyPr wrap="square" rtlCol="0" anchor="t">
            <a:noAutofit/>
          </a:bodyPr>
          <a:p>
            <a:pPr>
              <a:spcAft>
                <a:spcPct val="60000"/>
              </a:spcAft>
            </a:pPr>
            <a:r>
              <a:rPr lang="en-US" sz="2400">
                <a:latin typeface="Times New Roman" panose="02020603050405020304" charset="0"/>
                <a:cs typeface="Times New Roman" panose="02020603050405020304" charset="0"/>
                <a:sym typeface="+mn-ea"/>
              </a:rPr>
              <a:t>-  </a:t>
            </a:r>
            <a:r>
              <a:rPr sz="2400">
                <a:latin typeface="Times New Roman" panose="02020603050405020304" charset="0"/>
                <a:cs typeface="Times New Roman" panose="02020603050405020304" charset="0"/>
                <a:sym typeface="+mn-ea"/>
              </a:rPr>
              <a:t>Giai Đoạn Trích Xuất Đặc Điểm Khuôn Mặt</a:t>
            </a:r>
            <a:r>
              <a:rPr sz="2000" b="1">
                <a:latin typeface="Times New Roman" panose="02020603050405020304" charset="0"/>
                <a:cs typeface="Times New Roman" panose="02020603050405020304" charset="0"/>
                <a:sym typeface="+mn-ea"/>
              </a:rPr>
              <a:t> </a:t>
            </a:r>
            <a:endParaRPr sz="2000" b="1">
              <a:latin typeface="Times New Roman" panose="02020603050405020304" charset="0"/>
              <a:cs typeface="Times New Roman" panose="02020603050405020304" charset="0"/>
            </a:endParaRPr>
          </a:p>
          <a:p>
            <a:pPr>
              <a:spcAft>
                <a:spcPct val="60000"/>
              </a:spcAft>
            </a:pPr>
            <a:r>
              <a:rPr sz="2000">
                <a:latin typeface="Times New Roman" panose="02020603050405020304" charset="0"/>
                <a:cs typeface="Times New Roman" panose="02020603050405020304" charset="0"/>
                <a:sym typeface="+mn-ea"/>
              </a:rPr>
              <a:t>Bước 1: Chương trình đọc tất cả các ảnh trong thư mục dataset_khautr.</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2: Sử dụng thư viện face_recognition để:</a:t>
            </a:r>
            <a:endParaRPr sz="2000">
              <a:latin typeface="Times New Roman" panose="02020603050405020304" charset="0"/>
              <a:cs typeface="Times New Roman" panose="02020603050405020304" charset="0"/>
            </a:endParaRPr>
          </a:p>
          <a:p>
            <a:pPr lvl="1">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Chuyển ảnh thành mảng pixel.</a:t>
            </a:r>
            <a:endParaRPr sz="2000">
              <a:latin typeface="Times New Roman" panose="02020603050405020304" charset="0"/>
              <a:cs typeface="Times New Roman" panose="02020603050405020304" charset="0"/>
            </a:endParaRPr>
          </a:p>
          <a:p>
            <a:pPr lvl="1">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Xác định vị trí khuôn mặt trong ảnh.</a:t>
            </a:r>
            <a:endParaRPr sz="2000">
              <a:latin typeface="Times New Roman" panose="02020603050405020304" charset="0"/>
              <a:cs typeface="Times New Roman" panose="02020603050405020304" charset="0"/>
            </a:endParaRPr>
          </a:p>
          <a:p>
            <a:pPr lvl="1">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Trích xuất các điểm đặc trưng (128 đặc điểm) của khuôn mặt.</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3: Mỗi khuôn mặt được mã hóa thành vector 128 chiều, sau đó lưu trữ trong file .pkl bằng thư viện pickle.</a:t>
            </a:r>
            <a:endParaRPr lang="en-US" sz="2000">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1"/>
          <a:stretch>
            <a:fillRect/>
          </a:stretch>
        </p:blipFill>
        <p:spPr>
          <a:xfrm>
            <a:off x="5591810" y="549275"/>
            <a:ext cx="6275070" cy="5600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7035" y="332740"/>
            <a:ext cx="5486400" cy="6386195"/>
          </a:xfrm>
          <a:prstGeom prst="rect">
            <a:avLst/>
          </a:prstGeom>
          <a:noFill/>
        </p:spPr>
        <p:txBody>
          <a:bodyPr wrap="square" rtlCol="0" anchor="t">
            <a:noAutofit/>
          </a:bodyPr>
          <a:p>
            <a:pPr>
              <a:spcAft>
                <a:spcPct val="60000"/>
              </a:spcAft>
            </a:pPr>
            <a:r>
              <a:rPr lang="en-US" sz="2400">
                <a:latin typeface="Times New Roman" panose="02020603050405020304" charset="0"/>
                <a:cs typeface="Times New Roman" panose="02020603050405020304" charset="0"/>
                <a:sym typeface="+mn-ea"/>
              </a:rPr>
              <a:t>- </a:t>
            </a:r>
            <a:r>
              <a:rPr sz="2400">
                <a:latin typeface="Times New Roman" panose="02020603050405020304" charset="0"/>
                <a:cs typeface="Times New Roman" panose="02020603050405020304" charset="0"/>
                <a:sym typeface="+mn-ea"/>
              </a:rPr>
              <a:t> Giai Đoạn Nhận Diện Khuôn Mặt </a:t>
            </a:r>
            <a:endParaRPr sz="24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1: Chương trình mở camera bằng OpenCV.</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2: Chụp từng khung hình từ camera.</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3: Chuyển khung hình từ hệ màu BGR sang RGB.</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4: Phát hiện khuôn mặt trong khung hình.</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5: Mã hóa khuôn mặt trong khung hình thành vector đặc trưng.</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6: So sánh vector đặc trưng vừa mã hóa với các vector đã lưu:</a:t>
            </a:r>
            <a:endParaRPr sz="2000">
              <a:latin typeface="Times New Roman" panose="02020603050405020304" charset="0"/>
              <a:cs typeface="Times New Roman" panose="02020603050405020304" charset="0"/>
            </a:endParaRPr>
          </a:p>
          <a:p>
            <a:pPr lvl="1">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face_recognition.compare_faces() để kiểm tra trùng khớp.</a:t>
            </a:r>
            <a:endParaRPr sz="2000">
              <a:latin typeface="Times New Roman" panose="02020603050405020304" charset="0"/>
              <a:cs typeface="Times New Roman" panose="02020603050405020304" charset="0"/>
            </a:endParaRPr>
          </a:p>
          <a:p>
            <a:pPr lvl="1">
              <a:buFont typeface="Arial" panose="020B0604020202020204"/>
            </a:pPr>
            <a:r>
              <a:rPr lang="en-US" sz="2000">
                <a:latin typeface="Times New Roman" panose="02020603050405020304" charset="0"/>
                <a:cs typeface="Times New Roman" panose="02020603050405020304" charset="0"/>
                <a:sym typeface="+mn-ea"/>
              </a:rPr>
              <a:t>- </a:t>
            </a:r>
            <a:r>
              <a:rPr sz="2000">
                <a:latin typeface="Times New Roman" panose="02020603050405020304" charset="0"/>
                <a:cs typeface="Times New Roman" panose="02020603050405020304" charset="0"/>
                <a:sym typeface="+mn-ea"/>
              </a:rPr>
              <a:t>face_recognition.face_distance() để tính khoảng cách giữa các vector.</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7: Nếu khoảng cách nhỏ nhất và dưới ngưỡng cho phép → Xác nhận khuôn mặt.</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8: Hiển thị tên người lên khung hình bằng OpenCV.</a:t>
            </a:r>
            <a:endParaRPr sz="2000">
              <a:latin typeface="Times New Roman" panose="02020603050405020304" charset="0"/>
              <a:cs typeface="Times New Roman" panose="02020603050405020304" charset="0"/>
            </a:endParaRPr>
          </a:p>
          <a:p>
            <a:pPr>
              <a:buFont typeface="Arial" panose="020B0604020202020204"/>
            </a:pPr>
            <a:r>
              <a:rPr sz="2000">
                <a:latin typeface="Times New Roman" panose="02020603050405020304" charset="0"/>
                <a:cs typeface="Times New Roman" panose="02020603050405020304" charset="0"/>
                <a:sym typeface="+mn-ea"/>
              </a:rPr>
              <a:t>Bước 9: Thoát chương trình khi nhấn phím "q".</a:t>
            </a:r>
            <a:endParaRPr lang="en-US" sz="2000">
              <a:latin typeface="Times New Roman" panose="02020603050405020304" charset="0"/>
              <a:cs typeface="Times New Roman" panose="02020603050405020304" charset="0"/>
              <a:sym typeface="+mn-ea"/>
            </a:endParaRPr>
          </a:p>
        </p:txBody>
      </p:sp>
      <p:pic>
        <p:nvPicPr>
          <p:cNvPr id="3" name="Picture 2"/>
          <p:cNvPicPr>
            <a:picLocks noChangeAspect="1"/>
          </p:cNvPicPr>
          <p:nvPr/>
        </p:nvPicPr>
        <p:blipFill>
          <a:blip r:embed="rId1"/>
          <a:stretch>
            <a:fillRect/>
          </a:stretch>
        </p:blipFill>
        <p:spPr>
          <a:xfrm>
            <a:off x="5824220" y="116840"/>
            <a:ext cx="5631815" cy="4192905"/>
          </a:xfrm>
          <a:prstGeom prst="rect">
            <a:avLst/>
          </a:prstGeom>
        </p:spPr>
      </p:pic>
      <p:pic>
        <p:nvPicPr>
          <p:cNvPr id="4" name="Picture 3"/>
          <p:cNvPicPr>
            <a:picLocks noChangeAspect="1"/>
          </p:cNvPicPr>
          <p:nvPr/>
        </p:nvPicPr>
        <p:blipFill>
          <a:blip r:embed="rId2"/>
          <a:stretch>
            <a:fillRect/>
          </a:stretch>
        </p:blipFill>
        <p:spPr>
          <a:xfrm>
            <a:off x="6096000" y="4322445"/>
            <a:ext cx="5414645" cy="239649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4827</Words>
  <Application>WPS Presentation</Application>
  <PresentationFormat/>
  <Paragraphs>139</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Arial</vt:lpstr>
      <vt:lpstr>Microsoft YaHei</vt:lpstr>
      <vt:lpstr>Arial Unicode MS</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27</cp:revision>
  <dcterms:created xsi:type="dcterms:W3CDTF">2024-01-15T18:33:00Z</dcterms:created>
  <dcterms:modified xsi:type="dcterms:W3CDTF">2025-03-05T04:01:40Z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1033-12.2.0.20323</vt:lpwstr>
  </property>
  <property fmtid="{D5CDD505-2E9C-101B-9397-08002B2CF9AE}" pid="3" name="ICV">
    <vt:lpwstr>C21C50A4C89748D0A31FFA6B1F88C1C9_13</vt:lpwstr>
  </property>
</Properties>
</file>