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BF3"/>
    <a:srgbClr val="00ADF7"/>
    <a:srgbClr val="00B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71" d="100"/>
          <a:sy n="71"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27/10/2024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27/10/2024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27/10/2024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A Text Analysis of Customer Review</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03AD8D-2171-4043-BD43-602F748D4520}"/>
              </a:ext>
            </a:extLst>
          </p:cNvPr>
          <p:cNvPicPr>
            <a:picLocks noChangeAspect="1"/>
          </p:cNvPicPr>
          <p:nvPr/>
        </p:nvPicPr>
        <p:blipFill rotWithShape="1">
          <a:blip r:embed="rId2"/>
          <a:srcRect l="16316" t="3180" r="20075" b="4276"/>
          <a:stretch/>
        </p:blipFill>
        <p:spPr>
          <a:xfrm>
            <a:off x="217956" y="0"/>
            <a:ext cx="3536577" cy="2854712"/>
          </a:xfrm>
          <a:prstGeom prst="rect">
            <a:avLst/>
          </a:prstGeom>
        </p:spPr>
      </p:pic>
      <p:pic>
        <p:nvPicPr>
          <p:cNvPr id="7" name="Content Placeholder 6">
            <a:extLst>
              <a:ext uri="{FF2B5EF4-FFF2-40B4-BE49-F238E27FC236}">
                <a16:creationId xmlns:a16="http://schemas.microsoft.com/office/drawing/2014/main" id="{F8475EBD-0548-4839-ACD7-822B9E847D77}"/>
              </a:ext>
            </a:extLst>
          </p:cNvPr>
          <p:cNvPicPr>
            <a:picLocks noGrp="1" noChangeAspect="1"/>
          </p:cNvPicPr>
          <p:nvPr>
            <p:ph idx="1"/>
          </p:nvPr>
        </p:nvPicPr>
        <p:blipFill>
          <a:blip r:embed="rId3"/>
          <a:stretch>
            <a:fillRect/>
          </a:stretch>
        </p:blipFill>
        <p:spPr>
          <a:xfrm>
            <a:off x="93572" y="3853036"/>
            <a:ext cx="5279596" cy="2868661"/>
          </a:xfrm>
          <a:prstGeom prst="rect">
            <a:avLst/>
          </a:prstGeom>
        </p:spPr>
      </p:pic>
      <p:sp>
        <p:nvSpPr>
          <p:cNvPr id="8" name="TextBox 7">
            <a:extLst>
              <a:ext uri="{FF2B5EF4-FFF2-40B4-BE49-F238E27FC236}">
                <a16:creationId xmlns:a16="http://schemas.microsoft.com/office/drawing/2014/main" id="{62D05BDC-ED8B-4B54-BE2C-7D86836684ED}"/>
              </a:ext>
            </a:extLst>
          </p:cNvPr>
          <p:cNvSpPr txBox="1"/>
          <p:nvPr/>
        </p:nvSpPr>
        <p:spPr>
          <a:xfrm>
            <a:off x="217956" y="2745527"/>
            <a:ext cx="3065929" cy="1015663"/>
          </a:xfrm>
          <a:prstGeom prst="rect">
            <a:avLst/>
          </a:prstGeom>
          <a:noFill/>
        </p:spPr>
        <p:txBody>
          <a:bodyPr wrap="square" rtlCol="0">
            <a:spAutoFit/>
          </a:bodyPr>
          <a:lstStyle/>
          <a:p>
            <a:pPr algn="just"/>
            <a:r>
              <a:rPr lang="en-GB" sz="1200" dirty="0"/>
              <a:t>The Extracted flight review dataset was pre-processed and a word cloud  was created. From the word cloud, It can be seen that customers are focused on words like flight, time, seat, service amongst others</a:t>
            </a:r>
            <a:endParaRPr lang="en-US" sz="1200" dirty="0"/>
          </a:p>
        </p:txBody>
      </p:sp>
      <p:pic>
        <p:nvPicPr>
          <p:cNvPr id="9" name="Picture 8">
            <a:extLst>
              <a:ext uri="{FF2B5EF4-FFF2-40B4-BE49-F238E27FC236}">
                <a16:creationId xmlns:a16="http://schemas.microsoft.com/office/drawing/2014/main" id="{40DE5870-3D00-418F-AFF5-193B8D9C7855}"/>
              </a:ext>
            </a:extLst>
          </p:cNvPr>
          <p:cNvPicPr>
            <a:picLocks noChangeAspect="1"/>
          </p:cNvPicPr>
          <p:nvPr/>
        </p:nvPicPr>
        <p:blipFill>
          <a:blip r:embed="rId4"/>
          <a:stretch>
            <a:fillRect/>
          </a:stretch>
        </p:blipFill>
        <p:spPr>
          <a:xfrm>
            <a:off x="4161305" y="311269"/>
            <a:ext cx="4276164" cy="2281432"/>
          </a:xfrm>
          <a:prstGeom prst="rect">
            <a:avLst/>
          </a:prstGeom>
        </p:spPr>
      </p:pic>
      <p:sp>
        <p:nvSpPr>
          <p:cNvPr id="10" name="TextBox 9">
            <a:extLst>
              <a:ext uri="{FF2B5EF4-FFF2-40B4-BE49-F238E27FC236}">
                <a16:creationId xmlns:a16="http://schemas.microsoft.com/office/drawing/2014/main" id="{FA4B4736-2127-4618-A599-5206F970F5AB}"/>
              </a:ext>
            </a:extLst>
          </p:cNvPr>
          <p:cNvSpPr txBox="1"/>
          <p:nvPr/>
        </p:nvSpPr>
        <p:spPr>
          <a:xfrm>
            <a:off x="900953" y="3989339"/>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F43C9B53-6E79-4F9B-B0B8-BC96E71C8A1D}"/>
              </a:ext>
            </a:extLst>
          </p:cNvPr>
          <p:cNvSpPr txBox="1"/>
          <p:nvPr/>
        </p:nvSpPr>
        <p:spPr>
          <a:xfrm>
            <a:off x="3612996" y="2551837"/>
            <a:ext cx="4824473" cy="1384995"/>
          </a:xfrm>
          <a:prstGeom prst="rect">
            <a:avLst/>
          </a:prstGeom>
          <a:noFill/>
        </p:spPr>
        <p:txBody>
          <a:bodyPr wrap="square" rtlCol="0">
            <a:spAutoFit/>
          </a:bodyPr>
          <a:lstStyle/>
          <a:p>
            <a:pPr algn="just"/>
            <a:r>
              <a:rPr lang="en-GB" sz="1200" dirty="0"/>
              <a:t>By applying NRC sentiments model which maps e</a:t>
            </a:r>
            <a:r>
              <a:rPr lang="en-US" sz="1200" dirty="0"/>
              <a:t>nglish words associated with eight basic emotions (anger, anticipation, disgust, fear, joy, sadness, surprise, and trust) and two general sentiments (positive and negative) words in</a:t>
            </a:r>
            <a:r>
              <a:rPr lang="en-GB" sz="1200" dirty="0"/>
              <a:t> the dataset. As seen in Figure above, the customer reviews shows lesser trust and more of negative reviews. From the sentiment score of an average of -0.01, it can be concluded that the customers are not happy with services provided to them giving rise to more negative reviews</a:t>
            </a:r>
            <a:endParaRPr lang="en-US" sz="1200" dirty="0"/>
          </a:p>
        </p:txBody>
      </p:sp>
      <p:pic>
        <p:nvPicPr>
          <p:cNvPr id="12" name="Picture 11">
            <a:extLst>
              <a:ext uri="{FF2B5EF4-FFF2-40B4-BE49-F238E27FC236}">
                <a16:creationId xmlns:a16="http://schemas.microsoft.com/office/drawing/2014/main" id="{D0541E5E-72C0-4AF1-AD34-56E373FA4CDE}"/>
              </a:ext>
            </a:extLst>
          </p:cNvPr>
          <p:cNvPicPr>
            <a:picLocks noChangeAspect="1"/>
          </p:cNvPicPr>
          <p:nvPr/>
        </p:nvPicPr>
        <p:blipFill>
          <a:blip r:embed="rId5"/>
          <a:stretch>
            <a:fillRect/>
          </a:stretch>
        </p:blipFill>
        <p:spPr>
          <a:xfrm>
            <a:off x="8437469" y="231344"/>
            <a:ext cx="3260570" cy="3197656"/>
          </a:xfrm>
          <a:prstGeom prst="rect">
            <a:avLst/>
          </a:prstGeom>
        </p:spPr>
      </p:pic>
      <p:sp>
        <p:nvSpPr>
          <p:cNvPr id="13" name="TextBox 12">
            <a:extLst>
              <a:ext uri="{FF2B5EF4-FFF2-40B4-BE49-F238E27FC236}">
                <a16:creationId xmlns:a16="http://schemas.microsoft.com/office/drawing/2014/main" id="{B58CCE89-F1FB-4464-ACC1-798B7C16936C}"/>
              </a:ext>
            </a:extLst>
          </p:cNvPr>
          <p:cNvSpPr txBox="1"/>
          <p:nvPr/>
        </p:nvSpPr>
        <p:spPr>
          <a:xfrm>
            <a:off x="5553308" y="4043622"/>
            <a:ext cx="6638692" cy="2523768"/>
          </a:xfrm>
          <a:prstGeom prst="rect">
            <a:avLst/>
          </a:prstGeom>
          <a:noFill/>
        </p:spPr>
        <p:txBody>
          <a:bodyPr wrap="square" rtlCol="0">
            <a:spAutoFit/>
          </a:bodyPr>
          <a:lstStyle/>
          <a:p>
            <a:pPr algn="just"/>
            <a:r>
              <a:rPr lang="en-US" sz="1200" dirty="0"/>
              <a:t>This report summarizes the results of a topic modeling analysis conducted on customer reviews dataset of British Airline. The analysis aimed to identify the main themes and recurring topics within the reviews, highlighting key areas of focus and concern for customers. Five distinct topics emerged from the analysis, each representing different aspects of the airline travel experience. </a:t>
            </a:r>
          </a:p>
          <a:p>
            <a:pPr marL="171450" indent="-171450" algn="just">
              <a:buFont typeface="Arial" panose="020B0604020202020204" pitchFamily="34" charset="0"/>
              <a:buChar char="•"/>
            </a:pPr>
            <a:r>
              <a:rPr lang="en-US" sz="1200" b="1" dirty="0">
                <a:solidFill>
                  <a:srgbClr val="FF0000"/>
                </a:solidFill>
              </a:rPr>
              <a:t>Flight and Economy Class Experience</a:t>
            </a:r>
          </a:p>
          <a:p>
            <a:pPr marL="171450" indent="-171450" algn="just">
              <a:buFont typeface="Arial" panose="020B0604020202020204" pitchFamily="34" charset="0"/>
              <a:buChar char="•"/>
            </a:pPr>
            <a:r>
              <a:rPr lang="en-US" sz="1200" b="1" dirty="0">
                <a:solidFill>
                  <a:schemeClr val="accent6">
                    <a:lumMod val="75000"/>
                  </a:schemeClr>
                </a:solidFill>
              </a:rPr>
              <a:t>Airport and Ground Services</a:t>
            </a:r>
            <a:endParaRPr lang="en-US" sz="1200" dirty="0"/>
          </a:p>
          <a:p>
            <a:pPr marL="171450" indent="-171450" algn="just">
              <a:buFont typeface="Arial" panose="020B0604020202020204" pitchFamily="34" charset="0"/>
              <a:buChar char="•"/>
            </a:pPr>
            <a:r>
              <a:rPr lang="en-US" sz="1200" b="1" dirty="0">
                <a:solidFill>
                  <a:srgbClr val="00BD78"/>
                </a:solidFill>
              </a:rPr>
              <a:t>Customer Service and Refund Issues</a:t>
            </a:r>
          </a:p>
          <a:p>
            <a:pPr marL="171450" indent="-171450" algn="just">
              <a:buFont typeface="Arial" panose="020B0604020202020204" pitchFamily="34" charset="0"/>
              <a:buChar char="•"/>
            </a:pPr>
            <a:r>
              <a:rPr lang="en-US" sz="1200" b="1" dirty="0">
                <a:solidFill>
                  <a:srgbClr val="00ADF7"/>
                </a:solidFill>
              </a:rPr>
              <a:t>Airline-Specific or Premium Experience</a:t>
            </a:r>
          </a:p>
          <a:p>
            <a:pPr marL="171450" indent="-171450" algn="just">
              <a:buFont typeface="Arial" panose="020B0604020202020204" pitchFamily="34" charset="0"/>
              <a:buChar char="•"/>
            </a:pPr>
            <a:r>
              <a:rPr lang="en-US" sz="1200" b="1" dirty="0">
                <a:solidFill>
                  <a:srgbClr val="E76BF3"/>
                </a:solidFill>
              </a:rPr>
              <a:t>Connections and Special Offers</a:t>
            </a:r>
          </a:p>
          <a:p>
            <a:pPr algn="just"/>
            <a:r>
              <a:rPr lang="en-GB" sz="1400" b="1" dirty="0"/>
              <a:t>Conclusion</a:t>
            </a:r>
          </a:p>
          <a:p>
            <a:pPr algn="just"/>
            <a:r>
              <a:rPr lang="en-US" sz="1200" dirty="0"/>
              <a:t>These insights can be used to target specific areas for service improvement and tailored marketing, such as enhancing customer support for refunds, improving airport handling processes, and promoting premium and travel offer services.</a:t>
            </a:r>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266</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BRITISH AIRWAYS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Thomas T O (FCES)</cp:lastModifiedBy>
  <cp:revision>11</cp:revision>
  <dcterms:created xsi:type="dcterms:W3CDTF">2022-12-06T11:13:27Z</dcterms:created>
  <dcterms:modified xsi:type="dcterms:W3CDTF">2024-10-27T19:03:25Z</dcterms:modified>
</cp:coreProperties>
</file>