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lfa Slab One" panose="020B0604020202020204" charset="0"/>
      <p:regular r:id="rId24"/>
    </p:embeddedFon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298BE1-AE8A-443C-A66B-4EFAB9B2AA85}">
  <a:tblStyle styleId="{42298BE1-AE8A-443C-A66B-4EFAB9B2AA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634"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4af4bb96e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4af4bb96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f9eef19c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f9eef19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af4bb96e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4af4bb96e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4af4bb96e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4af4bb96e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4af4bb96e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4af4bb96e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4af4bb96e_2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4af4bb96e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4af4bb96e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4af4bb96e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4af4bb96e_1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4af4bb96e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04af4bb96e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04af4bb96e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4af4bb96e_1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04af4bb96e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4af4bb96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4af4bb96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4af4bb96e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4af4bb96e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4af4bb96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4af4bb96e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04af4bb96e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04af4bb96e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4af4bb96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4af4bb96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4af4bb96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4af4bb96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4af4bb96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4af4bb96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4af4bb96e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4af4bb96e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4af4bb96e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4af4bb96e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04af4bb96e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04af4bb96e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basketball-reference.com/leagues/NBA_2021_per_game.html" TargetMode="External"/><Relationship Id="rId7" Type="http://schemas.openxmlformats.org/officeDocument/2006/relationships/hyperlink" Target="https://sports.yahoo.com/le-bron-james-calls-suspension-for-bloodying-isaiah-stewart-bulls-230413937.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www.kaggle.com/umutalpaydn/nba-20202021-season-player-stats" TargetMode="External"/><Relationship Id="rId5" Type="http://schemas.openxmlformats.org/officeDocument/2006/relationships/hyperlink" Target="https://www.symbols.com/symbol/national-basketball-association-%28nba%29-logo" TargetMode="External"/><Relationship Id="rId4" Type="http://schemas.openxmlformats.org/officeDocument/2006/relationships/hyperlink" Target="https://clutchpoints.com/rockets-ready-to-trade-james-harden-quickly-to-nets-or-sixe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406100"/>
          </a:xfrm>
          <a:prstGeom prst="rect">
            <a:avLst/>
          </a:prstGeom>
        </p:spPr>
        <p:txBody>
          <a:bodyPr spcFirstLastPara="1" wrap="square" lIns="91425" tIns="91425" rIns="91425" bIns="91425" anchor="b" anchorCtr="0">
            <a:normAutofit fontScale="90000"/>
          </a:bodyPr>
          <a:lstStyle/>
          <a:p>
            <a:pPr marL="0" lvl="0" indent="0" algn="l" rtl="0">
              <a:spcBef>
                <a:spcPts val="1800"/>
              </a:spcBef>
              <a:spcAft>
                <a:spcPts val="0"/>
              </a:spcAft>
              <a:buNone/>
            </a:pPr>
            <a:endParaRPr sz="3100" i="1">
              <a:latin typeface="Times New Roman"/>
              <a:ea typeface="Times New Roman"/>
              <a:cs typeface="Times New Roman"/>
              <a:sym typeface="Times New Roman"/>
            </a:endParaRPr>
          </a:p>
          <a:p>
            <a:pPr marL="0" lvl="0" indent="0" algn="ctr" rtl="0">
              <a:spcBef>
                <a:spcPts val="1800"/>
              </a:spcBef>
              <a:spcAft>
                <a:spcPts val="600"/>
              </a:spcAft>
              <a:buNone/>
            </a:pPr>
            <a:r>
              <a:rPr lang="en" sz="3100" i="1">
                <a:latin typeface="Times New Roman"/>
                <a:ea typeface="Times New Roman"/>
                <a:cs typeface="Times New Roman"/>
                <a:sym typeface="Times New Roman"/>
              </a:rPr>
              <a:t>Predicting Player Efficiency Rating Using In-Game Stats Metrics</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Presenters: Lyndon Kelley, Tola Ouk, Martha Valdes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Preparation</a:t>
            </a:r>
            <a:endParaRPr/>
          </a:p>
        </p:txBody>
      </p:sp>
      <p:pic>
        <p:nvPicPr>
          <p:cNvPr id="127" name="Google Shape;127;p22"/>
          <p:cNvPicPr preferRelativeResize="0"/>
          <p:nvPr/>
        </p:nvPicPr>
        <p:blipFill>
          <a:blip r:embed="rId3">
            <a:alphaModFix/>
          </a:blip>
          <a:stretch>
            <a:fillRect/>
          </a:stretch>
        </p:blipFill>
        <p:spPr>
          <a:xfrm>
            <a:off x="2283625" y="947625"/>
            <a:ext cx="6777276" cy="4182525"/>
          </a:xfrm>
          <a:prstGeom prst="rect">
            <a:avLst/>
          </a:prstGeom>
          <a:noFill/>
          <a:ln>
            <a:noFill/>
          </a:ln>
        </p:spPr>
      </p:pic>
      <p:sp>
        <p:nvSpPr>
          <p:cNvPr id="128" name="Google Shape;128;p22"/>
          <p:cNvSpPr txBox="1"/>
          <p:nvPr/>
        </p:nvSpPr>
        <p:spPr>
          <a:xfrm>
            <a:off x="508000" y="1583650"/>
            <a:ext cx="27798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Correlation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Preparation</a:t>
            </a:r>
            <a:endParaRPr/>
          </a:p>
        </p:txBody>
      </p:sp>
      <p:pic>
        <p:nvPicPr>
          <p:cNvPr id="134" name="Google Shape;134;p23"/>
          <p:cNvPicPr preferRelativeResize="0"/>
          <p:nvPr/>
        </p:nvPicPr>
        <p:blipFill rotWithShape="1">
          <a:blip r:embed="rId3">
            <a:alphaModFix/>
          </a:blip>
          <a:srcRect l="13723" r="14689"/>
          <a:stretch/>
        </p:blipFill>
        <p:spPr>
          <a:xfrm>
            <a:off x="3823075" y="947625"/>
            <a:ext cx="4851775" cy="4182525"/>
          </a:xfrm>
          <a:prstGeom prst="rect">
            <a:avLst/>
          </a:prstGeom>
          <a:noFill/>
          <a:ln>
            <a:noFill/>
          </a:ln>
        </p:spPr>
      </p:pic>
      <p:sp>
        <p:nvSpPr>
          <p:cNvPr id="135" name="Google Shape;135;p23"/>
          <p:cNvSpPr/>
          <p:nvPr/>
        </p:nvSpPr>
        <p:spPr>
          <a:xfrm>
            <a:off x="3899850" y="3439225"/>
            <a:ext cx="4771800" cy="537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36" name="Google Shape;136;p23"/>
          <p:cNvSpPr txBox="1"/>
          <p:nvPr/>
        </p:nvSpPr>
        <p:spPr>
          <a:xfrm>
            <a:off x="311700" y="1199800"/>
            <a:ext cx="3588300" cy="2558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None/>
            </a:pPr>
            <a:r>
              <a:rPr lang="en" sz="1800">
                <a:solidFill>
                  <a:schemeClr val="dk2"/>
                </a:solidFill>
                <a:latin typeface="Proxima Nova"/>
                <a:ea typeface="Proxima Nova"/>
                <a:cs typeface="Proxima Nova"/>
                <a:sym typeface="Proxima Nova"/>
              </a:rPr>
              <a:t>High correlation: </a:t>
            </a:r>
            <a:endParaRPr sz="1800">
              <a:solidFill>
                <a:schemeClr val="dk2"/>
              </a:solidFill>
              <a:latin typeface="Proxima Nova"/>
              <a:ea typeface="Proxima Nova"/>
              <a:cs typeface="Proxima Nova"/>
              <a:sym typeface="Proxima Nova"/>
            </a:endParaRPr>
          </a:p>
          <a:p>
            <a:pPr marL="457200" marR="0" lvl="0" indent="-342900" algn="l" rtl="0">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Player Efficiency Rating and  Win Shares</a:t>
            </a:r>
            <a:endParaRPr sz="1800">
              <a:solidFill>
                <a:schemeClr val="dk2"/>
              </a:solidFill>
              <a:latin typeface="Proxima Nova"/>
              <a:ea typeface="Proxima Nova"/>
              <a:cs typeface="Proxima Nova"/>
              <a:sym typeface="Proxima Nova"/>
            </a:endParaRPr>
          </a:p>
          <a:p>
            <a:pPr marL="0" marR="0" lvl="0" indent="0" algn="l" rtl="0">
              <a:lnSpc>
                <a:spcPct val="115000"/>
              </a:lnSpc>
              <a:spcBef>
                <a:spcPts val="1200"/>
              </a:spcBef>
              <a:spcAft>
                <a:spcPts val="0"/>
              </a:spcAft>
              <a:buNone/>
            </a:pPr>
            <a:r>
              <a:rPr lang="en" sz="1800">
                <a:solidFill>
                  <a:schemeClr val="dk2"/>
                </a:solidFill>
                <a:latin typeface="Proxima Nova"/>
                <a:ea typeface="Proxima Nova"/>
                <a:cs typeface="Proxima Nova"/>
                <a:sym typeface="Proxima Nova"/>
              </a:rPr>
              <a:t>Low correlation:</a:t>
            </a:r>
            <a:endParaRPr sz="1800">
              <a:solidFill>
                <a:schemeClr val="dk2"/>
              </a:solidFill>
              <a:latin typeface="Proxima Nova"/>
              <a:ea typeface="Proxima Nova"/>
              <a:cs typeface="Proxima Nova"/>
              <a:sym typeface="Proxima Nova"/>
            </a:endParaRPr>
          </a:p>
          <a:p>
            <a:pPr marL="457200" lvl="0" indent="-342900" algn="l" rtl="0">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Player Efficiency Rating and  Age</a:t>
            </a:r>
            <a:endParaRPr sz="1800">
              <a:solidFill>
                <a:schemeClr val="dk2"/>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sz="1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Preparation</a:t>
            </a:r>
            <a:endParaRPr/>
          </a:p>
        </p:txBody>
      </p:sp>
      <p:pic>
        <p:nvPicPr>
          <p:cNvPr id="142" name="Google Shape;142;p24"/>
          <p:cNvPicPr preferRelativeResize="0"/>
          <p:nvPr/>
        </p:nvPicPr>
        <p:blipFill rotWithShape="1">
          <a:blip r:embed="rId3">
            <a:alphaModFix/>
          </a:blip>
          <a:srcRect l="4309" r="4190" b="18712"/>
          <a:stretch/>
        </p:blipFill>
        <p:spPr>
          <a:xfrm>
            <a:off x="153525" y="1560275"/>
            <a:ext cx="4791794" cy="2626975"/>
          </a:xfrm>
          <a:prstGeom prst="rect">
            <a:avLst/>
          </a:prstGeom>
          <a:noFill/>
          <a:ln>
            <a:noFill/>
          </a:ln>
        </p:spPr>
      </p:pic>
      <p:pic>
        <p:nvPicPr>
          <p:cNvPr id="143" name="Google Shape;143;p24"/>
          <p:cNvPicPr preferRelativeResize="0"/>
          <p:nvPr/>
        </p:nvPicPr>
        <p:blipFill>
          <a:blip r:embed="rId4">
            <a:alphaModFix/>
          </a:blip>
          <a:stretch>
            <a:fillRect/>
          </a:stretch>
        </p:blipFill>
        <p:spPr>
          <a:xfrm>
            <a:off x="4991154" y="1816700"/>
            <a:ext cx="3841147" cy="2370550"/>
          </a:xfrm>
          <a:prstGeom prst="rect">
            <a:avLst/>
          </a:prstGeom>
          <a:noFill/>
          <a:ln>
            <a:noFill/>
          </a:ln>
        </p:spPr>
      </p:pic>
      <p:sp>
        <p:nvSpPr>
          <p:cNvPr id="144" name="Google Shape;144;p24"/>
          <p:cNvSpPr/>
          <p:nvPr/>
        </p:nvSpPr>
        <p:spPr>
          <a:xfrm>
            <a:off x="2625500" y="1796375"/>
            <a:ext cx="138300" cy="245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7937875" y="3468800"/>
            <a:ext cx="813600" cy="245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Preparation</a:t>
            </a:r>
            <a:endParaRPr/>
          </a:p>
        </p:txBody>
      </p:sp>
      <p:pic>
        <p:nvPicPr>
          <p:cNvPr id="151" name="Google Shape;151;p25"/>
          <p:cNvPicPr preferRelativeResize="0"/>
          <p:nvPr/>
        </p:nvPicPr>
        <p:blipFill rotWithShape="1">
          <a:blip r:embed="rId3">
            <a:alphaModFix/>
          </a:blip>
          <a:srcRect l="3465" b="18586"/>
          <a:stretch/>
        </p:blipFill>
        <p:spPr>
          <a:xfrm>
            <a:off x="311700" y="1133850"/>
            <a:ext cx="4027924" cy="2096575"/>
          </a:xfrm>
          <a:prstGeom prst="rect">
            <a:avLst/>
          </a:prstGeom>
          <a:noFill/>
          <a:ln>
            <a:noFill/>
          </a:ln>
        </p:spPr>
      </p:pic>
      <p:pic>
        <p:nvPicPr>
          <p:cNvPr id="152" name="Google Shape;152;p25"/>
          <p:cNvPicPr preferRelativeResize="0"/>
          <p:nvPr/>
        </p:nvPicPr>
        <p:blipFill rotWithShape="1">
          <a:blip r:embed="rId4">
            <a:alphaModFix/>
          </a:blip>
          <a:srcRect r="4242" b="18666"/>
          <a:stretch/>
        </p:blipFill>
        <p:spPr>
          <a:xfrm>
            <a:off x="4320500" y="1126486"/>
            <a:ext cx="4027924" cy="2111313"/>
          </a:xfrm>
          <a:prstGeom prst="rect">
            <a:avLst/>
          </a:prstGeom>
          <a:noFill/>
          <a:ln>
            <a:noFill/>
          </a:ln>
        </p:spPr>
      </p:pic>
      <p:pic>
        <p:nvPicPr>
          <p:cNvPr id="153" name="Google Shape;153;p25"/>
          <p:cNvPicPr preferRelativeResize="0"/>
          <p:nvPr/>
        </p:nvPicPr>
        <p:blipFill>
          <a:blip r:embed="rId5">
            <a:alphaModFix/>
          </a:blip>
          <a:stretch>
            <a:fillRect/>
          </a:stretch>
        </p:blipFill>
        <p:spPr>
          <a:xfrm>
            <a:off x="775714" y="3237800"/>
            <a:ext cx="3099889" cy="1913075"/>
          </a:xfrm>
          <a:prstGeom prst="rect">
            <a:avLst/>
          </a:prstGeom>
          <a:noFill/>
          <a:ln>
            <a:noFill/>
          </a:ln>
        </p:spPr>
      </p:pic>
      <p:sp>
        <p:nvSpPr>
          <p:cNvPr id="154" name="Google Shape;154;p25"/>
          <p:cNvSpPr/>
          <p:nvPr/>
        </p:nvSpPr>
        <p:spPr>
          <a:xfrm>
            <a:off x="2320700" y="1339175"/>
            <a:ext cx="138300" cy="245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a:off x="3146400" y="4558925"/>
            <a:ext cx="876300" cy="245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5"/>
          <p:cNvPicPr preferRelativeResize="0"/>
          <p:nvPr/>
        </p:nvPicPr>
        <p:blipFill>
          <a:blip r:embed="rId6">
            <a:alphaModFix/>
          </a:blip>
          <a:stretch>
            <a:fillRect/>
          </a:stretch>
        </p:blipFill>
        <p:spPr>
          <a:xfrm>
            <a:off x="4942775" y="3237800"/>
            <a:ext cx="3099875" cy="19130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Preparation</a:t>
            </a:r>
            <a:endParaRPr/>
          </a:p>
        </p:txBody>
      </p:sp>
      <p:pic>
        <p:nvPicPr>
          <p:cNvPr id="162" name="Google Shape;162;p26"/>
          <p:cNvPicPr preferRelativeResize="0"/>
          <p:nvPr/>
        </p:nvPicPr>
        <p:blipFill rotWithShape="1">
          <a:blip r:embed="rId3">
            <a:alphaModFix/>
          </a:blip>
          <a:srcRect b="19961"/>
          <a:stretch/>
        </p:blipFill>
        <p:spPr>
          <a:xfrm>
            <a:off x="311700" y="1152736"/>
            <a:ext cx="4130151" cy="2040025"/>
          </a:xfrm>
          <a:prstGeom prst="rect">
            <a:avLst/>
          </a:prstGeom>
          <a:noFill/>
          <a:ln>
            <a:noFill/>
          </a:ln>
        </p:spPr>
      </p:pic>
      <p:pic>
        <p:nvPicPr>
          <p:cNvPr id="163" name="Google Shape;163;p26"/>
          <p:cNvPicPr preferRelativeResize="0"/>
          <p:nvPr/>
        </p:nvPicPr>
        <p:blipFill rotWithShape="1">
          <a:blip r:embed="rId4">
            <a:alphaModFix/>
          </a:blip>
          <a:srcRect b="19413"/>
          <a:stretch/>
        </p:blipFill>
        <p:spPr>
          <a:xfrm>
            <a:off x="4571989" y="1133938"/>
            <a:ext cx="4177611" cy="2077600"/>
          </a:xfrm>
          <a:prstGeom prst="rect">
            <a:avLst/>
          </a:prstGeom>
          <a:noFill/>
          <a:ln>
            <a:noFill/>
          </a:ln>
        </p:spPr>
      </p:pic>
      <p:pic>
        <p:nvPicPr>
          <p:cNvPr id="164" name="Google Shape;164;p26"/>
          <p:cNvPicPr preferRelativeResize="0"/>
          <p:nvPr/>
        </p:nvPicPr>
        <p:blipFill>
          <a:blip r:embed="rId5">
            <a:alphaModFix/>
          </a:blip>
          <a:stretch>
            <a:fillRect/>
          </a:stretch>
        </p:blipFill>
        <p:spPr>
          <a:xfrm>
            <a:off x="812625" y="3327749"/>
            <a:ext cx="2942161" cy="1815750"/>
          </a:xfrm>
          <a:prstGeom prst="rect">
            <a:avLst/>
          </a:prstGeom>
          <a:noFill/>
          <a:ln>
            <a:noFill/>
          </a:ln>
        </p:spPr>
      </p:pic>
      <p:pic>
        <p:nvPicPr>
          <p:cNvPr id="165" name="Google Shape;165;p26"/>
          <p:cNvPicPr preferRelativeResize="0"/>
          <p:nvPr/>
        </p:nvPicPr>
        <p:blipFill>
          <a:blip r:embed="rId6">
            <a:alphaModFix/>
          </a:blip>
          <a:stretch>
            <a:fillRect/>
          </a:stretch>
        </p:blipFill>
        <p:spPr>
          <a:xfrm>
            <a:off x="5420050" y="3327777"/>
            <a:ext cx="2942151" cy="18157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Preparation</a:t>
            </a:r>
            <a:endParaRPr/>
          </a:p>
        </p:txBody>
      </p:sp>
      <p:pic>
        <p:nvPicPr>
          <p:cNvPr id="171" name="Google Shape;171;p27"/>
          <p:cNvPicPr preferRelativeResize="0"/>
          <p:nvPr/>
        </p:nvPicPr>
        <p:blipFill rotWithShape="1">
          <a:blip r:embed="rId3">
            <a:alphaModFix/>
          </a:blip>
          <a:srcRect l="4517" r="4590" b="19961"/>
          <a:stretch/>
        </p:blipFill>
        <p:spPr>
          <a:xfrm>
            <a:off x="311699" y="1093924"/>
            <a:ext cx="3925926" cy="2133350"/>
          </a:xfrm>
          <a:prstGeom prst="rect">
            <a:avLst/>
          </a:prstGeom>
          <a:noFill/>
          <a:ln>
            <a:noFill/>
          </a:ln>
        </p:spPr>
      </p:pic>
      <p:pic>
        <p:nvPicPr>
          <p:cNvPr id="172" name="Google Shape;172;p27"/>
          <p:cNvPicPr preferRelativeResize="0"/>
          <p:nvPr/>
        </p:nvPicPr>
        <p:blipFill rotWithShape="1">
          <a:blip r:embed="rId4">
            <a:alphaModFix/>
          </a:blip>
          <a:srcRect l="5229" r="4297" b="18546"/>
          <a:stretch/>
        </p:blipFill>
        <p:spPr>
          <a:xfrm>
            <a:off x="4432875" y="1093925"/>
            <a:ext cx="3925926" cy="2181240"/>
          </a:xfrm>
          <a:prstGeom prst="rect">
            <a:avLst/>
          </a:prstGeom>
          <a:noFill/>
          <a:ln>
            <a:noFill/>
          </a:ln>
        </p:spPr>
      </p:pic>
      <p:pic>
        <p:nvPicPr>
          <p:cNvPr id="173" name="Google Shape;173;p27"/>
          <p:cNvPicPr preferRelativeResize="0"/>
          <p:nvPr/>
        </p:nvPicPr>
        <p:blipFill>
          <a:blip r:embed="rId5">
            <a:alphaModFix/>
          </a:blip>
          <a:stretch>
            <a:fillRect/>
          </a:stretch>
        </p:blipFill>
        <p:spPr>
          <a:xfrm>
            <a:off x="689775" y="3227275"/>
            <a:ext cx="3104988" cy="1916225"/>
          </a:xfrm>
          <a:prstGeom prst="rect">
            <a:avLst/>
          </a:prstGeom>
          <a:noFill/>
          <a:ln>
            <a:noFill/>
          </a:ln>
        </p:spPr>
      </p:pic>
      <p:sp>
        <p:nvSpPr>
          <p:cNvPr id="174" name="Google Shape;174;p27"/>
          <p:cNvSpPr/>
          <p:nvPr/>
        </p:nvSpPr>
        <p:spPr>
          <a:xfrm>
            <a:off x="3008200" y="4512875"/>
            <a:ext cx="876300" cy="245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2208675" y="1272100"/>
            <a:ext cx="386100" cy="572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27"/>
          <p:cNvPicPr preferRelativeResize="0"/>
          <p:nvPr/>
        </p:nvPicPr>
        <p:blipFill>
          <a:blip r:embed="rId6">
            <a:alphaModFix/>
          </a:blip>
          <a:stretch>
            <a:fillRect/>
          </a:stretch>
        </p:blipFill>
        <p:spPr>
          <a:xfrm>
            <a:off x="4938425" y="3227275"/>
            <a:ext cx="3105001" cy="1916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 Model </a:t>
            </a:r>
            <a:endParaRPr/>
          </a:p>
        </p:txBody>
      </p:sp>
      <p:sp>
        <p:nvSpPr>
          <p:cNvPr id="182" name="Google Shape;182;p28"/>
          <p:cNvSpPr txBox="1">
            <a:spLocks noGrp="1"/>
          </p:cNvSpPr>
          <p:nvPr>
            <p:ph type="body" idx="1"/>
          </p:nvPr>
        </p:nvSpPr>
        <p:spPr>
          <a:xfrm>
            <a:off x="311700" y="1152475"/>
            <a:ext cx="39333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Strong relations between PER and WS, USG, TS and X3.</a:t>
            </a:r>
            <a:endParaRPr/>
          </a:p>
          <a:p>
            <a:pPr marL="0" lvl="0" indent="0" algn="l" rtl="0">
              <a:spcBef>
                <a:spcPts val="1200"/>
              </a:spcBef>
              <a:spcAft>
                <a:spcPts val="0"/>
              </a:spcAft>
              <a:buNone/>
            </a:pPr>
            <a:r>
              <a:rPr lang="en"/>
              <a:t>P-values for Age and FTr are high.</a:t>
            </a:r>
            <a:endParaRPr/>
          </a:p>
          <a:p>
            <a:pPr marL="0" lvl="0" indent="0" algn="l" rtl="0">
              <a:spcBef>
                <a:spcPts val="1200"/>
              </a:spcBef>
              <a:spcAft>
                <a:spcPts val="0"/>
              </a:spcAft>
              <a:buNone/>
            </a:pPr>
            <a:r>
              <a:rPr lang="en"/>
              <a:t>There is not sufficient evidence that there are linear relations between PER and Age PER and FTr.</a:t>
            </a:r>
            <a:endParaRPr/>
          </a:p>
          <a:p>
            <a:pPr marL="0" lvl="0" indent="0" algn="l" rtl="0">
              <a:spcBef>
                <a:spcPts val="1200"/>
              </a:spcBef>
              <a:spcAft>
                <a:spcPts val="0"/>
              </a:spcAft>
              <a:buNone/>
            </a:pPr>
            <a:r>
              <a:rPr lang="en"/>
              <a:t>Model: PER = -6.50389 + 1.8752 WS + 0.36121 USG + 23.21425 TS + 0.0388Age - 0.4506FTr - 5.92438 X3</a:t>
            </a:r>
            <a:endParaRPr/>
          </a:p>
          <a:p>
            <a:pPr marL="0" lvl="0" indent="0" algn="l" rtl="0">
              <a:spcBef>
                <a:spcPts val="1200"/>
              </a:spcBef>
              <a:spcAft>
                <a:spcPts val="0"/>
              </a:spcAft>
              <a:buNone/>
            </a:pPr>
            <a:r>
              <a:rPr lang="en"/>
              <a:t>Adjusted R-squared = 0.8956</a:t>
            </a:r>
            <a:endParaRPr/>
          </a:p>
          <a:p>
            <a:pPr marL="0" lvl="0" indent="0" algn="l" rtl="0">
              <a:spcBef>
                <a:spcPts val="1200"/>
              </a:spcBef>
              <a:spcAft>
                <a:spcPts val="1200"/>
              </a:spcAft>
              <a:buNone/>
            </a:pPr>
            <a:endParaRPr/>
          </a:p>
        </p:txBody>
      </p:sp>
      <p:pic>
        <p:nvPicPr>
          <p:cNvPr id="183" name="Google Shape;183;p28"/>
          <p:cNvPicPr preferRelativeResize="0"/>
          <p:nvPr/>
        </p:nvPicPr>
        <p:blipFill>
          <a:blip r:embed="rId3">
            <a:alphaModFix/>
          </a:blip>
          <a:stretch>
            <a:fillRect/>
          </a:stretch>
        </p:blipFill>
        <p:spPr>
          <a:xfrm>
            <a:off x="4143634" y="1017725"/>
            <a:ext cx="4927516" cy="355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Reduced Model</a:t>
            </a:r>
            <a:endParaRPr/>
          </a:p>
        </p:txBody>
      </p:sp>
      <p:sp>
        <p:nvSpPr>
          <p:cNvPr id="189" name="Google Shape;189;p29"/>
          <p:cNvSpPr txBox="1">
            <a:spLocks noGrp="1"/>
          </p:cNvSpPr>
          <p:nvPr>
            <p:ph type="body" idx="1"/>
          </p:nvPr>
        </p:nvSpPr>
        <p:spPr>
          <a:xfrm>
            <a:off x="311700" y="1152475"/>
            <a:ext cx="4053000" cy="3416400"/>
          </a:xfrm>
          <a:prstGeom prst="rect">
            <a:avLst/>
          </a:prstGeom>
        </p:spPr>
        <p:txBody>
          <a:bodyPr spcFirstLastPara="1" wrap="square" lIns="91425" tIns="91425" rIns="91425" bIns="91425" anchor="t" anchorCtr="0">
            <a:normAutofit fontScale="25000" lnSpcReduction="20000"/>
          </a:bodyPr>
          <a:lstStyle/>
          <a:p>
            <a:pPr marL="0" marR="0" lvl="0" indent="0" algn="l" rtl="0">
              <a:lnSpc>
                <a:spcPct val="115000"/>
              </a:lnSpc>
              <a:spcBef>
                <a:spcPts val="0"/>
              </a:spcBef>
              <a:spcAft>
                <a:spcPts val="0"/>
              </a:spcAft>
              <a:buNone/>
            </a:pPr>
            <a:r>
              <a:rPr lang="en" sz="5400"/>
              <a:t>New model without predictors “Age” and “FTr”.</a:t>
            </a:r>
            <a:endParaRPr sz="5400"/>
          </a:p>
          <a:p>
            <a:pPr marL="0" marR="0" lvl="0" indent="0" algn="l" rtl="0">
              <a:lnSpc>
                <a:spcPct val="115000"/>
              </a:lnSpc>
              <a:spcBef>
                <a:spcPts val="1200"/>
              </a:spcBef>
              <a:spcAft>
                <a:spcPts val="0"/>
              </a:spcAft>
              <a:buNone/>
            </a:pPr>
            <a:r>
              <a:rPr lang="en" sz="5400"/>
              <a:t>P-value: all are very small.</a:t>
            </a:r>
            <a:endParaRPr sz="5400"/>
          </a:p>
          <a:p>
            <a:pPr marL="0" lvl="0" indent="0" algn="l" rtl="0">
              <a:spcBef>
                <a:spcPts val="1200"/>
              </a:spcBef>
              <a:spcAft>
                <a:spcPts val="0"/>
              </a:spcAft>
              <a:buNone/>
            </a:pPr>
            <a:r>
              <a:rPr lang="en" sz="5400"/>
              <a:t>There is sufficient evidence that there are linear relations between PER and the predictors.</a:t>
            </a:r>
            <a:endParaRPr sz="5400"/>
          </a:p>
          <a:p>
            <a:pPr marL="0" marR="0" lvl="0" indent="0" algn="l" rtl="0">
              <a:lnSpc>
                <a:spcPct val="115000"/>
              </a:lnSpc>
              <a:spcBef>
                <a:spcPts val="1200"/>
              </a:spcBef>
              <a:spcAft>
                <a:spcPts val="0"/>
              </a:spcAft>
              <a:buNone/>
            </a:pPr>
            <a:r>
              <a:rPr lang="en" sz="5400"/>
              <a:t>Reduce Model: </a:t>
            </a:r>
            <a:endParaRPr sz="5400"/>
          </a:p>
          <a:p>
            <a:pPr marL="0" marR="0" lvl="0" indent="0" algn="l" rtl="0">
              <a:lnSpc>
                <a:spcPct val="115000"/>
              </a:lnSpc>
              <a:spcBef>
                <a:spcPts val="0"/>
              </a:spcBef>
              <a:spcAft>
                <a:spcPts val="0"/>
              </a:spcAft>
              <a:buNone/>
            </a:pPr>
            <a:r>
              <a:rPr lang="en" sz="5400"/>
              <a:t>PER = -5.5431 + 1.9310 WS + 0.3578 USG + 22.9792 TS - 5.6570 X3</a:t>
            </a:r>
            <a:endParaRPr sz="5400"/>
          </a:p>
          <a:p>
            <a:pPr marL="0" marR="0" lvl="0" indent="0" algn="l" rtl="0">
              <a:lnSpc>
                <a:spcPct val="115000"/>
              </a:lnSpc>
              <a:spcBef>
                <a:spcPts val="1200"/>
              </a:spcBef>
              <a:spcAft>
                <a:spcPts val="0"/>
              </a:spcAft>
              <a:buNone/>
            </a:pPr>
            <a:r>
              <a:rPr lang="en" sz="5400"/>
              <a:t>Adjusted R-squared = 0.8952</a:t>
            </a:r>
            <a:endParaRPr sz="5400"/>
          </a:p>
          <a:p>
            <a:pPr marL="0" lvl="0" indent="0" algn="l" rtl="0">
              <a:spcBef>
                <a:spcPts val="1200"/>
              </a:spcBef>
              <a:spcAft>
                <a:spcPts val="0"/>
              </a:spcAft>
              <a:buNone/>
            </a:pPr>
            <a:endParaRPr sz="46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90" name="Google Shape;190;p29"/>
          <p:cNvPicPr preferRelativeResize="0"/>
          <p:nvPr/>
        </p:nvPicPr>
        <p:blipFill>
          <a:blip r:embed="rId3">
            <a:alphaModFix/>
          </a:blip>
          <a:stretch>
            <a:fillRect/>
          </a:stretch>
        </p:blipFill>
        <p:spPr>
          <a:xfrm>
            <a:off x="4457225" y="1170125"/>
            <a:ext cx="4534375" cy="3340100"/>
          </a:xfrm>
          <a:prstGeom prst="rect">
            <a:avLst/>
          </a:prstGeom>
          <a:noFill/>
          <a:ln>
            <a:noFill/>
          </a:ln>
        </p:spPr>
      </p:pic>
      <p:pic>
        <p:nvPicPr>
          <p:cNvPr id="191" name="Google Shape;191;p29"/>
          <p:cNvPicPr preferRelativeResize="0"/>
          <p:nvPr/>
        </p:nvPicPr>
        <p:blipFill>
          <a:blip r:embed="rId4">
            <a:alphaModFix/>
          </a:blip>
          <a:stretch>
            <a:fillRect/>
          </a:stretch>
        </p:blipFill>
        <p:spPr>
          <a:xfrm>
            <a:off x="415000" y="3603825"/>
            <a:ext cx="3771900" cy="1162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function</a:t>
            </a:r>
            <a:endParaRPr/>
          </a:p>
        </p:txBody>
      </p:sp>
      <p:sp>
        <p:nvSpPr>
          <p:cNvPr id="197" name="Google Shape;197;p30"/>
          <p:cNvSpPr txBox="1">
            <a:spLocks noGrp="1"/>
          </p:cNvSpPr>
          <p:nvPr>
            <p:ph type="body" idx="1"/>
          </p:nvPr>
        </p:nvSpPr>
        <p:spPr>
          <a:xfrm>
            <a:off x="311700" y="1110025"/>
            <a:ext cx="3968700" cy="8427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0"/>
              </a:spcAft>
              <a:buNone/>
            </a:pPr>
            <a:r>
              <a:rPr lang="en"/>
              <a:t>All 3 step functions result in the same model:</a:t>
            </a:r>
            <a:endParaRPr/>
          </a:p>
          <a:p>
            <a:pPr marL="0" lvl="0" indent="0" algn="l" rtl="0">
              <a:spcBef>
                <a:spcPts val="1200"/>
              </a:spcBef>
              <a:spcAft>
                <a:spcPts val="1200"/>
              </a:spcAft>
              <a:buNone/>
            </a:pPr>
            <a:endParaRPr/>
          </a:p>
        </p:txBody>
      </p:sp>
      <p:pic>
        <p:nvPicPr>
          <p:cNvPr id="198" name="Google Shape;198;p30"/>
          <p:cNvPicPr preferRelativeResize="0"/>
          <p:nvPr/>
        </p:nvPicPr>
        <p:blipFill>
          <a:blip r:embed="rId3">
            <a:alphaModFix/>
          </a:blip>
          <a:stretch>
            <a:fillRect/>
          </a:stretch>
        </p:blipFill>
        <p:spPr>
          <a:xfrm>
            <a:off x="6137750" y="247775"/>
            <a:ext cx="2543250" cy="1331775"/>
          </a:xfrm>
          <a:prstGeom prst="rect">
            <a:avLst/>
          </a:prstGeom>
          <a:noFill/>
          <a:ln>
            <a:noFill/>
          </a:ln>
        </p:spPr>
      </p:pic>
      <p:sp>
        <p:nvSpPr>
          <p:cNvPr id="199" name="Google Shape;199;p30"/>
          <p:cNvSpPr txBox="1">
            <a:spLocks noGrp="1"/>
          </p:cNvSpPr>
          <p:nvPr>
            <p:ph type="body" idx="1"/>
          </p:nvPr>
        </p:nvSpPr>
        <p:spPr>
          <a:xfrm>
            <a:off x="4694450" y="611525"/>
            <a:ext cx="2245500" cy="442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Backward</a:t>
            </a:r>
            <a:endParaRPr/>
          </a:p>
        </p:txBody>
      </p:sp>
      <p:pic>
        <p:nvPicPr>
          <p:cNvPr id="200" name="Google Shape;200;p30"/>
          <p:cNvPicPr preferRelativeResize="0"/>
          <p:nvPr/>
        </p:nvPicPr>
        <p:blipFill>
          <a:blip r:embed="rId4">
            <a:alphaModFix/>
          </a:blip>
          <a:stretch>
            <a:fillRect/>
          </a:stretch>
        </p:blipFill>
        <p:spPr>
          <a:xfrm>
            <a:off x="6174825" y="1992375"/>
            <a:ext cx="2657475" cy="885825"/>
          </a:xfrm>
          <a:prstGeom prst="rect">
            <a:avLst/>
          </a:prstGeom>
          <a:noFill/>
          <a:ln>
            <a:noFill/>
          </a:ln>
        </p:spPr>
      </p:pic>
      <p:sp>
        <p:nvSpPr>
          <p:cNvPr id="201" name="Google Shape;201;p30"/>
          <p:cNvSpPr txBox="1">
            <a:spLocks noGrp="1"/>
          </p:cNvSpPr>
          <p:nvPr>
            <p:ph type="body" idx="1"/>
          </p:nvPr>
        </p:nvSpPr>
        <p:spPr>
          <a:xfrm>
            <a:off x="4666150" y="2250175"/>
            <a:ext cx="2245500" cy="442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Forward</a:t>
            </a:r>
            <a:endParaRPr/>
          </a:p>
        </p:txBody>
      </p:sp>
      <p:pic>
        <p:nvPicPr>
          <p:cNvPr id="202" name="Google Shape;202;p30"/>
          <p:cNvPicPr preferRelativeResize="0"/>
          <p:nvPr/>
        </p:nvPicPr>
        <p:blipFill>
          <a:blip r:embed="rId5">
            <a:alphaModFix/>
          </a:blip>
          <a:stretch>
            <a:fillRect/>
          </a:stretch>
        </p:blipFill>
        <p:spPr>
          <a:xfrm>
            <a:off x="6137750" y="3214550"/>
            <a:ext cx="2867025" cy="1628775"/>
          </a:xfrm>
          <a:prstGeom prst="rect">
            <a:avLst/>
          </a:prstGeom>
          <a:noFill/>
          <a:ln>
            <a:noFill/>
          </a:ln>
        </p:spPr>
      </p:pic>
      <p:sp>
        <p:nvSpPr>
          <p:cNvPr id="203" name="Google Shape;203;p30"/>
          <p:cNvSpPr txBox="1">
            <a:spLocks noGrp="1"/>
          </p:cNvSpPr>
          <p:nvPr>
            <p:ph type="body" idx="1"/>
          </p:nvPr>
        </p:nvSpPr>
        <p:spPr>
          <a:xfrm>
            <a:off x="4666150" y="3888825"/>
            <a:ext cx="2245500" cy="442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Both</a:t>
            </a:r>
            <a:endParaRPr/>
          </a:p>
        </p:txBody>
      </p:sp>
      <p:pic>
        <p:nvPicPr>
          <p:cNvPr id="204" name="Google Shape;204;p30"/>
          <p:cNvPicPr preferRelativeResize="0"/>
          <p:nvPr/>
        </p:nvPicPr>
        <p:blipFill>
          <a:blip r:embed="rId6">
            <a:alphaModFix/>
          </a:blip>
          <a:stretch>
            <a:fillRect/>
          </a:stretch>
        </p:blipFill>
        <p:spPr>
          <a:xfrm>
            <a:off x="217650" y="1615850"/>
            <a:ext cx="4267200" cy="30928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Reduced models Versus Full Model</a:t>
            </a:r>
            <a:endParaRPr/>
          </a:p>
        </p:txBody>
      </p:sp>
      <p:graphicFrame>
        <p:nvGraphicFramePr>
          <p:cNvPr id="210" name="Google Shape;210;p31"/>
          <p:cNvGraphicFramePr/>
          <p:nvPr/>
        </p:nvGraphicFramePr>
        <p:xfrm>
          <a:off x="719025" y="3040775"/>
          <a:ext cx="3000000" cy="3000000"/>
        </p:xfrm>
        <a:graphic>
          <a:graphicData uri="http://schemas.openxmlformats.org/drawingml/2006/table">
            <a:tbl>
              <a:tblPr>
                <a:noFill/>
                <a:tableStyleId>{42298BE1-AE8A-443C-A66B-4EFAB9B2AA85}</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Model</a:t>
                      </a:r>
                      <a:endParaRPr/>
                    </a:p>
                  </a:txBody>
                  <a:tcPr marL="91425" marR="91425" marT="91425" marB="91425"/>
                </a:tc>
                <a:tc>
                  <a:txBody>
                    <a:bodyPr/>
                    <a:lstStyle/>
                    <a:p>
                      <a:pPr marL="0" lvl="0" indent="0" algn="l" rtl="0">
                        <a:spcBef>
                          <a:spcPts val="0"/>
                        </a:spcBef>
                        <a:spcAft>
                          <a:spcPts val="0"/>
                        </a:spcAft>
                        <a:buNone/>
                      </a:pPr>
                      <a:r>
                        <a:rPr lang="en"/>
                        <a:t>MSPE (Test-set)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PER ~ WS + USG + TS + Age + FTr + X3</a:t>
                      </a:r>
                      <a:endParaRPr/>
                    </a:p>
                  </a:txBody>
                  <a:tcPr marL="91425" marR="91425" marT="91425" marB="91425"/>
                </a:tc>
                <a:tc>
                  <a:txBody>
                    <a:bodyPr/>
                    <a:lstStyle/>
                    <a:p>
                      <a:pPr marL="0" lvl="0" indent="0" algn="l" rtl="0">
                        <a:spcBef>
                          <a:spcPts val="0"/>
                        </a:spcBef>
                        <a:spcAft>
                          <a:spcPts val="0"/>
                        </a:spcAft>
                        <a:buNone/>
                      </a:pPr>
                      <a:r>
                        <a:rPr lang="en"/>
                        <a:t>2.431009</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PER ~ WS + USG + TS + Age + X3</a:t>
                      </a:r>
                      <a:endParaRPr/>
                    </a:p>
                  </a:txBody>
                  <a:tcPr marL="91425" marR="91425" marT="91425" marB="91425"/>
                </a:tc>
                <a:tc>
                  <a:txBody>
                    <a:bodyPr/>
                    <a:lstStyle/>
                    <a:p>
                      <a:pPr marL="0" lvl="0" indent="0" algn="l" rtl="0">
                        <a:spcBef>
                          <a:spcPts val="0"/>
                        </a:spcBef>
                        <a:spcAft>
                          <a:spcPts val="0"/>
                        </a:spcAft>
                        <a:buNone/>
                      </a:pPr>
                      <a:r>
                        <a:rPr lang="en"/>
                        <a:t>2.403303</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PER ~ WS + USG + TS + X3 </a:t>
                      </a:r>
                      <a:endParaRPr/>
                    </a:p>
                  </a:txBody>
                  <a:tcPr marL="91425" marR="91425" marT="91425" marB="91425"/>
                </a:tc>
                <a:tc>
                  <a:txBody>
                    <a:bodyPr/>
                    <a:lstStyle/>
                    <a:p>
                      <a:pPr marL="0" lvl="0" indent="0" algn="l" rtl="0">
                        <a:spcBef>
                          <a:spcPts val="0"/>
                        </a:spcBef>
                        <a:spcAft>
                          <a:spcPts val="0"/>
                        </a:spcAft>
                        <a:buNone/>
                      </a:pPr>
                      <a:r>
                        <a:rPr lang="en"/>
                        <a:t>2.431094</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211" name="Google Shape;211;p31"/>
          <p:cNvPicPr preferRelativeResize="0"/>
          <p:nvPr/>
        </p:nvPicPr>
        <p:blipFill>
          <a:blip r:embed="rId3">
            <a:alphaModFix/>
          </a:blip>
          <a:stretch>
            <a:fillRect/>
          </a:stretch>
        </p:blipFill>
        <p:spPr>
          <a:xfrm>
            <a:off x="2671100" y="1481425"/>
            <a:ext cx="3724275" cy="117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Basketball</a:t>
            </a:r>
            <a:endParaRPr/>
          </a:p>
        </p:txBody>
      </p:sp>
      <p:sp>
        <p:nvSpPr>
          <p:cNvPr id="63" name="Google Shape;63;p14"/>
          <p:cNvSpPr txBox="1">
            <a:spLocks noGrp="1"/>
          </p:cNvSpPr>
          <p:nvPr>
            <p:ph type="body" idx="1"/>
          </p:nvPr>
        </p:nvSpPr>
        <p:spPr>
          <a:xfrm>
            <a:off x="311700" y="1152475"/>
            <a:ext cx="5899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Created by James Naismith in December of 1891</a:t>
            </a:r>
            <a:endParaRPr/>
          </a:p>
          <a:p>
            <a:pPr marL="0" lvl="0" indent="0" algn="l" rtl="0">
              <a:spcBef>
                <a:spcPts val="1200"/>
              </a:spcBef>
              <a:spcAft>
                <a:spcPts val="0"/>
              </a:spcAft>
              <a:buNone/>
            </a:pPr>
            <a:r>
              <a:rPr lang="en"/>
              <a:t>2 teams made up of 5 players on the court try to get ball into the other’s teams elevated basket and prevent the opposing team from doing so</a:t>
            </a:r>
            <a:endParaRPr/>
          </a:p>
          <a:p>
            <a:pPr marL="0" lvl="0" indent="0" algn="l" rtl="0">
              <a:spcBef>
                <a:spcPts val="1200"/>
              </a:spcBef>
              <a:spcAft>
                <a:spcPts val="0"/>
              </a:spcAft>
              <a:buNone/>
            </a:pPr>
            <a:r>
              <a:rPr lang="en"/>
              <a:t>Major North American organization and largest basketball league in the world is the National Basketball Association, abbreviated as the NBA</a:t>
            </a:r>
            <a:endParaRPr/>
          </a:p>
          <a:p>
            <a:pPr marL="0" lvl="0" indent="0" algn="l" rtl="0">
              <a:spcBef>
                <a:spcPts val="1200"/>
              </a:spcBef>
              <a:spcAft>
                <a:spcPts val="1200"/>
              </a:spcAft>
              <a:buNone/>
            </a:pPr>
            <a:endParaRPr/>
          </a:p>
        </p:txBody>
      </p:sp>
      <p:pic>
        <p:nvPicPr>
          <p:cNvPr id="64" name="Google Shape;64;p14"/>
          <p:cNvPicPr preferRelativeResize="0"/>
          <p:nvPr/>
        </p:nvPicPr>
        <p:blipFill>
          <a:blip r:embed="rId3">
            <a:alphaModFix/>
          </a:blip>
          <a:stretch>
            <a:fillRect/>
          </a:stretch>
        </p:blipFill>
        <p:spPr>
          <a:xfrm>
            <a:off x="6785150" y="114850"/>
            <a:ext cx="2047150" cy="465268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17" name="Google Shape;217;p32"/>
          <p:cNvSpPr txBox="1">
            <a:spLocks noGrp="1"/>
          </p:cNvSpPr>
          <p:nvPr>
            <p:ph type="body" idx="1"/>
          </p:nvPr>
        </p:nvSpPr>
        <p:spPr>
          <a:xfrm>
            <a:off x="311700" y="1152475"/>
            <a:ext cx="8520600" cy="37314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AutoNum type="arabicPeriod"/>
            </a:pPr>
            <a:r>
              <a:rPr lang="en"/>
              <a:t>The full model and reduced models have similar performances.</a:t>
            </a:r>
            <a:endParaRPr/>
          </a:p>
          <a:p>
            <a:pPr marL="457200" lvl="0" indent="-325755" algn="l" rtl="0">
              <a:spcBef>
                <a:spcPts val="0"/>
              </a:spcBef>
              <a:spcAft>
                <a:spcPts val="0"/>
              </a:spcAft>
              <a:buSzPct val="100000"/>
              <a:buAutoNum type="arabicPeriod"/>
            </a:pPr>
            <a:r>
              <a:rPr lang="en"/>
              <a:t>The four strongest variables to predict PER are Win Share(WS), Usage Percentage (USG), True Shooting Percentage (TS) and Percentage Shots from Three (X3). </a:t>
            </a:r>
            <a:endParaRPr/>
          </a:p>
          <a:p>
            <a:pPr marL="457200" lvl="0" indent="-325755" algn="l" rtl="0">
              <a:spcBef>
                <a:spcPts val="0"/>
              </a:spcBef>
              <a:spcAft>
                <a:spcPts val="0"/>
              </a:spcAft>
              <a:buSzPct val="100000"/>
              <a:buAutoNum type="arabicPeriod"/>
            </a:pPr>
            <a:r>
              <a:rPr lang="en"/>
              <a:t>Age and Free Throw rate (FTr) have almost no impact on the model’s predictive ability.</a:t>
            </a:r>
            <a:endParaRPr/>
          </a:p>
          <a:p>
            <a:pPr marL="0" lvl="0" indent="0" algn="l" rtl="0">
              <a:spcBef>
                <a:spcPts val="1200"/>
              </a:spcBef>
              <a:spcAft>
                <a:spcPts val="0"/>
              </a:spcAft>
              <a:buNone/>
            </a:pPr>
            <a:endParaRPr/>
          </a:p>
          <a:p>
            <a:pPr marL="0" lvl="0" indent="0" algn="l" rtl="0">
              <a:spcBef>
                <a:spcPts val="1200"/>
              </a:spcBef>
              <a:spcAft>
                <a:spcPts val="0"/>
              </a:spcAft>
              <a:buNone/>
            </a:pPr>
            <a:r>
              <a:rPr lang="en" sz="2016" b="1"/>
              <a:t>Further Study:</a:t>
            </a:r>
            <a:endParaRPr sz="2016" b="1"/>
          </a:p>
          <a:p>
            <a:pPr marL="0" lvl="0" indent="0" algn="l" rtl="0">
              <a:spcBef>
                <a:spcPts val="1200"/>
              </a:spcBef>
              <a:spcAft>
                <a:spcPts val="0"/>
              </a:spcAft>
              <a:buNone/>
            </a:pPr>
            <a:r>
              <a:rPr lang="en"/>
              <a:t>The box plots shows some outliers, so these will be further examined in the final analysis.</a:t>
            </a:r>
            <a:endParaRPr/>
          </a:p>
          <a:p>
            <a:pPr marL="0" lvl="0" indent="0" algn="l" rtl="0">
              <a:spcBef>
                <a:spcPts val="1200"/>
              </a:spcBef>
              <a:spcAft>
                <a:spcPts val="0"/>
              </a:spcAft>
              <a:buNone/>
            </a:pPr>
            <a:r>
              <a:rPr lang="en"/>
              <a:t>Later, a cross-validation will be performed with variables that passed the t test and the F test.</a:t>
            </a:r>
            <a:endParaRPr/>
          </a:p>
          <a:p>
            <a:pPr marL="0" lvl="0" indent="0" algn="l" rtl="0">
              <a:spcBef>
                <a:spcPts val="1200"/>
              </a:spcBef>
              <a:spcAft>
                <a:spcPts val="1200"/>
              </a:spcAft>
              <a:buNone/>
            </a:pPr>
            <a:r>
              <a:rPr lang="en"/>
              <a:t>Complete regression analysis will be performed for the final paper to further analyze the best model by taking the following into account: scatter plots, multicollinearity diagnosis, residual analysis, and influence diagnostics.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23" name="Google Shape;22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000">
                <a:solidFill>
                  <a:srgbClr val="000000"/>
                </a:solidFill>
                <a:latin typeface="Times New Roman"/>
                <a:ea typeface="Times New Roman"/>
                <a:cs typeface="Times New Roman"/>
                <a:sym typeface="Times New Roman"/>
              </a:rPr>
              <a:t>Basketball Reference. (n.d.). </a:t>
            </a:r>
            <a:r>
              <a:rPr lang="en" sz="1000" i="1">
                <a:solidFill>
                  <a:srgbClr val="000000"/>
                </a:solidFill>
                <a:latin typeface="Times New Roman"/>
                <a:ea typeface="Times New Roman"/>
                <a:cs typeface="Times New Roman"/>
                <a:sym typeface="Times New Roman"/>
              </a:rPr>
              <a:t>2020-21 NBA Player Stats: Per Game. </a:t>
            </a:r>
            <a:r>
              <a:rPr lang="en" sz="1000">
                <a:solidFill>
                  <a:srgbClr val="000000"/>
                </a:solidFill>
                <a:latin typeface="Times New Roman"/>
                <a:ea typeface="Times New Roman"/>
                <a:cs typeface="Times New Roman"/>
                <a:sym typeface="Times New Roman"/>
              </a:rPr>
              <a:t>Retrieved November 4, 2021, from </a:t>
            </a:r>
            <a:r>
              <a:rPr lang="en" sz="1000" b="1" u="sng">
                <a:solidFill>
                  <a:schemeClr val="hlink"/>
                </a:solidFill>
                <a:latin typeface="Times New Roman"/>
                <a:ea typeface="Times New Roman"/>
                <a:cs typeface="Times New Roman"/>
                <a:sym typeface="Times New Roman"/>
                <a:hlinkClick r:id="rId3"/>
              </a:rPr>
              <a:t>https://www.basketball-reference.com/leagues/NBA_2021_per_game.html</a:t>
            </a:r>
            <a:endParaRPr sz="10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rgbClr val="000000"/>
                </a:solidFill>
                <a:latin typeface="Times New Roman"/>
                <a:ea typeface="Times New Roman"/>
                <a:cs typeface="Times New Roman"/>
                <a:sym typeface="Times New Roman"/>
              </a:rPr>
              <a:t>Davis, S. (September 18, 2020).  </a:t>
            </a:r>
            <a:r>
              <a:rPr lang="en" sz="1000" i="1">
                <a:solidFill>
                  <a:srgbClr val="000000"/>
                </a:solidFill>
                <a:latin typeface="Times New Roman"/>
                <a:ea typeface="Times New Roman"/>
                <a:cs typeface="Times New Roman"/>
                <a:sym typeface="Times New Roman"/>
              </a:rPr>
              <a:t>Nikola Jokic</a:t>
            </a:r>
            <a:r>
              <a:rPr lang="en" sz="1000">
                <a:solidFill>
                  <a:srgbClr val="000000"/>
                </a:solidFill>
                <a:latin typeface="Times New Roman"/>
                <a:ea typeface="Times New Roman"/>
                <a:cs typeface="Times New Roman"/>
                <a:sym typeface="Times New Roman"/>
              </a:rPr>
              <a:t> [Photograph]. Business Insider. https://www.businessinsider.com/why-nikola-jokic-dominant-beloved-player-nba-2019-5 </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rgbClr val="000000"/>
                </a:solidFill>
                <a:latin typeface="Times New Roman"/>
                <a:ea typeface="Times New Roman"/>
                <a:cs typeface="Times New Roman"/>
                <a:sym typeface="Times New Roman"/>
              </a:rPr>
              <a:t>Donnelly, G. (January 13, 2021). [Picture of James Harden][Photograph]. Clutchpoints. </a:t>
            </a:r>
            <a:r>
              <a:rPr lang="en" sz="1000" u="sng">
                <a:solidFill>
                  <a:schemeClr val="hlink"/>
                </a:solidFill>
                <a:latin typeface="Times New Roman"/>
                <a:ea typeface="Times New Roman"/>
                <a:cs typeface="Times New Roman"/>
                <a:sym typeface="Times New Roman"/>
                <a:hlinkClick r:id="rId4"/>
              </a:rPr>
              <a:t>https://clutchpoints.com/rockets-ready-to-trade-james-harden-quickly-to-nets-or-sixers/</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rgbClr val="000000"/>
                </a:solidFill>
                <a:latin typeface="Times New Roman"/>
                <a:ea typeface="Times New Roman"/>
                <a:cs typeface="Times New Roman"/>
                <a:sym typeface="Times New Roman"/>
              </a:rPr>
              <a:t>Hunter, T. (February 25, 2021). [Picture of Theo Maledon][Photograph]. Welcome to Loud city. https://www.welcometoloudcity.com/2021/2/25/22297197/19-year-old-theo-maledon-excelling-in-thunder-starting-lineup</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000" b="1">
                <a:solidFill>
                  <a:srgbClr val="222222"/>
                </a:solidFill>
                <a:highlight>
                  <a:srgbClr val="FDFDFD"/>
                </a:highlight>
                <a:latin typeface="Times New Roman"/>
                <a:ea typeface="Times New Roman"/>
                <a:cs typeface="Times New Roman"/>
                <a:sym typeface="Times New Roman"/>
              </a:rPr>
              <a:t>National Basketball Association (NBA) Logo.</a:t>
            </a:r>
            <a:r>
              <a:rPr lang="en" sz="1000">
                <a:solidFill>
                  <a:srgbClr val="222222"/>
                </a:solidFill>
                <a:highlight>
                  <a:srgbClr val="FDFDFD"/>
                </a:highlight>
                <a:latin typeface="Times New Roman"/>
                <a:ea typeface="Times New Roman"/>
                <a:cs typeface="Times New Roman"/>
                <a:sym typeface="Times New Roman"/>
              </a:rPr>
              <a:t> (n.d.). </a:t>
            </a:r>
            <a:r>
              <a:rPr lang="en" sz="1000" i="1">
                <a:solidFill>
                  <a:srgbClr val="222222"/>
                </a:solidFill>
                <a:highlight>
                  <a:srgbClr val="FDFDFD"/>
                </a:highlight>
                <a:latin typeface="Times New Roman"/>
                <a:ea typeface="Times New Roman"/>
                <a:cs typeface="Times New Roman"/>
                <a:sym typeface="Times New Roman"/>
              </a:rPr>
              <a:t>Symbols.com.</a:t>
            </a:r>
            <a:r>
              <a:rPr lang="en" sz="1000">
                <a:solidFill>
                  <a:srgbClr val="222222"/>
                </a:solidFill>
                <a:highlight>
                  <a:srgbClr val="FDFDFD"/>
                </a:highlight>
                <a:latin typeface="Times New Roman"/>
                <a:ea typeface="Times New Roman"/>
                <a:cs typeface="Times New Roman"/>
                <a:sym typeface="Times New Roman"/>
              </a:rPr>
              <a:t> Retrieved November 28, 2021, from </a:t>
            </a:r>
            <a:r>
              <a:rPr lang="en" sz="1000">
                <a:solidFill>
                  <a:srgbClr val="222222"/>
                </a:solidFill>
                <a:highlight>
                  <a:srgbClr val="FDFDFD"/>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https://www.symbols.com/symbol/national-basketball-association-%28nba%29-logo</a:t>
            </a:r>
            <a:r>
              <a:rPr lang="en" sz="1000">
                <a:solidFill>
                  <a:srgbClr val="222222"/>
                </a:solidFill>
                <a:highlight>
                  <a:srgbClr val="FDFDFD"/>
                </a:highlight>
                <a:latin typeface="Times New Roman"/>
                <a:ea typeface="Times New Roman"/>
                <a:cs typeface="Times New Roman"/>
                <a:sym typeface="Times New Roman"/>
              </a:rPr>
              <a:t>.</a:t>
            </a:r>
            <a:endParaRPr sz="1000" i="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000" i="1">
                <a:solidFill>
                  <a:srgbClr val="000000"/>
                </a:solidFill>
                <a:latin typeface="Times New Roman"/>
                <a:ea typeface="Times New Roman"/>
                <a:cs typeface="Times New Roman"/>
                <a:sym typeface="Times New Roman"/>
              </a:rPr>
              <a:t>Nba 2020-2021 Season Player Stats. (2021, February 18). </a:t>
            </a:r>
            <a:r>
              <a:rPr lang="en" sz="1000">
                <a:solidFill>
                  <a:srgbClr val="000000"/>
                </a:solidFill>
                <a:latin typeface="Times New Roman"/>
                <a:ea typeface="Times New Roman"/>
                <a:cs typeface="Times New Roman"/>
                <a:sym typeface="Times New Roman"/>
              </a:rPr>
              <a:t>Kaggle. Retrieved November 4, 2021, from </a:t>
            </a:r>
            <a:r>
              <a:rPr lang="en" sz="1000" b="1" u="sng">
                <a:solidFill>
                  <a:schemeClr val="hlink"/>
                </a:solidFill>
                <a:latin typeface="Times New Roman"/>
                <a:ea typeface="Times New Roman"/>
                <a:cs typeface="Times New Roman"/>
                <a:sym typeface="Times New Roman"/>
                <a:hlinkClick r:id="rId6"/>
              </a:rPr>
              <a:t>https://www.kaggle.com/umutalpaydn/nba-20202021-season-player-stats</a:t>
            </a:r>
            <a:endParaRPr sz="10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rgbClr val="000000"/>
                </a:solidFill>
                <a:latin typeface="Times New Roman"/>
                <a:ea typeface="Times New Roman"/>
                <a:cs typeface="Times New Roman"/>
                <a:sym typeface="Times New Roman"/>
              </a:rPr>
              <a:t>Owens, J. (November 25, 2021). [Picture of Lebron James][Photograph]. Yahoo Sports. </a:t>
            </a:r>
            <a:r>
              <a:rPr lang="en" sz="1000" u="sng">
                <a:solidFill>
                  <a:schemeClr val="hlink"/>
                </a:solidFill>
                <a:latin typeface="Times New Roman"/>
                <a:ea typeface="Times New Roman"/>
                <a:cs typeface="Times New Roman"/>
                <a:sym typeface="Times New Roman"/>
                <a:hlinkClick r:id="rId7"/>
              </a:rPr>
              <a:t>https://sports.yahoo.com/le-bron-james-calls-suspension-for-bloodying-isaiah-stewart-bulls-230413937.html</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000">
                <a:solidFill>
                  <a:srgbClr val="000000"/>
                </a:solidFill>
                <a:latin typeface="Times New Roman"/>
                <a:ea typeface="Times New Roman"/>
                <a:cs typeface="Times New Roman"/>
                <a:sym typeface="Times New Roman"/>
              </a:rPr>
              <a:t>Jay Song also helped in gathering and writing the initial analysis</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a:t>
            </a:r>
            <a:endParaRPr/>
          </a:p>
        </p:txBody>
      </p:sp>
      <p:sp>
        <p:nvSpPr>
          <p:cNvPr id="70" name="Google Shape;70;p15"/>
          <p:cNvSpPr txBox="1">
            <a:spLocks noGrp="1"/>
          </p:cNvSpPr>
          <p:nvPr>
            <p:ph type="body" idx="1"/>
          </p:nvPr>
        </p:nvSpPr>
        <p:spPr>
          <a:xfrm>
            <a:off x="99925" y="1017725"/>
            <a:ext cx="4019400" cy="395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50"/>
              <a:t>Player efficiency rating, better known as PER, is an advanced statistic created by John Hollinger that measures a players total productivity. </a:t>
            </a:r>
            <a:endParaRPr sz="1750"/>
          </a:p>
          <a:p>
            <a:pPr marL="0" lvl="0" indent="0" algn="l" rtl="0">
              <a:spcBef>
                <a:spcPts val="1200"/>
              </a:spcBef>
              <a:spcAft>
                <a:spcPts val="0"/>
              </a:spcAft>
              <a:buNone/>
            </a:pPr>
            <a:r>
              <a:rPr lang="en"/>
              <a:t>PER basically adds all the positive contributions a player makes and subtracts all the negative contributions from this value.</a:t>
            </a:r>
            <a:endParaRPr/>
          </a:p>
          <a:p>
            <a:pPr marL="0" lvl="0" indent="0" algn="l" rtl="0">
              <a:spcBef>
                <a:spcPts val="1200"/>
              </a:spcBef>
              <a:spcAft>
                <a:spcPts val="1200"/>
              </a:spcAft>
              <a:buNone/>
            </a:pPr>
            <a:r>
              <a:rPr lang="en"/>
              <a:t>As a nice rule of thumb, better players have higher PERs.</a:t>
            </a:r>
            <a:endParaRPr/>
          </a:p>
        </p:txBody>
      </p:sp>
      <p:pic>
        <p:nvPicPr>
          <p:cNvPr id="71" name="Google Shape;71;p15"/>
          <p:cNvPicPr preferRelativeResize="0"/>
          <p:nvPr/>
        </p:nvPicPr>
        <p:blipFill rotWithShape="1">
          <a:blip r:embed="rId3">
            <a:alphaModFix/>
          </a:blip>
          <a:srcRect/>
          <a:stretch/>
        </p:blipFill>
        <p:spPr>
          <a:xfrm>
            <a:off x="4267400" y="421425"/>
            <a:ext cx="4564975" cy="2397525"/>
          </a:xfrm>
          <a:prstGeom prst="rect">
            <a:avLst/>
          </a:prstGeom>
          <a:noFill/>
          <a:ln>
            <a:noFill/>
          </a:ln>
        </p:spPr>
      </p:pic>
      <p:sp>
        <p:nvSpPr>
          <p:cNvPr id="72" name="Google Shape;72;p15"/>
          <p:cNvSpPr txBox="1"/>
          <p:nvPr/>
        </p:nvSpPr>
        <p:spPr>
          <a:xfrm>
            <a:off x="4267325" y="3228875"/>
            <a:ext cx="4565100" cy="164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b="1">
                <a:solidFill>
                  <a:schemeClr val="dk2"/>
                </a:solidFill>
                <a:latin typeface="Proxima Nova"/>
                <a:ea typeface="Proxima Nova"/>
                <a:cs typeface="Proxima Nova"/>
                <a:sym typeface="Proxima Nova"/>
              </a:rPr>
              <a:t>Formula: </a:t>
            </a:r>
            <a:r>
              <a:rPr lang="en" sz="1200">
                <a:solidFill>
                  <a:schemeClr val="dk2"/>
                </a:solidFill>
                <a:highlight>
                  <a:schemeClr val="lt1"/>
                </a:highlight>
              </a:rPr>
              <a:t>uPER = (1 / MP) *[ 3P + (2/3) * AST + (2 - factor * (team_AST / team_FG)) * FG + (FT *0.5 * (1 + (1 - (team_AST / team_FG)) + (2/3) * (team_AST / team_FG))) - VOP * TOV- VOP * DRB% * (FGA - FG) - VOP * 0.44 * (0.44 + (0.56 * DRB%)) * (FTA - FT) + VOP * (1 - DRB%) * (TRB - ORB) + VOP * DRB% * ORB + VOP * ST + VOP * DRB% * BLK- PF * ((lg_FT / lg_PF) - 0.44 * (lg_FTA / lg_PF) * VOP) ]</a:t>
            </a:r>
            <a:endParaRPr sz="1200"/>
          </a:p>
        </p:txBody>
      </p:sp>
      <p:sp>
        <p:nvSpPr>
          <p:cNvPr id="73" name="Google Shape;73;p15"/>
          <p:cNvSpPr txBox="1"/>
          <p:nvPr/>
        </p:nvSpPr>
        <p:spPr>
          <a:xfrm>
            <a:off x="4318975" y="3292775"/>
            <a:ext cx="460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and Practical Application</a:t>
            </a:r>
            <a:endParaRPr/>
          </a:p>
        </p:txBody>
      </p:sp>
      <p:sp>
        <p:nvSpPr>
          <p:cNvPr id="79" name="Google Shape;79;p16"/>
          <p:cNvSpPr txBox="1">
            <a:spLocks noGrp="1"/>
          </p:cNvSpPr>
          <p:nvPr>
            <p:ph type="body" idx="1"/>
          </p:nvPr>
        </p:nvSpPr>
        <p:spPr>
          <a:xfrm>
            <a:off x="311700" y="1109525"/>
            <a:ext cx="4742700" cy="343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sz="1400"/>
          </a:p>
          <a:p>
            <a:pPr marL="0" lvl="0" indent="0" algn="l" rtl="0">
              <a:spcBef>
                <a:spcPts val="1200"/>
              </a:spcBef>
              <a:spcAft>
                <a:spcPts val="0"/>
              </a:spcAft>
              <a:buNone/>
            </a:pPr>
            <a:r>
              <a:rPr lang="en" sz="1400"/>
              <a:t>Players with higher PER are usually better. They contribute a lot more to winning. The best players, like Lebron, usually have high PERs. To win games, you need these players</a:t>
            </a:r>
            <a:endParaRPr sz="1400"/>
          </a:p>
          <a:p>
            <a:pPr marL="0" lvl="0" indent="0" algn="l" rtl="0">
              <a:spcBef>
                <a:spcPts val="1200"/>
              </a:spcBef>
              <a:spcAft>
                <a:spcPts val="1200"/>
              </a:spcAft>
              <a:buNone/>
            </a:pPr>
            <a:r>
              <a:rPr lang="en" sz="1400"/>
              <a:t>NBA Front Offices must know which players will have higher PERs is important for contract negotiations. The better players get paid more, and can get awards like an MVP or make an All-NBA team. Players are incentivized to get these awards because they will make significantly more money in their contract. SO front offices need to have an idea of PER to see who will get these awards</a:t>
            </a:r>
            <a:endParaRPr/>
          </a:p>
        </p:txBody>
      </p:sp>
      <p:pic>
        <p:nvPicPr>
          <p:cNvPr id="80" name="Google Shape;80;p16"/>
          <p:cNvPicPr preferRelativeResize="0"/>
          <p:nvPr/>
        </p:nvPicPr>
        <p:blipFill>
          <a:blip r:embed="rId3">
            <a:alphaModFix/>
          </a:blip>
          <a:stretch>
            <a:fillRect/>
          </a:stretch>
        </p:blipFill>
        <p:spPr>
          <a:xfrm>
            <a:off x="5054400" y="1710675"/>
            <a:ext cx="3890976" cy="2593974"/>
          </a:xfrm>
          <a:prstGeom prst="rect">
            <a:avLst/>
          </a:prstGeom>
          <a:noFill/>
          <a:ln>
            <a:noFill/>
          </a:ln>
        </p:spPr>
      </p:pic>
      <p:sp>
        <p:nvSpPr>
          <p:cNvPr id="81" name="Google Shape;81;p16"/>
          <p:cNvSpPr txBox="1"/>
          <p:nvPr/>
        </p:nvSpPr>
        <p:spPr>
          <a:xfrm>
            <a:off x="311700" y="1079800"/>
            <a:ext cx="8417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b="1">
                <a:solidFill>
                  <a:schemeClr val="dk2"/>
                </a:solidFill>
                <a:latin typeface="Proxima Nova"/>
                <a:ea typeface="Proxima Nova"/>
                <a:cs typeface="Proxima Nova"/>
                <a:sym typeface="Proxima Nova"/>
              </a:rPr>
              <a:t>Question: </a:t>
            </a:r>
            <a:r>
              <a:rPr lang="en">
                <a:solidFill>
                  <a:schemeClr val="dk2"/>
                </a:solidFill>
                <a:latin typeface="Proxima Nova"/>
                <a:ea typeface="Proxima Nova"/>
                <a:cs typeface="Proxima Nova"/>
                <a:sym typeface="Proxima Nova"/>
              </a:rPr>
              <a:t>Which game statistics are the best predictors of Player Efficiency Rating (PER) of NBA players?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 b="1"/>
              <a:t>Source: </a:t>
            </a:r>
            <a:r>
              <a:rPr lang="en"/>
              <a:t>basketball-reference.com </a:t>
            </a:r>
            <a:endParaRPr/>
          </a:p>
          <a:p>
            <a:pPr marL="0" marR="0" lvl="0" indent="0" algn="just" rtl="0">
              <a:lnSpc>
                <a:spcPct val="100000"/>
              </a:lnSpc>
              <a:spcBef>
                <a:spcPts val="0"/>
              </a:spcBef>
              <a:spcAft>
                <a:spcPts val="0"/>
              </a:spcAft>
              <a:buNone/>
            </a:pPr>
            <a:endParaRPr/>
          </a:p>
          <a:p>
            <a:pPr marL="0" marR="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b="1"/>
          </a:p>
          <a:p>
            <a:pPr marL="0" lvl="0" indent="0" algn="just" rtl="0">
              <a:lnSpc>
                <a:spcPct val="100000"/>
              </a:lnSpc>
              <a:spcBef>
                <a:spcPts val="0"/>
              </a:spcBef>
              <a:spcAft>
                <a:spcPts val="0"/>
              </a:spcAft>
              <a:buNone/>
            </a:pPr>
            <a:r>
              <a:rPr lang="en" b="1"/>
              <a:t>From: </a:t>
            </a:r>
            <a:r>
              <a:rPr lang="en"/>
              <a:t>Dec. 22, 2020 to Feb. 18, 2021 of the 2021 NBA season </a:t>
            </a: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r>
              <a:rPr lang="en" b="1"/>
              <a:t>334</a:t>
            </a:r>
            <a:r>
              <a:rPr lang="en"/>
              <a:t> observations (players) _ </a:t>
            </a:r>
            <a:r>
              <a:rPr lang="en" b="1"/>
              <a:t>7</a:t>
            </a:r>
            <a:r>
              <a:rPr lang="en"/>
              <a:t> variables</a:t>
            </a:r>
            <a:r>
              <a:rPr lang="en" sz="1200">
                <a:solidFill>
                  <a:srgbClr val="000000"/>
                </a:solidFill>
                <a:latin typeface="Times New Roman"/>
                <a:ea typeface="Times New Roman"/>
                <a:cs typeface="Times New Roman"/>
                <a:sym typeface="Times New Roman"/>
              </a:rPr>
              <a:t> </a:t>
            </a:r>
            <a:endParaRPr/>
          </a:p>
        </p:txBody>
      </p:sp>
      <p:pic>
        <p:nvPicPr>
          <p:cNvPr id="88" name="Google Shape;88;p17"/>
          <p:cNvPicPr preferRelativeResize="0"/>
          <p:nvPr/>
        </p:nvPicPr>
        <p:blipFill>
          <a:blip r:embed="rId3">
            <a:alphaModFix/>
          </a:blip>
          <a:stretch>
            <a:fillRect/>
          </a:stretch>
        </p:blipFill>
        <p:spPr>
          <a:xfrm>
            <a:off x="442875" y="1777775"/>
            <a:ext cx="6480825" cy="88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Response and Explanatory Variables</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b="1"/>
              <a:t>Response variable: </a:t>
            </a:r>
            <a:endParaRPr b="1"/>
          </a:p>
          <a:p>
            <a:pPr marL="0" marR="0" lvl="0" indent="0" algn="l" rtl="0">
              <a:lnSpc>
                <a:spcPct val="100000"/>
              </a:lnSpc>
              <a:spcBef>
                <a:spcPts val="0"/>
              </a:spcBef>
              <a:spcAft>
                <a:spcPts val="0"/>
              </a:spcAft>
              <a:buNone/>
            </a:pPr>
            <a:r>
              <a:rPr lang="en"/>
              <a:t>PER: Player Efficiency Rating measures the productivity of each player per minute. Range: 2.4 - 31.4</a:t>
            </a:r>
            <a:endParaRPr sz="1600">
              <a:solidFill>
                <a:srgbClr val="000000"/>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None/>
            </a:pPr>
            <a:endParaRPr sz="16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 b="1"/>
              <a:t>Predictor variables:</a:t>
            </a:r>
            <a:endParaRPr b="1"/>
          </a:p>
          <a:p>
            <a:pPr marL="457200" lvl="0" indent="-342900" algn="just" rtl="0">
              <a:lnSpc>
                <a:spcPct val="100000"/>
              </a:lnSpc>
              <a:spcBef>
                <a:spcPts val="0"/>
              </a:spcBef>
              <a:spcAft>
                <a:spcPts val="0"/>
              </a:spcAft>
              <a:buSzPts val="1800"/>
              <a:buChar char="-"/>
            </a:pPr>
            <a:r>
              <a:rPr lang="en"/>
              <a:t>Win Shares (WS) - Range: -0.8 - 6.3</a:t>
            </a:r>
            <a:endParaRPr/>
          </a:p>
          <a:p>
            <a:pPr marL="457200" lvl="0" indent="-342900" algn="just" rtl="0">
              <a:lnSpc>
                <a:spcPct val="100000"/>
              </a:lnSpc>
              <a:spcBef>
                <a:spcPts val="0"/>
              </a:spcBef>
              <a:spcAft>
                <a:spcPts val="0"/>
              </a:spcAft>
              <a:buSzPts val="1800"/>
              <a:buChar char="-"/>
            </a:pPr>
            <a:r>
              <a:rPr lang="en"/>
              <a:t>Usage Percentage Measures (UPM) - Range: 8 - 36.2%</a:t>
            </a:r>
            <a:endParaRPr/>
          </a:p>
          <a:p>
            <a:pPr marL="457200" lvl="0" indent="-342900" algn="just" rtl="0">
              <a:lnSpc>
                <a:spcPct val="100000"/>
              </a:lnSpc>
              <a:spcBef>
                <a:spcPts val="0"/>
              </a:spcBef>
              <a:spcAft>
                <a:spcPts val="0"/>
              </a:spcAft>
              <a:buSzPts val="1800"/>
              <a:buChar char="-"/>
            </a:pPr>
            <a:r>
              <a:rPr lang="en"/>
              <a:t>True Shooting (TS) - Range: 30 - 76%</a:t>
            </a:r>
            <a:endParaRPr/>
          </a:p>
          <a:p>
            <a:pPr marL="457200" lvl="0" indent="-342900" algn="just" rtl="0">
              <a:lnSpc>
                <a:spcPct val="100000"/>
              </a:lnSpc>
              <a:spcBef>
                <a:spcPts val="0"/>
              </a:spcBef>
              <a:spcAft>
                <a:spcPts val="0"/>
              </a:spcAft>
              <a:buSzPts val="1800"/>
              <a:buChar char="-"/>
            </a:pPr>
            <a:r>
              <a:rPr lang="en"/>
              <a:t>Age - Range: 19 - 37 years</a:t>
            </a:r>
            <a:endParaRPr/>
          </a:p>
          <a:p>
            <a:pPr marL="457200" marR="0" lvl="0" indent="-342900" algn="just" rtl="0">
              <a:lnSpc>
                <a:spcPct val="100000"/>
              </a:lnSpc>
              <a:spcBef>
                <a:spcPts val="0"/>
              </a:spcBef>
              <a:spcAft>
                <a:spcPts val="0"/>
              </a:spcAft>
              <a:buSzPts val="1800"/>
              <a:buChar char="-"/>
            </a:pPr>
            <a:r>
              <a:rPr lang="en"/>
              <a:t>Free-throw percentage (FTr) - Range: 0 - 96%</a:t>
            </a:r>
            <a:endParaRPr/>
          </a:p>
          <a:p>
            <a:pPr marL="457200" marR="0" lvl="0" indent="-342900" algn="just" rtl="0">
              <a:lnSpc>
                <a:spcPct val="100000"/>
              </a:lnSpc>
              <a:spcBef>
                <a:spcPts val="0"/>
              </a:spcBef>
              <a:spcAft>
                <a:spcPts val="0"/>
              </a:spcAft>
              <a:buSzPts val="1800"/>
              <a:buChar char="-"/>
            </a:pPr>
            <a:r>
              <a:rPr lang="en"/>
              <a:t>Shots a player takes from three (X3) - Range: 0 - 89%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procedure</a:t>
            </a:r>
            <a:endParaRPr/>
          </a:p>
        </p:txBody>
      </p:sp>
      <p:pic>
        <p:nvPicPr>
          <p:cNvPr id="100" name="Google Shape;100;p19"/>
          <p:cNvPicPr preferRelativeResize="0"/>
          <p:nvPr/>
        </p:nvPicPr>
        <p:blipFill>
          <a:blip r:embed="rId3">
            <a:alphaModFix/>
          </a:blip>
          <a:stretch>
            <a:fillRect/>
          </a:stretch>
        </p:blipFill>
        <p:spPr>
          <a:xfrm>
            <a:off x="311700" y="1860275"/>
            <a:ext cx="8459825" cy="164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240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Preparation</a:t>
            </a:r>
            <a:endParaRPr/>
          </a:p>
        </p:txBody>
      </p:sp>
      <p:sp>
        <p:nvSpPr>
          <p:cNvPr id="106" name="Google Shape;106;p20"/>
          <p:cNvSpPr txBox="1">
            <a:spLocks noGrp="1"/>
          </p:cNvSpPr>
          <p:nvPr>
            <p:ph type="body" idx="1"/>
          </p:nvPr>
        </p:nvSpPr>
        <p:spPr>
          <a:xfrm>
            <a:off x="311700" y="812950"/>
            <a:ext cx="8520600" cy="1848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615"/>
              <a:t>The dataset initially had 481 player entries as part of it.</a:t>
            </a:r>
            <a:endParaRPr sz="5615"/>
          </a:p>
          <a:p>
            <a:pPr marL="0" lvl="0" indent="0" algn="l" rtl="0">
              <a:spcBef>
                <a:spcPts val="1200"/>
              </a:spcBef>
              <a:spcAft>
                <a:spcPts val="0"/>
              </a:spcAft>
              <a:buNone/>
            </a:pPr>
            <a:r>
              <a:rPr lang="en" sz="5615"/>
              <a:t>Filters set on the data:</a:t>
            </a:r>
            <a:endParaRPr sz="5615"/>
          </a:p>
          <a:p>
            <a:pPr marL="457200" lvl="0" indent="-317744" algn="l" rtl="0">
              <a:spcBef>
                <a:spcPts val="1200"/>
              </a:spcBef>
              <a:spcAft>
                <a:spcPts val="0"/>
              </a:spcAft>
              <a:buSzPct val="100000"/>
              <a:buAutoNum type="arabicPeriod"/>
            </a:pPr>
            <a:r>
              <a:rPr lang="en" sz="5615"/>
              <a:t>Deleted duplicate player entries for teams. There were times that players would have multiple entries because they switched teams in the middle of the season. Only the the entry that combined the total stats was used.</a:t>
            </a:r>
            <a:endParaRPr sz="5615"/>
          </a:p>
          <a:p>
            <a:pPr marL="457200" lvl="0" indent="-317744" algn="l" rtl="0">
              <a:spcBef>
                <a:spcPts val="0"/>
              </a:spcBef>
              <a:spcAft>
                <a:spcPts val="0"/>
              </a:spcAft>
              <a:buSzPct val="100000"/>
              <a:buAutoNum type="arabicPeriod"/>
            </a:pPr>
            <a:r>
              <a:rPr lang="en" sz="5615"/>
              <a:t>Players had to have played at least 200 minutes. Better than games played, as help measure time and accounts for garbage time</a:t>
            </a:r>
            <a:endParaRPr sz="5615"/>
          </a:p>
          <a:p>
            <a:pPr marL="457200" lvl="0" indent="-257175" algn="l" rtl="0">
              <a:spcBef>
                <a:spcPts val="0"/>
              </a:spcBef>
              <a:spcAft>
                <a:spcPts val="0"/>
              </a:spcAft>
              <a:buSzPct val="32054"/>
              <a:buAutoNum type="arabicPeriod"/>
            </a:pPr>
            <a:r>
              <a:rPr lang="en" sz="5615"/>
              <a:t>For ease, the correlation values for each of the variable was</a:t>
            </a:r>
            <a:r>
              <a:rPr lang="en"/>
              <a:t> </a:t>
            </a:r>
            <a:endParaRPr/>
          </a:p>
        </p:txBody>
      </p:sp>
      <p:pic>
        <p:nvPicPr>
          <p:cNvPr id="107" name="Google Shape;107;p20"/>
          <p:cNvPicPr preferRelativeResize="0"/>
          <p:nvPr/>
        </p:nvPicPr>
        <p:blipFill>
          <a:blip r:embed="rId3">
            <a:alphaModFix/>
          </a:blip>
          <a:stretch>
            <a:fillRect/>
          </a:stretch>
        </p:blipFill>
        <p:spPr>
          <a:xfrm>
            <a:off x="1010725" y="3034925"/>
            <a:ext cx="3507700" cy="1848600"/>
          </a:xfrm>
          <a:prstGeom prst="rect">
            <a:avLst/>
          </a:prstGeom>
          <a:noFill/>
          <a:ln>
            <a:noFill/>
          </a:ln>
        </p:spPr>
      </p:pic>
      <p:pic>
        <p:nvPicPr>
          <p:cNvPr id="108" name="Google Shape;108;p20" descr="19-year-old Theo Maledon excelling in Thunder starting lineup - Welcome to  Loud City"/>
          <p:cNvPicPr preferRelativeResize="0"/>
          <p:nvPr/>
        </p:nvPicPr>
        <p:blipFill>
          <a:blip r:embed="rId4">
            <a:alphaModFix/>
          </a:blip>
          <a:stretch>
            <a:fillRect/>
          </a:stretch>
        </p:blipFill>
        <p:spPr>
          <a:xfrm>
            <a:off x="6333825" y="2571750"/>
            <a:ext cx="2617725" cy="234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Preparation</a:t>
            </a:r>
            <a:endParaRPr/>
          </a:p>
        </p:txBody>
      </p:sp>
      <p:pic>
        <p:nvPicPr>
          <p:cNvPr id="114" name="Google Shape;114;p21"/>
          <p:cNvPicPr preferRelativeResize="0"/>
          <p:nvPr/>
        </p:nvPicPr>
        <p:blipFill>
          <a:blip r:embed="rId3">
            <a:alphaModFix/>
          </a:blip>
          <a:stretch>
            <a:fillRect/>
          </a:stretch>
        </p:blipFill>
        <p:spPr>
          <a:xfrm>
            <a:off x="159300" y="1372536"/>
            <a:ext cx="2999775" cy="1851290"/>
          </a:xfrm>
          <a:prstGeom prst="rect">
            <a:avLst/>
          </a:prstGeom>
          <a:noFill/>
          <a:ln>
            <a:noFill/>
          </a:ln>
        </p:spPr>
      </p:pic>
      <p:pic>
        <p:nvPicPr>
          <p:cNvPr id="115" name="Google Shape;115;p21"/>
          <p:cNvPicPr preferRelativeResize="0"/>
          <p:nvPr/>
        </p:nvPicPr>
        <p:blipFill>
          <a:blip r:embed="rId4">
            <a:alphaModFix/>
          </a:blip>
          <a:stretch>
            <a:fillRect/>
          </a:stretch>
        </p:blipFill>
        <p:spPr>
          <a:xfrm>
            <a:off x="3079433" y="1323400"/>
            <a:ext cx="3079417" cy="1900425"/>
          </a:xfrm>
          <a:prstGeom prst="rect">
            <a:avLst/>
          </a:prstGeom>
          <a:noFill/>
          <a:ln>
            <a:noFill/>
          </a:ln>
        </p:spPr>
      </p:pic>
      <p:pic>
        <p:nvPicPr>
          <p:cNvPr id="116" name="Google Shape;116;p21"/>
          <p:cNvPicPr preferRelativeResize="0"/>
          <p:nvPr/>
        </p:nvPicPr>
        <p:blipFill>
          <a:blip r:embed="rId5">
            <a:alphaModFix/>
          </a:blip>
          <a:stretch>
            <a:fillRect/>
          </a:stretch>
        </p:blipFill>
        <p:spPr>
          <a:xfrm>
            <a:off x="6032800" y="1344650"/>
            <a:ext cx="3079424" cy="1900430"/>
          </a:xfrm>
          <a:prstGeom prst="rect">
            <a:avLst/>
          </a:prstGeom>
          <a:noFill/>
          <a:ln>
            <a:noFill/>
          </a:ln>
        </p:spPr>
      </p:pic>
      <p:pic>
        <p:nvPicPr>
          <p:cNvPr id="117" name="Google Shape;117;p21"/>
          <p:cNvPicPr preferRelativeResize="0"/>
          <p:nvPr/>
        </p:nvPicPr>
        <p:blipFill>
          <a:blip r:embed="rId6">
            <a:alphaModFix/>
          </a:blip>
          <a:stretch>
            <a:fillRect/>
          </a:stretch>
        </p:blipFill>
        <p:spPr>
          <a:xfrm>
            <a:off x="350838" y="3336950"/>
            <a:ext cx="2616695" cy="1614874"/>
          </a:xfrm>
          <a:prstGeom prst="rect">
            <a:avLst/>
          </a:prstGeom>
          <a:noFill/>
          <a:ln>
            <a:noFill/>
          </a:ln>
        </p:spPr>
      </p:pic>
      <p:pic>
        <p:nvPicPr>
          <p:cNvPr id="118" name="Google Shape;118;p21"/>
          <p:cNvPicPr preferRelativeResize="0"/>
          <p:nvPr/>
        </p:nvPicPr>
        <p:blipFill>
          <a:blip r:embed="rId7">
            <a:alphaModFix/>
          </a:blip>
          <a:stretch>
            <a:fillRect/>
          </a:stretch>
        </p:blipFill>
        <p:spPr>
          <a:xfrm>
            <a:off x="3119250" y="3218743"/>
            <a:ext cx="2999775" cy="1851295"/>
          </a:xfrm>
          <a:prstGeom prst="rect">
            <a:avLst/>
          </a:prstGeom>
          <a:noFill/>
          <a:ln>
            <a:noFill/>
          </a:ln>
        </p:spPr>
      </p:pic>
      <p:pic>
        <p:nvPicPr>
          <p:cNvPr id="119" name="Google Shape;119;p21"/>
          <p:cNvPicPr preferRelativeResize="0"/>
          <p:nvPr/>
        </p:nvPicPr>
        <p:blipFill>
          <a:blip r:embed="rId8">
            <a:alphaModFix/>
          </a:blip>
          <a:stretch>
            <a:fillRect/>
          </a:stretch>
        </p:blipFill>
        <p:spPr>
          <a:xfrm>
            <a:off x="6118663" y="3247158"/>
            <a:ext cx="2907700" cy="1794479"/>
          </a:xfrm>
          <a:prstGeom prst="rect">
            <a:avLst/>
          </a:prstGeom>
          <a:noFill/>
          <a:ln>
            <a:noFill/>
          </a:ln>
        </p:spPr>
      </p:pic>
      <p:sp>
        <p:nvSpPr>
          <p:cNvPr id="120" name="Google Shape;120;p21"/>
          <p:cNvSpPr/>
          <p:nvPr/>
        </p:nvSpPr>
        <p:spPr>
          <a:xfrm>
            <a:off x="159300" y="3336950"/>
            <a:ext cx="2907600" cy="1704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121" name="Google Shape;121;p21"/>
          <p:cNvSpPr/>
          <p:nvPr/>
        </p:nvSpPr>
        <p:spPr>
          <a:xfrm>
            <a:off x="6032800" y="3292088"/>
            <a:ext cx="2907600" cy="1704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1262</Words>
  <Application>Microsoft Office PowerPoint</Application>
  <PresentationFormat>On-screen Show (16:9)</PresentationFormat>
  <Paragraphs>107</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Alfa Slab One</vt:lpstr>
      <vt:lpstr>Arial</vt:lpstr>
      <vt:lpstr>Times New Roman</vt:lpstr>
      <vt:lpstr>Proxima Nova</vt:lpstr>
      <vt:lpstr>Gameday</vt:lpstr>
      <vt:lpstr> Predicting Player Efficiency Rating Using In-Game Stats Metrics</vt:lpstr>
      <vt:lpstr>Introduction to Basketball</vt:lpstr>
      <vt:lpstr>PER</vt:lpstr>
      <vt:lpstr>Question and Practical Application</vt:lpstr>
      <vt:lpstr>Data source</vt:lpstr>
      <vt:lpstr>Response and Explanatory Variables</vt:lpstr>
      <vt:lpstr>Project procedure</vt:lpstr>
      <vt:lpstr>Data Preparation</vt:lpstr>
      <vt:lpstr>Model Preparation</vt:lpstr>
      <vt:lpstr>Model Preparation</vt:lpstr>
      <vt:lpstr>Model Preparation</vt:lpstr>
      <vt:lpstr>Model Preparation</vt:lpstr>
      <vt:lpstr>Model Preparation</vt:lpstr>
      <vt:lpstr>Model Preparation</vt:lpstr>
      <vt:lpstr>Model Preparation</vt:lpstr>
      <vt:lpstr>Full Model </vt:lpstr>
      <vt:lpstr>Reduced Model</vt:lpstr>
      <vt:lpstr>Step function</vt:lpstr>
      <vt:lpstr>Reduced models Versus Full Model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Player Efficiency Rating Using In-Game Stats Metrics</dc:title>
  <dc:creator>Tola</dc:creator>
  <cp:lastModifiedBy>Ouk, Tola</cp:lastModifiedBy>
  <cp:revision>1</cp:revision>
  <dcterms:modified xsi:type="dcterms:W3CDTF">2022-01-15T00:49:13Z</dcterms:modified>
</cp:coreProperties>
</file>