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8" r:id="rId1"/>
  </p:sldMasterIdLst>
  <p:sldIdLst>
    <p:sldId id="256" r:id="rId2"/>
    <p:sldId id="257" r:id="rId3"/>
    <p:sldId id="259" r:id="rId4"/>
    <p:sldId id="274" r:id="rId5"/>
    <p:sldId id="275" r:id="rId6"/>
    <p:sldId id="261" r:id="rId7"/>
    <p:sldId id="276" r:id="rId8"/>
    <p:sldId id="260" r:id="rId9"/>
    <p:sldId id="262" r:id="rId10"/>
    <p:sldId id="277" r:id="rId11"/>
    <p:sldId id="278" r:id="rId12"/>
    <p:sldId id="279" r:id="rId13"/>
    <p:sldId id="280" r:id="rId14"/>
    <p:sldId id="281" r:id="rId15"/>
    <p:sldId id="283" r:id="rId16"/>
    <p:sldId id="263" r:id="rId17"/>
    <p:sldId id="282" r:id="rId18"/>
    <p:sldId id="264" r:id="rId19"/>
    <p:sldId id="265" r:id="rId20"/>
    <p:sldId id="266"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25" d="100"/>
          <a:sy n="125" d="100"/>
        </p:scale>
        <p:origin x="24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48C689B-A48F-4225-8E69-D8323EE7D812}" type="datetimeFigureOut">
              <a:rPr lang="en-US" smtClean="0"/>
              <a:t>1/14/2022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893A00C-C546-4A6C-AF4C-153E89801E75}" type="slidenum">
              <a:rPr lang="en-US" smtClean="0"/>
              <a:t>‹#›</a:t>
            </a:fld>
            <a:endParaRPr lang="en-US"/>
          </a:p>
        </p:txBody>
      </p:sp>
    </p:spTree>
    <p:extLst>
      <p:ext uri="{BB962C8B-B14F-4D97-AF65-F5344CB8AC3E}">
        <p14:creationId xmlns:p14="http://schemas.microsoft.com/office/powerpoint/2010/main" val="166960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C689B-A48F-4225-8E69-D8323EE7D812}"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3A00C-C546-4A6C-AF4C-153E89801E75}" type="slidenum">
              <a:rPr lang="en-US" smtClean="0"/>
              <a:t>‹#›</a:t>
            </a:fld>
            <a:endParaRPr lang="en-US"/>
          </a:p>
        </p:txBody>
      </p:sp>
    </p:spTree>
    <p:extLst>
      <p:ext uri="{BB962C8B-B14F-4D97-AF65-F5344CB8AC3E}">
        <p14:creationId xmlns:p14="http://schemas.microsoft.com/office/powerpoint/2010/main" val="153346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48C689B-A48F-4225-8E69-D8323EE7D812}" type="datetimeFigureOut">
              <a:rPr lang="en-US" smtClean="0"/>
              <a:t>1/14/2022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893A00C-C546-4A6C-AF4C-153E89801E75}" type="slidenum">
              <a:rPr lang="en-US" smtClean="0"/>
              <a:t>‹#›</a:t>
            </a:fld>
            <a:endParaRPr lang="en-US"/>
          </a:p>
        </p:txBody>
      </p:sp>
    </p:spTree>
    <p:extLst>
      <p:ext uri="{BB962C8B-B14F-4D97-AF65-F5344CB8AC3E}">
        <p14:creationId xmlns:p14="http://schemas.microsoft.com/office/powerpoint/2010/main" val="397029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C689B-A48F-4225-8E69-D8323EE7D812}"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893A00C-C546-4A6C-AF4C-153E89801E75}" type="slidenum">
              <a:rPr lang="en-US" smtClean="0"/>
              <a:t>‹#›</a:t>
            </a:fld>
            <a:endParaRPr lang="en-US"/>
          </a:p>
        </p:txBody>
      </p:sp>
    </p:spTree>
    <p:extLst>
      <p:ext uri="{BB962C8B-B14F-4D97-AF65-F5344CB8AC3E}">
        <p14:creationId xmlns:p14="http://schemas.microsoft.com/office/powerpoint/2010/main" val="133207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48C689B-A48F-4225-8E69-D8323EE7D812}" type="datetimeFigureOut">
              <a:rPr lang="en-US" smtClean="0"/>
              <a:t>1/14/2022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893A00C-C546-4A6C-AF4C-153E89801E75}" type="slidenum">
              <a:rPr lang="en-US" smtClean="0"/>
              <a:t>‹#›</a:t>
            </a:fld>
            <a:endParaRPr lang="en-US"/>
          </a:p>
        </p:txBody>
      </p:sp>
    </p:spTree>
    <p:extLst>
      <p:ext uri="{BB962C8B-B14F-4D97-AF65-F5344CB8AC3E}">
        <p14:creationId xmlns:p14="http://schemas.microsoft.com/office/powerpoint/2010/main" val="2153590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C689B-A48F-4225-8E69-D8323EE7D812}"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3A00C-C546-4A6C-AF4C-153E89801E75}" type="slidenum">
              <a:rPr lang="en-US" smtClean="0"/>
              <a:t>‹#›</a:t>
            </a:fld>
            <a:endParaRPr lang="en-US"/>
          </a:p>
        </p:txBody>
      </p:sp>
    </p:spTree>
    <p:extLst>
      <p:ext uri="{BB962C8B-B14F-4D97-AF65-F5344CB8AC3E}">
        <p14:creationId xmlns:p14="http://schemas.microsoft.com/office/powerpoint/2010/main" val="224173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C689B-A48F-4225-8E69-D8323EE7D812}"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3A00C-C546-4A6C-AF4C-153E89801E75}" type="slidenum">
              <a:rPr lang="en-US" smtClean="0"/>
              <a:t>‹#›</a:t>
            </a:fld>
            <a:endParaRPr lang="en-US"/>
          </a:p>
        </p:txBody>
      </p:sp>
    </p:spTree>
    <p:extLst>
      <p:ext uri="{BB962C8B-B14F-4D97-AF65-F5344CB8AC3E}">
        <p14:creationId xmlns:p14="http://schemas.microsoft.com/office/powerpoint/2010/main" val="91871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8C689B-A48F-4225-8E69-D8323EE7D812}"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3A00C-C546-4A6C-AF4C-153E89801E75}" type="slidenum">
              <a:rPr lang="en-US" smtClean="0"/>
              <a:t>‹#›</a:t>
            </a:fld>
            <a:endParaRPr lang="en-US"/>
          </a:p>
        </p:txBody>
      </p:sp>
    </p:spTree>
    <p:extLst>
      <p:ext uri="{BB962C8B-B14F-4D97-AF65-F5344CB8AC3E}">
        <p14:creationId xmlns:p14="http://schemas.microsoft.com/office/powerpoint/2010/main" val="49608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C689B-A48F-4225-8E69-D8323EE7D812}"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3A00C-C546-4A6C-AF4C-153E89801E75}" type="slidenum">
              <a:rPr lang="en-US" smtClean="0"/>
              <a:t>‹#›</a:t>
            </a:fld>
            <a:endParaRPr lang="en-US"/>
          </a:p>
        </p:txBody>
      </p:sp>
    </p:spTree>
    <p:extLst>
      <p:ext uri="{BB962C8B-B14F-4D97-AF65-F5344CB8AC3E}">
        <p14:creationId xmlns:p14="http://schemas.microsoft.com/office/powerpoint/2010/main" val="227454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48C689B-A48F-4225-8E69-D8323EE7D812}" type="datetimeFigureOut">
              <a:rPr lang="en-US" smtClean="0"/>
              <a:t>1/14/2022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893A00C-C546-4A6C-AF4C-153E89801E75}" type="slidenum">
              <a:rPr lang="en-US" smtClean="0"/>
              <a:t>‹#›</a:t>
            </a:fld>
            <a:endParaRPr lang="en-US"/>
          </a:p>
        </p:txBody>
      </p:sp>
    </p:spTree>
    <p:extLst>
      <p:ext uri="{BB962C8B-B14F-4D97-AF65-F5344CB8AC3E}">
        <p14:creationId xmlns:p14="http://schemas.microsoft.com/office/powerpoint/2010/main" val="78012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C689B-A48F-4225-8E69-D8323EE7D812}"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3A00C-C546-4A6C-AF4C-153E89801E75}" type="slidenum">
              <a:rPr lang="en-US" smtClean="0"/>
              <a:t>‹#›</a:t>
            </a:fld>
            <a:endParaRPr lang="en-US"/>
          </a:p>
        </p:txBody>
      </p:sp>
    </p:spTree>
    <p:extLst>
      <p:ext uri="{BB962C8B-B14F-4D97-AF65-F5344CB8AC3E}">
        <p14:creationId xmlns:p14="http://schemas.microsoft.com/office/powerpoint/2010/main" val="83704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48C689B-A48F-4225-8E69-D8323EE7D812}" type="datetimeFigureOut">
              <a:rPr lang="en-US" smtClean="0"/>
              <a:t>1/14/2022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893A00C-C546-4A6C-AF4C-153E89801E75}"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88851183"/>
      </p:ext>
    </p:extLst>
  </p:cSld>
  <p:clrMap bg1="lt1" tx1="dk1" bg2="lt2" tx2="dk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760A-D2E5-438A-B018-A21D1723C945}"/>
              </a:ext>
            </a:extLst>
          </p:cNvPr>
          <p:cNvSpPr>
            <a:spLocks noGrp="1"/>
          </p:cNvSpPr>
          <p:nvPr>
            <p:ph type="ctrTitle"/>
          </p:nvPr>
        </p:nvSpPr>
        <p:spPr>
          <a:xfrm>
            <a:off x="446315" y="3429000"/>
            <a:ext cx="11255828" cy="1992086"/>
          </a:xfrm>
        </p:spPr>
        <p:txBody>
          <a:bodyPr anchor="b">
            <a:normAutofit/>
          </a:bodyPr>
          <a:lstStyle/>
          <a:p>
            <a:pPr algn="l"/>
            <a:r>
              <a:rPr lang="en-US" dirty="0">
                <a:solidFill>
                  <a:schemeClr val="bg1">
                    <a:lumMod val="65000"/>
                  </a:schemeClr>
                </a:solidFill>
              </a:rPr>
              <a:t>Seafloor Habitat Mapping Using Multibeam Bathymetric and Backscatter Intensity </a:t>
            </a:r>
            <a:br>
              <a:rPr lang="en-US" dirty="0">
                <a:solidFill>
                  <a:schemeClr val="bg1">
                    <a:lumMod val="65000"/>
                  </a:schemeClr>
                </a:solidFill>
              </a:rPr>
            </a:br>
            <a:r>
              <a:rPr lang="en-US" dirty="0">
                <a:solidFill>
                  <a:schemeClr val="bg1">
                    <a:lumMod val="65000"/>
                  </a:schemeClr>
                </a:solidFill>
              </a:rPr>
              <a:t>Multi-features SVM Classification Framework</a:t>
            </a:r>
          </a:p>
        </p:txBody>
      </p:sp>
      <p:sp>
        <p:nvSpPr>
          <p:cNvPr id="3" name="Subtitle 2">
            <a:extLst>
              <a:ext uri="{FF2B5EF4-FFF2-40B4-BE49-F238E27FC236}">
                <a16:creationId xmlns:a16="http://schemas.microsoft.com/office/drawing/2014/main" id="{4735C9B8-6896-459E-9BE3-B2CCDEBE843B}"/>
              </a:ext>
            </a:extLst>
          </p:cNvPr>
          <p:cNvSpPr>
            <a:spLocks noGrp="1"/>
          </p:cNvSpPr>
          <p:nvPr>
            <p:ph type="subTitle" idx="1"/>
          </p:nvPr>
        </p:nvSpPr>
        <p:spPr>
          <a:xfrm>
            <a:off x="446315" y="783772"/>
            <a:ext cx="1785257" cy="868622"/>
          </a:xfrm>
        </p:spPr>
        <p:txBody>
          <a:bodyPr anchor="t">
            <a:normAutofit/>
          </a:bodyPr>
          <a:lstStyle/>
          <a:p>
            <a:pPr algn="l"/>
            <a:r>
              <a:rPr lang="en-US" b="1" dirty="0">
                <a:solidFill>
                  <a:schemeClr val="bg2">
                    <a:lumMod val="25000"/>
                  </a:schemeClr>
                </a:solidFill>
                <a:latin typeface="Amasis MT Pro Medium" panose="02040604050005020304" pitchFamily="18" charset="0"/>
                <a:cs typeface="Aparajita" panose="02020603050405020304" pitchFamily="18" charset="0"/>
              </a:rPr>
              <a:t>Presented by </a:t>
            </a:r>
          </a:p>
          <a:p>
            <a:pPr algn="l"/>
            <a:r>
              <a:rPr lang="en-US" b="1" dirty="0">
                <a:solidFill>
                  <a:schemeClr val="bg2">
                    <a:lumMod val="25000"/>
                  </a:schemeClr>
                </a:solidFill>
                <a:latin typeface="Amasis MT Pro Medium" panose="02040604050005020304" pitchFamily="18" charset="0"/>
                <a:cs typeface="Aparajita" panose="02020603050405020304" pitchFamily="18" charset="0"/>
              </a:rPr>
              <a:t>Tola Ouk</a:t>
            </a:r>
          </a:p>
        </p:txBody>
      </p:sp>
    </p:spTree>
    <p:extLst>
      <p:ext uri="{BB962C8B-B14F-4D97-AF65-F5344CB8AC3E}">
        <p14:creationId xmlns:p14="http://schemas.microsoft.com/office/powerpoint/2010/main" val="367901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384191-5672-48A3-BB6A-E313CE0E422B}"/>
              </a:ext>
            </a:extLst>
          </p:cNvPr>
          <p:cNvPicPr>
            <a:picLocks noChangeAspect="1"/>
          </p:cNvPicPr>
          <p:nvPr/>
        </p:nvPicPr>
        <p:blipFill>
          <a:blip r:embed="rId2"/>
          <a:stretch>
            <a:fillRect/>
          </a:stretch>
        </p:blipFill>
        <p:spPr>
          <a:xfrm>
            <a:off x="807545" y="1037063"/>
            <a:ext cx="10389399" cy="4806176"/>
          </a:xfrm>
          <a:prstGeom prst="rect">
            <a:avLst/>
          </a:prstGeom>
        </p:spPr>
      </p:pic>
    </p:spTree>
    <p:extLst>
      <p:ext uri="{BB962C8B-B14F-4D97-AF65-F5344CB8AC3E}">
        <p14:creationId xmlns:p14="http://schemas.microsoft.com/office/powerpoint/2010/main" val="368113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CABF-C1F9-4D23-ABC6-B55D36C1520C}"/>
              </a:ext>
            </a:extLst>
          </p:cNvPr>
          <p:cNvSpPr>
            <a:spLocks noGrp="1"/>
          </p:cNvSpPr>
          <p:nvPr>
            <p:ph type="title"/>
          </p:nvPr>
        </p:nvSpPr>
        <p:spPr/>
        <p:txBody>
          <a:bodyPr>
            <a:normAutofit/>
          </a:bodyPr>
          <a:lstStyle/>
          <a:p>
            <a:r>
              <a:rPr lang="en-US" dirty="0"/>
              <a:t>Training Samples Selection and Evaluation</a:t>
            </a:r>
          </a:p>
        </p:txBody>
      </p:sp>
      <p:sp>
        <p:nvSpPr>
          <p:cNvPr id="3" name="Content Placeholder 2">
            <a:extLst>
              <a:ext uri="{FF2B5EF4-FFF2-40B4-BE49-F238E27FC236}">
                <a16:creationId xmlns:a16="http://schemas.microsoft.com/office/drawing/2014/main" id="{84FE0AF0-8ADB-4E3D-9308-AC3CFF8168FB}"/>
              </a:ext>
            </a:extLst>
          </p:cNvPr>
          <p:cNvSpPr>
            <a:spLocks noGrp="1"/>
          </p:cNvSpPr>
          <p:nvPr>
            <p:ph idx="1"/>
          </p:nvPr>
        </p:nvSpPr>
        <p:spPr/>
        <p:txBody>
          <a:bodyPr>
            <a:normAutofit/>
          </a:bodyPr>
          <a:lstStyle/>
          <a:p>
            <a:r>
              <a:rPr lang="en-US" dirty="0"/>
              <a:t>39 Actual seafloor sediment sampling points in the experiment area</a:t>
            </a:r>
          </a:p>
          <a:p>
            <a:r>
              <a:rPr lang="en-US" dirty="0"/>
              <a:t>5 groups of candidate training sample are randomly selected in the 32 x 32 pixels rectangular neighborhood centered on the sampling point coordinates (Figure 3 - next slide)</a:t>
            </a:r>
          </a:p>
          <a:p>
            <a:r>
              <a:rPr lang="en-US" dirty="0"/>
              <a:t>Each group contains 5 sub-regions, representing 5 different sediments: Sand, Mud, Gravel, Sand-mud Mixed, and Sand-gravel Mixed</a:t>
            </a:r>
          </a:p>
          <a:p>
            <a:r>
              <a:rPr lang="en-US" dirty="0"/>
              <a:t>Total number of samples : 32 x 32 x 5 = 5120</a:t>
            </a:r>
          </a:p>
          <a:p>
            <a:pPr lvl="1"/>
            <a:r>
              <a:rPr lang="en-US" dirty="0"/>
              <a:t>Half for training</a:t>
            </a:r>
          </a:p>
          <a:p>
            <a:pPr lvl="1"/>
            <a:r>
              <a:rPr lang="en-US" dirty="0"/>
              <a:t>Half for testing</a:t>
            </a:r>
          </a:p>
        </p:txBody>
      </p:sp>
    </p:spTree>
    <p:extLst>
      <p:ext uri="{BB962C8B-B14F-4D97-AF65-F5344CB8AC3E}">
        <p14:creationId xmlns:p14="http://schemas.microsoft.com/office/powerpoint/2010/main" val="270389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9AD9D-C9BC-4C41-B3E5-5E897E96FA3E}"/>
              </a:ext>
            </a:extLst>
          </p:cNvPr>
          <p:cNvPicPr>
            <a:picLocks noChangeAspect="1"/>
          </p:cNvPicPr>
          <p:nvPr/>
        </p:nvPicPr>
        <p:blipFill>
          <a:blip r:embed="rId2"/>
          <a:stretch>
            <a:fillRect/>
          </a:stretch>
        </p:blipFill>
        <p:spPr>
          <a:xfrm>
            <a:off x="895350" y="1166812"/>
            <a:ext cx="10401300" cy="4524375"/>
          </a:xfrm>
          <a:prstGeom prst="rect">
            <a:avLst/>
          </a:prstGeom>
        </p:spPr>
      </p:pic>
    </p:spTree>
    <p:extLst>
      <p:ext uri="{BB962C8B-B14F-4D97-AF65-F5344CB8AC3E}">
        <p14:creationId xmlns:p14="http://schemas.microsoft.com/office/powerpoint/2010/main" val="403984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E5DA-B373-49F8-B905-767C7AA1C985}"/>
              </a:ext>
            </a:extLst>
          </p:cNvPr>
          <p:cNvSpPr>
            <a:spLocks noGrp="1"/>
          </p:cNvSpPr>
          <p:nvPr>
            <p:ph type="title"/>
          </p:nvPr>
        </p:nvSpPr>
        <p:spPr/>
        <p:txBody>
          <a:bodyPr>
            <a:normAutofit/>
          </a:bodyPr>
          <a:lstStyle/>
          <a:p>
            <a:r>
              <a:rPr lang="en-US" dirty="0"/>
              <a:t>Training Samples Selection and Evaluation</a:t>
            </a:r>
          </a:p>
        </p:txBody>
      </p:sp>
      <p:sp>
        <p:nvSpPr>
          <p:cNvPr id="3" name="Content Placeholder 2">
            <a:extLst>
              <a:ext uri="{FF2B5EF4-FFF2-40B4-BE49-F238E27FC236}">
                <a16:creationId xmlns:a16="http://schemas.microsoft.com/office/drawing/2014/main" id="{ACBD1FCA-5A97-407C-BE28-9DDB428B810D}"/>
              </a:ext>
            </a:extLst>
          </p:cNvPr>
          <p:cNvSpPr>
            <a:spLocks noGrp="1"/>
          </p:cNvSpPr>
          <p:nvPr>
            <p:ph idx="1"/>
          </p:nvPr>
        </p:nvSpPr>
        <p:spPr/>
        <p:txBody>
          <a:bodyPr>
            <a:normAutofit/>
          </a:bodyPr>
          <a:lstStyle/>
          <a:p>
            <a:r>
              <a:rPr lang="en-US" dirty="0"/>
              <a:t>PCA is used on the 17 feature parameters for all candidate training samples</a:t>
            </a:r>
          </a:p>
          <a:p>
            <a:r>
              <a:rPr lang="en-US" dirty="0"/>
              <a:t>First four principal components (&gt;90.44% accumulated contribution) were selected.</a:t>
            </a:r>
          </a:p>
          <a:p>
            <a:r>
              <a:rPr lang="en-US" dirty="0"/>
              <a:t>Jeffries-</a:t>
            </a:r>
            <a:r>
              <a:rPr lang="en-US" dirty="0" err="1"/>
              <a:t>Matusita</a:t>
            </a:r>
            <a:r>
              <a:rPr lang="en-US" dirty="0"/>
              <a:t> (J-M) index:</a:t>
            </a:r>
          </a:p>
          <a:p>
            <a:pPr lvl="1"/>
            <a:r>
              <a:rPr lang="en-US" dirty="0"/>
              <a:t>Pairwise distance technique</a:t>
            </a:r>
          </a:p>
          <a:p>
            <a:pPr lvl="1"/>
            <a:r>
              <a:rPr lang="en-US" dirty="0"/>
              <a:t>provides a reliable standard to measure the separating degree between any two types of sediment samples.</a:t>
            </a:r>
          </a:p>
          <a:p>
            <a:pPr lvl="1"/>
            <a:r>
              <a:rPr lang="en-US" dirty="0"/>
              <a:t>Improving the quality of samples input into classifier.</a:t>
            </a:r>
          </a:p>
        </p:txBody>
      </p:sp>
    </p:spTree>
    <p:extLst>
      <p:ext uri="{BB962C8B-B14F-4D97-AF65-F5344CB8AC3E}">
        <p14:creationId xmlns:p14="http://schemas.microsoft.com/office/powerpoint/2010/main" val="251342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BD4-6B3E-486E-9CC7-99691E198FBB}"/>
              </a:ext>
            </a:extLst>
          </p:cNvPr>
          <p:cNvSpPr>
            <a:spLocks noGrp="1"/>
          </p:cNvSpPr>
          <p:nvPr>
            <p:ph type="title"/>
          </p:nvPr>
        </p:nvSpPr>
        <p:spPr/>
        <p:txBody>
          <a:bodyPr/>
          <a:lstStyle/>
          <a:p>
            <a:r>
              <a:rPr lang="en-US" dirty="0"/>
              <a:t>AW Kernel Function Construction</a:t>
            </a:r>
          </a:p>
        </p:txBody>
      </p:sp>
      <p:sp>
        <p:nvSpPr>
          <p:cNvPr id="3" name="Content Placeholder 2">
            <a:extLst>
              <a:ext uri="{FF2B5EF4-FFF2-40B4-BE49-F238E27FC236}">
                <a16:creationId xmlns:a16="http://schemas.microsoft.com/office/drawing/2014/main" id="{47745F79-5226-4FEE-9060-C87499E667F5}"/>
              </a:ext>
            </a:extLst>
          </p:cNvPr>
          <p:cNvSpPr>
            <a:spLocks noGrp="1"/>
          </p:cNvSpPr>
          <p:nvPr>
            <p:ph idx="1"/>
          </p:nvPr>
        </p:nvSpPr>
        <p:spPr>
          <a:xfrm>
            <a:off x="581192" y="2327426"/>
            <a:ext cx="11029615" cy="3828418"/>
          </a:xfrm>
        </p:spPr>
        <p:txBody>
          <a:bodyPr>
            <a:normAutofit fontScale="92500" lnSpcReduction="20000"/>
          </a:bodyPr>
          <a:lstStyle/>
          <a:p>
            <a:r>
              <a:rPr lang="en-US" dirty="0"/>
              <a:t>Askey-Wilson (AW) polynomial</a:t>
            </a:r>
          </a:p>
          <a:p>
            <a:pPr lvl="1"/>
            <a:r>
              <a:rPr lang="en-US" dirty="0"/>
              <a:t>d: dimension of x; n: order</a:t>
            </a:r>
          </a:p>
          <a:p>
            <a:pPr lvl="1"/>
            <a:r>
              <a:rPr lang="en-US" dirty="0"/>
              <a:t>X = cos</a:t>
            </a:r>
            <a:r>
              <a:rPr lang="el-GR" dirty="0"/>
              <a:t>θ</a:t>
            </a:r>
            <a:r>
              <a:rPr lang="en-US" dirty="0"/>
              <a:t>, |q| &lt; 1</a:t>
            </a:r>
          </a:p>
          <a:p>
            <a:pPr lvl="1"/>
            <a:r>
              <a:rPr lang="en-US" dirty="0"/>
              <a:t>satisfies orthogonal relationship when {</a:t>
            </a:r>
            <a:r>
              <a:rPr lang="en-US" dirty="0" err="1"/>
              <a:t>a,b,c,d</a:t>
            </a:r>
            <a:r>
              <a:rPr lang="en-US" dirty="0"/>
              <a:t>} are real numbers</a:t>
            </a:r>
          </a:p>
          <a:p>
            <a:pPr lvl="1"/>
            <a:endParaRPr lang="en-US" dirty="0"/>
          </a:p>
          <a:p>
            <a:r>
              <a:rPr lang="en-US" dirty="0"/>
              <a:t>Simplified by a = q and a = b = c = 0: </a:t>
            </a:r>
          </a:p>
          <a:p>
            <a:pPr marL="457200" lvl="1" indent="0">
              <a:buNone/>
            </a:pPr>
            <a:endParaRPr lang="en-US" dirty="0"/>
          </a:p>
          <a:p>
            <a:r>
              <a:rPr lang="en-US" dirty="0"/>
              <a:t>AW kernel function is a combination of Gaussian kernel and linear kernel:</a:t>
            </a:r>
          </a:p>
          <a:p>
            <a:pPr lvl="1"/>
            <a:r>
              <a:rPr lang="en-US" dirty="0"/>
              <a:t>Takes into account advantages of local and global kernel functions</a:t>
            </a:r>
          </a:p>
          <a:p>
            <a:pPr lvl="2"/>
            <a:r>
              <a:rPr lang="en-US" dirty="0"/>
              <a:t>Strong learning ability (small training error)</a:t>
            </a:r>
          </a:p>
          <a:p>
            <a:pPr lvl="2"/>
            <a:r>
              <a:rPr lang="en-US" dirty="0"/>
              <a:t>Inherit strong generalization ability (small test error)</a:t>
            </a:r>
          </a:p>
          <a:p>
            <a:r>
              <a:rPr lang="en-US" dirty="0"/>
              <a:t>AW kernel function expression:</a:t>
            </a:r>
          </a:p>
          <a:p>
            <a:pPr lvl="1"/>
            <a:endParaRPr lang="en-US" dirty="0"/>
          </a:p>
          <a:p>
            <a:endParaRPr lang="en-US" dirty="0"/>
          </a:p>
        </p:txBody>
      </p:sp>
      <p:pic>
        <p:nvPicPr>
          <p:cNvPr id="5" name="Picture 4">
            <a:extLst>
              <a:ext uri="{FF2B5EF4-FFF2-40B4-BE49-F238E27FC236}">
                <a16:creationId xmlns:a16="http://schemas.microsoft.com/office/drawing/2014/main" id="{AA3049F8-F458-40C8-9FC3-D1FFD5CF1219}"/>
              </a:ext>
            </a:extLst>
          </p:cNvPr>
          <p:cNvPicPr>
            <a:picLocks noChangeAspect="1"/>
          </p:cNvPicPr>
          <p:nvPr/>
        </p:nvPicPr>
        <p:blipFill>
          <a:blip r:embed="rId2"/>
          <a:stretch>
            <a:fillRect/>
          </a:stretch>
        </p:blipFill>
        <p:spPr>
          <a:xfrm>
            <a:off x="6187817" y="5417556"/>
            <a:ext cx="3756904" cy="847145"/>
          </a:xfrm>
          <a:prstGeom prst="rect">
            <a:avLst/>
          </a:prstGeom>
        </p:spPr>
      </p:pic>
      <p:pic>
        <p:nvPicPr>
          <p:cNvPr id="6" name="Picture 5">
            <a:extLst>
              <a:ext uri="{FF2B5EF4-FFF2-40B4-BE49-F238E27FC236}">
                <a16:creationId xmlns:a16="http://schemas.microsoft.com/office/drawing/2014/main" id="{AA85313C-1F30-4C3B-982A-2E79068CCD55}"/>
              </a:ext>
            </a:extLst>
          </p:cNvPr>
          <p:cNvPicPr>
            <a:picLocks noChangeAspect="1"/>
          </p:cNvPicPr>
          <p:nvPr/>
        </p:nvPicPr>
        <p:blipFill>
          <a:blip r:embed="rId3"/>
          <a:stretch>
            <a:fillRect/>
          </a:stretch>
        </p:blipFill>
        <p:spPr>
          <a:xfrm>
            <a:off x="5929993" y="1926873"/>
            <a:ext cx="4838700" cy="619125"/>
          </a:xfrm>
          <a:prstGeom prst="rect">
            <a:avLst/>
          </a:prstGeom>
        </p:spPr>
      </p:pic>
      <p:pic>
        <p:nvPicPr>
          <p:cNvPr id="8" name="Picture 7">
            <a:extLst>
              <a:ext uri="{FF2B5EF4-FFF2-40B4-BE49-F238E27FC236}">
                <a16:creationId xmlns:a16="http://schemas.microsoft.com/office/drawing/2014/main" id="{686CCF7B-C105-4EC5-A062-DA30FDF99CD1}"/>
              </a:ext>
            </a:extLst>
          </p:cNvPr>
          <p:cNvPicPr>
            <a:picLocks noChangeAspect="1"/>
          </p:cNvPicPr>
          <p:nvPr/>
        </p:nvPicPr>
        <p:blipFill>
          <a:blip r:embed="rId4"/>
          <a:stretch>
            <a:fillRect/>
          </a:stretch>
        </p:blipFill>
        <p:spPr>
          <a:xfrm>
            <a:off x="6553880" y="3536823"/>
            <a:ext cx="3590925" cy="390525"/>
          </a:xfrm>
          <a:prstGeom prst="rect">
            <a:avLst/>
          </a:prstGeom>
        </p:spPr>
      </p:pic>
    </p:spTree>
    <p:extLst>
      <p:ext uri="{BB962C8B-B14F-4D97-AF65-F5344CB8AC3E}">
        <p14:creationId xmlns:p14="http://schemas.microsoft.com/office/powerpoint/2010/main" val="214259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58BE-E53A-43DB-9CAA-3E694C5F670B}"/>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B47DF068-CC56-4C83-9005-2916666AA6F5}"/>
              </a:ext>
            </a:extLst>
          </p:cNvPr>
          <p:cNvPicPr>
            <a:picLocks noGrp="1" noChangeAspect="1"/>
          </p:cNvPicPr>
          <p:nvPr>
            <p:ph idx="1"/>
          </p:nvPr>
        </p:nvPicPr>
        <p:blipFill>
          <a:blip r:embed="rId2"/>
          <a:stretch>
            <a:fillRect/>
          </a:stretch>
        </p:blipFill>
        <p:spPr>
          <a:xfrm>
            <a:off x="1019175" y="3784732"/>
            <a:ext cx="10153650" cy="2714625"/>
          </a:xfrm>
        </p:spPr>
      </p:pic>
      <p:sp>
        <p:nvSpPr>
          <p:cNvPr id="7" name="TextBox 6">
            <a:extLst>
              <a:ext uri="{FF2B5EF4-FFF2-40B4-BE49-F238E27FC236}">
                <a16:creationId xmlns:a16="http://schemas.microsoft.com/office/drawing/2014/main" id="{CE75659B-1B8B-45DF-84AF-2EB2E4B75F3A}"/>
              </a:ext>
            </a:extLst>
          </p:cNvPr>
          <p:cNvSpPr txBox="1"/>
          <p:nvPr/>
        </p:nvSpPr>
        <p:spPr>
          <a:xfrm>
            <a:off x="1153887" y="1989909"/>
            <a:ext cx="6896824" cy="1477328"/>
          </a:xfrm>
          <a:prstGeom prst="rect">
            <a:avLst/>
          </a:prstGeom>
          <a:noFill/>
        </p:spPr>
        <p:txBody>
          <a:bodyPr wrap="none" rtlCol="0">
            <a:spAutoFit/>
          </a:bodyPr>
          <a:lstStyle/>
          <a:p>
            <a:pPr marL="285750" indent="-285750">
              <a:buFont typeface="Arial" panose="020B0604020202020204" pitchFamily="34" charset="0"/>
              <a:buChar char="•"/>
            </a:pPr>
            <a:r>
              <a:rPr lang="en-US" dirty="0"/>
              <a:t>AW SVM implemented with</a:t>
            </a:r>
          </a:p>
          <a:p>
            <a:pPr marL="742950" lvl="1" indent="-285750">
              <a:buFont typeface="Arial" panose="020B0604020202020204" pitchFamily="34" charset="0"/>
              <a:buChar char="•"/>
            </a:pPr>
            <a:r>
              <a:rPr lang="en-US" dirty="0"/>
              <a:t>varying q from -0.8 to 0.8</a:t>
            </a:r>
          </a:p>
          <a:p>
            <a:pPr marL="742950" lvl="1" indent="-285750">
              <a:buFont typeface="Arial" panose="020B0604020202020204" pitchFamily="34" charset="0"/>
              <a:buChar char="•"/>
            </a:pPr>
            <a:r>
              <a:rPr lang="en-US" dirty="0"/>
              <a:t>Order n = 0,1,2,3; (0</a:t>
            </a:r>
            <a:r>
              <a:rPr lang="en-US" baseline="30000" dirty="0"/>
              <a:t>th</a:t>
            </a:r>
            <a:r>
              <a:rPr lang="en-US" dirty="0"/>
              <a:t> order AW Kernel has no parameter q)</a:t>
            </a:r>
          </a:p>
          <a:p>
            <a:pPr lvl="1"/>
            <a:endParaRPr lang="en-US" dirty="0"/>
          </a:p>
          <a:p>
            <a:pPr marL="285750" indent="-285750">
              <a:buFont typeface="Arial" panose="020B0604020202020204" pitchFamily="34" charset="0"/>
              <a:buChar char="•"/>
            </a:pPr>
            <a:r>
              <a:rPr lang="en-US" dirty="0"/>
              <a:t>Best result: q = 0.2, order n is 2  (High accuracy and low time-cost)</a:t>
            </a:r>
          </a:p>
        </p:txBody>
      </p:sp>
    </p:spTree>
    <p:extLst>
      <p:ext uri="{BB962C8B-B14F-4D97-AF65-F5344CB8AC3E}">
        <p14:creationId xmlns:p14="http://schemas.microsoft.com/office/powerpoint/2010/main" val="173696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EFE8-A792-4706-8833-74A09C487180}"/>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016F7038-D995-445E-BF67-18FA6A9634A5}"/>
              </a:ext>
            </a:extLst>
          </p:cNvPr>
          <p:cNvPicPr>
            <a:picLocks noGrp="1" noChangeAspect="1"/>
          </p:cNvPicPr>
          <p:nvPr>
            <p:ph idx="1"/>
          </p:nvPr>
        </p:nvPicPr>
        <p:blipFill>
          <a:blip r:embed="rId2"/>
          <a:stretch>
            <a:fillRect/>
          </a:stretch>
        </p:blipFill>
        <p:spPr>
          <a:xfrm>
            <a:off x="933450" y="3635829"/>
            <a:ext cx="10325100" cy="2409825"/>
          </a:xfrm>
        </p:spPr>
      </p:pic>
      <p:sp>
        <p:nvSpPr>
          <p:cNvPr id="6" name="TextBox 5">
            <a:extLst>
              <a:ext uri="{FF2B5EF4-FFF2-40B4-BE49-F238E27FC236}">
                <a16:creationId xmlns:a16="http://schemas.microsoft.com/office/drawing/2014/main" id="{4DAAFB45-EEB6-4C27-93F7-BE780DBDA1F7}"/>
              </a:ext>
            </a:extLst>
          </p:cNvPr>
          <p:cNvSpPr txBox="1"/>
          <p:nvPr/>
        </p:nvSpPr>
        <p:spPr>
          <a:xfrm>
            <a:off x="933450" y="2491226"/>
            <a:ext cx="5354671" cy="369332"/>
          </a:xfrm>
          <a:prstGeom prst="rect">
            <a:avLst/>
          </a:prstGeom>
          <a:noFill/>
        </p:spPr>
        <p:txBody>
          <a:bodyPr wrap="none" rtlCol="0">
            <a:spAutoFit/>
          </a:bodyPr>
          <a:lstStyle/>
          <a:p>
            <a:r>
              <a:rPr lang="en-US" dirty="0"/>
              <a:t>Confusion matrix of AW-SVM model with n = 2, q = 0.2:</a:t>
            </a:r>
          </a:p>
        </p:txBody>
      </p:sp>
    </p:spTree>
    <p:extLst>
      <p:ext uri="{BB962C8B-B14F-4D97-AF65-F5344CB8AC3E}">
        <p14:creationId xmlns:p14="http://schemas.microsoft.com/office/powerpoint/2010/main" val="44846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58F8-52DD-40F2-B74B-7EEF222347E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907BF02-081D-4B2E-88D2-5C131F1C93C3}"/>
              </a:ext>
            </a:extLst>
          </p:cNvPr>
          <p:cNvSpPr>
            <a:spLocks noGrp="1"/>
          </p:cNvSpPr>
          <p:nvPr>
            <p:ph idx="1"/>
          </p:nvPr>
        </p:nvSpPr>
        <p:spPr>
          <a:xfrm>
            <a:off x="581192" y="2180497"/>
            <a:ext cx="11029615" cy="2380618"/>
          </a:xfrm>
        </p:spPr>
        <p:txBody>
          <a:bodyPr/>
          <a:lstStyle/>
          <a:p>
            <a:r>
              <a:rPr lang="en-US" dirty="0"/>
              <a:t>Optimized training samples by the J-M index perform better than randomly selected training sample sets:</a:t>
            </a:r>
          </a:p>
          <a:p>
            <a:pPr lvl="1"/>
            <a:endParaRPr lang="en-US" dirty="0"/>
          </a:p>
          <a:p>
            <a:endParaRPr lang="en-US" dirty="0"/>
          </a:p>
        </p:txBody>
      </p:sp>
      <p:pic>
        <p:nvPicPr>
          <p:cNvPr id="5" name="Picture 4">
            <a:extLst>
              <a:ext uri="{FF2B5EF4-FFF2-40B4-BE49-F238E27FC236}">
                <a16:creationId xmlns:a16="http://schemas.microsoft.com/office/drawing/2014/main" id="{4EB3AE5F-8F86-4989-B1DA-07898B3442B9}"/>
              </a:ext>
            </a:extLst>
          </p:cNvPr>
          <p:cNvPicPr>
            <a:picLocks noChangeAspect="1"/>
          </p:cNvPicPr>
          <p:nvPr/>
        </p:nvPicPr>
        <p:blipFill>
          <a:blip r:embed="rId2"/>
          <a:stretch>
            <a:fillRect/>
          </a:stretch>
        </p:blipFill>
        <p:spPr>
          <a:xfrm>
            <a:off x="733592" y="3765777"/>
            <a:ext cx="10258425" cy="1590675"/>
          </a:xfrm>
          <a:prstGeom prst="rect">
            <a:avLst/>
          </a:prstGeom>
        </p:spPr>
      </p:pic>
    </p:spTree>
    <p:extLst>
      <p:ext uri="{BB962C8B-B14F-4D97-AF65-F5344CB8AC3E}">
        <p14:creationId xmlns:p14="http://schemas.microsoft.com/office/powerpoint/2010/main" val="140498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0B3E-1DC7-4D78-A430-C64B7417BCF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CB67EB0-5756-468C-B70B-5E36EC192218}"/>
              </a:ext>
            </a:extLst>
          </p:cNvPr>
          <p:cNvSpPr>
            <a:spLocks noGrp="1"/>
          </p:cNvSpPr>
          <p:nvPr>
            <p:ph idx="1"/>
          </p:nvPr>
        </p:nvSpPr>
        <p:spPr>
          <a:xfrm>
            <a:off x="581192" y="2180496"/>
            <a:ext cx="11029615" cy="2141133"/>
          </a:xfrm>
        </p:spPr>
        <p:txBody>
          <a:bodyPr/>
          <a:lstStyle/>
          <a:p>
            <a:r>
              <a:rPr lang="en-US" dirty="0"/>
              <a:t>2</a:t>
            </a:r>
            <a:r>
              <a:rPr lang="en-US" baseline="30000" dirty="0"/>
              <a:t>nd </a:t>
            </a:r>
            <a:r>
              <a:rPr lang="en-US" dirty="0"/>
              <a:t>order AW-SVM Compared to other classification methods:</a:t>
            </a:r>
          </a:p>
          <a:p>
            <a:pPr lvl="1"/>
            <a:r>
              <a:rPr lang="en-US" dirty="0"/>
              <a:t>Higher prediction accuracy rates than other three classic kernel functions.</a:t>
            </a:r>
          </a:p>
          <a:p>
            <a:endParaRPr lang="en-US" dirty="0"/>
          </a:p>
        </p:txBody>
      </p:sp>
      <p:pic>
        <p:nvPicPr>
          <p:cNvPr id="5" name="Picture 4">
            <a:extLst>
              <a:ext uri="{FF2B5EF4-FFF2-40B4-BE49-F238E27FC236}">
                <a16:creationId xmlns:a16="http://schemas.microsoft.com/office/drawing/2014/main" id="{8431821E-CE5C-4A22-9AD3-99D38052CA3E}"/>
              </a:ext>
            </a:extLst>
          </p:cNvPr>
          <p:cNvPicPr>
            <a:picLocks noChangeAspect="1"/>
          </p:cNvPicPr>
          <p:nvPr/>
        </p:nvPicPr>
        <p:blipFill>
          <a:blip r:embed="rId2"/>
          <a:stretch>
            <a:fillRect/>
          </a:stretch>
        </p:blipFill>
        <p:spPr>
          <a:xfrm>
            <a:off x="1066799" y="3869844"/>
            <a:ext cx="10058400" cy="2286000"/>
          </a:xfrm>
          <a:prstGeom prst="rect">
            <a:avLst/>
          </a:prstGeom>
        </p:spPr>
      </p:pic>
    </p:spTree>
    <p:extLst>
      <p:ext uri="{BB962C8B-B14F-4D97-AF65-F5344CB8AC3E}">
        <p14:creationId xmlns:p14="http://schemas.microsoft.com/office/powerpoint/2010/main" val="27248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78C8-ED57-4A1B-8A2D-41CD53EFD690}"/>
              </a:ext>
            </a:extLst>
          </p:cNvPr>
          <p:cNvSpPr>
            <a:spLocks noGrp="1"/>
          </p:cNvSpPr>
          <p:nvPr>
            <p:ph type="title"/>
          </p:nvPr>
        </p:nvSpPr>
        <p:spPr>
          <a:xfrm>
            <a:off x="584378" y="2092768"/>
            <a:ext cx="3486880" cy="1717232"/>
          </a:xfrm>
        </p:spPr>
        <p:txBody>
          <a:bodyPr>
            <a:normAutofit fontScale="90000"/>
          </a:bodyPr>
          <a:lstStyle/>
          <a:p>
            <a:r>
              <a:rPr lang="en-US" dirty="0">
                <a:solidFill>
                  <a:schemeClr val="tx1"/>
                </a:solidFill>
              </a:rPr>
              <a:t>Habitat Mapping </a:t>
            </a:r>
            <a:br>
              <a:rPr lang="en-US" dirty="0">
                <a:solidFill>
                  <a:schemeClr val="tx1"/>
                </a:solidFill>
              </a:rPr>
            </a:br>
            <a:r>
              <a:rPr lang="en-US" dirty="0">
                <a:solidFill>
                  <a:schemeClr val="tx1"/>
                </a:solidFill>
              </a:rPr>
              <a:t>Results of the </a:t>
            </a:r>
            <a:br>
              <a:rPr lang="en-US" dirty="0">
                <a:solidFill>
                  <a:schemeClr val="tx1"/>
                </a:solidFill>
              </a:rPr>
            </a:br>
            <a:r>
              <a:rPr lang="en-US" dirty="0">
                <a:solidFill>
                  <a:schemeClr val="tx1"/>
                </a:solidFill>
              </a:rPr>
              <a:t>four SVM methods</a:t>
            </a:r>
          </a:p>
        </p:txBody>
      </p:sp>
      <p:pic>
        <p:nvPicPr>
          <p:cNvPr id="5" name="Picture 4">
            <a:extLst>
              <a:ext uri="{FF2B5EF4-FFF2-40B4-BE49-F238E27FC236}">
                <a16:creationId xmlns:a16="http://schemas.microsoft.com/office/drawing/2014/main" id="{4C6479FE-6E9C-494C-A4E4-F70E60CCA115}"/>
              </a:ext>
            </a:extLst>
          </p:cNvPr>
          <p:cNvPicPr>
            <a:picLocks noChangeAspect="1"/>
          </p:cNvPicPr>
          <p:nvPr/>
        </p:nvPicPr>
        <p:blipFill>
          <a:blip r:embed="rId2"/>
          <a:stretch>
            <a:fillRect/>
          </a:stretch>
        </p:blipFill>
        <p:spPr>
          <a:xfrm>
            <a:off x="5496501" y="408298"/>
            <a:ext cx="6002265" cy="6345044"/>
          </a:xfrm>
          <a:prstGeom prst="rect">
            <a:avLst/>
          </a:prstGeom>
        </p:spPr>
      </p:pic>
    </p:spTree>
    <p:extLst>
      <p:ext uri="{BB962C8B-B14F-4D97-AF65-F5344CB8AC3E}">
        <p14:creationId xmlns:p14="http://schemas.microsoft.com/office/powerpoint/2010/main" val="389950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F9F5-503D-4D93-AF7D-D5E754EAD52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3A80F6-638E-4ACD-A0A5-B31406A564C1}"/>
              </a:ext>
            </a:extLst>
          </p:cNvPr>
          <p:cNvSpPr>
            <a:spLocks noGrp="1"/>
          </p:cNvSpPr>
          <p:nvPr>
            <p:ph idx="1"/>
          </p:nvPr>
        </p:nvSpPr>
        <p:spPr/>
        <p:txBody>
          <a:bodyPr>
            <a:normAutofit lnSpcReduction="10000"/>
          </a:bodyPr>
          <a:lstStyle/>
          <a:p>
            <a:r>
              <a:rPr lang="en-US" dirty="0"/>
              <a:t>Application of Seafloor Habitat Mapping: </a:t>
            </a:r>
          </a:p>
          <a:p>
            <a:pPr lvl="1"/>
            <a:r>
              <a:rPr lang="en-US" dirty="0"/>
              <a:t>Marine Environmental Assessment and Management</a:t>
            </a:r>
          </a:p>
          <a:p>
            <a:pPr lvl="1"/>
            <a:r>
              <a:rPr lang="en-US" dirty="0"/>
              <a:t>Habitats Protection</a:t>
            </a:r>
          </a:p>
          <a:p>
            <a:pPr lvl="1"/>
            <a:r>
              <a:rPr lang="en-US" dirty="0"/>
              <a:t>Hazards assessment and Human activities control</a:t>
            </a:r>
          </a:p>
          <a:p>
            <a:r>
              <a:rPr lang="en-US" dirty="0"/>
              <a:t>Multibeam echo-sounding system (MBES):</a:t>
            </a:r>
          </a:p>
          <a:p>
            <a:pPr lvl="1"/>
            <a:r>
              <a:rPr lang="en-US" dirty="0"/>
              <a:t>Mainstream detection device</a:t>
            </a:r>
          </a:p>
          <a:p>
            <a:pPr lvl="1"/>
            <a:r>
              <a:rPr lang="en-US" dirty="0"/>
              <a:t>Can acquire backscatter intensity data that characterize the sediment properties</a:t>
            </a:r>
          </a:p>
          <a:p>
            <a:pPr lvl="1"/>
            <a:r>
              <a:rPr lang="en-US" dirty="0"/>
              <a:t>Can acquire bathymetry data</a:t>
            </a:r>
          </a:p>
          <a:p>
            <a:pPr lvl="1"/>
            <a:r>
              <a:rPr lang="en-US" dirty="0"/>
              <a:t>Advantage: detect seafloor habitats with high-precision and full-coverage</a:t>
            </a:r>
          </a:p>
          <a:p>
            <a:r>
              <a:rPr lang="en-US" dirty="0"/>
              <a:t>Goal: Achieve accurate mapping of seafloor habitat types using data from MBES and SVM classification framework.</a:t>
            </a:r>
          </a:p>
          <a:p>
            <a:pPr marL="0" indent="0">
              <a:buNone/>
            </a:pPr>
            <a:endParaRPr lang="en-US" dirty="0"/>
          </a:p>
        </p:txBody>
      </p:sp>
    </p:spTree>
    <p:extLst>
      <p:ext uri="{BB962C8B-B14F-4D97-AF65-F5344CB8AC3E}">
        <p14:creationId xmlns:p14="http://schemas.microsoft.com/office/powerpoint/2010/main" val="3160742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EFE8-A792-4706-8833-74A09C4871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6635C7-B1F7-4D33-9F43-F34A047E6F61}"/>
              </a:ext>
            </a:extLst>
          </p:cNvPr>
          <p:cNvSpPr>
            <a:spLocks noGrp="1"/>
          </p:cNvSpPr>
          <p:nvPr>
            <p:ph idx="1"/>
          </p:nvPr>
        </p:nvSpPr>
        <p:spPr/>
        <p:txBody>
          <a:bodyPr>
            <a:normAutofit/>
          </a:bodyPr>
          <a:lstStyle/>
          <a:p>
            <a:r>
              <a:rPr lang="en-US" dirty="0"/>
              <a:t>Combining MBES bathymetry and backscatter intensity data allows for a new seafloor habitat mapping framework.</a:t>
            </a:r>
          </a:p>
          <a:p>
            <a:r>
              <a:rPr lang="en-US" dirty="0"/>
              <a:t>J-M Index improves the quality of training samples.</a:t>
            </a:r>
          </a:p>
          <a:p>
            <a:r>
              <a:rPr lang="en-US" dirty="0"/>
              <a:t>AW-SVM sediment classification improves overall classification accuracy(90.02%) and Kappa coefficient (0.87).</a:t>
            </a:r>
          </a:p>
          <a:p>
            <a:r>
              <a:rPr lang="en-US" dirty="0"/>
              <a:t>Proposed method improves the accuracy and stability over traditional methods.</a:t>
            </a:r>
          </a:p>
          <a:p>
            <a:r>
              <a:rPr lang="en-US" dirty="0"/>
              <a:t>Potential of multi-beam high-precision detection technology in predicting seafloor habitat types.</a:t>
            </a:r>
          </a:p>
          <a:p>
            <a:endParaRPr lang="en-US" dirty="0"/>
          </a:p>
          <a:p>
            <a:endParaRPr lang="en-US" dirty="0"/>
          </a:p>
        </p:txBody>
      </p:sp>
    </p:spTree>
    <p:extLst>
      <p:ext uri="{BB962C8B-B14F-4D97-AF65-F5344CB8AC3E}">
        <p14:creationId xmlns:p14="http://schemas.microsoft.com/office/powerpoint/2010/main" val="4216325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48E1-E3C0-49C1-9F2A-6281E23B8C4B}"/>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0A04BDA-B541-4DC5-BAB8-7B5D7356D5EB}"/>
              </a:ext>
            </a:extLst>
          </p:cNvPr>
          <p:cNvSpPr>
            <a:spLocks noGrp="1"/>
          </p:cNvSpPr>
          <p:nvPr>
            <p:ph idx="1"/>
          </p:nvPr>
        </p:nvSpPr>
        <p:spPr/>
        <p:txBody>
          <a:bodyPr>
            <a:normAutofit fontScale="55000" lnSpcReduction="20000"/>
          </a:bodyPr>
          <a:lstStyle/>
          <a:p>
            <a:pPr marL="0" indent="0">
              <a:buNone/>
            </a:pPr>
            <a:r>
              <a:rPr lang="en-US" dirty="0" err="1"/>
              <a:t>Xiaodong</a:t>
            </a:r>
            <a:r>
              <a:rPr lang="en-US" dirty="0"/>
              <a:t> Cui, </a:t>
            </a:r>
            <a:r>
              <a:rPr lang="en-US" dirty="0" err="1"/>
              <a:t>Hongxia</a:t>
            </a:r>
            <a:r>
              <a:rPr lang="en-US" dirty="0"/>
              <a:t> Liu, Miao Fan, Bo Ai, Dan Ma, </a:t>
            </a:r>
            <a:r>
              <a:rPr lang="en-US" dirty="0" err="1"/>
              <a:t>Fanlin</a:t>
            </a:r>
            <a:r>
              <a:rPr lang="en-US" dirty="0"/>
              <a:t> Yang,</a:t>
            </a:r>
          </a:p>
          <a:p>
            <a:pPr marL="0" indent="0">
              <a:buNone/>
            </a:pPr>
            <a:r>
              <a:rPr lang="en-US" dirty="0"/>
              <a:t>Seafloor habitat mapping using multibeam bathymetric and backscatter intensity multi-features SVM classification framework,</a:t>
            </a:r>
          </a:p>
          <a:p>
            <a:pPr marL="0" indent="0">
              <a:buNone/>
            </a:pPr>
            <a:r>
              <a:rPr lang="en-US" dirty="0"/>
              <a:t>Applied Acoustics,</a:t>
            </a:r>
          </a:p>
          <a:p>
            <a:pPr marL="0" indent="0">
              <a:buNone/>
            </a:pPr>
            <a:r>
              <a:rPr lang="en-US" dirty="0"/>
              <a:t>Volume 174,</a:t>
            </a:r>
          </a:p>
          <a:p>
            <a:pPr marL="0" indent="0">
              <a:buNone/>
            </a:pPr>
            <a:r>
              <a:rPr lang="en-US" dirty="0"/>
              <a:t>2021,</a:t>
            </a:r>
          </a:p>
          <a:p>
            <a:pPr marL="0" indent="0">
              <a:buNone/>
            </a:pPr>
            <a:r>
              <a:rPr lang="en-US" dirty="0"/>
              <a:t>107728,</a:t>
            </a:r>
          </a:p>
          <a:p>
            <a:pPr marL="0" indent="0">
              <a:buNone/>
            </a:pPr>
            <a:r>
              <a:rPr lang="en-US" dirty="0"/>
              <a:t>ISSN 0003-682X,</a:t>
            </a:r>
          </a:p>
          <a:p>
            <a:pPr marL="0" indent="0">
              <a:buNone/>
            </a:pPr>
            <a:r>
              <a:rPr lang="en-US" dirty="0"/>
              <a:t>https://doi.org/10.1016/j.apacoust.2020.107728.</a:t>
            </a:r>
          </a:p>
          <a:p>
            <a:pPr marL="0" indent="0">
              <a:buNone/>
            </a:pPr>
            <a:r>
              <a:rPr lang="en-US" dirty="0"/>
              <a:t>(https://www.sciencedirect.com/science/article/pii/S0003682X2030832X)</a:t>
            </a:r>
          </a:p>
          <a:p>
            <a:pPr marL="0" indent="0">
              <a:buNone/>
            </a:pPr>
            <a:r>
              <a:rPr lang="en-US" dirty="0"/>
              <a:t>Abstract: Seafloor habitat mapping plays an important role in marine environmental protection and marine database management. Multibeam echo-sounding system (MBES) has unique advantages in detecting seafloor habitats with its high-precision and full-coverage capability. To further explore the mapping technology of seafloor habitat, this paper builds multi-features support vector machine (SVM) classification framework using multibeam bathymetry and backscatter intensity. First, a training sample robustness evaluation method is proposed based on the Jeffries-</a:t>
            </a:r>
            <a:r>
              <a:rPr lang="en-US" dirty="0" err="1"/>
              <a:t>Matusita</a:t>
            </a:r>
            <a:r>
              <a:rPr lang="en-US" dirty="0"/>
              <a:t> (J-M) index, improving the quality of priori samples input classifier. Second, an SVM classification method based on an Askey-Wilson polynomial kernel function is proposed to optimize the mapping function of kernel function structure and related parameters to the high-dimensional acoustic feature space. Combining multi-beam bathymetry and backscattering intensity together with their derived features, the proposed framework is implemented for automatically classification of five sediment types in the shallow water of southern Wellington, New Zealand. The analysis results show that, compared with the 3 commonly used kernel functions of SVM, the proposed method is more suitable for multibeam seafloor habitat mapping, and that the overall classification accuracy and Kappa coefficient have reached 90.02% and 0.87, respectively. This also highlights the greater potential of multi-beam high-precision detection technology in the prediction of seafloor habitat types.</a:t>
            </a:r>
          </a:p>
          <a:p>
            <a:pPr marL="0" indent="0">
              <a:buNone/>
            </a:pPr>
            <a:r>
              <a:rPr lang="en-US" dirty="0"/>
              <a:t>Keywords: Habitat mapping; Multibeam; SVM; Kernel function; Seafloor sediment classification.</a:t>
            </a:r>
          </a:p>
        </p:txBody>
      </p:sp>
    </p:spTree>
    <p:extLst>
      <p:ext uri="{BB962C8B-B14F-4D97-AF65-F5344CB8AC3E}">
        <p14:creationId xmlns:p14="http://schemas.microsoft.com/office/powerpoint/2010/main" val="231848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78C8-ED57-4A1B-8A2D-41CD53EFD690}"/>
              </a:ext>
            </a:extLst>
          </p:cNvPr>
          <p:cNvSpPr>
            <a:spLocks noGrp="1"/>
          </p:cNvSpPr>
          <p:nvPr>
            <p:ph type="title"/>
          </p:nvPr>
        </p:nvSpPr>
        <p:spPr/>
        <p:txBody>
          <a:bodyPr/>
          <a:lstStyle/>
          <a:p>
            <a:r>
              <a:rPr lang="en-US" dirty="0"/>
              <a:t>Experiment Area</a:t>
            </a:r>
          </a:p>
        </p:txBody>
      </p:sp>
      <p:sp>
        <p:nvSpPr>
          <p:cNvPr id="3" name="Content Placeholder 2">
            <a:extLst>
              <a:ext uri="{FF2B5EF4-FFF2-40B4-BE49-F238E27FC236}">
                <a16:creationId xmlns:a16="http://schemas.microsoft.com/office/drawing/2014/main" id="{5FB24296-0ACA-4FFC-B618-C0B0FAECE2CC}"/>
              </a:ext>
            </a:extLst>
          </p:cNvPr>
          <p:cNvSpPr>
            <a:spLocks noGrp="1"/>
          </p:cNvSpPr>
          <p:nvPr>
            <p:ph idx="1"/>
          </p:nvPr>
        </p:nvSpPr>
        <p:spPr/>
        <p:txBody>
          <a:bodyPr>
            <a:normAutofit/>
          </a:bodyPr>
          <a:lstStyle/>
          <a:p>
            <a:r>
              <a:rPr lang="en-US" dirty="0"/>
              <a:t>Shallow water of southern Wellington, New Zealand</a:t>
            </a:r>
          </a:p>
          <a:p>
            <a:r>
              <a:rPr lang="en-US" dirty="0"/>
              <a:t>6 - 26 meters deep</a:t>
            </a:r>
          </a:p>
          <a:p>
            <a:r>
              <a:rPr lang="en-US" dirty="0"/>
              <a:t>3 – 6 degrees of average slope of the seafloor</a:t>
            </a:r>
          </a:p>
          <a:p>
            <a:r>
              <a:rPr lang="en-US" dirty="0"/>
              <a:t>Overall topography slowly declines from North to South</a:t>
            </a:r>
          </a:p>
          <a:p>
            <a:r>
              <a:rPr lang="en-US" dirty="0"/>
              <a:t>Active area:</a:t>
            </a:r>
          </a:p>
          <a:p>
            <a:pPr lvl="1"/>
            <a:r>
              <a:rPr lang="en-US" dirty="0"/>
              <a:t>Large fine-grained sediment</a:t>
            </a:r>
          </a:p>
          <a:p>
            <a:pPr lvl="1"/>
            <a:r>
              <a:rPr lang="en-US" dirty="0"/>
              <a:t>Moving sand</a:t>
            </a:r>
          </a:p>
          <a:p>
            <a:pPr lvl="1"/>
            <a:r>
              <a:rPr lang="en-US" dirty="0"/>
              <a:t>Reefs</a:t>
            </a:r>
          </a:p>
          <a:p>
            <a:pPr lvl="1"/>
            <a:r>
              <a:rPr lang="en-US" dirty="0"/>
              <a:t>Marine reserve</a:t>
            </a:r>
          </a:p>
        </p:txBody>
      </p:sp>
    </p:spTree>
    <p:extLst>
      <p:ext uri="{BB962C8B-B14F-4D97-AF65-F5344CB8AC3E}">
        <p14:creationId xmlns:p14="http://schemas.microsoft.com/office/powerpoint/2010/main" val="335359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D55E-AB93-4270-BE2D-B0BB4A31EC2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D818A6A-74B0-4677-835A-4454974DD53A}"/>
              </a:ext>
            </a:extLst>
          </p:cNvPr>
          <p:cNvSpPr>
            <a:spLocks noGrp="1"/>
          </p:cNvSpPr>
          <p:nvPr>
            <p:ph idx="1"/>
          </p:nvPr>
        </p:nvSpPr>
        <p:spPr/>
        <p:txBody>
          <a:bodyPr>
            <a:normAutofit/>
          </a:bodyPr>
          <a:lstStyle/>
          <a:p>
            <a:r>
              <a:rPr lang="en-US" dirty="0"/>
              <a:t>Source: Shallow Survey Conference 2012</a:t>
            </a:r>
          </a:p>
          <a:p>
            <a:r>
              <a:rPr lang="en-US" dirty="0"/>
              <a:t>Multibeam raw data:</a:t>
            </a:r>
          </a:p>
          <a:p>
            <a:pPr lvl="1"/>
            <a:r>
              <a:rPr lang="en-US" dirty="0"/>
              <a:t>collected by </a:t>
            </a:r>
            <a:r>
              <a:rPr lang="en-US" dirty="0" err="1"/>
              <a:t>Reson</a:t>
            </a:r>
            <a:r>
              <a:rPr lang="en-US" dirty="0"/>
              <a:t> company </a:t>
            </a:r>
          </a:p>
          <a:p>
            <a:pPr lvl="1"/>
            <a:r>
              <a:rPr lang="en-US" dirty="0"/>
              <a:t>Used Seabat-7125 multi-beam sounding system on April 28, 2011</a:t>
            </a:r>
          </a:p>
          <a:p>
            <a:pPr lvl="1"/>
            <a:r>
              <a:rPr lang="en-US" dirty="0"/>
              <a:t>Data collection:</a:t>
            </a:r>
          </a:p>
          <a:p>
            <a:pPr lvl="2"/>
            <a:r>
              <a:rPr lang="en-US" dirty="0"/>
              <a:t>400 kHz frequency of multi-beam system</a:t>
            </a:r>
          </a:p>
          <a:p>
            <a:pPr lvl="2"/>
            <a:r>
              <a:rPr lang="en-US" dirty="0"/>
              <a:t>5-6 kts vessel speed </a:t>
            </a:r>
          </a:p>
          <a:p>
            <a:pPr lvl="2"/>
            <a:r>
              <a:rPr lang="en-US" dirty="0"/>
              <a:t>120-degree swath angle</a:t>
            </a:r>
          </a:p>
          <a:p>
            <a:pPr lvl="2"/>
            <a:r>
              <a:rPr lang="en-US" dirty="0"/>
              <a:t>17 survey lines of full coverage data acquired along the northwest-southeast direction</a:t>
            </a:r>
          </a:p>
        </p:txBody>
      </p:sp>
    </p:spTree>
    <p:extLst>
      <p:ext uri="{BB962C8B-B14F-4D97-AF65-F5344CB8AC3E}">
        <p14:creationId xmlns:p14="http://schemas.microsoft.com/office/powerpoint/2010/main" val="328717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E2C9-6387-403F-B970-6682FDF44D6D}"/>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02F44DCE-74D4-4E99-B360-54BD9FD629BC}"/>
              </a:ext>
            </a:extLst>
          </p:cNvPr>
          <p:cNvSpPr>
            <a:spLocks noGrp="1"/>
          </p:cNvSpPr>
          <p:nvPr>
            <p:ph idx="1"/>
          </p:nvPr>
        </p:nvSpPr>
        <p:spPr/>
        <p:txBody>
          <a:bodyPr>
            <a:normAutofit/>
          </a:bodyPr>
          <a:lstStyle/>
          <a:p>
            <a:r>
              <a:rPr lang="en-US" dirty="0"/>
              <a:t>The bathymetry and backscatter intensity data in the original data were parsed and preprocessed by Fledermaus and FMGT software.</a:t>
            </a:r>
          </a:p>
          <a:p>
            <a:r>
              <a:rPr lang="en-US" dirty="0"/>
              <a:t>Inverse distance weighing method is used to grid the discrete point clouds according to their density statistics, and a digital depth model (DDM) with a resolution of 0.5 m is obtained. (figure 1a - next slide)</a:t>
            </a:r>
          </a:p>
          <a:p>
            <a:r>
              <a:rPr lang="en-US" dirty="0"/>
              <a:t>Backscatter intensity values are processed to obtain the intrinsic acoustic intensity information of the sediment. The image mosaic and gray enhancement methods are used to generate a sonar image with the same resolution as the DDM. (figure 1b – next slide)</a:t>
            </a:r>
          </a:p>
          <a:p>
            <a:endParaRPr lang="en-US" dirty="0"/>
          </a:p>
        </p:txBody>
      </p:sp>
    </p:spTree>
    <p:extLst>
      <p:ext uri="{BB962C8B-B14F-4D97-AF65-F5344CB8AC3E}">
        <p14:creationId xmlns:p14="http://schemas.microsoft.com/office/powerpoint/2010/main" val="325570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BCE578-11F3-40E2-8E00-668B0497C061}"/>
              </a:ext>
            </a:extLst>
          </p:cNvPr>
          <p:cNvPicPr>
            <a:picLocks noGrp="1" noChangeAspect="1"/>
          </p:cNvPicPr>
          <p:nvPr>
            <p:ph idx="1"/>
          </p:nvPr>
        </p:nvPicPr>
        <p:blipFill>
          <a:blip r:embed="rId2"/>
          <a:stretch>
            <a:fillRect/>
          </a:stretch>
        </p:blipFill>
        <p:spPr>
          <a:xfrm>
            <a:off x="1683211" y="1121229"/>
            <a:ext cx="8825578" cy="4963885"/>
          </a:xfrm>
        </p:spPr>
      </p:pic>
    </p:spTree>
    <p:extLst>
      <p:ext uri="{BB962C8B-B14F-4D97-AF65-F5344CB8AC3E}">
        <p14:creationId xmlns:p14="http://schemas.microsoft.com/office/powerpoint/2010/main" val="221048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F4725F-467C-4396-BF06-BF3EC58C7410}"/>
              </a:ext>
            </a:extLst>
          </p:cNvPr>
          <p:cNvPicPr>
            <a:picLocks noChangeAspect="1"/>
          </p:cNvPicPr>
          <p:nvPr/>
        </p:nvPicPr>
        <p:blipFill>
          <a:blip r:embed="rId2"/>
          <a:stretch>
            <a:fillRect/>
          </a:stretch>
        </p:blipFill>
        <p:spPr>
          <a:xfrm>
            <a:off x="4293219" y="1397967"/>
            <a:ext cx="7353300" cy="4619625"/>
          </a:xfrm>
          <a:prstGeom prst="rect">
            <a:avLst/>
          </a:prstGeom>
        </p:spPr>
      </p:pic>
      <p:sp>
        <p:nvSpPr>
          <p:cNvPr id="2" name="Title 1">
            <a:extLst>
              <a:ext uri="{FF2B5EF4-FFF2-40B4-BE49-F238E27FC236}">
                <a16:creationId xmlns:a16="http://schemas.microsoft.com/office/drawing/2014/main" id="{83A50547-706F-431B-A759-2536C7155BED}"/>
              </a:ext>
            </a:extLst>
          </p:cNvPr>
          <p:cNvSpPr>
            <a:spLocks noGrp="1"/>
          </p:cNvSpPr>
          <p:nvPr>
            <p:ph type="title"/>
          </p:nvPr>
        </p:nvSpPr>
        <p:spPr/>
        <p:txBody>
          <a:bodyPr/>
          <a:lstStyle/>
          <a:p>
            <a:r>
              <a:rPr lang="en-US" dirty="0"/>
              <a:t>Ground-truth</a:t>
            </a:r>
          </a:p>
        </p:txBody>
      </p:sp>
      <p:sp>
        <p:nvSpPr>
          <p:cNvPr id="3" name="Content Placeholder 2">
            <a:extLst>
              <a:ext uri="{FF2B5EF4-FFF2-40B4-BE49-F238E27FC236}">
                <a16:creationId xmlns:a16="http://schemas.microsoft.com/office/drawing/2014/main" id="{8ABC4EB3-C7DC-4EB6-82A6-F608CEED129D}"/>
              </a:ext>
            </a:extLst>
          </p:cNvPr>
          <p:cNvSpPr>
            <a:spLocks noGrp="1"/>
          </p:cNvSpPr>
          <p:nvPr>
            <p:ph idx="1"/>
          </p:nvPr>
        </p:nvSpPr>
        <p:spPr>
          <a:xfrm>
            <a:off x="838200" y="1825625"/>
            <a:ext cx="3644590" cy="4351338"/>
          </a:xfrm>
        </p:spPr>
        <p:txBody>
          <a:bodyPr>
            <a:normAutofit/>
          </a:bodyPr>
          <a:lstStyle/>
          <a:p>
            <a:r>
              <a:rPr lang="en-US" dirty="0"/>
              <a:t>Sediment types in this area:</a:t>
            </a:r>
          </a:p>
          <a:p>
            <a:pPr lvl="1"/>
            <a:r>
              <a:rPr lang="en-US" dirty="0"/>
              <a:t>Sand</a:t>
            </a:r>
          </a:p>
          <a:p>
            <a:pPr lvl="1"/>
            <a:r>
              <a:rPr lang="en-US" dirty="0"/>
              <a:t>Gravel</a:t>
            </a:r>
          </a:p>
          <a:p>
            <a:pPr lvl="1"/>
            <a:r>
              <a:rPr lang="en-US" dirty="0"/>
              <a:t>Mud</a:t>
            </a:r>
          </a:p>
          <a:p>
            <a:pPr lvl="1"/>
            <a:r>
              <a:rPr lang="en-US" dirty="0"/>
              <a:t>Sand-Mud</a:t>
            </a:r>
          </a:p>
          <a:p>
            <a:pPr lvl="1"/>
            <a:r>
              <a:rPr lang="en-US" dirty="0"/>
              <a:t>Sand-Gravel</a:t>
            </a:r>
          </a:p>
          <a:p>
            <a:r>
              <a:rPr lang="en-US" dirty="0"/>
              <a:t>Black circles represent particle size distribution position of the sediment samples in Folks classification table.</a:t>
            </a:r>
          </a:p>
        </p:txBody>
      </p:sp>
    </p:spTree>
    <p:extLst>
      <p:ext uri="{BB962C8B-B14F-4D97-AF65-F5344CB8AC3E}">
        <p14:creationId xmlns:p14="http://schemas.microsoft.com/office/powerpoint/2010/main" val="392020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0B3E-1DC7-4D78-A430-C64B7417BCFA}"/>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FCB67EB0-5756-468C-B70B-5E36EC192218}"/>
              </a:ext>
            </a:extLst>
          </p:cNvPr>
          <p:cNvSpPr>
            <a:spLocks noGrp="1"/>
          </p:cNvSpPr>
          <p:nvPr>
            <p:ph idx="1"/>
          </p:nvPr>
        </p:nvSpPr>
        <p:spPr/>
        <p:txBody>
          <a:bodyPr/>
          <a:lstStyle/>
          <a:p>
            <a:r>
              <a:rPr lang="en-US" dirty="0"/>
              <a:t>Feature extraction</a:t>
            </a:r>
          </a:p>
          <a:p>
            <a:r>
              <a:rPr lang="en-US" dirty="0"/>
              <a:t>Training samples selection and evaluation</a:t>
            </a:r>
          </a:p>
          <a:p>
            <a:r>
              <a:rPr lang="en-US" dirty="0"/>
              <a:t>Askey-Wilson (AW) kernel function construction</a:t>
            </a:r>
          </a:p>
          <a:p>
            <a:endParaRPr lang="en-US" dirty="0"/>
          </a:p>
        </p:txBody>
      </p:sp>
    </p:spTree>
    <p:extLst>
      <p:ext uri="{BB962C8B-B14F-4D97-AF65-F5344CB8AC3E}">
        <p14:creationId xmlns:p14="http://schemas.microsoft.com/office/powerpoint/2010/main" val="185172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78C8-ED57-4A1B-8A2D-41CD53EFD690}"/>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5FB24296-0ACA-4FFC-B618-C0B0FAECE2CC}"/>
              </a:ext>
            </a:extLst>
          </p:cNvPr>
          <p:cNvSpPr>
            <a:spLocks noGrp="1"/>
          </p:cNvSpPr>
          <p:nvPr>
            <p:ph idx="1"/>
          </p:nvPr>
        </p:nvSpPr>
        <p:spPr/>
        <p:txBody>
          <a:bodyPr/>
          <a:lstStyle/>
          <a:p>
            <a:r>
              <a:rPr lang="en-US" dirty="0"/>
              <a:t>17-dimensional features are extracted based on the backscatter and bathymetry data. (Table 1 – next slide)</a:t>
            </a:r>
          </a:p>
          <a:p>
            <a:r>
              <a:rPr lang="en-US" dirty="0"/>
              <a:t>Three main types of features:</a:t>
            </a:r>
          </a:p>
          <a:p>
            <a:pPr lvl="1"/>
            <a:r>
              <a:rPr lang="en-US" dirty="0"/>
              <a:t>Basic sonar image statistics</a:t>
            </a:r>
          </a:p>
          <a:p>
            <a:pPr lvl="1"/>
            <a:r>
              <a:rPr lang="en-US" dirty="0"/>
              <a:t>Gray level co-occurrence matrix (GLCM)</a:t>
            </a:r>
          </a:p>
          <a:p>
            <a:pPr lvl="1"/>
            <a:r>
              <a:rPr lang="en-US" dirty="0"/>
              <a:t>Seafloor topography factors</a:t>
            </a:r>
          </a:p>
          <a:p>
            <a:endParaRPr lang="en-US" dirty="0"/>
          </a:p>
          <a:p>
            <a:endParaRPr lang="en-US" dirty="0"/>
          </a:p>
        </p:txBody>
      </p:sp>
    </p:spTree>
    <p:extLst>
      <p:ext uri="{BB962C8B-B14F-4D97-AF65-F5344CB8AC3E}">
        <p14:creationId xmlns:p14="http://schemas.microsoft.com/office/powerpoint/2010/main" val="11284510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1079</TotalTime>
  <Words>1129</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Amasis MT Pro Medium</vt:lpstr>
      <vt:lpstr>Arial</vt:lpstr>
      <vt:lpstr>Corbel</vt:lpstr>
      <vt:lpstr>Gill Sans MT</vt:lpstr>
      <vt:lpstr>Wingdings 2</vt:lpstr>
      <vt:lpstr>Dividend</vt:lpstr>
      <vt:lpstr>Seafloor Habitat Mapping Using Multibeam Bathymetric and Backscatter Intensity  Multi-features SVM Classification Framework</vt:lpstr>
      <vt:lpstr>Introduction</vt:lpstr>
      <vt:lpstr>Experiment Area</vt:lpstr>
      <vt:lpstr>Data</vt:lpstr>
      <vt:lpstr>Data Processing</vt:lpstr>
      <vt:lpstr>PowerPoint Presentation</vt:lpstr>
      <vt:lpstr>Ground-truth</vt:lpstr>
      <vt:lpstr>Method</vt:lpstr>
      <vt:lpstr>Feature Extraction</vt:lpstr>
      <vt:lpstr>PowerPoint Presentation</vt:lpstr>
      <vt:lpstr>Training Samples Selection and Evaluation</vt:lpstr>
      <vt:lpstr>PowerPoint Presentation</vt:lpstr>
      <vt:lpstr>Training Samples Selection and Evaluation</vt:lpstr>
      <vt:lpstr>AW Kernel Function Construction</vt:lpstr>
      <vt:lpstr>Results</vt:lpstr>
      <vt:lpstr>Results</vt:lpstr>
      <vt:lpstr>Results</vt:lpstr>
      <vt:lpstr>Results</vt:lpstr>
      <vt:lpstr>Habitat Mapping  Results of the  four SVM methods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Seafloor Habitat Mapping Using Multibeam Bathymetric and Backscatter Intensity Multi-features SVM Classification Framework</dc:title>
  <dc:creator>Ouk, Tola</dc:creator>
  <cp:lastModifiedBy>Ouk, Tola</cp:lastModifiedBy>
  <cp:revision>32</cp:revision>
  <dcterms:created xsi:type="dcterms:W3CDTF">2021-12-11T21:32:34Z</dcterms:created>
  <dcterms:modified xsi:type="dcterms:W3CDTF">2022-01-15T00:44:15Z</dcterms:modified>
</cp:coreProperties>
</file>