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2"/>
  </p:notesMasterIdLst>
  <p:handoutMasterIdLst>
    <p:handoutMasterId r:id="rId23"/>
  </p:handoutMasterIdLst>
  <p:sldIdLst>
    <p:sldId id="259" r:id="rId2"/>
    <p:sldId id="316" r:id="rId3"/>
    <p:sldId id="317" r:id="rId4"/>
    <p:sldId id="319" r:id="rId5"/>
    <p:sldId id="320" r:id="rId6"/>
    <p:sldId id="321" r:id="rId7"/>
    <p:sldId id="322" r:id="rId8"/>
    <p:sldId id="318" r:id="rId9"/>
    <p:sldId id="341" r:id="rId10"/>
    <p:sldId id="340" r:id="rId11"/>
    <p:sldId id="331" r:id="rId12"/>
    <p:sldId id="332" r:id="rId13"/>
    <p:sldId id="325" r:id="rId14"/>
    <p:sldId id="333" r:id="rId15"/>
    <p:sldId id="338" r:id="rId16"/>
    <p:sldId id="334" r:id="rId17"/>
    <p:sldId id="328" r:id="rId18"/>
    <p:sldId id="335" r:id="rId19"/>
    <p:sldId id="336" r:id="rId20"/>
    <p:sldId id="339" r:id="rId21"/>
  </p:sldIdLst>
  <p:sldSz cx="12192000" cy="6858000"/>
  <p:notesSz cx="6858000" cy="9144000"/>
  <p:embeddedFontLst>
    <p:embeddedFont>
      <p:font typeface="Khmer OS Battambang" panose="02000500000000020004" pitchFamily="2" charset="0"/>
      <p:regular r:id="rId24"/>
      <p:bold r:id="rId25"/>
    </p:embeddedFont>
    <p:embeddedFont>
      <p:font typeface="Khmer OS Muol Light" panose="02000500000000020004" pitchFamily="2" charset="0"/>
      <p:regular r:id="rId26"/>
    </p:embeddedFont>
    <p:embeddedFont>
      <p:font typeface="Khmer OS System" panose="02000500000000020004" pitchFamily="2" charset="0"/>
      <p:regular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Condensed" panose="02000000000000000000" pitchFamily="2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9AA0A6"/>
          </p15:clr>
        </p15:guide>
        <p15:guide id="2" pos="3840" userDrawn="1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0E74"/>
    <a:srgbClr val="2268BA"/>
    <a:srgbClr val="3C9CD7"/>
    <a:srgbClr val="D1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0435D3-F470-4B2E-9787-888551F29F60}">
  <a:tblStyle styleId="{000435D3-F470-4B2E-9787-888551F29F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5226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3171E2-160B-9248-6081-5A641E8BF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4B4A-8F91-9D3E-4A48-5C15ECCF02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31542-B801-479C-BAE2-831B9F91124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0E4BF-906F-18DA-7024-5B238B8324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54FC4-EF34-BA66-4CEE-AEDD68379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8D6C4-375A-4F96-8E5B-A0807B41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86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1814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199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5161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917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762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260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766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192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111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741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596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414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175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962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256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592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961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49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6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6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24" name="Google Shape;124;p6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125" name="Google Shape;125;p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130" name="Google Shape;130;p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1196000" y="1257575"/>
            <a:ext cx="980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8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title" idx="2"/>
          </p:nvPr>
        </p:nvSpPr>
        <p:spPr>
          <a:xfrm>
            <a:off x="8476535" y="21145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8476535" y="26737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/>
          </p:nvPr>
        </p:nvSpPr>
        <p:spPr>
          <a:xfrm>
            <a:off x="8476535" y="43611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8476535" y="49203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 hasCustomPrompt="1"/>
          </p:nvPr>
        </p:nvSpPr>
        <p:spPr>
          <a:xfrm>
            <a:off x="690733" y="2753550"/>
            <a:ext cx="3634400" cy="135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 err="1"/>
              <a:t>sdsd</a:t>
            </a:r>
            <a:endParaRPr dirty="0"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58" name="Google Shape;258;p13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13"/>
          <p:cNvSpPr txBox="1">
            <a:spLocks noGrp="1"/>
          </p:cNvSpPr>
          <p:nvPr>
            <p:ph type="subTitle" idx="1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A7B17"/>
          </p15:clr>
        </p15:guide>
        <p15:guide id="2" pos="4071" userDrawn="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2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27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659" name="Google Shape;659;p27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660" name="Google Shape;660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665" name="Google Shape;665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670" name="Google Shape;670;p2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>
            <a:off x="10378847" y="1271083"/>
            <a:ext cx="672856" cy="544194"/>
            <a:chOff x="1271525" y="4920325"/>
            <a:chExt cx="655039" cy="706378"/>
          </a:xfrm>
        </p:grpSpPr>
        <p:sp>
          <p:nvSpPr>
            <p:cNvPr id="676" name="Google Shape;676;p2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849213" y="3650328"/>
            <a:ext cx="660367" cy="794590"/>
            <a:chOff x="937334" y="4305428"/>
            <a:chExt cx="495275" cy="794590"/>
          </a:xfrm>
        </p:grpSpPr>
        <p:grpSp>
          <p:nvGrpSpPr>
            <p:cNvPr id="679" name="Google Shape;679;p28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8397634" y="5828697"/>
            <a:ext cx="1002193" cy="221700"/>
            <a:chOff x="7408350" y="5643697"/>
            <a:chExt cx="751645" cy="221700"/>
          </a:xfrm>
        </p:grpSpPr>
        <p:sp>
          <p:nvSpPr>
            <p:cNvPr id="686" name="Google Shape;686;p28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89" name="Google Shape;689;p28"/>
          <p:cNvSpPr/>
          <p:nvPr/>
        </p:nvSpPr>
        <p:spPr>
          <a:xfrm>
            <a:off x="1256171" y="4526753"/>
            <a:ext cx="3613752" cy="2701654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0733" y="685792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0733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8" r:id="rId3"/>
    <p:sldLayoutId id="2147483659" r:id="rId4"/>
    <p:sldLayoutId id="2147483673" r:id="rId5"/>
    <p:sldLayoutId id="214748367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server-side-client-side-programming/" TargetMode="External"/><Relationship Id="rId3" Type="http://schemas.openxmlformats.org/officeDocument/2006/relationships/slide" Target="slide8.xml"/><Relationship Id="rId7" Type="http://schemas.openxmlformats.org/officeDocument/2006/relationships/slide" Target="slide1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8.xml"/><Relationship Id="rId7" Type="http://schemas.openxmlformats.org/officeDocument/2006/relationships/slide" Target="slide17.xm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11" Type="http://schemas.openxmlformats.org/officeDocument/2006/relationships/image" Target="../media/image11.png"/><Relationship Id="rId5" Type="http://schemas.openxmlformats.org/officeDocument/2006/relationships/slide" Target="slide2.xml"/><Relationship Id="rId10" Type="http://schemas.openxmlformats.org/officeDocument/2006/relationships/image" Target="../media/image10.png"/><Relationship Id="rId4" Type="http://schemas.openxmlformats.org/officeDocument/2006/relationships/slide" Target="slide3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8.xml"/><Relationship Id="rId7" Type="http://schemas.openxmlformats.org/officeDocument/2006/relationships/slide" Target="slide1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" Target="slide8.xml"/><Relationship Id="rId7" Type="http://schemas.openxmlformats.org/officeDocument/2006/relationships/slide" Target="slide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8.xml"/><Relationship Id="rId7" Type="http://schemas.openxmlformats.org/officeDocument/2006/relationships/slide" Target="slide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11" Type="http://schemas.openxmlformats.org/officeDocument/2006/relationships/image" Target="../media/image18.png"/><Relationship Id="rId5" Type="http://schemas.openxmlformats.org/officeDocument/2006/relationships/slide" Target="slide2.xml"/><Relationship Id="rId10" Type="http://schemas.openxmlformats.org/officeDocument/2006/relationships/image" Target="../media/image17.png"/><Relationship Id="rId4" Type="http://schemas.openxmlformats.org/officeDocument/2006/relationships/slide" Target="slide3.xml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" Target="slide8.xml"/><Relationship Id="rId7" Type="http://schemas.openxmlformats.org/officeDocument/2006/relationships/slide" Target="slide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" Target="slide8.xml"/><Relationship Id="rId7" Type="http://schemas.openxmlformats.org/officeDocument/2006/relationships/slide" Target="slide1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5" Type="http://schemas.openxmlformats.org/officeDocument/2006/relationships/slide" Target="slide2.xml"/><Relationship Id="rId4" Type="http://schemas.openxmlformats.org/officeDocument/2006/relationships/slide" Target="slide3.xml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" Target="slide8.xml"/><Relationship Id="rId7" Type="http://schemas.openxmlformats.org/officeDocument/2006/relationships/slide" Target="slide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5" Type="http://schemas.openxmlformats.org/officeDocument/2006/relationships/slide" Target="slide2.xml"/><Relationship Id="rId4" Type="http://schemas.openxmlformats.org/officeDocument/2006/relationships/slide" Target="slide3.xml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slide" Target="slide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5" Type="http://schemas.openxmlformats.org/officeDocument/2006/relationships/image" Target="../media/image4.jpg"/><Relationship Id="rId4" Type="http://schemas.openxmlformats.org/officeDocument/2006/relationships/slide" Target="slide2.xml"/><Relationship Id="rId9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CheSopha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" Target="slide8.xml"/><Relationship Id="rId7" Type="http://schemas.openxmlformats.org/officeDocument/2006/relationships/slide" Target="slide1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" Target="slide8.xml"/><Relationship Id="rId7" Type="http://schemas.openxmlformats.org/officeDocument/2006/relationships/slide" Target="slide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702;p33">
            <a:extLst>
              <a:ext uri="{FF2B5EF4-FFF2-40B4-BE49-F238E27FC236}">
                <a16:creationId xmlns:a16="http://schemas.microsoft.com/office/drawing/2014/main" id="{E29E82EA-55DF-FDD1-E326-4B8F4988F004}"/>
              </a:ext>
            </a:extLst>
          </p:cNvPr>
          <p:cNvSpPr txBox="1">
            <a:spLocks/>
          </p:cNvSpPr>
          <p:nvPr/>
        </p:nvSpPr>
        <p:spPr>
          <a:xfrm>
            <a:off x="869827" y="2242628"/>
            <a:ext cx="4065818" cy="290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5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7560"/>
              </a:lnSpc>
              <a:buSzPts val="5200"/>
            </a:pPr>
            <a:r>
              <a:rPr lang="km-KH" sz="4000" dirty="0">
                <a:solidFill>
                  <a:schemeClr val="dk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ការណែនាំ</a:t>
            </a:r>
            <a:endParaRPr lang="en-US" sz="4000" dirty="0">
              <a:solidFill>
                <a:schemeClr val="dk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  <a:p>
            <a:pPr algn="ctr">
              <a:lnSpc>
                <a:spcPts val="7560"/>
              </a:lnSpc>
              <a:buSzPts val="5200"/>
            </a:pPr>
            <a:r>
              <a:rPr lang="en-US" sz="6300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CSS</a:t>
            </a:r>
          </a:p>
        </p:txBody>
      </p:sp>
      <p:grpSp>
        <p:nvGrpSpPr>
          <p:cNvPr id="65" name="Google Shape;740;p33">
            <a:extLst>
              <a:ext uri="{FF2B5EF4-FFF2-40B4-BE49-F238E27FC236}">
                <a16:creationId xmlns:a16="http://schemas.microsoft.com/office/drawing/2014/main" id="{A37CC307-3137-E9AB-9EC6-7444306DD3F6}"/>
              </a:ext>
            </a:extLst>
          </p:cNvPr>
          <p:cNvGrpSpPr/>
          <p:nvPr/>
        </p:nvGrpSpPr>
        <p:grpSpPr>
          <a:xfrm>
            <a:off x="2082459" y="5454427"/>
            <a:ext cx="680933" cy="492395"/>
            <a:chOff x="558458" y="5473088"/>
            <a:chExt cx="680933" cy="492395"/>
          </a:xfrm>
        </p:grpSpPr>
        <p:sp>
          <p:nvSpPr>
            <p:cNvPr id="66" name="Google Shape;741;p33">
              <a:extLst>
                <a:ext uri="{FF2B5EF4-FFF2-40B4-BE49-F238E27FC236}">
                  <a16:creationId xmlns:a16="http://schemas.microsoft.com/office/drawing/2014/main" id="{B53F3CE6-D680-14AE-70B9-B3D585A88B55}"/>
                </a:ext>
              </a:extLst>
            </p:cNvPr>
            <p:cNvSpPr/>
            <p:nvPr/>
          </p:nvSpPr>
          <p:spPr>
            <a:xfrm>
              <a:off x="558458" y="5473088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Google Shape;742;p33">
              <a:extLst>
                <a:ext uri="{FF2B5EF4-FFF2-40B4-BE49-F238E27FC236}">
                  <a16:creationId xmlns:a16="http://schemas.microsoft.com/office/drawing/2014/main" id="{FF5F984B-9E51-38A3-58BF-B828F2981E48}"/>
                </a:ext>
              </a:extLst>
            </p:cNvPr>
            <p:cNvSpPr/>
            <p:nvPr/>
          </p:nvSpPr>
          <p:spPr>
            <a:xfrm>
              <a:off x="1002992" y="5729084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sp>
        <p:nvSpPr>
          <p:cNvPr id="87" name="Google Shape;579;p41">
            <a:extLst>
              <a:ext uri="{FF2B5EF4-FFF2-40B4-BE49-F238E27FC236}">
                <a16:creationId xmlns:a16="http://schemas.microsoft.com/office/drawing/2014/main" id="{45BA9F2A-FF83-D842-2157-5581FADC7A68}"/>
              </a:ext>
            </a:extLst>
          </p:cNvPr>
          <p:cNvSpPr/>
          <p:nvPr/>
        </p:nvSpPr>
        <p:spPr>
          <a:xfrm>
            <a:off x="1434492" y="1822542"/>
            <a:ext cx="2936487" cy="639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Chapter</a:t>
            </a:r>
            <a:r>
              <a:rPr lang="en-US" sz="2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endParaRPr sz="28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F878A3A-FE7C-7846-C171-C7AD07407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362" y="1081294"/>
            <a:ext cx="6777572" cy="4591805"/>
          </a:xfrm>
          <a:prstGeom prst="rect">
            <a:avLst/>
          </a:prstGeom>
        </p:spPr>
      </p:pic>
      <p:grpSp>
        <p:nvGrpSpPr>
          <p:cNvPr id="143" name="Google Shape;737;p33">
            <a:extLst>
              <a:ext uri="{FF2B5EF4-FFF2-40B4-BE49-F238E27FC236}">
                <a16:creationId xmlns:a16="http://schemas.microsoft.com/office/drawing/2014/main" id="{707294E8-6B82-EAD7-2870-358BCABBC1DA}"/>
              </a:ext>
            </a:extLst>
          </p:cNvPr>
          <p:cNvGrpSpPr/>
          <p:nvPr/>
        </p:nvGrpSpPr>
        <p:grpSpPr>
          <a:xfrm>
            <a:off x="10706341" y="1257886"/>
            <a:ext cx="431613" cy="583318"/>
            <a:chOff x="4881525" y="1458397"/>
            <a:chExt cx="431613" cy="583318"/>
          </a:xfrm>
        </p:grpSpPr>
        <p:sp>
          <p:nvSpPr>
            <p:cNvPr id="144" name="Google Shape;738;p33">
              <a:extLst>
                <a:ext uri="{FF2B5EF4-FFF2-40B4-BE49-F238E27FC236}">
                  <a16:creationId xmlns:a16="http://schemas.microsoft.com/office/drawing/2014/main" id="{1597A8B8-A790-C278-0955-3C167FC59CDB}"/>
                </a:ext>
              </a:extLst>
            </p:cNvPr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45" name="Google Shape;739;p33">
              <a:extLst>
                <a:ext uri="{FF2B5EF4-FFF2-40B4-BE49-F238E27FC236}">
                  <a16:creationId xmlns:a16="http://schemas.microsoft.com/office/drawing/2014/main" id="{4663DFC0-7354-9BCE-EE6B-A7C6EC2DAE76}"/>
                </a:ext>
              </a:extLst>
            </p:cNvPr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4583445" y="188791"/>
            <a:ext cx="142934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4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Technical Word</a:t>
            </a:r>
            <a:endParaRPr sz="14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3373434" y="191672"/>
            <a:ext cx="10556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u="sng" dirty="0">
                <a:uFill>
                  <a:solidFill>
                    <a:schemeClr val="tx2"/>
                  </a:solidFill>
                </a:uFill>
                <a:sym typeface="Roboto"/>
                <a:hlinkClick r:id="rId4" action="ppaction://hlinksldjump"/>
              </a:rPr>
              <a:t>CSS &amp; CSS3</a:t>
            </a:r>
            <a:endParaRPr u="sng" dirty="0">
              <a:uFill>
                <a:solidFill>
                  <a:schemeClr val="tx2"/>
                </a:solidFill>
              </a:uFill>
              <a:sym typeface="Roboto"/>
            </a:endParaRPr>
          </a:p>
        </p:txBody>
      </p:sp>
      <p:sp>
        <p:nvSpPr>
          <p:cNvPr id="34" name="Google Shape;812;p37">
            <a:hlinkClick r:id="" action="ppaction://noaction"/>
            <a:extLst>
              <a:ext uri="{FF2B5EF4-FFF2-40B4-BE49-F238E27FC236}">
                <a16:creationId xmlns:a16="http://schemas.microsoft.com/office/drawing/2014/main" id="{2748EDEF-E438-677A-FE26-558E7A01CBA9}"/>
              </a:ext>
            </a:extLst>
          </p:cNvPr>
          <p:cNvSpPr txBox="1">
            <a:spLocks/>
          </p:cNvSpPr>
          <p:nvPr/>
        </p:nvSpPr>
        <p:spPr>
          <a:xfrm>
            <a:off x="2042049" y="191672"/>
            <a:ext cx="117701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/>
              </a:rPr>
              <a:t>Introduction</a:t>
            </a:r>
            <a:endParaRPr lang="en-US" sz="13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37" name="Google Shape;830;p37">
            <a:extLst>
              <a:ext uri="{FF2B5EF4-FFF2-40B4-BE49-F238E27FC236}">
                <a16:creationId xmlns:a16="http://schemas.microsoft.com/office/drawing/2014/main" id="{7DDC8728-47D2-1DD1-6BCD-3D612ABF3093}"/>
              </a:ext>
            </a:extLst>
          </p:cNvPr>
          <p:cNvSpPr/>
          <p:nvPr/>
        </p:nvSpPr>
        <p:spPr>
          <a:xfrm rot="10800000">
            <a:off x="4702427" y="673629"/>
            <a:ext cx="118872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D3F00DB8-7D84-3F79-CDB6-4B909B10FC90}"/>
              </a:ext>
            </a:extLst>
          </p:cNvPr>
          <p:cNvSpPr txBox="1">
            <a:spLocks/>
          </p:cNvSpPr>
          <p:nvPr/>
        </p:nvSpPr>
        <p:spPr>
          <a:xfrm>
            <a:off x="5870181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6" action="ppaction://hlinksldjump"/>
              </a:rPr>
              <a:t>Selectors</a:t>
            </a:r>
            <a:r>
              <a:rPr lang="en-US" dirty="0"/>
              <a:t> </a:t>
            </a:r>
          </a:p>
        </p:txBody>
      </p:sp>
      <p:sp>
        <p:nvSpPr>
          <p:cNvPr id="78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3B55E7AD-D67B-BC5B-7F7C-70E0CA21EC32}"/>
              </a:ext>
            </a:extLst>
          </p:cNvPr>
          <p:cNvSpPr txBox="1">
            <a:spLocks/>
          </p:cNvSpPr>
          <p:nvPr/>
        </p:nvSpPr>
        <p:spPr>
          <a:xfrm>
            <a:off x="6789589" y="188791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7" action="ppaction://hlinksldjump"/>
              </a:rPr>
              <a:t>How to</a:t>
            </a:r>
            <a:endParaRPr lang="en-US" u="sng" dirty="0">
              <a:uFill>
                <a:solidFill>
                  <a:schemeClr val="tx2"/>
                </a:solidFill>
              </a:u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6702C-DF49-9222-0B28-17D0D25EDF3D}"/>
              </a:ext>
            </a:extLst>
          </p:cNvPr>
          <p:cNvSpPr txBox="1"/>
          <p:nvPr/>
        </p:nvSpPr>
        <p:spPr>
          <a:xfrm>
            <a:off x="300501" y="1627628"/>
            <a:ext cx="10580496" cy="2593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80" b="1" dirty="0">
                <a:solidFill>
                  <a:srgbClr val="222222"/>
                </a:solidFill>
                <a:latin typeface="+mj-lt"/>
                <a:cs typeface="Khmer OS Content" panose="02000500000000020004" pitchFamily="2" charset="0"/>
              </a:rPr>
              <a:t>Static Website 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គឺជាវែបសាយមួយដែលមាន លក្ខណៈ </a:t>
            </a:r>
            <a:r>
              <a:rPr lang="en-US" sz="15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Fixed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ពោលគឺរាល់ទិន្នន័យដែលបានបង្ហាញក្នុងគេហទំព័រគឺមិនប្រែប្រួល និងមិនមានការ 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Store 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ទុកទិន្នន័យនៅលើ 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Database 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ទេ ហើយវាធ្វើការជាមួយ </a:t>
            </a:r>
            <a:r>
              <a:rPr lang="en-US" sz="15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Client Site 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ដែលដំណើរការដោយកូដមួយចំនួនដូចជា </a:t>
            </a:r>
            <a:r>
              <a:rPr lang="en-US" sz="15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HTML, CSS, JS, …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580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marR="0" lv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n-US" sz="500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lvl="1">
              <a:lnSpc>
                <a:spcPct val="150000"/>
              </a:lnSpc>
              <a:spcAft>
                <a:spcPts val="800"/>
              </a:spcAft>
            </a:pPr>
            <a:r>
              <a:rPr lang="en-US" sz="1580" b="1" dirty="0">
                <a:solidFill>
                  <a:srgbClr val="222222"/>
                </a:solidFill>
                <a:latin typeface="+mj-lt"/>
                <a:cs typeface="Khmer OS Content" panose="02000500000000020004" pitchFamily="2" charset="0"/>
              </a:rPr>
              <a:t>Dynamic Website 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គឺសំដៅទៅលើប្រភេទគេហទំព័រដែលមានលក្ខណៈអាចបទបែនបានតាមអ្វីដែលអ្នកប្រើប្រាស់ចង់បានដោយខ្លឹមសាររបស់វាមិនត្រូវបានគេសរសេរ </a:t>
            </a:r>
            <a:r>
              <a:rPr lang="en-US" sz="15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Fixed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 </a:t>
            </a:r>
            <a:r>
              <a:rPr lang="en-US" sz="15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Static website 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ឡើយ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ព្រោះទិន្នន័យវាត្រូវបានរក្សាទុកក្នុង </a:t>
            </a:r>
            <a:r>
              <a:rPr lang="en-US" sz="15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Database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មានន័យថាអ្នកអាចធ្វើការកែប្រែតាមចិត្តបាន។</a:t>
            </a:r>
          </a:p>
        </p:txBody>
      </p:sp>
      <p:sp>
        <p:nvSpPr>
          <p:cNvPr id="14" name="Google Shape;811;p37">
            <a:extLst>
              <a:ext uri="{FF2B5EF4-FFF2-40B4-BE49-F238E27FC236}">
                <a16:creationId xmlns:a16="http://schemas.microsoft.com/office/drawing/2014/main" id="{76FE1CF1-5789-5A73-BF21-3BC745005B1C}"/>
              </a:ext>
            </a:extLst>
          </p:cNvPr>
          <p:cNvSpPr txBox="1">
            <a:spLocks/>
          </p:cNvSpPr>
          <p:nvPr/>
        </p:nvSpPr>
        <p:spPr>
          <a:xfrm>
            <a:off x="623340" y="946555"/>
            <a:ext cx="7611461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5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តើ</a:t>
            </a:r>
            <a:r>
              <a:rPr lang="km-KH" sz="16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1600" b="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Static</a:t>
            </a:r>
            <a:r>
              <a:rPr lang="km-KH" sz="1600" b="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b="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website</a:t>
            </a:r>
            <a:r>
              <a:rPr lang="en-US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15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នឹង</a:t>
            </a:r>
            <a:r>
              <a:rPr lang="km-KH" sz="16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1600" b="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Dynamic</a:t>
            </a:r>
            <a:r>
              <a:rPr lang="km-KH" sz="1600" b="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​ </a:t>
            </a:r>
            <a:r>
              <a:rPr lang="en-US" sz="1600" b="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</a:rPr>
              <a:t>website </a:t>
            </a:r>
            <a:r>
              <a:rPr lang="km-KH" sz="15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ខុសគ្នាយ៉ាងដូចម្តេច?</a:t>
            </a:r>
            <a:endParaRPr lang="en-US" sz="1500" dirty="0">
              <a:solidFill>
                <a:schemeClr val="tx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grpSp>
        <p:nvGrpSpPr>
          <p:cNvPr id="12" name="Google Shape;819;p37">
            <a:extLst>
              <a:ext uri="{FF2B5EF4-FFF2-40B4-BE49-F238E27FC236}">
                <a16:creationId xmlns:a16="http://schemas.microsoft.com/office/drawing/2014/main" id="{B6F3CB1B-9AEA-E017-94F8-F43CEAED2633}"/>
              </a:ext>
            </a:extLst>
          </p:cNvPr>
          <p:cNvGrpSpPr/>
          <p:nvPr/>
        </p:nvGrpSpPr>
        <p:grpSpPr>
          <a:xfrm>
            <a:off x="10291812" y="4820673"/>
            <a:ext cx="559689" cy="563231"/>
            <a:chOff x="3470151" y="1675213"/>
            <a:chExt cx="703669" cy="670009"/>
          </a:xfrm>
        </p:grpSpPr>
        <p:sp>
          <p:nvSpPr>
            <p:cNvPr id="13" name="Google Shape;820;p37">
              <a:extLst>
                <a:ext uri="{FF2B5EF4-FFF2-40B4-BE49-F238E27FC236}">
                  <a16:creationId xmlns:a16="http://schemas.microsoft.com/office/drawing/2014/main" id="{2303084B-342D-22D9-6171-FE534D115168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821;p37">
              <a:extLst>
                <a:ext uri="{FF2B5EF4-FFF2-40B4-BE49-F238E27FC236}">
                  <a16:creationId xmlns:a16="http://schemas.microsoft.com/office/drawing/2014/main" id="{195C7670-7A5B-ED54-1D17-24F9F87F81D2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7" name="Google Shape;829;p37">
            <a:extLst>
              <a:ext uri="{FF2B5EF4-FFF2-40B4-BE49-F238E27FC236}">
                <a16:creationId xmlns:a16="http://schemas.microsoft.com/office/drawing/2014/main" id="{35DFBA84-87C1-3EEF-5277-535A266D558A}"/>
              </a:ext>
            </a:extLst>
          </p:cNvPr>
          <p:cNvSpPr/>
          <p:nvPr/>
        </p:nvSpPr>
        <p:spPr>
          <a:xfrm>
            <a:off x="789289" y="5175847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0949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4583445" y="188791"/>
            <a:ext cx="142934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4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Technical Word</a:t>
            </a:r>
            <a:endParaRPr sz="14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3373434" y="191672"/>
            <a:ext cx="10556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u="sng" dirty="0">
                <a:uFill>
                  <a:solidFill>
                    <a:schemeClr val="tx2"/>
                  </a:solidFill>
                </a:uFill>
                <a:sym typeface="Roboto"/>
                <a:hlinkClick r:id="rId4" action="ppaction://hlinksldjump"/>
              </a:rPr>
              <a:t>CSS &amp; CSS3</a:t>
            </a:r>
            <a:endParaRPr u="sng" dirty="0">
              <a:uFill>
                <a:solidFill>
                  <a:schemeClr val="tx2"/>
                </a:solidFill>
              </a:uFill>
              <a:sym typeface="Roboto"/>
            </a:endParaRPr>
          </a:p>
        </p:txBody>
      </p:sp>
      <p:sp>
        <p:nvSpPr>
          <p:cNvPr id="34" name="Google Shape;812;p37">
            <a:hlinkClick r:id="" action="ppaction://noaction"/>
            <a:extLst>
              <a:ext uri="{FF2B5EF4-FFF2-40B4-BE49-F238E27FC236}">
                <a16:creationId xmlns:a16="http://schemas.microsoft.com/office/drawing/2014/main" id="{2748EDEF-E438-677A-FE26-558E7A01CBA9}"/>
              </a:ext>
            </a:extLst>
          </p:cNvPr>
          <p:cNvSpPr txBox="1">
            <a:spLocks/>
          </p:cNvSpPr>
          <p:nvPr/>
        </p:nvSpPr>
        <p:spPr>
          <a:xfrm>
            <a:off x="2042049" y="191672"/>
            <a:ext cx="117701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/>
              </a:rPr>
              <a:t>Introduction</a:t>
            </a:r>
            <a:endParaRPr lang="en-US" sz="13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37" name="Google Shape;830;p37">
            <a:extLst>
              <a:ext uri="{FF2B5EF4-FFF2-40B4-BE49-F238E27FC236}">
                <a16:creationId xmlns:a16="http://schemas.microsoft.com/office/drawing/2014/main" id="{7DDC8728-47D2-1DD1-6BCD-3D612ABF3093}"/>
              </a:ext>
            </a:extLst>
          </p:cNvPr>
          <p:cNvSpPr/>
          <p:nvPr/>
        </p:nvSpPr>
        <p:spPr>
          <a:xfrm rot="10800000" flipV="1">
            <a:off x="4707765" y="673986"/>
            <a:ext cx="118872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77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D3F00DB8-7D84-3F79-CDB6-4B909B10FC90}"/>
              </a:ext>
            </a:extLst>
          </p:cNvPr>
          <p:cNvSpPr txBox="1">
            <a:spLocks/>
          </p:cNvSpPr>
          <p:nvPr/>
        </p:nvSpPr>
        <p:spPr>
          <a:xfrm>
            <a:off x="5870181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6" action="ppaction://hlinksldjump"/>
              </a:rPr>
              <a:t>Selectors</a:t>
            </a:r>
            <a:r>
              <a:rPr lang="en-US" dirty="0"/>
              <a:t> </a:t>
            </a:r>
          </a:p>
        </p:txBody>
      </p:sp>
      <p:sp>
        <p:nvSpPr>
          <p:cNvPr id="78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3B55E7AD-D67B-BC5B-7F7C-70E0CA21EC32}"/>
              </a:ext>
            </a:extLst>
          </p:cNvPr>
          <p:cNvSpPr txBox="1">
            <a:spLocks/>
          </p:cNvSpPr>
          <p:nvPr/>
        </p:nvSpPr>
        <p:spPr>
          <a:xfrm>
            <a:off x="6789589" y="188791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7" action="ppaction://hlinksldjump"/>
              </a:rPr>
              <a:t>How to</a:t>
            </a:r>
            <a:endParaRPr lang="en-US" u="sng" dirty="0">
              <a:uFill>
                <a:solidFill>
                  <a:schemeClr val="tx2"/>
                </a:solidFill>
              </a:u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82A96-9118-7E93-1D40-3A67D63790B2}"/>
              </a:ext>
            </a:extLst>
          </p:cNvPr>
          <p:cNvSpPr txBox="1"/>
          <p:nvPr/>
        </p:nvSpPr>
        <p:spPr>
          <a:xfrm>
            <a:off x="496390" y="1400312"/>
            <a:ext cx="105804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km-KH" sz="1580" b="1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ផ្នែកខាងមុខ </a:t>
            </a:r>
            <a:r>
              <a:rPr lang="en-US" sz="1580" b="1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1580" b="1" dirty="0">
                <a:solidFill>
                  <a:srgbClr val="222222"/>
                </a:solidFill>
                <a:latin typeface="+mj-lt"/>
                <a:cs typeface="Khmer OS Battambang" panose="02000500000000020004" pitchFamily="2" charset="0"/>
              </a:rPr>
              <a:t>Frontend</a:t>
            </a:r>
            <a:r>
              <a:rPr lang="en-US" sz="1580" b="1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interface 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មួយដែលអនុញ្ញាតអោយ 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User 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អាចមើលឃើញរូបរាងខាងមុខនៃគេហទំព័រ។</a:t>
            </a:r>
          </a:p>
        </p:txBody>
      </p:sp>
      <p:sp>
        <p:nvSpPr>
          <p:cNvPr id="21" name="Google Shape;811;p37">
            <a:extLst>
              <a:ext uri="{FF2B5EF4-FFF2-40B4-BE49-F238E27FC236}">
                <a16:creationId xmlns:a16="http://schemas.microsoft.com/office/drawing/2014/main" id="{FFB16A7C-5A17-FD78-BD09-1BEA36E5FF09}"/>
              </a:ext>
            </a:extLst>
          </p:cNvPr>
          <p:cNvSpPr txBox="1">
            <a:spLocks/>
          </p:cNvSpPr>
          <p:nvPr/>
        </p:nvSpPr>
        <p:spPr>
          <a:xfrm>
            <a:off x="708180" y="834829"/>
            <a:ext cx="7611461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5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តើ</a:t>
            </a:r>
            <a:r>
              <a:rPr lang="km-KH" sz="16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1600" b="0" u="sng" dirty="0">
                <a:solidFill>
                  <a:schemeClr val="tx1"/>
                </a:solidFill>
                <a:uFill>
                  <a:solidFill>
                    <a:schemeClr val="tx2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Frontend</a:t>
            </a:r>
            <a:r>
              <a:rPr lang="en-US" sz="16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15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នឹង</a:t>
            </a:r>
            <a:r>
              <a:rPr lang="km-KH" sz="16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1600" b="0" u="sng" dirty="0">
                <a:solidFill>
                  <a:schemeClr val="tx1"/>
                </a:solidFill>
                <a:uFill>
                  <a:solidFill>
                    <a:schemeClr val="tx2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Backend</a:t>
            </a:r>
            <a:r>
              <a:rPr lang="en-US" sz="16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15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ជាអ្វី?</a:t>
            </a:r>
            <a:endParaRPr lang="en-US" sz="1500" dirty="0">
              <a:solidFill>
                <a:schemeClr val="tx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6BE4D2-FC25-445E-8075-64AA7A147D62}"/>
              </a:ext>
            </a:extLst>
          </p:cNvPr>
          <p:cNvSpPr txBox="1"/>
          <p:nvPr/>
        </p:nvSpPr>
        <p:spPr>
          <a:xfrm>
            <a:off x="487059" y="1869012"/>
            <a:ext cx="1058049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km-KH" sz="1580" b="1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ផ្នែកខាងក្រោយ (</a:t>
            </a:r>
            <a:r>
              <a:rPr lang="en-US" sz="1580" b="1" dirty="0">
                <a:solidFill>
                  <a:srgbClr val="222222"/>
                </a:solidFill>
                <a:latin typeface="+mj-lt"/>
                <a:cs typeface="Khmer OS Battambang" panose="02000500000000020004" pitchFamily="2" charset="0"/>
              </a:rPr>
              <a:t>Backend</a:t>
            </a:r>
            <a:r>
              <a:rPr lang="km-KH" sz="1580" b="1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គឺជាផ្នែកនៃគេហទំព័រដែលអ្នកមើលមិនឃើញ។ វាមានទំនួលខុសត្រូវក្នុងការរក្សាទុក និងរៀបចំ ទិន្នន័យ និងធានាថាអ្វីៗទាំងអស់នៅខាងមុខ (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Frontend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ពិតជាដំណើរការ។ ផ្នែកខាងក្រោយទាក់ទងជាមួយផ្នែកខាងមុខ ការផ្ញើ និងទទួលព័ត៌មានដែលត្រូវបង្ហាញជាគេហទំព័រ។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80F3C9-1ECD-DC69-0AE3-82911A5ECE15}"/>
              </a:ext>
            </a:extLst>
          </p:cNvPr>
          <p:cNvSpPr txBox="1"/>
          <p:nvPr/>
        </p:nvSpPr>
        <p:spPr>
          <a:xfrm>
            <a:off x="496390" y="3653651"/>
            <a:ext cx="1074758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km-KH" sz="1580" b="1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ផ្នែកខាងអតិថិជន</a:t>
            </a:r>
            <a:r>
              <a:rPr lang="en-US" sz="1580" b="1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b="1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1580" b="1" dirty="0">
                <a:solidFill>
                  <a:srgbClr val="222222"/>
                </a:solidFill>
                <a:latin typeface="+mj-lt"/>
                <a:cs typeface="Khmer OS Battambang" panose="02000500000000020004" pitchFamily="2" charset="0"/>
              </a:rPr>
              <a:t>Client-side</a:t>
            </a:r>
            <a:r>
              <a:rPr lang="en-US" sz="1600" b="1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វាគឺជាកម្មវិធីដែលដំណើរការលើម៉ាស៊ីនភ្ញៀវ (កម្មវិធីរុករក) និងដោះស្រាយជាមួយចំណុចប្រទាក់អ្នកប្រើ/អេក្រង់ និងដំណើរការផ្សេងទៀតដែលអាចបង្ហាញឡើងនៅលើម៉ាស៊ីនភ្ញៀវដូចជារូបភាព អត្ថបទ និង 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UI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ជាដើម។ កម្មវិធីរុករកនៅលើផ្នែកអតិថិជនបកប្រែភាសាសម្គាល់ដូចជា 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HTML, CSS, VBScript, JS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AJAX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</p:txBody>
      </p:sp>
      <p:sp>
        <p:nvSpPr>
          <p:cNvPr id="24" name="Google Shape;811;p37">
            <a:extLst>
              <a:ext uri="{FF2B5EF4-FFF2-40B4-BE49-F238E27FC236}">
                <a16:creationId xmlns:a16="http://schemas.microsoft.com/office/drawing/2014/main" id="{2A30ADCF-7ADE-B91A-3DD5-EC6911F272BD}"/>
              </a:ext>
            </a:extLst>
          </p:cNvPr>
          <p:cNvSpPr txBox="1">
            <a:spLocks/>
          </p:cNvSpPr>
          <p:nvPr/>
        </p:nvSpPr>
        <p:spPr>
          <a:xfrm>
            <a:off x="708180" y="3099736"/>
            <a:ext cx="7611461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600" b="0" u="sng" dirty="0">
                <a:solidFill>
                  <a:schemeClr val="tx1"/>
                </a:solidFill>
                <a:uFill>
                  <a:solidFill>
                    <a:schemeClr val="tx2"/>
                  </a:solidFill>
                </a:uFill>
                <a:latin typeface="Khmer OS Muol Light" panose="02000500000000020004" pitchFamily="2" charset="0"/>
                <a:cs typeface="Khmer OS Muol Light" panose="02000500000000020004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តើ </a:t>
            </a:r>
            <a:r>
              <a:rPr lang="en-US" sz="1600" b="0" u="sng" dirty="0">
                <a:solidFill>
                  <a:schemeClr val="tx1"/>
                </a:solidFill>
                <a:uFill>
                  <a:solidFill>
                    <a:schemeClr val="tx2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Client-side</a:t>
            </a:r>
            <a:r>
              <a:rPr lang="en-US" sz="1600" b="0" u="sng" dirty="0">
                <a:solidFill>
                  <a:schemeClr val="tx1"/>
                </a:solidFill>
                <a:uFill>
                  <a:solidFill>
                    <a:schemeClr val="tx2"/>
                  </a:solidFill>
                </a:uFill>
                <a:latin typeface="Khmer OS Muol Light" panose="02000500000000020004" pitchFamily="2" charset="0"/>
                <a:cs typeface="Khmer OS Muol Light" panose="02000500000000020004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</a:t>
            </a:r>
            <a:r>
              <a:rPr lang="km-KH" sz="1600" b="0" u="sng" dirty="0">
                <a:solidFill>
                  <a:schemeClr val="tx1"/>
                </a:solidFill>
                <a:uFill>
                  <a:solidFill>
                    <a:schemeClr val="tx2"/>
                  </a:solidFill>
                </a:uFill>
                <a:latin typeface="Khmer OS Muol Light" panose="02000500000000020004" pitchFamily="2" charset="0"/>
                <a:cs typeface="Khmer OS Muol Light" panose="02000500000000020004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នឹង </a:t>
            </a:r>
            <a:r>
              <a:rPr lang="en-US" sz="1600" b="0" u="sng" dirty="0">
                <a:solidFill>
                  <a:schemeClr val="tx1"/>
                </a:solidFill>
                <a:uFill>
                  <a:solidFill>
                    <a:schemeClr val="tx2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Server-side</a:t>
            </a:r>
            <a:r>
              <a:rPr lang="en-US" sz="1600" b="0" u="sng" dirty="0">
                <a:solidFill>
                  <a:schemeClr val="tx1"/>
                </a:solidFill>
                <a:uFill>
                  <a:solidFill>
                    <a:schemeClr val="tx2"/>
                  </a:solidFill>
                </a:uFill>
                <a:latin typeface="Khmer OS Muol Light" panose="02000500000000020004" pitchFamily="2" charset="0"/>
                <a:cs typeface="Khmer OS Muol Light" panose="02000500000000020004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m-KH" sz="1600" b="0" u="sng" dirty="0">
                <a:solidFill>
                  <a:schemeClr val="tx1"/>
                </a:solidFill>
                <a:uFill>
                  <a:solidFill>
                    <a:schemeClr val="tx2"/>
                  </a:solidFill>
                </a:uFill>
                <a:latin typeface="Khmer OS Muol Light" panose="02000500000000020004" pitchFamily="2" charset="0"/>
                <a:cs typeface="Khmer OS Muol Light" panose="02000500000000020004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ជាអ្វី?</a:t>
            </a:r>
            <a:endParaRPr lang="en-US" sz="1600" b="0" u="sng" dirty="0">
              <a:solidFill>
                <a:schemeClr val="tx1"/>
              </a:solidFill>
              <a:uFill>
                <a:solidFill>
                  <a:schemeClr val="tx2"/>
                </a:solidFill>
              </a:u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22B7B5-AE8D-488A-9790-B50F98C35B22}"/>
              </a:ext>
            </a:extLst>
          </p:cNvPr>
          <p:cNvSpPr txBox="1"/>
          <p:nvPr/>
        </p:nvSpPr>
        <p:spPr>
          <a:xfrm>
            <a:off x="460124" y="4850962"/>
            <a:ext cx="1061676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km-KH" sz="1580" b="1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ផ្នែកខាងម៉ាស៊ីនមេ</a:t>
            </a:r>
            <a:r>
              <a:rPr lang="en-US" sz="1580" b="1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en-US" sz="1580" b="1" dirty="0">
                <a:solidFill>
                  <a:srgbClr val="222222"/>
                </a:solidFill>
                <a:latin typeface="+mj-lt"/>
                <a:cs typeface="Khmer OS Battambang" panose="02000500000000020004" pitchFamily="2" charset="0"/>
              </a:rPr>
              <a:t>Server-side</a:t>
            </a:r>
            <a:r>
              <a:rPr lang="en-US" sz="1580" b="1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km-KH" sz="1580" b="1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វាគឺជាកម្មវិធីដែលដំណើរការលើម៉ាស៊ីនមេដែលទាក់ទងនឹងការបង្កើតមាតិកាសម្រាប់គេហទំព័រ។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ផ្នែកខាងម៉ាស៊ីនមេបកប្រែភាសាសម្គាល់ដូចជា 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PHP, C++, Java and JSP, Python …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</p:txBody>
      </p:sp>
    </p:spTree>
    <p:extLst>
      <p:ext uri="{BB962C8B-B14F-4D97-AF65-F5344CB8AC3E}">
        <p14:creationId xmlns:p14="http://schemas.microsoft.com/office/powerpoint/2010/main" val="3294222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4583445" y="188791"/>
            <a:ext cx="142934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4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Technical Word</a:t>
            </a:r>
            <a:endParaRPr sz="14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3373434" y="191672"/>
            <a:ext cx="10556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u="sng" dirty="0">
                <a:uFill>
                  <a:solidFill>
                    <a:schemeClr val="tx2"/>
                  </a:solidFill>
                </a:uFill>
                <a:sym typeface="Roboto"/>
                <a:hlinkClick r:id="rId4" action="ppaction://hlinksldjump"/>
              </a:rPr>
              <a:t>CSS &amp; CSS3</a:t>
            </a:r>
            <a:endParaRPr u="sng" dirty="0">
              <a:uFill>
                <a:solidFill>
                  <a:schemeClr val="tx2"/>
                </a:solidFill>
              </a:uFill>
              <a:sym typeface="Roboto"/>
            </a:endParaRPr>
          </a:p>
        </p:txBody>
      </p:sp>
      <p:sp>
        <p:nvSpPr>
          <p:cNvPr id="34" name="Google Shape;812;p37">
            <a:hlinkClick r:id="" action="ppaction://noaction"/>
            <a:extLst>
              <a:ext uri="{FF2B5EF4-FFF2-40B4-BE49-F238E27FC236}">
                <a16:creationId xmlns:a16="http://schemas.microsoft.com/office/drawing/2014/main" id="{2748EDEF-E438-677A-FE26-558E7A01CBA9}"/>
              </a:ext>
            </a:extLst>
          </p:cNvPr>
          <p:cNvSpPr txBox="1">
            <a:spLocks/>
          </p:cNvSpPr>
          <p:nvPr/>
        </p:nvSpPr>
        <p:spPr>
          <a:xfrm>
            <a:off x="2042049" y="191672"/>
            <a:ext cx="117701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/>
              </a:rPr>
              <a:t>Introduction</a:t>
            </a:r>
            <a:endParaRPr lang="en-US" sz="13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37" name="Google Shape;830;p37">
            <a:extLst>
              <a:ext uri="{FF2B5EF4-FFF2-40B4-BE49-F238E27FC236}">
                <a16:creationId xmlns:a16="http://schemas.microsoft.com/office/drawing/2014/main" id="{7DDC8728-47D2-1DD1-6BCD-3D612ABF3093}"/>
              </a:ext>
            </a:extLst>
          </p:cNvPr>
          <p:cNvSpPr/>
          <p:nvPr/>
        </p:nvSpPr>
        <p:spPr>
          <a:xfrm rot="10800000">
            <a:off x="4698887" y="675315"/>
            <a:ext cx="118872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D3F00DB8-7D84-3F79-CDB6-4B909B10FC90}"/>
              </a:ext>
            </a:extLst>
          </p:cNvPr>
          <p:cNvSpPr txBox="1">
            <a:spLocks/>
          </p:cNvSpPr>
          <p:nvPr/>
        </p:nvSpPr>
        <p:spPr>
          <a:xfrm>
            <a:off x="5870181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6" action="ppaction://hlinksldjump"/>
              </a:rPr>
              <a:t>Selectors</a:t>
            </a:r>
            <a:r>
              <a:rPr lang="en-US" dirty="0"/>
              <a:t> </a:t>
            </a:r>
          </a:p>
        </p:txBody>
      </p:sp>
      <p:sp>
        <p:nvSpPr>
          <p:cNvPr id="78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3B55E7AD-D67B-BC5B-7F7C-70E0CA21EC32}"/>
              </a:ext>
            </a:extLst>
          </p:cNvPr>
          <p:cNvSpPr txBox="1">
            <a:spLocks/>
          </p:cNvSpPr>
          <p:nvPr/>
        </p:nvSpPr>
        <p:spPr>
          <a:xfrm>
            <a:off x="6789589" y="188791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7" action="ppaction://hlinksldjump"/>
              </a:rPr>
              <a:t>How to</a:t>
            </a:r>
            <a:endParaRPr lang="en-US" u="sng" dirty="0">
              <a:uFill>
                <a:solidFill>
                  <a:schemeClr val="tx2"/>
                </a:solidFill>
              </a:u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AE0CDC-F2ED-B8D7-E327-E725A200D925}"/>
              </a:ext>
            </a:extLst>
          </p:cNvPr>
          <p:cNvSpPr txBox="1"/>
          <p:nvPr/>
        </p:nvSpPr>
        <p:spPr>
          <a:xfrm>
            <a:off x="523798" y="1531893"/>
            <a:ext cx="1058049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500" b="1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CSS3 Prefix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ជាការបន្ថែមនៅខាងដើមរបស់ </a:t>
            </a:r>
            <a:r>
              <a:rPr lang="en-US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CSS3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 គេប្រើវាដើម្បីឲ្យ </a:t>
            </a:r>
            <a:r>
              <a:rPr lang="en-US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ណាដែលមិន </a:t>
            </a:r>
            <a:r>
              <a:rPr lang="en-US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support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នៅលើ </a:t>
            </a:r>
            <a:r>
              <a:rPr lang="en-US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Browser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ណាមួយអាច 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support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 ដែលមានដូចជា៖ </a:t>
            </a:r>
            <a:r>
              <a:rPr lang="km-KH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-</a:t>
            </a:r>
            <a:r>
              <a:rPr lang="en-US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moz-, -webkit-, -o-, -ms-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</p:txBody>
      </p:sp>
      <p:sp>
        <p:nvSpPr>
          <p:cNvPr id="15" name="Google Shape;811;p37">
            <a:extLst>
              <a:ext uri="{FF2B5EF4-FFF2-40B4-BE49-F238E27FC236}">
                <a16:creationId xmlns:a16="http://schemas.microsoft.com/office/drawing/2014/main" id="{CBE81E20-7CBD-4EC6-250D-D32EA42ADA65}"/>
              </a:ext>
            </a:extLst>
          </p:cNvPr>
          <p:cNvSpPr txBox="1">
            <a:spLocks/>
          </p:cNvSpPr>
          <p:nvPr/>
        </p:nvSpPr>
        <p:spPr>
          <a:xfrm>
            <a:off x="708181" y="959757"/>
            <a:ext cx="7611461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6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តើ​​ </a:t>
            </a:r>
            <a:r>
              <a:rPr lang="en-US" sz="16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CSS3 Prefix </a:t>
            </a:r>
            <a:r>
              <a:rPr lang="km-KH" sz="16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ជាអ្វី?</a:t>
            </a:r>
            <a:endParaRPr lang="en-US" sz="1600" dirty="0">
              <a:solidFill>
                <a:schemeClr val="tx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0EE934-C8A6-B67D-7C29-FB3959D8F408}"/>
              </a:ext>
            </a:extLst>
          </p:cNvPr>
          <p:cNvSpPr txBox="1"/>
          <p:nvPr/>
        </p:nvSpPr>
        <p:spPr>
          <a:xfrm>
            <a:off x="975046" y="2512248"/>
            <a:ext cx="830891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ca-E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ដោយសារតែវាជារបស់ថ្មីដូចនេះ </a:t>
            </a:r>
            <a:r>
              <a:rPr lang="en-U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browser </a:t>
            </a:r>
            <a:r>
              <a:rPr lang="ca-E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មួយចំន</a:t>
            </a:r>
            <a:r>
              <a:rPr lang="km-KH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ួ</a:t>
            </a:r>
            <a:r>
              <a:rPr lang="ca-E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នទាមទារឲ្យមានការប្រើប្រាស់ </a:t>
            </a:r>
            <a:r>
              <a:rPr lang="en-U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prefix </a:t>
            </a:r>
            <a:r>
              <a:rPr lang="ca-E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នៅពីមុខដើម្បីបញ្ជាក់ពីការប្រើប្រាស់ </a:t>
            </a:r>
          </a:p>
          <a:p>
            <a:pPr lvl="1">
              <a:lnSpc>
                <a:spcPct val="200000"/>
              </a:lnSpc>
            </a:pPr>
            <a:r>
              <a:rPr lang="km-KH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  <a:r>
              <a:rPr lang="en-U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en-US" altLang="zh-CN" sz="1580" dirty="0" err="1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moz</a:t>
            </a:r>
            <a:r>
              <a:rPr lang="en-US" altLang="zh-CN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-</a:t>
            </a:r>
            <a:r>
              <a:rPr lang="en-U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zh-CN" alt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：</a:t>
            </a:r>
            <a:r>
              <a:rPr lang="ca-E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បញ្ជាក់ពីការប្រើប្រាស់នៅលើ </a:t>
            </a:r>
            <a:r>
              <a:rPr lang="en-US" altLang="zh-CN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Browser Firefox</a:t>
            </a:r>
          </a:p>
          <a:p>
            <a:pPr lvl="1">
              <a:lnSpc>
                <a:spcPct val="200000"/>
              </a:lnSpc>
            </a:pPr>
            <a:r>
              <a:rPr lang="km-KH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  <a:r>
              <a:rPr lang="en-U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km-KH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​​</a:t>
            </a:r>
            <a:r>
              <a:rPr lang="en-US" altLang="zh-CN" sz="1580" dirty="0" err="1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webkit</a:t>
            </a:r>
            <a:r>
              <a:rPr lang="en-US" altLang="zh-CN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-</a:t>
            </a:r>
            <a:r>
              <a:rPr lang="en-U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ca-E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បញ្ជាក់ពីការប្រើប្រាស់នៅលើ </a:t>
            </a:r>
            <a:r>
              <a:rPr lang="en-US" altLang="zh-CN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Browser</a:t>
            </a:r>
            <a:r>
              <a:rPr lang="en-U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Chrom</a:t>
            </a:r>
            <a:r>
              <a:rPr lang="en-U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 </a:t>
            </a:r>
            <a:r>
              <a:rPr lang="ca-E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altLang="zh-CN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Safari</a:t>
            </a:r>
          </a:p>
          <a:p>
            <a:pPr lvl="1">
              <a:lnSpc>
                <a:spcPct val="200000"/>
              </a:lnSpc>
            </a:pPr>
            <a:r>
              <a:rPr lang="km-KH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  <a:r>
              <a:rPr lang="en-U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en-US" altLang="zh-CN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o-</a:t>
            </a:r>
            <a:r>
              <a:rPr lang="en-U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ca-E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បញ្ជាក់ពីការប្រើប្រាស់នៅលើ </a:t>
            </a:r>
            <a:r>
              <a:rPr lang="en-US" altLang="zh-CN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Browser Opera</a:t>
            </a:r>
          </a:p>
          <a:p>
            <a:pPr lvl="1">
              <a:lnSpc>
                <a:spcPct val="200000"/>
              </a:lnSpc>
            </a:pPr>
            <a:r>
              <a:rPr lang="km-KH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  <a:r>
              <a:rPr lang="en-U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</a:t>
            </a:r>
            <a:r>
              <a:rPr lang="en-US" altLang="zh-CN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ms-</a:t>
            </a:r>
            <a:r>
              <a:rPr lang="en-U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ca-E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បញ្ជាក់ពីការប្រើប្រាស់នៅលើ </a:t>
            </a:r>
            <a:r>
              <a:rPr lang="en-US" altLang="zh-CN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Browser Internet Explorer (IE)</a:t>
            </a:r>
          </a:p>
        </p:txBody>
      </p:sp>
    </p:spTree>
    <p:extLst>
      <p:ext uri="{BB962C8B-B14F-4D97-AF65-F5344CB8AC3E}">
        <p14:creationId xmlns:p14="http://schemas.microsoft.com/office/powerpoint/2010/main" val="115986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4583445" y="188791"/>
            <a:ext cx="142934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3" action="ppaction://hlinksldjump"/>
              </a:rPr>
              <a:t>Technical Word</a:t>
            </a:r>
            <a:endParaRPr u="sng" dirty="0">
              <a:uFill>
                <a:solidFill>
                  <a:schemeClr val="tx2"/>
                </a:solidFill>
              </a:uFill>
            </a:endParaRPr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3373434" y="191672"/>
            <a:ext cx="10556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u="sng" dirty="0">
                <a:uFill>
                  <a:solidFill>
                    <a:schemeClr val="tx2"/>
                  </a:solidFill>
                </a:uFill>
                <a:sym typeface="Roboto"/>
                <a:hlinkClick r:id="rId4" action="ppaction://hlinksldjump"/>
              </a:rPr>
              <a:t>CSS &amp; CSS3</a:t>
            </a:r>
            <a:endParaRPr u="sng" dirty="0">
              <a:uFill>
                <a:solidFill>
                  <a:schemeClr val="tx2"/>
                </a:solidFill>
              </a:uFill>
              <a:sym typeface="Roboto"/>
            </a:endParaRPr>
          </a:p>
        </p:txBody>
      </p:sp>
      <p:sp>
        <p:nvSpPr>
          <p:cNvPr id="34" name="Google Shape;812;p37">
            <a:hlinkClick r:id="" action="ppaction://noaction"/>
            <a:extLst>
              <a:ext uri="{FF2B5EF4-FFF2-40B4-BE49-F238E27FC236}">
                <a16:creationId xmlns:a16="http://schemas.microsoft.com/office/drawing/2014/main" id="{2748EDEF-E438-677A-FE26-558E7A01CBA9}"/>
              </a:ext>
            </a:extLst>
          </p:cNvPr>
          <p:cNvSpPr txBox="1">
            <a:spLocks/>
          </p:cNvSpPr>
          <p:nvPr/>
        </p:nvSpPr>
        <p:spPr>
          <a:xfrm>
            <a:off x="2042049" y="191672"/>
            <a:ext cx="117701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/>
              </a:rPr>
              <a:t>Introduction</a:t>
            </a:r>
            <a:endParaRPr lang="en-US" sz="13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37" name="Google Shape;830;p37">
            <a:extLst>
              <a:ext uri="{FF2B5EF4-FFF2-40B4-BE49-F238E27FC236}">
                <a16:creationId xmlns:a16="http://schemas.microsoft.com/office/drawing/2014/main" id="{7DDC8728-47D2-1DD1-6BCD-3D612ABF3093}"/>
              </a:ext>
            </a:extLst>
          </p:cNvPr>
          <p:cNvSpPr/>
          <p:nvPr/>
        </p:nvSpPr>
        <p:spPr>
          <a:xfrm rot="10800000">
            <a:off x="6172385" y="666436"/>
            <a:ext cx="734442" cy="5265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D3F00DB8-7D84-3F79-CDB6-4B909B10FC90}"/>
              </a:ext>
            </a:extLst>
          </p:cNvPr>
          <p:cNvSpPr txBox="1">
            <a:spLocks/>
          </p:cNvSpPr>
          <p:nvPr/>
        </p:nvSpPr>
        <p:spPr>
          <a:xfrm>
            <a:off x="5870181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4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Selectors</a:t>
            </a:r>
            <a:r>
              <a:rPr lang="en-US" sz="1400" b="1" dirty="0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</p:txBody>
      </p:sp>
      <p:sp>
        <p:nvSpPr>
          <p:cNvPr id="78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3B55E7AD-D67B-BC5B-7F7C-70E0CA21EC32}"/>
              </a:ext>
            </a:extLst>
          </p:cNvPr>
          <p:cNvSpPr txBox="1">
            <a:spLocks/>
          </p:cNvSpPr>
          <p:nvPr/>
        </p:nvSpPr>
        <p:spPr>
          <a:xfrm>
            <a:off x="6789589" y="188791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7" action="ppaction://hlinksldjump"/>
              </a:rPr>
              <a:t>How to</a:t>
            </a:r>
            <a:endParaRPr lang="en-US" u="sng" dirty="0">
              <a:uFill>
                <a:solidFill>
                  <a:schemeClr val="tx2"/>
                </a:solidFill>
              </a:uFill>
            </a:endParaRPr>
          </a:p>
        </p:txBody>
      </p:sp>
      <p:sp>
        <p:nvSpPr>
          <p:cNvPr id="10" name="Google Shape;811;p37">
            <a:extLst>
              <a:ext uri="{FF2B5EF4-FFF2-40B4-BE49-F238E27FC236}">
                <a16:creationId xmlns:a16="http://schemas.microsoft.com/office/drawing/2014/main" id="{AACE3F17-A96A-B16F-370A-A7CEB2E799D7}"/>
              </a:ext>
            </a:extLst>
          </p:cNvPr>
          <p:cNvSpPr txBox="1">
            <a:spLocks/>
          </p:cNvSpPr>
          <p:nvPr/>
        </p:nvSpPr>
        <p:spPr>
          <a:xfrm>
            <a:off x="777714" y="750397"/>
            <a:ext cx="7611461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ការប្រើប្រាស់</a:t>
            </a:r>
            <a:r>
              <a:rPr lang="en-US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Selectors</a:t>
            </a:r>
            <a:endParaRPr lang="en-US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B24C1D-9341-64A8-3CDA-2411F07DFF47}"/>
              </a:ext>
            </a:extLst>
          </p:cNvPr>
          <p:cNvSpPr txBox="1">
            <a:spLocks/>
          </p:cNvSpPr>
          <p:nvPr/>
        </p:nvSpPr>
        <p:spPr>
          <a:xfrm>
            <a:off x="1037217" y="1170279"/>
            <a:ext cx="10377069" cy="437493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  <a:sym typeface="Roboto Condensed"/>
              </a:rPr>
              <a:t>- Global Selector: </a:t>
            </a:r>
            <a:r>
              <a:rPr lang="ca-E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ចាប់យកគ្រប់</a:t>
            </a:r>
            <a:r>
              <a:rPr lang="en-U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Tags </a:t>
            </a:r>
            <a:r>
              <a:rPr lang="ca-E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ទាំងអស់នៅក្នុង </a:t>
            </a:r>
            <a:r>
              <a:rPr lang="en-U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Document </a:t>
            </a:r>
            <a:r>
              <a:rPr lang="ca-E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ដើម្បីតុបតែង។</a:t>
            </a:r>
          </a:p>
          <a:p>
            <a:pPr>
              <a:lnSpc>
                <a:spcPct val="200000"/>
              </a:lnSpc>
            </a:pPr>
            <a:endParaRPr lang="ca-ES" sz="1550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- Tag Selector:</a:t>
            </a:r>
            <a:r>
              <a:rPr lang="ca-E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 </a:t>
            </a:r>
            <a:r>
              <a:rPr lang="ca-E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ចាប់យក</a:t>
            </a:r>
            <a:r>
              <a:rPr lang="en-U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Tag </a:t>
            </a:r>
            <a:r>
              <a:rPr lang="ca-E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ណាមួយយកមកតុបតែង</a:t>
            </a:r>
          </a:p>
          <a:p>
            <a:pPr>
              <a:lnSpc>
                <a:spcPct val="200000"/>
              </a:lnSpc>
            </a:pPr>
            <a:endParaRPr lang="en-US" sz="1550" b="1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- ID Selector:</a:t>
            </a:r>
            <a:r>
              <a:rPr lang="ca-E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 </a:t>
            </a:r>
            <a:r>
              <a:rPr lang="ca-E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</a:t>
            </a:r>
            <a:r>
              <a:rPr lang="km-KH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ប្រើសម្រាប់កំណត់ឈ្មោះសម្គាល់ជាក់លាក់ណាមួយ</a:t>
            </a:r>
            <a:r>
              <a:rPr lang="en-U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តាមរយៈ</a:t>
            </a:r>
            <a:r>
              <a:rPr lang="en-U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Attribute ID </a:t>
            </a:r>
            <a:r>
              <a:rPr lang="ca-E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មកតុបតែង (Syntax: #)</a:t>
            </a:r>
          </a:p>
          <a:p>
            <a:pPr>
              <a:lnSpc>
                <a:spcPct val="200000"/>
              </a:lnSpc>
            </a:pPr>
            <a:endParaRPr lang="en-US" sz="1550" b="1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- Class Selector:</a:t>
            </a:r>
            <a:r>
              <a:rPr lang="ca-E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 </a:t>
            </a:r>
            <a:r>
              <a:rPr lang="km-KH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ប្រើសម្រាប់កំណត់ឈ្មោះសម្គាល់ជាក់លាក់ណាមួយ</a:t>
            </a:r>
            <a:r>
              <a:rPr lang="en-U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តាមរយៈ</a:t>
            </a:r>
            <a:r>
              <a:rPr lang="en-U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Attribute Class </a:t>
            </a:r>
            <a:r>
              <a:rPr lang="ca-E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មកតុបតែង (Syntax: .)</a:t>
            </a:r>
          </a:p>
          <a:p>
            <a:pPr>
              <a:lnSpc>
                <a:spcPct val="200000"/>
              </a:lnSpc>
            </a:pPr>
            <a:endParaRPr lang="en-US" sz="1550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- Group Selector:</a:t>
            </a:r>
            <a:r>
              <a:rPr lang="ca-E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 </a:t>
            </a:r>
            <a:r>
              <a:rPr lang="ca-E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សម្រាប់កំណត់ឲ្យ </a:t>
            </a:r>
            <a:r>
              <a:rPr lang="en-U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class, id , tag </a:t>
            </a:r>
            <a:r>
              <a:rPr lang="ca-E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</a:t>
            </a:r>
            <a:r>
              <a:rPr lang="en-U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Style </a:t>
            </a:r>
            <a:r>
              <a:rPr lang="ca-E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រួមគ្នា។</a:t>
            </a:r>
          </a:p>
          <a:p>
            <a:pPr>
              <a:lnSpc>
                <a:spcPct val="200000"/>
              </a:lnSpc>
            </a:pPr>
            <a:r>
              <a:rPr lang="en-U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endParaRPr lang="en-US" sz="1550" dirty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ts val="3000"/>
              </a:lnSpc>
            </a:pPr>
            <a:endParaRPr lang="en-US" sz="1550" dirty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AF58E8-45DB-5E04-306D-DCD6B6AA6E70}"/>
              </a:ext>
            </a:extLst>
          </p:cNvPr>
          <p:cNvSpPr txBox="1"/>
          <p:nvPr/>
        </p:nvSpPr>
        <p:spPr>
          <a:xfrm>
            <a:off x="1160831" y="1778625"/>
            <a:ext cx="5271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x: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53F70E3-6728-1A54-A950-79741076B270}"/>
              </a:ext>
            </a:extLst>
          </p:cNvPr>
          <p:cNvSpPr txBox="1"/>
          <p:nvPr/>
        </p:nvSpPr>
        <p:spPr>
          <a:xfrm>
            <a:off x="1159224" y="2706834"/>
            <a:ext cx="5271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x: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600E6D-E6A7-7771-D037-82C2ECCD346A}"/>
              </a:ext>
            </a:extLst>
          </p:cNvPr>
          <p:cNvSpPr txBox="1"/>
          <p:nvPr/>
        </p:nvSpPr>
        <p:spPr>
          <a:xfrm>
            <a:off x="1159560" y="3682122"/>
            <a:ext cx="5271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x: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2712A6-F7F5-7E34-4810-39A7005369A5}"/>
              </a:ext>
            </a:extLst>
          </p:cNvPr>
          <p:cNvSpPr txBox="1"/>
          <p:nvPr/>
        </p:nvSpPr>
        <p:spPr>
          <a:xfrm>
            <a:off x="1169279" y="4685670"/>
            <a:ext cx="5271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x</a:t>
            </a:r>
            <a:r>
              <a:rPr lang="en-US" b="1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b="1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36E920-03A4-F281-B3F6-9FD805FB55F4}"/>
              </a:ext>
            </a:extLst>
          </p:cNvPr>
          <p:cNvSpPr txBox="1"/>
          <p:nvPr/>
        </p:nvSpPr>
        <p:spPr>
          <a:xfrm>
            <a:off x="1187165" y="5590565"/>
            <a:ext cx="5271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x</a:t>
            </a:r>
            <a:r>
              <a:rPr lang="en-US" b="1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b="1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b="1" dirty="0"/>
          </a:p>
        </p:txBody>
      </p:sp>
      <p:grpSp>
        <p:nvGrpSpPr>
          <p:cNvPr id="45" name="Google Shape;819;p37">
            <a:extLst>
              <a:ext uri="{FF2B5EF4-FFF2-40B4-BE49-F238E27FC236}">
                <a16:creationId xmlns:a16="http://schemas.microsoft.com/office/drawing/2014/main" id="{73F8A0F7-3E4D-6882-0D8E-7DDFA8541231}"/>
              </a:ext>
            </a:extLst>
          </p:cNvPr>
          <p:cNvGrpSpPr/>
          <p:nvPr/>
        </p:nvGrpSpPr>
        <p:grpSpPr>
          <a:xfrm>
            <a:off x="9781421" y="1678752"/>
            <a:ext cx="559689" cy="563231"/>
            <a:chOff x="3470151" y="1675213"/>
            <a:chExt cx="703669" cy="670009"/>
          </a:xfrm>
        </p:grpSpPr>
        <p:sp>
          <p:nvSpPr>
            <p:cNvPr id="46" name="Google Shape;820;p37">
              <a:extLst>
                <a:ext uri="{FF2B5EF4-FFF2-40B4-BE49-F238E27FC236}">
                  <a16:creationId xmlns:a16="http://schemas.microsoft.com/office/drawing/2014/main" id="{869B081B-514A-F846-9868-E65BA1FAA92D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Google Shape;821;p37">
              <a:extLst>
                <a:ext uri="{FF2B5EF4-FFF2-40B4-BE49-F238E27FC236}">
                  <a16:creationId xmlns:a16="http://schemas.microsoft.com/office/drawing/2014/main" id="{49B4DF1D-8B36-3612-B8C7-9FA0D6A254D4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" name="Google Shape;829;p37">
            <a:extLst>
              <a:ext uri="{FF2B5EF4-FFF2-40B4-BE49-F238E27FC236}">
                <a16:creationId xmlns:a16="http://schemas.microsoft.com/office/drawing/2014/main" id="{B0F547A0-C275-839B-2891-B5818288B11C}"/>
              </a:ext>
            </a:extLst>
          </p:cNvPr>
          <p:cNvSpPr/>
          <p:nvPr/>
        </p:nvSpPr>
        <p:spPr>
          <a:xfrm>
            <a:off x="9781421" y="4543899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505DA-0AB0-73DB-AB51-43105AF209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1593" y="1736443"/>
            <a:ext cx="2819451" cy="422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B68C1F-ED31-4EC4-66FF-E20E845336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5683" y="2666543"/>
            <a:ext cx="3360711" cy="419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B2AC14-602B-3E14-BC20-BE2D700EC0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6404" y="3666926"/>
            <a:ext cx="3657917" cy="403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2E2831-0EBE-939F-D938-0DF803371A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5683" y="4617386"/>
            <a:ext cx="3970364" cy="4191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F8AA77-6130-8C78-561F-747C996B8B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5683" y="5555310"/>
            <a:ext cx="8710415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88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4583445" y="188791"/>
            <a:ext cx="142934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3" action="ppaction://hlinksldjump"/>
              </a:rPr>
              <a:t>Technical Word</a:t>
            </a:r>
            <a:endParaRPr u="sng" dirty="0">
              <a:uFill>
                <a:solidFill>
                  <a:schemeClr val="tx2"/>
                </a:solidFill>
              </a:uFill>
            </a:endParaRPr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3373434" y="191672"/>
            <a:ext cx="10556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u="sng" dirty="0">
                <a:uFill>
                  <a:solidFill>
                    <a:schemeClr val="tx2"/>
                  </a:solidFill>
                </a:uFill>
                <a:sym typeface="Roboto"/>
                <a:hlinkClick r:id="rId4" action="ppaction://hlinksldjump"/>
              </a:rPr>
              <a:t>CSS &amp; CSS3</a:t>
            </a:r>
            <a:endParaRPr u="sng" dirty="0">
              <a:uFill>
                <a:solidFill>
                  <a:schemeClr val="tx2"/>
                </a:solidFill>
              </a:uFill>
              <a:sym typeface="Roboto"/>
            </a:endParaRPr>
          </a:p>
        </p:txBody>
      </p:sp>
      <p:sp>
        <p:nvSpPr>
          <p:cNvPr id="34" name="Google Shape;812;p37">
            <a:hlinkClick r:id="" action="ppaction://noaction"/>
            <a:extLst>
              <a:ext uri="{FF2B5EF4-FFF2-40B4-BE49-F238E27FC236}">
                <a16:creationId xmlns:a16="http://schemas.microsoft.com/office/drawing/2014/main" id="{2748EDEF-E438-677A-FE26-558E7A01CBA9}"/>
              </a:ext>
            </a:extLst>
          </p:cNvPr>
          <p:cNvSpPr txBox="1">
            <a:spLocks/>
          </p:cNvSpPr>
          <p:nvPr/>
        </p:nvSpPr>
        <p:spPr>
          <a:xfrm>
            <a:off x="2042049" y="191672"/>
            <a:ext cx="117701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/>
              </a:rPr>
              <a:t>Introduction</a:t>
            </a:r>
            <a:endParaRPr lang="en-US" sz="13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37" name="Google Shape;830;p37">
            <a:extLst>
              <a:ext uri="{FF2B5EF4-FFF2-40B4-BE49-F238E27FC236}">
                <a16:creationId xmlns:a16="http://schemas.microsoft.com/office/drawing/2014/main" id="{7DDC8728-47D2-1DD1-6BCD-3D612ABF3093}"/>
              </a:ext>
            </a:extLst>
          </p:cNvPr>
          <p:cNvSpPr/>
          <p:nvPr/>
        </p:nvSpPr>
        <p:spPr>
          <a:xfrm rot="10800000">
            <a:off x="6172385" y="675314"/>
            <a:ext cx="734442" cy="5265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D3F00DB8-7D84-3F79-CDB6-4B909B10FC90}"/>
              </a:ext>
            </a:extLst>
          </p:cNvPr>
          <p:cNvSpPr txBox="1">
            <a:spLocks/>
          </p:cNvSpPr>
          <p:nvPr/>
        </p:nvSpPr>
        <p:spPr>
          <a:xfrm>
            <a:off x="5870181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4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Selectors</a:t>
            </a:r>
            <a:r>
              <a:rPr lang="en-US" sz="1400" b="1" dirty="0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</p:txBody>
      </p:sp>
      <p:sp>
        <p:nvSpPr>
          <p:cNvPr id="78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3B55E7AD-D67B-BC5B-7F7C-70E0CA21EC32}"/>
              </a:ext>
            </a:extLst>
          </p:cNvPr>
          <p:cNvSpPr txBox="1">
            <a:spLocks/>
          </p:cNvSpPr>
          <p:nvPr/>
        </p:nvSpPr>
        <p:spPr>
          <a:xfrm>
            <a:off x="6789589" y="188791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7" action="ppaction://hlinksldjump"/>
              </a:rPr>
              <a:t>How to</a:t>
            </a:r>
            <a:endParaRPr lang="en-US" u="sng" dirty="0">
              <a:uFill>
                <a:solidFill>
                  <a:schemeClr val="tx2"/>
                </a:solidFill>
              </a:uFill>
            </a:endParaRPr>
          </a:p>
        </p:txBody>
      </p:sp>
      <p:sp>
        <p:nvSpPr>
          <p:cNvPr id="24" name="Google Shape;811;p37">
            <a:extLst>
              <a:ext uri="{FF2B5EF4-FFF2-40B4-BE49-F238E27FC236}">
                <a16:creationId xmlns:a16="http://schemas.microsoft.com/office/drawing/2014/main" id="{345E115A-0AB3-430C-DE39-676488D5F3DD}"/>
              </a:ext>
            </a:extLst>
          </p:cNvPr>
          <p:cNvSpPr txBox="1">
            <a:spLocks/>
          </p:cNvSpPr>
          <p:nvPr/>
        </p:nvSpPr>
        <p:spPr>
          <a:xfrm>
            <a:off x="708181" y="959757"/>
            <a:ext cx="7611461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ការប្រើប្រាស់</a:t>
            </a:r>
            <a:r>
              <a:rPr lang="en-US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Attribute Selector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6E1D2F-7B76-4AC6-F889-8A8B27D421EC}"/>
              </a:ext>
            </a:extLst>
          </p:cNvPr>
          <p:cNvSpPr txBox="1"/>
          <p:nvPr/>
        </p:nvSpPr>
        <p:spPr>
          <a:xfrm>
            <a:off x="817485" y="1618284"/>
            <a:ext cx="7611460" cy="440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9250" indent="-349250">
              <a:lnSpc>
                <a:spcPts val="3000"/>
              </a:lnSpc>
            </a:pPr>
            <a:r>
              <a:rPr lang="en-US" sz="165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Attribute selector: </a:t>
            </a:r>
            <a:r>
              <a:rPr lang="km-KH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ca-E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</a:t>
            </a:r>
            <a:r>
              <a:rPr lang="en-US" altLang="zh-CN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55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style</a:t>
            </a:r>
            <a:r>
              <a:rPr lang="en-US" altLang="zh-CN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altLang="zh-CN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</a:t>
            </a:r>
            <a:r>
              <a:rPr lang="en-US" altLang="zh-CN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55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HTML element </a:t>
            </a:r>
            <a:r>
              <a:rPr lang="ca-ES" altLang="zh-CN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ទៅតាម </a:t>
            </a:r>
            <a:r>
              <a:rPr lang="en-US" altLang="zh-CN" sz="155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Attribute</a:t>
            </a:r>
            <a:r>
              <a:rPr lang="km-KH" altLang="zh-CN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ca-ES" altLang="zh-CN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E511F4-7BCC-4E43-CD8C-7C35176DEBEC}"/>
              </a:ext>
            </a:extLst>
          </p:cNvPr>
          <p:cNvSpPr txBox="1"/>
          <p:nvPr/>
        </p:nvSpPr>
        <p:spPr>
          <a:xfrm>
            <a:off x="840389" y="2199860"/>
            <a:ext cx="1112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160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8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D2D983-5D4F-448C-15CF-DE02FCB0E0FB}"/>
              </a:ext>
            </a:extLst>
          </p:cNvPr>
          <p:cNvSpPr txBox="1"/>
          <p:nvPr/>
        </p:nvSpPr>
        <p:spPr>
          <a:xfrm>
            <a:off x="739292" y="3849507"/>
            <a:ext cx="8675295" cy="1158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5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attribute = value selector </a:t>
            </a:r>
            <a:r>
              <a:rPr lang="en-US" b="1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: </a:t>
            </a:r>
            <a:r>
              <a:rPr lang="km-KH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style</a:t>
            </a:r>
            <a:r>
              <a:rPr lang="en-U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 </a:t>
            </a:r>
            <a:r>
              <a:rPr lang="en-US" sz="155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HTML</a:t>
            </a:r>
            <a:r>
              <a:rPr lang="en-U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5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</a:t>
            </a:r>
            <a:r>
              <a:rPr lang="en-U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ទៅតាម </a:t>
            </a:r>
            <a:r>
              <a:rPr lang="en-US" sz="155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attribute</a:t>
            </a:r>
            <a:r>
              <a:rPr lang="en-U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value </a:t>
            </a:r>
            <a:r>
              <a:rPr lang="km-KH" sz="155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របស់វា ដែលយើងអាចកំណត់លក្ខខ័ណ្ឌបានច្រើនតាមវិធីខាងក្រោម៖</a:t>
            </a:r>
          </a:p>
          <a:p>
            <a:pPr>
              <a:lnSpc>
                <a:spcPct val="150000"/>
              </a:lnSpc>
            </a:pPr>
            <a:endParaRPr lang="en-US" sz="1550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29" name="Google Shape;819;p37">
            <a:extLst>
              <a:ext uri="{FF2B5EF4-FFF2-40B4-BE49-F238E27FC236}">
                <a16:creationId xmlns:a16="http://schemas.microsoft.com/office/drawing/2014/main" id="{625B0B9A-5B2F-C5D2-CE14-65435C235FC2}"/>
              </a:ext>
            </a:extLst>
          </p:cNvPr>
          <p:cNvGrpSpPr/>
          <p:nvPr/>
        </p:nvGrpSpPr>
        <p:grpSpPr>
          <a:xfrm>
            <a:off x="10304312" y="1495558"/>
            <a:ext cx="559689" cy="563231"/>
            <a:chOff x="3470151" y="1675213"/>
            <a:chExt cx="703669" cy="670009"/>
          </a:xfrm>
        </p:grpSpPr>
        <p:sp>
          <p:nvSpPr>
            <p:cNvPr id="36" name="Google Shape;820;p37">
              <a:extLst>
                <a:ext uri="{FF2B5EF4-FFF2-40B4-BE49-F238E27FC236}">
                  <a16:creationId xmlns:a16="http://schemas.microsoft.com/office/drawing/2014/main" id="{B6CAEAD3-DC04-12C6-82F5-3BC37D2EAE95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" name="Google Shape;821;p37">
              <a:extLst>
                <a:ext uri="{FF2B5EF4-FFF2-40B4-BE49-F238E27FC236}">
                  <a16:creationId xmlns:a16="http://schemas.microsoft.com/office/drawing/2014/main" id="{642B563E-28A3-FF3C-282F-C8F0E7BA0B7A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9" name="Google Shape;829;p37">
            <a:extLst>
              <a:ext uri="{FF2B5EF4-FFF2-40B4-BE49-F238E27FC236}">
                <a16:creationId xmlns:a16="http://schemas.microsoft.com/office/drawing/2014/main" id="{1375284D-DD39-475E-8800-A421A167C631}"/>
              </a:ext>
            </a:extLst>
          </p:cNvPr>
          <p:cNvSpPr/>
          <p:nvPr/>
        </p:nvSpPr>
        <p:spPr>
          <a:xfrm>
            <a:off x="8671910" y="5180476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65B518A-7CD2-EC63-207C-6FDCB593CD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3486" y="2649179"/>
            <a:ext cx="4284788" cy="946541"/>
          </a:xfrm>
          <a:prstGeom prst="rect">
            <a:avLst/>
          </a:prstGeom>
        </p:spPr>
      </p:pic>
      <p:sp>
        <p:nvSpPr>
          <p:cNvPr id="19" name="Google Shape;2087;p67">
            <a:extLst>
              <a:ext uri="{FF2B5EF4-FFF2-40B4-BE49-F238E27FC236}">
                <a16:creationId xmlns:a16="http://schemas.microsoft.com/office/drawing/2014/main" id="{8C7E381B-8DEF-4ED1-4F06-75FDBF81FB45}"/>
              </a:ext>
            </a:extLst>
          </p:cNvPr>
          <p:cNvSpPr/>
          <p:nvPr/>
        </p:nvSpPr>
        <p:spPr>
          <a:xfrm rot="5400000">
            <a:off x="6035581" y="5447601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225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4583445" y="188791"/>
            <a:ext cx="142934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3" action="ppaction://hlinksldjump"/>
              </a:rPr>
              <a:t>Technical Word</a:t>
            </a:r>
            <a:endParaRPr u="sng" dirty="0">
              <a:uFill>
                <a:solidFill>
                  <a:schemeClr val="tx2"/>
                </a:solidFill>
              </a:uFill>
            </a:endParaRPr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3373434" y="191672"/>
            <a:ext cx="10556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u="sng" dirty="0">
                <a:uFill>
                  <a:solidFill>
                    <a:schemeClr val="tx2"/>
                  </a:solidFill>
                </a:uFill>
                <a:sym typeface="Roboto"/>
                <a:hlinkClick r:id="rId4" action="ppaction://hlinksldjump"/>
              </a:rPr>
              <a:t>CSS &amp; CSS3</a:t>
            </a:r>
            <a:endParaRPr u="sng" dirty="0">
              <a:uFill>
                <a:solidFill>
                  <a:schemeClr val="tx2"/>
                </a:solidFill>
              </a:uFill>
              <a:sym typeface="Roboto"/>
            </a:endParaRPr>
          </a:p>
        </p:txBody>
      </p:sp>
      <p:sp>
        <p:nvSpPr>
          <p:cNvPr id="34" name="Google Shape;812;p37">
            <a:hlinkClick r:id="" action="ppaction://noaction"/>
            <a:extLst>
              <a:ext uri="{FF2B5EF4-FFF2-40B4-BE49-F238E27FC236}">
                <a16:creationId xmlns:a16="http://schemas.microsoft.com/office/drawing/2014/main" id="{2748EDEF-E438-677A-FE26-558E7A01CBA9}"/>
              </a:ext>
            </a:extLst>
          </p:cNvPr>
          <p:cNvSpPr txBox="1">
            <a:spLocks/>
          </p:cNvSpPr>
          <p:nvPr/>
        </p:nvSpPr>
        <p:spPr>
          <a:xfrm>
            <a:off x="2042049" y="191672"/>
            <a:ext cx="117701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/>
              </a:rPr>
              <a:t>Introduction</a:t>
            </a:r>
            <a:endParaRPr lang="en-US" sz="13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37" name="Google Shape;830;p37">
            <a:extLst>
              <a:ext uri="{FF2B5EF4-FFF2-40B4-BE49-F238E27FC236}">
                <a16:creationId xmlns:a16="http://schemas.microsoft.com/office/drawing/2014/main" id="{7DDC8728-47D2-1DD1-6BCD-3D612ABF3093}"/>
              </a:ext>
            </a:extLst>
          </p:cNvPr>
          <p:cNvSpPr/>
          <p:nvPr/>
        </p:nvSpPr>
        <p:spPr>
          <a:xfrm rot="10800000">
            <a:off x="6172385" y="673370"/>
            <a:ext cx="734442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D3F00DB8-7D84-3F79-CDB6-4B909B10FC90}"/>
              </a:ext>
            </a:extLst>
          </p:cNvPr>
          <p:cNvSpPr txBox="1">
            <a:spLocks/>
          </p:cNvSpPr>
          <p:nvPr/>
        </p:nvSpPr>
        <p:spPr>
          <a:xfrm>
            <a:off x="5870181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4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Selectors</a:t>
            </a:r>
            <a:r>
              <a:rPr lang="en-US" sz="1400" b="1" dirty="0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</p:txBody>
      </p:sp>
      <p:sp>
        <p:nvSpPr>
          <p:cNvPr id="78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3B55E7AD-D67B-BC5B-7F7C-70E0CA21EC32}"/>
              </a:ext>
            </a:extLst>
          </p:cNvPr>
          <p:cNvSpPr txBox="1">
            <a:spLocks/>
          </p:cNvSpPr>
          <p:nvPr/>
        </p:nvSpPr>
        <p:spPr>
          <a:xfrm>
            <a:off x="6789589" y="188791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7" action="ppaction://hlinksldjump"/>
              </a:rPr>
              <a:t>How to</a:t>
            </a:r>
            <a:endParaRPr lang="en-US" u="sng" dirty="0">
              <a:uFill>
                <a:solidFill>
                  <a:schemeClr val="tx2"/>
                </a:solidFill>
              </a:uFill>
            </a:endParaRPr>
          </a:p>
        </p:txBody>
      </p:sp>
      <p:grpSp>
        <p:nvGrpSpPr>
          <p:cNvPr id="29" name="Google Shape;819;p37">
            <a:extLst>
              <a:ext uri="{FF2B5EF4-FFF2-40B4-BE49-F238E27FC236}">
                <a16:creationId xmlns:a16="http://schemas.microsoft.com/office/drawing/2014/main" id="{625B0B9A-5B2F-C5D2-CE14-65435C235FC2}"/>
              </a:ext>
            </a:extLst>
          </p:cNvPr>
          <p:cNvGrpSpPr/>
          <p:nvPr/>
        </p:nvGrpSpPr>
        <p:grpSpPr>
          <a:xfrm>
            <a:off x="10304312" y="1495558"/>
            <a:ext cx="559689" cy="563231"/>
            <a:chOff x="3470151" y="1675213"/>
            <a:chExt cx="703669" cy="670009"/>
          </a:xfrm>
        </p:grpSpPr>
        <p:sp>
          <p:nvSpPr>
            <p:cNvPr id="36" name="Google Shape;820;p37">
              <a:extLst>
                <a:ext uri="{FF2B5EF4-FFF2-40B4-BE49-F238E27FC236}">
                  <a16:creationId xmlns:a16="http://schemas.microsoft.com/office/drawing/2014/main" id="{B6CAEAD3-DC04-12C6-82F5-3BC37D2EAE95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" name="Google Shape;821;p37">
              <a:extLst>
                <a:ext uri="{FF2B5EF4-FFF2-40B4-BE49-F238E27FC236}">
                  <a16:creationId xmlns:a16="http://schemas.microsoft.com/office/drawing/2014/main" id="{642B563E-28A3-FF3C-282F-C8F0E7BA0B7A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9" name="Google Shape;829;p37">
            <a:extLst>
              <a:ext uri="{FF2B5EF4-FFF2-40B4-BE49-F238E27FC236}">
                <a16:creationId xmlns:a16="http://schemas.microsoft.com/office/drawing/2014/main" id="{1375284D-DD39-475E-8800-A421A167C631}"/>
              </a:ext>
            </a:extLst>
          </p:cNvPr>
          <p:cNvSpPr/>
          <p:nvPr/>
        </p:nvSpPr>
        <p:spPr>
          <a:xfrm>
            <a:off x="7975720" y="5634277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B5C71B-CFCC-7B3E-C8AB-1B6B62385926}"/>
              </a:ext>
            </a:extLst>
          </p:cNvPr>
          <p:cNvGrpSpPr/>
          <p:nvPr/>
        </p:nvGrpSpPr>
        <p:grpSpPr>
          <a:xfrm>
            <a:off x="1198901" y="3744824"/>
            <a:ext cx="4700454" cy="1557187"/>
            <a:chOff x="840390" y="4388164"/>
            <a:chExt cx="4700454" cy="15571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F7C900B-4AE3-3419-CFF5-C7085564370C}"/>
                </a:ext>
              </a:extLst>
            </p:cNvPr>
            <p:cNvSpPr txBox="1"/>
            <p:nvPr/>
          </p:nvSpPr>
          <p:spPr>
            <a:xfrm>
              <a:off x="840390" y="4388164"/>
              <a:ext cx="11057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268BA"/>
                  </a:solidFill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Example</a:t>
              </a:r>
              <a:r>
                <a:rPr lang="en-US" dirty="0">
                  <a:solidFill>
                    <a:srgbClr val="2268BA"/>
                  </a:solidFill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:</a:t>
              </a:r>
              <a:r>
                <a:rPr lang="en-US" sz="1600" dirty="0">
                  <a:solidFill>
                    <a:srgbClr val="222222"/>
                  </a:solidFill>
                  <a:latin typeface="Khmer OS Battambang" panose="02000500000000020004" pitchFamily="2" charset="0"/>
                  <a:cs typeface="Khmer OS Battambang" panose="02000500000000020004" pitchFamily="2" charset="0"/>
                </a:rPr>
                <a:t> </a:t>
              </a:r>
              <a:endParaRPr lang="en-US" dirty="0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065AE46-D286-1CA0-BDE6-13774F471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91479" y="4665080"/>
              <a:ext cx="3749365" cy="1280271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E2617BD-C95E-4673-DF11-50880320B097}"/>
              </a:ext>
            </a:extLst>
          </p:cNvPr>
          <p:cNvSpPr txBox="1"/>
          <p:nvPr/>
        </p:nvSpPr>
        <p:spPr>
          <a:xfrm>
            <a:off x="1049694" y="1147541"/>
            <a:ext cx="913332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tag[attribute=”value”] 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: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រាល់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Elements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 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attribute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value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tag[attribute~=”value”] 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: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រាល់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Elements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ឲ្យតែពាក្យណាមួយនៅក្នុង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value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មានដូច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tag[attribute^=”value”] 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: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រាល់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Elements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value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ចាប់ផ្ដើមដូច(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css3)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tag[attribute$=”value”] 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: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រាល់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Elements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value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បញ្ចប់ដូច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tag[attribute*=”value”] 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: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រាល់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Elements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​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ឲ្យតែតួអក្សរនៃពាក្យណាមួយនៅក្នុង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Value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មានដូច</a:t>
            </a:r>
          </a:p>
        </p:txBody>
      </p:sp>
    </p:spTree>
    <p:extLst>
      <p:ext uri="{BB962C8B-B14F-4D97-AF65-F5344CB8AC3E}">
        <p14:creationId xmlns:p14="http://schemas.microsoft.com/office/powerpoint/2010/main" val="328029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4583445" y="188791"/>
            <a:ext cx="142934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3" action="ppaction://hlinksldjump"/>
              </a:rPr>
              <a:t>Technical Word</a:t>
            </a:r>
            <a:endParaRPr u="sng" dirty="0">
              <a:uFill>
                <a:solidFill>
                  <a:schemeClr val="tx2"/>
                </a:solidFill>
              </a:uFill>
            </a:endParaRPr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3373434" y="191672"/>
            <a:ext cx="10556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u="sng" dirty="0">
                <a:uFill>
                  <a:solidFill>
                    <a:schemeClr val="tx2"/>
                  </a:solidFill>
                </a:uFill>
                <a:sym typeface="Roboto"/>
                <a:hlinkClick r:id="rId4" action="ppaction://hlinksldjump"/>
              </a:rPr>
              <a:t>CSS &amp; CSS3</a:t>
            </a:r>
            <a:endParaRPr u="sng" dirty="0">
              <a:uFill>
                <a:solidFill>
                  <a:schemeClr val="tx2"/>
                </a:solidFill>
              </a:uFill>
              <a:sym typeface="Roboto"/>
            </a:endParaRPr>
          </a:p>
        </p:txBody>
      </p:sp>
      <p:sp>
        <p:nvSpPr>
          <p:cNvPr id="34" name="Google Shape;812;p37">
            <a:hlinkClick r:id="" action="ppaction://noaction"/>
            <a:extLst>
              <a:ext uri="{FF2B5EF4-FFF2-40B4-BE49-F238E27FC236}">
                <a16:creationId xmlns:a16="http://schemas.microsoft.com/office/drawing/2014/main" id="{2748EDEF-E438-677A-FE26-558E7A01CBA9}"/>
              </a:ext>
            </a:extLst>
          </p:cNvPr>
          <p:cNvSpPr txBox="1">
            <a:spLocks/>
          </p:cNvSpPr>
          <p:nvPr/>
        </p:nvSpPr>
        <p:spPr>
          <a:xfrm>
            <a:off x="2042049" y="191672"/>
            <a:ext cx="117701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/>
              </a:rPr>
              <a:t>Introduction</a:t>
            </a:r>
            <a:endParaRPr lang="en-US" sz="13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37" name="Google Shape;830;p37">
            <a:extLst>
              <a:ext uri="{FF2B5EF4-FFF2-40B4-BE49-F238E27FC236}">
                <a16:creationId xmlns:a16="http://schemas.microsoft.com/office/drawing/2014/main" id="{7DDC8728-47D2-1DD1-6BCD-3D612ABF3093}"/>
              </a:ext>
            </a:extLst>
          </p:cNvPr>
          <p:cNvSpPr/>
          <p:nvPr/>
        </p:nvSpPr>
        <p:spPr>
          <a:xfrm rot="10800000">
            <a:off x="6172385" y="673370"/>
            <a:ext cx="734442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D3F00DB8-7D84-3F79-CDB6-4B909B10FC90}"/>
              </a:ext>
            </a:extLst>
          </p:cNvPr>
          <p:cNvSpPr txBox="1">
            <a:spLocks/>
          </p:cNvSpPr>
          <p:nvPr/>
        </p:nvSpPr>
        <p:spPr>
          <a:xfrm>
            <a:off x="5870181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4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Selectors</a:t>
            </a:r>
            <a:r>
              <a:rPr lang="en-US" sz="1400" b="1" dirty="0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</p:txBody>
      </p:sp>
      <p:sp>
        <p:nvSpPr>
          <p:cNvPr id="78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3B55E7AD-D67B-BC5B-7F7C-70E0CA21EC32}"/>
              </a:ext>
            </a:extLst>
          </p:cNvPr>
          <p:cNvSpPr txBox="1">
            <a:spLocks/>
          </p:cNvSpPr>
          <p:nvPr/>
        </p:nvSpPr>
        <p:spPr>
          <a:xfrm>
            <a:off x="6789589" y="188791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7" action="ppaction://hlinksldjump"/>
              </a:rPr>
              <a:t>How to</a:t>
            </a:r>
            <a:endParaRPr lang="en-US" u="sng" dirty="0">
              <a:uFill>
                <a:solidFill>
                  <a:schemeClr val="tx2"/>
                </a:solidFill>
              </a:uFill>
            </a:endParaRPr>
          </a:p>
        </p:txBody>
      </p:sp>
      <p:sp>
        <p:nvSpPr>
          <p:cNvPr id="19" name="Google Shape;811;p37">
            <a:extLst>
              <a:ext uri="{FF2B5EF4-FFF2-40B4-BE49-F238E27FC236}">
                <a16:creationId xmlns:a16="http://schemas.microsoft.com/office/drawing/2014/main" id="{46E182C3-A707-8CAB-4297-A3BC8FDD8AF3}"/>
              </a:ext>
            </a:extLst>
          </p:cNvPr>
          <p:cNvSpPr txBox="1">
            <a:spLocks/>
          </p:cNvSpPr>
          <p:nvPr/>
        </p:nvSpPr>
        <p:spPr>
          <a:xfrm>
            <a:off x="708181" y="885109"/>
            <a:ext cx="7611461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ការប្រើប្រាស់</a:t>
            </a:r>
            <a:r>
              <a:rPr lang="en-US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0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Combinators</a:t>
            </a:r>
            <a:endParaRPr lang="en-US" sz="1800" b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grpSp>
        <p:nvGrpSpPr>
          <p:cNvPr id="20" name="Google Shape;819;p37">
            <a:extLst>
              <a:ext uri="{FF2B5EF4-FFF2-40B4-BE49-F238E27FC236}">
                <a16:creationId xmlns:a16="http://schemas.microsoft.com/office/drawing/2014/main" id="{6FF00161-84D8-5B79-DCE6-8C526231454F}"/>
              </a:ext>
            </a:extLst>
          </p:cNvPr>
          <p:cNvGrpSpPr/>
          <p:nvPr/>
        </p:nvGrpSpPr>
        <p:grpSpPr>
          <a:xfrm>
            <a:off x="10304312" y="1420910"/>
            <a:ext cx="559689" cy="563231"/>
            <a:chOff x="3470151" y="1675213"/>
            <a:chExt cx="703669" cy="670009"/>
          </a:xfrm>
        </p:grpSpPr>
        <p:sp>
          <p:nvSpPr>
            <p:cNvPr id="21" name="Google Shape;820;p37">
              <a:extLst>
                <a:ext uri="{FF2B5EF4-FFF2-40B4-BE49-F238E27FC236}">
                  <a16:creationId xmlns:a16="http://schemas.microsoft.com/office/drawing/2014/main" id="{3CF4DAA0-B934-A729-DC78-544217D26FDC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821;p37">
              <a:extLst>
                <a:ext uri="{FF2B5EF4-FFF2-40B4-BE49-F238E27FC236}">
                  <a16:creationId xmlns:a16="http://schemas.microsoft.com/office/drawing/2014/main" id="{4FF246D6-CD25-1D1C-EC84-5A563DE08D25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3" name="Google Shape;829;p37">
            <a:extLst>
              <a:ext uri="{FF2B5EF4-FFF2-40B4-BE49-F238E27FC236}">
                <a16:creationId xmlns:a16="http://schemas.microsoft.com/office/drawing/2014/main" id="{DBD61E9D-9DB4-0B32-0B3F-329C11E523D1}"/>
              </a:ext>
            </a:extLst>
          </p:cNvPr>
          <p:cNvSpPr/>
          <p:nvPr/>
        </p:nvSpPr>
        <p:spPr>
          <a:xfrm>
            <a:off x="7441754" y="5592454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4FCB3B2-ED7F-1EF0-D715-1AF15578C0DD}"/>
              </a:ext>
            </a:extLst>
          </p:cNvPr>
          <p:cNvSpPr txBox="1">
            <a:spLocks/>
          </p:cNvSpPr>
          <p:nvPr/>
        </p:nvSpPr>
        <p:spPr>
          <a:xfrm>
            <a:off x="943088" y="1547675"/>
            <a:ext cx="10455739" cy="3938849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ca-E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CSS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យើងអាចធ្វើការកំណត់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style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selector</a:t>
            </a:r>
            <a:r>
              <a:rPr lang="en-U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ដែលស្ថិតនៅក្នុង </a:t>
            </a:r>
            <a:r>
              <a:rPr lang="en-US" altLang="zh-CN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selector</a:t>
            </a:r>
            <a:r>
              <a:rPr lang="en-U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មេបានតាមរយៈ</a:t>
            </a:r>
            <a:r>
              <a:rPr lang="km-KH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  <a:endParaRPr lang="en-US" altLang="zh-CN" sz="1600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km-KH" sz="100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ca-E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  <a:sym typeface="Roboto Condensed"/>
              </a:rPr>
              <a:t>- Descendant selector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ca-E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style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ទៅឲ្យគ្រប់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elements</a:t>
            </a:r>
            <a:r>
              <a:rPr lang="en-U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ដែលស្ថិតនៅក្នុង </a:t>
            </a:r>
            <a:r>
              <a:rPr lang="en-US" altLang="zh-CN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selector</a:t>
            </a:r>
            <a:r>
              <a:rPr lang="en-U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មេ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ca-E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ca-E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- Child selector (&gt;): </a:t>
            </a:r>
            <a:r>
              <a:rPr lang="ca-E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style </a:t>
            </a:r>
            <a:r>
              <a:rPr lang="ca-E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ទៅឲ្យគ្រប់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elements</a:t>
            </a:r>
            <a:r>
              <a:rPr lang="en-U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ដែលស្ថិតក្នុង</a:t>
            </a:r>
            <a:r>
              <a:rPr lang="km-KH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តែ</a:t>
            </a:r>
            <a:r>
              <a:rPr lang="ca-E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selector</a:t>
            </a:r>
            <a:r>
              <a:rPr lang="en-U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600" dirty="0" err="1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មេ</a:t>
            </a:r>
            <a:r>
              <a:rPr lang="km-KH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(ទីមួយ១</a:t>
            </a:r>
            <a:r>
              <a:rPr lang="km-KH" altLang="zh-CN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endParaRPr lang="en-US" altLang="zh-CN" sz="1580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ca-E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- Adjacent sibling selector (+): </a:t>
            </a:r>
            <a:r>
              <a:rPr lang="ca-E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style </a:t>
            </a:r>
            <a:r>
              <a:rPr lang="ca-E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ទៅឲ្យគ្រប់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elements</a:t>
            </a:r>
            <a:r>
              <a:rPr lang="en-U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ដែលនៅខាងក្រៅបន្ទាប់ពី </a:t>
            </a:r>
            <a:r>
              <a:rPr lang="en-US" altLang="zh-CN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selector</a:t>
            </a:r>
            <a:r>
              <a:rPr lang="en-U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600" dirty="0" err="1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មេ</a:t>
            </a:r>
            <a:r>
              <a:rPr lang="km-KH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ផ្ទាល់</a:t>
            </a:r>
            <a:endParaRPr lang="en-US" altLang="zh-CN" sz="1600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ca-E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- General sibling selector (~): </a:t>
            </a:r>
            <a:r>
              <a:rPr lang="ca-E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style </a:t>
            </a:r>
            <a:r>
              <a:rPr lang="ca-E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ទៅឲ្យគ្រប់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elements</a:t>
            </a:r>
            <a:r>
              <a:rPr lang="en-U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ដែលនៅខាងក្រៅបន្ទាប់ពី </a:t>
            </a:r>
            <a:r>
              <a:rPr lang="en-US" altLang="zh-CN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selector</a:t>
            </a:r>
            <a:r>
              <a:rPr lang="en-US" altLang="zh-CN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មេ</a:t>
            </a:r>
          </a:p>
          <a:p>
            <a:pPr>
              <a:spcBef>
                <a:spcPts val="600"/>
              </a:spcBef>
            </a:pPr>
            <a:endParaRPr lang="en-US" sz="1580" dirty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9348BC-60A8-6B8E-3C53-EF569CE0EBC6}"/>
              </a:ext>
            </a:extLst>
          </p:cNvPr>
          <p:cNvSpPr txBox="1"/>
          <p:nvPr/>
        </p:nvSpPr>
        <p:spPr>
          <a:xfrm>
            <a:off x="1163442" y="2547172"/>
            <a:ext cx="5271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x: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86EA85-3A50-74B3-0D59-710BF585297B}"/>
              </a:ext>
            </a:extLst>
          </p:cNvPr>
          <p:cNvSpPr txBox="1"/>
          <p:nvPr/>
        </p:nvSpPr>
        <p:spPr>
          <a:xfrm>
            <a:off x="1163442" y="3409188"/>
            <a:ext cx="5271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x: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B61066-A45A-64F5-2DB1-16065158E4FE}"/>
              </a:ext>
            </a:extLst>
          </p:cNvPr>
          <p:cNvSpPr txBox="1"/>
          <p:nvPr/>
        </p:nvSpPr>
        <p:spPr>
          <a:xfrm>
            <a:off x="1163442" y="4295905"/>
            <a:ext cx="5271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x: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7990D2-1CEB-5453-F705-2614C6044FF3}"/>
              </a:ext>
            </a:extLst>
          </p:cNvPr>
          <p:cNvSpPr txBox="1"/>
          <p:nvPr/>
        </p:nvSpPr>
        <p:spPr>
          <a:xfrm>
            <a:off x="1181685" y="5125490"/>
            <a:ext cx="5271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</a:t>
            </a:r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x: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70E0098-3FFC-D915-5B0D-002327D139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6762" y="2511296"/>
            <a:ext cx="2994920" cy="3734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CAFF1AB-6A03-530D-A176-BB7AE3825F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5924" y="3371921"/>
            <a:ext cx="3116912" cy="43122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6DAD4F2-AB1D-F2C5-F2F8-04B12BA824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0622" y="4293176"/>
            <a:ext cx="3139712" cy="38865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25144CD-8D4D-E1A8-7794-4E034CC91B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0622" y="5129080"/>
            <a:ext cx="3147333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1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4583445" y="188791"/>
            <a:ext cx="142934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3" action="ppaction://hlinksldjump"/>
              </a:rPr>
              <a:t>Technical Word</a:t>
            </a:r>
            <a:endParaRPr u="sng" dirty="0">
              <a:uFill>
                <a:solidFill>
                  <a:schemeClr val="tx2"/>
                </a:solidFill>
              </a:uFill>
            </a:endParaRPr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3373434" y="191672"/>
            <a:ext cx="10556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u="sng" dirty="0">
                <a:uFill>
                  <a:solidFill>
                    <a:schemeClr val="tx2"/>
                  </a:solidFill>
                </a:uFill>
                <a:sym typeface="Roboto"/>
                <a:hlinkClick r:id="rId4" action="ppaction://hlinksldjump"/>
              </a:rPr>
              <a:t>CSS &amp; CSS3</a:t>
            </a:r>
            <a:endParaRPr u="sng" dirty="0">
              <a:uFill>
                <a:solidFill>
                  <a:schemeClr val="tx2"/>
                </a:solidFill>
              </a:uFill>
              <a:sym typeface="Roboto"/>
            </a:endParaRPr>
          </a:p>
        </p:txBody>
      </p:sp>
      <p:sp>
        <p:nvSpPr>
          <p:cNvPr id="34" name="Google Shape;812;p37">
            <a:hlinkClick r:id="" action="ppaction://noaction"/>
            <a:extLst>
              <a:ext uri="{FF2B5EF4-FFF2-40B4-BE49-F238E27FC236}">
                <a16:creationId xmlns:a16="http://schemas.microsoft.com/office/drawing/2014/main" id="{2748EDEF-E438-677A-FE26-558E7A01CBA9}"/>
              </a:ext>
            </a:extLst>
          </p:cNvPr>
          <p:cNvSpPr txBox="1">
            <a:spLocks/>
          </p:cNvSpPr>
          <p:nvPr/>
        </p:nvSpPr>
        <p:spPr>
          <a:xfrm>
            <a:off x="2042049" y="191672"/>
            <a:ext cx="117701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/>
              </a:rPr>
              <a:t>Introduction</a:t>
            </a:r>
            <a:endParaRPr lang="en-US" sz="13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37" name="Google Shape;830;p37">
            <a:extLst>
              <a:ext uri="{FF2B5EF4-FFF2-40B4-BE49-F238E27FC236}">
                <a16:creationId xmlns:a16="http://schemas.microsoft.com/office/drawing/2014/main" id="{7DDC8728-47D2-1DD1-6BCD-3D612ABF3093}"/>
              </a:ext>
            </a:extLst>
          </p:cNvPr>
          <p:cNvSpPr/>
          <p:nvPr/>
        </p:nvSpPr>
        <p:spPr>
          <a:xfrm rot="10800000">
            <a:off x="7162576" y="675314"/>
            <a:ext cx="574435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D3F00DB8-7D84-3F79-CDB6-4B909B10FC90}"/>
              </a:ext>
            </a:extLst>
          </p:cNvPr>
          <p:cNvSpPr txBox="1">
            <a:spLocks/>
          </p:cNvSpPr>
          <p:nvPr/>
        </p:nvSpPr>
        <p:spPr>
          <a:xfrm>
            <a:off x="5870181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6" action="ppaction://hlinksldjump"/>
              </a:rPr>
              <a:t>Selectors</a:t>
            </a:r>
            <a:r>
              <a:rPr lang="en-US" sz="1400" b="1" dirty="0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</p:txBody>
      </p:sp>
      <p:sp>
        <p:nvSpPr>
          <p:cNvPr id="78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3B55E7AD-D67B-BC5B-7F7C-70E0CA21EC32}"/>
              </a:ext>
            </a:extLst>
          </p:cNvPr>
          <p:cNvSpPr txBox="1">
            <a:spLocks/>
          </p:cNvSpPr>
          <p:nvPr/>
        </p:nvSpPr>
        <p:spPr>
          <a:xfrm>
            <a:off x="6789589" y="188791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accent4"/>
              </a:buClr>
              <a:buSzPts val="1400"/>
              <a:buFont typeface="Roboto Condensed"/>
              <a:buNone/>
              <a:defRPr b="1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/>
              </a:defRPr>
            </a:lvl1pPr>
            <a:lvl2pPr marL="914400" indent="-317500" algn="ctr"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</a:defRPr>
            </a:lvl2pPr>
            <a:lvl3pPr marL="1371600" indent="-317500" algn="ctr"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</a:defRPr>
            </a:lvl3pPr>
            <a:lvl4pPr marL="1828800" indent="-317500" algn="ctr"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</a:defRPr>
            </a:lvl4pPr>
            <a:lvl5pPr marL="2286000" indent="-317500" algn="ctr"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</a:defRPr>
            </a:lvl5pPr>
            <a:lvl6pPr marL="2743200" indent="-317500" algn="ctr"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</a:defRPr>
            </a:lvl6pPr>
            <a:lvl7pPr marL="3200400" indent="-317500" algn="ctr"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</a:defRPr>
            </a:lvl7pPr>
            <a:lvl8pPr marL="3657600" indent="-317500" algn="ctr"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</a:defRPr>
            </a:lvl8pPr>
            <a:lvl9pPr marL="4114800" indent="-317500" algn="ctr"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</a:defRPr>
            </a:lvl9pPr>
          </a:lstStyle>
          <a:p>
            <a:r>
              <a:rPr lang="en-US" u="sng" dirty="0">
                <a:uFill>
                  <a:solidFill>
                    <a:schemeClr val="tx2"/>
                  </a:solidFill>
                </a:uFill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</a:t>
            </a:r>
            <a:endParaRPr lang="en-US" u="sng" dirty="0">
              <a:uFill>
                <a:solidFill>
                  <a:schemeClr val="tx2"/>
                </a:solidFill>
              </a:uFill>
              <a:sym typeface="Roboto Condensed"/>
            </a:endParaRPr>
          </a:p>
        </p:txBody>
      </p:sp>
      <p:sp>
        <p:nvSpPr>
          <p:cNvPr id="10" name="Google Shape;811;p37">
            <a:extLst>
              <a:ext uri="{FF2B5EF4-FFF2-40B4-BE49-F238E27FC236}">
                <a16:creationId xmlns:a16="http://schemas.microsoft.com/office/drawing/2014/main" id="{AACE3F17-A96A-B16F-370A-A7CEB2E799D7}"/>
              </a:ext>
            </a:extLst>
          </p:cNvPr>
          <p:cNvSpPr txBox="1">
            <a:spLocks/>
          </p:cNvSpPr>
          <p:nvPr/>
        </p:nvSpPr>
        <p:spPr>
          <a:xfrm>
            <a:off x="708181" y="978886"/>
            <a:ext cx="7611461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5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របៀបសរសេរកូដ </a:t>
            </a:r>
            <a:r>
              <a:rPr lang="en-US" sz="16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CSS</a:t>
            </a:r>
            <a:r>
              <a:rPr lang="en-US" sz="15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15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មានបីរបៀប៖</a:t>
            </a:r>
            <a:endParaRPr lang="en-US" sz="1500" b="0" dirty="0">
              <a:solidFill>
                <a:schemeClr val="tx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grpSp>
        <p:nvGrpSpPr>
          <p:cNvPr id="22" name="Google Shape;819;p37">
            <a:extLst>
              <a:ext uri="{FF2B5EF4-FFF2-40B4-BE49-F238E27FC236}">
                <a16:creationId xmlns:a16="http://schemas.microsoft.com/office/drawing/2014/main" id="{15DE2EA4-B086-180C-D2FD-F8CE88060CB4}"/>
              </a:ext>
            </a:extLst>
          </p:cNvPr>
          <p:cNvGrpSpPr/>
          <p:nvPr/>
        </p:nvGrpSpPr>
        <p:grpSpPr>
          <a:xfrm>
            <a:off x="10304312" y="1495558"/>
            <a:ext cx="559689" cy="563231"/>
            <a:chOff x="3470151" y="1675213"/>
            <a:chExt cx="703669" cy="670009"/>
          </a:xfrm>
        </p:grpSpPr>
        <p:sp>
          <p:nvSpPr>
            <p:cNvPr id="23" name="Google Shape;820;p37">
              <a:extLst>
                <a:ext uri="{FF2B5EF4-FFF2-40B4-BE49-F238E27FC236}">
                  <a16:creationId xmlns:a16="http://schemas.microsoft.com/office/drawing/2014/main" id="{334D3100-8F7E-EB55-CF58-C07C87116BE0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821;p37">
              <a:extLst>
                <a:ext uri="{FF2B5EF4-FFF2-40B4-BE49-F238E27FC236}">
                  <a16:creationId xmlns:a16="http://schemas.microsoft.com/office/drawing/2014/main" id="{9912FDC5-B437-2F6B-18B2-1CCA2BF59D9B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5" name="Google Shape;829;p37">
            <a:extLst>
              <a:ext uri="{FF2B5EF4-FFF2-40B4-BE49-F238E27FC236}">
                <a16:creationId xmlns:a16="http://schemas.microsoft.com/office/drawing/2014/main" id="{CA2E8C97-BEA0-120A-7087-A902F3E8AA90}"/>
              </a:ext>
            </a:extLst>
          </p:cNvPr>
          <p:cNvSpPr/>
          <p:nvPr/>
        </p:nvSpPr>
        <p:spPr>
          <a:xfrm>
            <a:off x="2281926" y="5913094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Google Shape;811;p37">
            <a:extLst>
              <a:ext uri="{FF2B5EF4-FFF2-40B4-BE49-F238E27FC236}">
                <a16:creationId xmlns:a16="http://schemas.microsoft.com/office/drawing/2014/main" id="{4A760A51-33EB-B6C4-4CCB-5891B32DDD10}"/>
              </a:ext>
            </a:extLst>
          </p:cNvPr>
          <p:cNvSpPr txBox="1">
            <a:spLocks/>
          </p:cNvSpPr>
          <p:nvPr/>
        </p:nvSpPr>
        <p:spPr>
          <a:xfrm>
            <a:off x="895483" y="1467750"/>
            <a:ext cx="3638100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km-KH" sz="13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របៀបទី១</a:t>
            </a:r>
            <a:r>
              <a:rPr lang="en-US" sz="13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: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CE85525-9F46-3F87-4EDC-0DE1A1AB4E98}"/>
              </a:ext>
            </a:extLst>
          </p:cNvPr>
          <p:cNvSpPr txBox="1">
            <a:spLocks/>
          </p:cNvSpPr>
          <p:nvPr/>
        </p:nvSpPr>
        <p:spPr>
          <a:xfrm>
            <a:off x="1263036" y="2160803"/>
            <a:ext cx="9665927" cy="42333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Inline Style 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style 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</a:t>
            </a:r>
            <a:r>
              <a:rPr lang="ca-E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សរសេរនៅក្នុង </a:t>
            </a:r>
            <a:r>
              <a:rPr lang="en-US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Open tag 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នៃ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HTML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ដោយប្រើប្រាស់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Attribute Style</a:t>
            </a:r>
            <a:r>
              <a:rPr lang="km-KH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។</a:t>
            </a:r>
            <a:endParaRPr lang="en-US" sz="158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  <a:p>
            <a:pPr marL="457200" lvl="1"/>
            <a:endParaRPr lang="en-US" sz="1800" dirty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C975B0-1A87-9A5E-903F-8877F0EAD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0554" y="2989972"/>
            <a:ext cx="6104149" cy="6706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385D52-3047-D1CB-C2FB-DD32DAD8165E}"/>
              </a:ext>
            </a:extLst>
          </p:cNvPr>
          <p:cNvSpPr txBox="1"/>
          <p:nvPr/>
        </p:nvSpPr>
        <p:spPr>
          <a:xfrm>
            <a:off x="1564658" y="2733200"/>
            <a:ext cx="1131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160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8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16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75ADB52-C71E-C057-566E-20AE7D081779}"/>
              </a:ext>
            </a:extLst>
          </p:cNvPr>
          <p:cNvSpPr txBox="1">
            <a:spLocks/>
          </p:cNvSpPr>
          <p:nvPr/>
        </p:nvSpPr>
        <p:spPr>
          <a:xfrm>
            <a:off x="1263036" y="4592126"/>
            <a:ext cx="9665927" cy="42333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Internal Style 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style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មួយដែលសរសេរនៅក្នុងចន្លោះ </a:t>
            </a:r>
            <a:r>
              <a:rPr lang="ca-ES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Tag &lt;head&gt; 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ដោយប្រើប្រាស់ </a:t>
            </a:r>
            <a:r>
              <a:rPr lang="ca-ES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Tag Style </a:t>
            </a:r>
            <a:r>
              <a:rPr lang="km-KH" sz="158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ក្តោប។ </a:t>
            </a:r>
            <a:endParaRPr lang="en-US" sz="1800" dirty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27" name="Google Shape;811;p37">
            <a:extLst>
              <a:ext uri="{FF2B5EF4-FFF2-40B4-BE49-F238E27FC236}">
                <a16:creationId xmlns:a16="http://schemas.microsoft.com/office/drawing/2014/main" id="{750F4831-9A57-701E-CD03-0A621E3D11F0}"/>
              </a:ext>
            </a:extLst>
          </p:cNvPr>
          <p:cNvSpPr txBox="1">
            <a:spLocks/>
          </p:cNvSpPr>
          <p:nvPr/>
        </p:nvSpPr>
        <p:spPr>
          <a:xfrm>
            <a:off x="895483" y="3905142"/>
            <a:ext cx="3638100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km-KH" sz="13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របៀបទី២</a:t>
            </a:r>
            <a:r>
              <a:rPr lang="en-US" sz="13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338544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4583445" y="188791"/>
            <a:ext cx="142934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3" action="ppaction://hlinksldjump"/>
              </a:rPr>
              <a:t>Technical Word</a:t>
            </a:r>
            <a:endParaRPr u="sng" dirty="0">
              <a:uFill>
                <a:solidFill>
                  <a:schemeClr val="tx2"/>
                </a:solidFill>
              </a:uFill>
            </a:endParaRPr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3337922" y="191672"/>
            <a:ext cx="10556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u="sng" dirty="0">
                <a:uFill>
                  <a:solidFill>
                    <a:schemeClr val="tx2"/>
                  </a:solidFill>
                </a:uFill>
                <a:sym typeface="Roboto"/>
                <a:hlinkClick r:id="rId4" action="ppaction://hlinksldjump"/>
              </a:rPr>
              <a:t>CSS &amp; CSS3</a:t>
            </a:r>
            <a:endParaRPr u="sng" dirty="0">
              <a:uFill>
                <a:solidFill>
                  <a:schemeClr val="tx2"/>
                </a:solidFill>
              </a:uFill>
              <a:sym typeface="Roboto"/>
            </a:endParaRPr>
          </a:p>
        </p:txBody>
      </p:sp>
      <p:sp>
        <p:nvSpPr>
          <p:cNvPr id="34" name="Google Shape;812;p37">
            <a:hlinkClick r:id="" action="ppaction://noaction"/>
            <a:extLst>
              <a:ext uri="{FF2B5EF4-FFF2-40B4-BE49-F238E27FC236}">
                <a16:creationId xmlns:a16="http://schemas.microsoft.com/office/drawing/2014/main" id="{2748EDEF-E438-677A-FE26-558E7A01CBA9}"/>
              </a:ext>
            </a:extLst>
          </p:cNvPr>
          <p:cNvSpPr txBox="1">
            <a:spLocks/>
          </p:cNvSpPr>
          <p:nvPr/>
        </p:nvSpPr>
        <p:spPr>
          <a:xfrm>
            <a:off x="2042049" y="191672"/>
            <a:ext cx="117701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/>
              </a:rPr>
              <a:t>Introduction</a:t>
            </a:r>
            <a:endParaRPr lang="en-US" sz="13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37" name="Google Shape;830;p37">
            <a:extLst>
              <a:ext uri="{FF2B5EF4-FFF2-40B4-BE49-F238E27FC236}">
                <a16:creationId xmlns:a16="http://schemas.microsoft.com/office/drawing/2014/main" id="{7DDC8728-47D2-1DD1-6BCD-3D612ABF3093}"/>
              </a:ext>
            </a:extLst>
          </p:cNvPr>
          <p:cNvSpPr/>
          <p:nvPr/>
        </p:nvSpPr>
        <p:spPr>
          <a:xfrm rot="10800000" flipV="1">
            <a:off x="7165634" y="669878"/>
            <a:ext cx="574435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D3F00DB8-7D84-3F79-CDB6-4B909B10FC90}"/>
              </a:ext>
            </a:extLst>
          </p:cNvPr>
          <p:cNvSpPr txBox="1">
            <a:spLocks/>
          </p:cNvSpPr>
          <p:nvPr/>
        </p:nvSpPr>
        <p:spPr>
          <a:xfrm>
            <a:off x="5870181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6" action="ppaction://hlinksldjump"/>
              </a:rPr>
              <a:t>Selectors</a:t>
            </a:r>
            <a:r>
              <a:rPr lang="en-US" sz="1400" b="1" dirty="0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</p:txBody>
      </p:sp>
      <p:sp>
        <p:nvSpPr>
          <p:cNvPr id="78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3B55E7AD-D67B-BC5B-7F7C-70E0CA21EC32}"/>
              </a:ext>
            </a:extLst>
          </p:cNvPr>
          <p:cNvSpPr txBox="1">
            <a:spLocks/>
          </p:cNvSpPr>
          <p:nvPr/>
        </p:nvSpPr>
        <p:spPr>
          <a:xfrm>
            <a:off x="6789589" y="188791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accent4"/>
              </a:buClr>
              <a:buSzPts val="1400"/>
              <a:buFont typeface="Roboto Condensed"/>
              <a:buNone/>
              <a:defRPr b="1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/>
              </a:defRPr>
            </a:lvl1pPr>
            <a:lvl2pPr marL="914400" indent="-317500" algn="ctr"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</a:defRPr>
            </a:lvl2pPr>
            <a:lvl3pPr marL="1371600" indent="-317500" algn="ctr"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</a:defRPr>
            </a:lvl3pPr>
            <a:lvl4pPr marL="1828800" indent="-317500" algn="ctr"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</a:defRPr>
            </a:lvl4pPr>
            <a:lvl5pPr marL="2286000" indent="-317500" algn="ctr"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</a:defRPr>
            </a:lvl5pPr>
            <a:lvl6pPr marL="2743200" indent="-317500" algn="ctr"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</a:defRPr>
            </a:lvl6pPr>
            <a:lvl7pPr marL="3200400" indent="-317500" algn="ctr"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</a:defRPr>
            </a:lvl7pPr>
            <a:lvl8pPr marL="3657600" indent="-317500" algn="ctr"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</a:defRPr>
            </a:lvl8pPr>
            <a:lvl9pPr marL="4114800" indent="-317500" algn="ctr"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</a:defRPr>
            </a:lvl9pPr>
          </a:lstStyle>
          <a:p>
            <a:r>
              <a:rPr lang="en-US" u="sng" dirty="0">
                <a:uFill>
                  <a:solidFill>
                    <a:schemeClr val="tx2"/>
                  </a:solidFill>
                </a:uFill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</a:t>
            </a:r>
            <a:endParaRPr lang="en-US" u="sng" dirty="0">
              <a:uFill>
                <a:solidFill>
                  <a:schemeClr val="tx2"/>
                </a:solidFill>
              </a:uFill>
              <a:sym typeface="Roboto Condensed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7D1CAAC-DFA0-1A16-B5A3-30E831ED2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5871" y="1039126"/>
            <a:ext cx="5616427" cy="19737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547407-5A5D-CAA7-807C-6342E9C1AE2C}"/>
              </a:ext>
            </a:extLst>
          </p:cNvPr>
          <p:cNvSpPr txBox="1"/>
          <p:nvPr/>
        </p:nvSpPr>
        <p:spPr>
          <a:xfrm>
            <a:off x="1672644" y="908742"/>
            <a:ext cx="1131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160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8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1600" dirty="0"/>
          </a:p>
        </p:txBody>
      </p:sp>
      <p:sp>
        <p:nvSpPr>
          <p:cNvPr id="21" name="Google Shape;811;p37">
            <a:extLst>
              <a:ext uri="{FF2B5EF4-FFF2-40B4-BE49-F238E27FC236}">
                <a16:creationId xmlns:a16="http://schemas.microsoft.com/office/drawing/2014/main" id="{5E552959-D1CD-6673-B0BD-922A537CA593}"/>
              </a:ext>
            </a:extLst>
          </p:cNvPr>
          <p:cNvSpPr txBox="1">
            <a:spLocks/>
          </p:cNvSpPr>
          <p:nvPr/>
        </p:nvSpPr>
        <p:spPr>
          <a:xfrm>
            <a:off x="982669" y="3059532"/>
            <a:ext cx="3638100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km-KH" sz="13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របៀបទី៣</a:t>
            </a:r>
            <a:r>
              <a:rPr lang="en-US" sz="13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: 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61AD543-F1EA-C0F3-ED09-639C5A3CE6FF}"/>
              </a:ext>
            </a:extLst>
          </p:cNvPr>
          <p:cNvSpPr txBox="1">
            <a:spLocks/>
          </p:cNvSpPr>
          <p:nvPr/>
        </p:nvSpPr>
        <p:spPr>
          <a:xfrm>
            <a:off x="1263036" y="3621180"/>
            <a:ext cx="9665927" cy="658526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External Style 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គឺជាប្រភេទ </a:t>
            </a:r>
            <a:r>
              <a:rPr lang="en-US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Style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ដែលយើងសរសេរនៅក្នុង </a:t>
            </a:r>
            <a:r>
              <a:rPr lang="en-US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File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មួយដែលមាន </a:t>
            </a:r>
            <a:r>
              <a:rPr lang="en-US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Extension (.css) 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រួចធ្វើការហៅចូលមកប្រើប្រាស់នៅ</a:t>
            </a:r>
            <a:r>
              <a:rPr lang="km-KH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ក្នុង </a:t>
            </a:r>
            <a:r>
              <a:rPr lang="en-US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File HTML 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តាមពីររបៀបដូចខាងក្រោម៖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km-KH" sz="1580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57200" lvl="1"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28" name="Google Shape;811;p37">
            <a:extLst>
              <a:ext uri="{FF2B5EF4-FFF2-40B4-BE49-F238E27FC236}">
                <a16:creationId xmlns:a16="http://schemas.microsoft.com/office/drawing/2014/main" id="{3E544A4A-1D65-92B1-3B71-226ADDA81FA4}"/>
              </a:ext>
            </a:extLst>
          </p:cNvPr>
          <p:cNvSpPr txBox="1">
            <a:spLocks/>
          </p:cNvSpPr>
          <p:nvPr/>
        </p:nvSpPr>
        <p:spPr>
          <a:xfrm>
            <a:off x="1554384" y="4289037"/>
            <a:ext cx="3638100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km-KH" sz="1300" b="0" dirty="0">
                <a:solidFill>
                  <a:schemeClr val="accent5">
                    <a:lumMod val="10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វិធីសាស្រ្តទី១</a:t>
            </a:r>
            <a:r>
              <a:rPr lang="en-US" sz="1300" b="0" dirty="0">
                <a:solidFill>
                  <a:schemeClr val="accent5">
                    <a:lumMod val="10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: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DDDD27F-A999-0FDC-7F22-7B6D72AA2D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3864" y="4831659"/>
            <a:ext cx="4015850" cy="122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24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4583445" y="188791"/>
            <a:ext cx="142934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3" action="ppaction://hlinksldjump"/>
              </a:rPr>
              <a:t>Technical Word</a:t>
            </a:r>
            <a:endParaRPr u="sng" dirty="0">
              <a:uFill>
                <a:solidFill>
                  <a:schemeClr val="tx2"/>
                </a:solidFill>
              </a:uFill>
            </a:endParaRPr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3355678" y="191672"/>
            <a:ext cx="10556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u="sng" dirty="0">
                <a:uFill>
                  <a:solidFill>
                    <a:schemeClr val="tx2"/>
                  </a:solidFill>
                </a:uFill>
                <a:sym typeface="Roboto"/>
                <a:hlinkClick r:id="rId4" action="ppaction://hlinksldjump"/>
              </a:rPr>
              <a:t>CSS &amp; CSS3</a:t>
            </a:r>
            <a:endParaRPr u="sng" dirty="0">
              <a:uFill>
                <a:solidFill>
                  <a:schemeClr val="tx2"/>
                </a:solidFill>
              </a:uFill>
              <a:sym typeface="Roboto"/>
            </a:endParaRPr>
          </a:p>
        </p:txBody>
      </p:sp>
      <p:sp>
        <p:nvSpPr>
          <p:cNvPr id="34" name="Google Shape;812;p37">
            <a:hlinkClick r:id="" action="ppaction://noaction"/>
            <a:extLst>
              <a:ext uri="{FF2B5EF4-FFF2-40B4-BE49-F238E27FC236}">
                <a16:creationId xmlns:a16="http://schemas.microsoft.com/office/drawing/2014/main" id="{2748EDEF-E438-677A-FE26-558E7A01CBA9}"/>
              </a:ext>
            </a:extLst>
          </p:cNvPr>
          <p:cNvSpPr txBox="1">
            <a:spLocks/>
          </p:cNvSpPr>
          <p:nvPr/>
        </p:nvSpPr>
        <p:spPr>
          <a:xfrm>
            <a:off x="2042049" y="191672"/>
            <a:ext cx="117701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/>
              </a:rPr>
              <a:t>Introduction</a:t>
            </a:r>
            <a:endParaRPr lang="en-US" sz="13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37" name="Google Shape;830;p37">
            <a:extLst>
              <a:ext uri="{FF2B5EF4-FFF2-40B4-BE49-F238E27FC236}">
                <a16:creationId xmlns:a16="http://schemas.microsoft.com/office/drawing/2014/main" id="{7DDC8728-47D2-1DD1-6BCD-3D612ABF3093}"/>
              </a:ext>
            </a:extLst>
          </p:cNvPr>
          <p:cNvSpPr/>
          <p:nvPr/>
        </p:nvSpPr>
        <p:spPr>
          <a:xfrm rot="10800000">
            <a:off x="7171454" y="675314"/>
            <a:ext cx="574435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D3F00DB8-7D84-3F79-CDB6-4B909B10FC90}"/>
              </a:ext>
            </a:extLst>
          </p:cNvPr>
          <p:cNvSpPr txBox="1">
            <a:spLocks/>
          </p:cNvSpPr>
          <p:nvPr/>
        </p:nvSpPr>
        <p:spPr>
          <a:xfrm>
            <a:off x="5870181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6" action="ppaction://hlinksldjump"/>
              </a:rPr>
              <a:t>Selectors</a:t>
            </a:r>
            <a:r>
              <a:rPr lang="en-US" sz="1400" b="1" dirty="0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</p:txBody>
      </p:sp>
      <p:sp>
        <p:nvSpPr>
          <p:cNvPr id="78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3B55E7AD-D67B-BC5B-7F7C-70E0CA21EC32}"/>
              </a:ext>
            </a:extLst>
          </p:cNvPr>
          <p:cNvSpPr txBox="1">
            <a:spLocks/>
          </p:cNvSpPr>
          <p:nvPr/>
        </p:nvSpPr>
        <p:spPr>
          <a:xfrm>
            <a:off x="6789589" y="188791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accent4"/>
              </a:buClr>
              <a:buSzPts val="1400"/>
              <a:buFont typeface="Roboto Condensed"/>
              <a:buNone/>
              <a:defRPr b="1">
                <a:solidFill>
                  <a:schemeClr val="accent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/>
              </a:defRPr>
            </a:lvl1pPr>
            <a:lvl2pPr marL="914400" indent="-317500" algn="ctr"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</a:defRPr>
            </a:lvl2pPr>
            <a:lvl3pPr marL="1371600" indent="-317500" algn="ctr"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</a:defRPr>
            </a:lvl3pPr>
            <a:lvl4pPr marL="1828800" indent="-317500" algn="ctr"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</a:defRPr>
            </a:lvl4pPr>
            <a:lvl5pPr marL="2286000" indent="-317500" algn="ctr"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</a:defRPr>
            </a:lvl5pPr>
            <a:lvl6pPr marL="2743200" indent="-317500" algn="ctr"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</a:defRPr>
            </a:lvl6pPr>
            <a:lvl7pPr marL="3200400" indent="-317500" algn="ctr"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</a:defRPr>
            </a:lvl7pPr>
            <a:lvl8pPr marL="3657600" indent="-317500" algn="ctr"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</a:defRPr>
            </a:lvl8pPr>
            <a:lvl9pPr marL="4114800" indent="-317500" algn="ctr"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</a:defRPr>
            </a:lvl9pPr>
          </a:lstStyle>
          <a:p>
            <a:r>
              <a:rPr lang="en-US" u="sng" dirty="0">
                <a:uFill>
                  <a:solidFill>
                    <a:schemeClr val="tx2"/>
                  </a:solidFill>
                </a:uFill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</a:t>
            </a:r>
            <a:endParaRPr lang="en-US" u="sng" dirty="0">
              <a:uFill>
                <a:solidFill>
                  <a:schemeClr val="tx2"/>
                </a:solidFill>
              </a:uFill>
              <a:sym typeface="Roboto Condensed"/>
            </a:endParaRPr>
          </a:p>
        </p:txBody>
      </p:sp>
      <p:sp>
        <p:nvSpPr>
          <p:cNvPr id="14" name="Google Shape;811;p37">
            <a:extLst>
              <a:ext uri="{FF2B5EF4-FFF2-40B4-BE49-F238E27FC236}">
                <a16:creationId xmlns:a16="http://schemas.microsoft.com/office/drawing/2014/main" id="{17B23070-AF9F-FCD0-3BA9-C9675CA61D6A}"/>
              </a:ext>
            </a:extLst>
          </p:cNvPr>
          <p:cNvSpPr txBox="1">
            <a:spLocks/>
          </p:cNvSpPr>
          <p:nvPr/>
        </p:nvSpPr>
        <p:spPr>
          <a:xfrm>
            <a:off x="1186789" y="799915"/>
            <a:ext cx="3638100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km-KH" sz="1300" b="0" dirty="0">
                <a:solidFill>
                  <a:schemeClr val="accent5">
                    <a:lumMod val="10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វិធីសាស្រ្តទី២</a:t>
            </a:r>
            <a:r>
              <a:rPr lang="en-US" sz="1300" b="0" dirty="0">
                <a:solidFill>
                  <a:schemeClr val="accent5">
                    <a:lumMod val="10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86784F-5C14-8529-3502-FAF3D92F3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5054" y="1054213"/>
            <a:ext cx="4740051" cy="1874682"/>
          </a:xfrm>
          <a:prstGeom prst="rect">
            <a:avLst/>
          </a:prstGeom>
        </p:spPr>
      </p:pic>
      <p:sp>
        <p:nvSpPr>
          <p:cNvPr id="16" name="Google Shape;811;p37">
            <a:extLst>
              <a:ext uri="{FF2B5EF4-FFF2-40B4-BE49-F238E27FC236}">
                <a16:creationId xmlns:a16="http://schemas.microsoft.com/office/drawing/2014/main" id="{6DA05135-652B-2134-90FC-6D0156469888}"/>
              </a:ext>
            </a:extLst>
          </p:cNvPr>
          <p:cNvSpPr txBox="1">
            <a:spLocks/>
          </p:cNvSpPr>
          <p:nvPr/>
        </p:nvSpPr>
        <p:spPr>
          <a:xfrm>
            <a:off x="712400" y="3017238"/>
            <a:ext cx="7611461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6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ការប្រើប្រាស់</a:t>
            </a:r>
            <a:r>
              <a:rPr lang="en-US" sz="16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Comments</a:t>
            </a:r>
            <a:r>
              <a:rPr lang="en-US" sz="16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16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នៅក្នុង</a:t>
            </a:r>
            <a:r>
              <a:rPr lang="en-US" sz="16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16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CSS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EB0FB0C-929F-45E7-6519-BA7CA0FBB700}"/>
              </a:ext>
            </a:extLst>
          </p:cNvPr>
          <p:cNvSpPr txBox="1">
            <a:spLocks/>
          </p:cNvSpPr>
          <p:nvPr/>
        </p:nvSpPr>
        <p:spPr>
          <a:xfrm>
            <a:off x="1186789" y="3580869"/>
            <a:ext cx="9784409" cy="658526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យើងប្រើប្រាស់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Comments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ដើម្បីបិទកូដមិនឲ្យដំណើរការទៅលើ</a:t>
            </a:r>
            <a:r>
              <a:rPr lang="en-US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8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Browser</a:t>
            </a:r>
            <a:r>
              <a:rPr lang="km-KH" sz="158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និងសម្រាប់ជួយកត់ត្រាប្រភពកូដ។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A37C04-DBBE-F417-D19A-A8FB74C8C0E7}"/>
              </a:ext>
            </a:extLst>
          </p:cNvPr>
          <p:cNvSpPr txBox="1"/>
          <p:nvPr/>
        </p:nvSpPr>
        <p:spPr>
          <a:xfrm>
            <a:off x="1220802" y="4104430"/>
            <a:ext cx="1131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Example</a:t>
            </a:r>
            <a:r>
              <a:rPr lang="en-US" sz="160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8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endParaRPr lang="en-US" sz="1600" dirty="0"/>
          </a:p>
        </p:txBody>
      </p:sp>
      <p:grpSp>
        <p:nvGrpSpPr>
          <p:cNvPr id="22" name="Google Shape;819;p37">
            <a:extLst>
              <a:ext uri="{FF2B5EF4-FFF2-40B4-BE49-F238E27FC236}">
                <a16:creationId xmlns:a16="http://schemas.microsoft.com/office/drawing/2014/main" id="{81573BCE-7C7A-0CB7-0EC8-DEB3A617815D}"/>
              </a:ext>
            </a:extLst>
          </p:cNvPr>
          <p:cNvGrpSpPr/>
          <p:nvPr/>
        </p:nvGrpSpPr>
        <p:grpSpPr>
          <a:xfrm>
            <a:off x="10094296" y="1502384"/>
            <a:ext cx="559689" cy="563231"/>
            <a:chOff x="3470151" y="1675213"/>
            <a:chExt cx="703669" cy="670009"/>
          </a:xfrm>
        </p:grpSpPr>
        <p:sp>
          <p:nvSpPr>
            <p:cNvPr id="23" name="Google Shape;820;p37">
              <a:extLst>
                <a:ext uri="{FF2B5EF4-FFF2-40B4-BE49-F238E27FC236}">
                  <a16:creationId xmlns:a16="http://schemas.microsoft.com/office/drawing/2014/main" id="{301A67B6-14A4-80A5-2CB5-5C701414B893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821;p37">
              <a:extLst>
                <a:ext uri="{FF2B5EF4-FFF2-40B4-BE49-F238E27FC236}">
                  <a16:creationId xmlns:a16="http://schemas.microsoft.com/office/drawing/2014/main" id="{D328AC81-3ADC-08F4-2E05-20431E1FA44D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5" name="Google Shape;829;p37">
            <a:extLst>
              <a:ext uri="{FF2B5EF4-FFF2-40B4-BE49-F238E27FC236}">
                <a16:creationId xmlns:a16="http://schemas.microsoft.com/office/drawing/2014/main" id="{1223616A-B80E-976A-D07D-BC25456296BC}"/>
              </a:ext>
            </a:extLst>
          </p:cNvPr>
          <p:cNvSpPr/>
          <p:nvPr/>
        </p:nvSpPr>
        <p:spPr>
          <a:xfrm>
            <a:off x="9301121" y="5403857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C045FC6-8A3A-398D-0E44-94D553FFC6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6704" y="4185261"/>
            <a:ext cx="4488569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0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3373435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u="sng" dirty="0">
                <a:uFill>
                  <a:solidFill>
                    <a:schemeClr val="tx2"/>
                  </a:solidFill>
                </a:uFill>
                <a:hlinkClick r:id="rId3" action="ppaction://hlinksldjump"/>
              </a:rPr>
              <a:t>CSS &amp; CSS3</a:t>
            </a:r>
            <a:endParaRPr u="sng" dirty="0">
              <a:uFill>
                <a:solidFill>
                  <a:schemeClr val="tx2"/>
                </a:solidFill>
              </a:uFill>
            </a:endParaRPr>
          </a:p>
        </p:txBody>
      </p:sp>
      <p:sp>
        <p:nvSpPr>
          <p:cNvPr id="34" name="Google Shape;812;p37">
            <a:hlinkClick r:id="" action="ppaction://noaction"/>
            <a:extLst>
              <a:ext uri="{FF2B5EF4-FFF2-40B4-BE49-F238E27FC236}">
                <a16:creationId xmlns:a16="http://schemas.microsoft.com/office/drawing/2014/main" id="{2748EDEF-E438-677A-FE26-558E7A01CBA9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en-US" sz="15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 Condensed"/>
            </a:endParaRPr>
          </a:p>
        </p:txBody>
      </p:sp>
      <p:sp>
        <p:nvSpPr>
          <p:cNvPr id="37" name="Google Shape;830;p37">
            <a:extLst>
              <a:ext uri="{FF2B5EF4-FFF2-40B4-BE49-F238E27FC236}">
                <a16:creationId xmlns:a16="http://schemas.microsoft.com/office/drawing/2014/main" id="{7DDC8728-47D2-1DD1-6BCD-3D612ABF3093}"/>
              </a:ext>
            </a:extLst>
          </p:cNvPr>
          <p:cNvSpPr/>
          <p:nvPr/>
        </p:nvSpPr>
        <p:spPr>
          <a:xfrm rot="10800000">
            <a:off x="2086085" y="674703"/>
            <a:ext cx="1021457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58" name="Google Shape;810;p37">
            <a:extLst>
              <a:ext uri="{FF2B5EF4-FFF2-40B4-BE49-F238E27FC236}">
                <a16:creationId xmlns:a16="http://schemas.microsoft.com/office/drawing/2014/main" id="{C91346F5-D3DB-ECFB-B4B5-4AA4E1CFF168}"/>
              </a:ext>
            </a:extLst>
          </p:cNvPr>
          <p:cNvPicPr preferRelativeResize="0"/>
          <p:nvPr/>
        </p:nvPicPr>
        <p:blipFill>
          <a:blip r:embed="rId5"/>
          <a:srcRect l="8588" r="8588"/>
          <a:stretch/>
        </p:blipFill>
        <p:spPr>
          <a:xfrm>
            <a:off x="7490606" y="699889"/>
            <a:ext cx="4063800" cy="547707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811;p37">
            <a:extLst>
              <a:ext uri="{FF2B5EF4-FFF2-40B4-BE49-F238E27FC236}">
                <a16:creationId xmlns:a16="http://schemas.microsoft.com/office/drawing/2014/main" id="{43B0A683-3F19-EF47-5474-F0BAB5513B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37594" y="1049138"/>
            <a:ext cx="3638100" cy="6585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m-KH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សេចក្តីផ្តើម</a:t>
            </a:r>
            <a:endParaRPr lang="en-US" sz="1800" b="0" dirty="0">
              <a:solidFill>
                <a:schemeClr val="tx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60" name="Google Shape;817;p37">
            <a:extLst>
              <a:ext uri="{FF2B5EF4-FFF2-40B4-BE49-F238E27FC236}">
                <a16:creationId xmlns:a16="http://schemas.microsoft.com/office/drawing/2014/main" id="{ED37CBD7-94EA-B8F4-9ED5-9459178BE52D}"/>
              </a:ext>
            </a:extLst>
          </p:cNvPr>
          <p:cNvSpPr txBox="1">
            <a:spLocks/>
          </p:cNvSpPr>
          <p:nvPr/>
        </p:nvSpPr>
        <p:spPr>
          <a:xfrm>
            <a:off x="637594" y="1538172"/>
            <a:ext cx="6376559" cy="144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  <a:defRPr sz="2500" b="1" i="0" u="none" strike="noStrike" cap="non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sz="1600" b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  <a:sym typeface="Arial"/>
              </a:rPr>
              <a:t>CSS</a:t>
            </a:r>
            <a:r>
              <a:rPr lang="en-US" altLang="zh-CN" sz="1600" b="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sym typeface="Arial"/>
              </a:rPr>
              <a:t> </a:t>
            </a:r>
            <a:r>
              <a:rPr lang="ca-ES" altLang="zh-CN" sz="1600" b="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sym typeface="Arial"/>
              </a:rPr>
              <a:t>ជាអក្សរកាត់នៃពាក្យ </a:t>
            </a:r>
            <a:r>
              <a:rPr lang="en-US" altLang="zh-CN" sz="1600" b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  <a:sym typeface="Arial"/>
              </a:rPr>
              <a:t>Cascading Style Sheet </a:t>
            </a:r>
            <a:r>
              <a:rPr lang="ca-ES" altLang="zh-CN" sz="1600" b="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sym typeface="Arial"/>
              </a:rPr>
              <a:t>ដែលបានបង្កើតឡើងដើម្បីធ្វើការតុបតែង, បង្កើត </a:t>
            </a:r>
            <a:r>
              <a:rPr lang="en-US" altLang="zh-CN" sz="1600" b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  <a:sym typeface="Arial"/>
              </a:rPr>
              <a:t>Layout</a:t>
            </a:r>
            <a:r>
              <a:rPr lang="en-US" altLang="zh-CN" sz="1600" b="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sym typeface="Arial"/>
              </a:rPr>
              <a:t> </a:t>
            </a:r>
            <a:r>
              <a:rPr lang="ca-ES" altLang="zh-CN" sz="1600" b="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sym typeface="Arial"/>
              </a:rPr>
              <a:t>​គេហទំព័រឲ្យមានភាពស្រស់ស្អាតតាម</a:t>
            </a:r>
          </a:p>
          <a:p>
            <a:pPr marL="0" indent="0">
              <a:lnSpc>
                <a:spcPts val="3000"/>
              </a:lnSpc>
              <a:buNone/>
            </a:pPr>
            <a:r>
              <a:rPr lang="ca-ES" altLang="zh-CN" sz="1600" b="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sym typeface="Arial"/>
              </a:rPr>
              <a:t>រយៈ </a:t>
            </a:r>
            <a:r>
              <a:rPr lang="en-US" altLang="zh-CN" sz="1600" b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  <a:sym typeface="Arial"/>
              </a:rPr>
              <a:t>property</a:t>
            </a:r>
            <a:r>
              <a:rPr lang="en-US" altLang="zh-CN" sz="1600" b="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sym typeface="Arial"/>
              </a:rPr>
              <a:t> ជាច្រើនរបស់ </a:t>
            </a:r>
            <a:r>
              <a:rPr lang="en-US" altLang="zh-CN" sz="1600" b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  <a:sym typeface="Arial"/>
              </a:rPr>
              <a:t>CSS</a:t>
            </a:r>
            <a:r>
              <a:rPr lang="ca-ES" altLang="zh-CN" sz="1600" b="0" dirty="0">
                <a:solidFill>
                  <a:srgbClr val="000000"/>
                </a:solidFill>
                <a:latin typeface="Khmer OS Battambang" panose="02000500000000020004" pitchFamily="2" charset="0"/>
                <a:cs typeface="Khmer OS Battambang" panose="02000500000000020004" pitchFamily="2" charset="0"/>
                <a:sym typeface="Arial"/>
              </a:rPr>
              <a:t>។</a:t>
            </a:r>
          </a:p>
        </p:txBody>
      </p:sp>
      <p:grpSp>
        <p:nvGrpSpPr>
          <p:cNvPr id="62" name="Google Shape;819;p37">
            <a:extLst>
              <a:ext uri="{FF2B5EF4-FFF2-40B4-BE49-F238E27FC236}">
                <a16:creationId xmlns:a16="http://schemas.microsoft.com/office/drawing/2014/main" id="{ABC57810-46BF-954E-05B3-C83FF5100D05}"/>
              </a:ext>
            </a:extLst>
          </p:cNvPr>
          <p:cNvGrpSpPr/>
          <p:nvPr/>
        </p:nvGrpSpPr>
        <p:grpSpPr>
          <a:xfrm>
            <a:off x="6642538" y="998783"/>
            <a:ext cx="559689" cy="563231"/>
            <a:chOff x="3470151" y="1675213"/>
            <a:chExt cx="703669" cy="670009"/>
          </a:xfrm>
        </p:grpSpPr>
        <p:sp>
          <p:nvSpPr>
            <p:cNvPr id="63" name="Google Shape;820;p37">
              <a:extLst>
                <a:ext uri="{FF2B5EF4-FFF2-40B4-BE49-F238E27FC236}">
                  <a16:creationId xmlns:a16="http://schemas.microsoft.com/office/drawing/2014/main" id="{5F4DCF30-D086-70E0-164E-AB79B976CA99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Google Shape;821;p37">
              <a:extLst>
                <a:ext uri="{FF2B5EF4-FFF2-40B4-BE49-F238E27FC236}">
                  <a16:creationId xmlns:a16="http://schemas.microsoft.com/office/drawing/2014/main" id="{92C6C578-E07A-A952-8582-66964D7CA14D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72" name="Google Shape;829;p37">
            <a:extLst>
              <a:ext uri="{FF2B5EF4-FFF2-40B4-BE49-F238E27FC236}">
                <a16:creationId xmlns:a16="http://schemas.microsoft.com/office/drawing/2014/main" id="{FAC5C315-56EC-71E9-D830-E6E9684B0123}"/>
              </a:ext>
            </a:extLst>
          </p:cNvPr>
          <p:cNvSpPr/>
          <p:nvPr/>
        </p:nvSpPr>
        <p:spPr>
          <a:xfrm>
            <a:off x="1681253" y="5598561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6" name="Google Shape;811;p37">
            <a:extLst>
              <a:ext uri="{FF2B5EF4-FFF2-40B4-BE49-F238E27FC236}">
                <a16:creationId xmlns:a16="http://schemas.microsoft.com/office/drawing/2014/main" id="{C90C8F34-8F0D-9F72-4A9A-1EE449E99731}"/>
              </a:ext>
            </a:extLst>
          </p:cNvPr>
          <p:cNvSpPr txBox="1">
            <a:spLocks/>
          </p:cNvSpPr>
          <p:nvPr/>
        </p:nvSpPr>
        <p:spPr>
          <a:xfrm>
            <a:off x="637594" y="3111924"/>
            <a:ext cx="3638100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ca-ES" sz="14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លក្ខណៈទូទៅនៃ 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CSS</a:t>
            </a:r>
            <a:r>
              <a:rPr lang="en-US" sz="14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:</a:t>
            </a:r>
          </a:p>
        </p:txBody>
      </p:sp>
      <p:sp>
        <p:nvSpPr>
          <p:cNvPr id="77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D3F00DB8-7D84-3F79-CDB6-4B909B10FC90}"/>
              </a:ext>
            </a:extLst>
          </p:cNvPr>
          <p:cNvSpPr txBox="1">
            <a:spLocks/>
          </p:cNvSpPr>
          <p:nvPr/>
        </p:nvSpPr>
        <p:spPr>
          <a:xfrm>
            <a:off x="5743722" y="201487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6" action="ppaction://hlinksldjump"/>
              </a:rPr>
              <a:t>Selectors</a:t>
            </a:r>
            <a:r>
              <a:rPr lang="en-US" dirty="0"/>
              <a:t> </a:t>
            </a:r>
          </a:p>
        </p:txBody>
      </p:sp>
      <p:sp>
        <p:nvSpPr>
          <p:cNvPr id="78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3B55E7AD-D67B-BC5B-7F7C-70E0CA21EC32}"/>
              </a:ext>
            </a:extLst>
          </p:cNvPr>
          <p:cNvSpPr txBox="1">
            <a:spLocks/>
          </p:cNvSpPr>
          <p:nvPr/>
        </p:nvSpPr>
        <p:spPr>
          <a:xfrm>
            <a:off x="6643675" y="201487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7" action="ppaction://hlinksldjump"/>
              </a:rPr>
              <a:t>How to</a:t>
            </a:r>
            <a:endParaRPr lang="en-US" u="sng" dirty="0">
              <a:uFill>
                <a:solidFill>
                  <a:schemeClr val="tx2"/>
                </a:solidFill>
              </a:u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9FD115-405C-0FA3-969E-626F39A180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643" y="4036726"/>
            <a:ext cx="5394357" cy="1128169"/>
          </a:xfrm>
          <a:prstGeom prst="rect">
            <a:avLst/>
          </a:prstGeom>
        </p:spPr>
      </p:pic>
      <p:sp>
        <p:nvSpPr>
          <p:cNvPr id="26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A88F1ABE-CDC6-D99A-0DFE-9F5AAB0307F0}"/>
              </a:ext>
            </a:extLst>
          </p:cNvPr>
          <p:cNvSpPr txBox="1">
            <a:spLocks/>
          </p:cNvSpPr>
          <p:nvPr/>
        </p:nvSpPr>
        <p:spPr>
          <a:xfrm>
            <a:off x="4552372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9" action="ppaction://hlinksldjump"/>
              </a:rPr>
              <a:t>Technical Word</a:t>
            </a:r>
            <a:endParaRPr lang="en-US" u="sng" dirty="0">
              <a:uFill>
                <a:solidFill>
                  <a:schemeClr val="tx2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546389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4"/>
          <p:cNvSpPr/>
          <p:nvPr/>
        </p:nvSpPr>
        <p:spPr>
          <a:xfrm>
            <a:off x="8939556" y="1943657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009" name="Google Shape;1009;p44"/>
          <p:cNvGrpSpPr/>
          <p:nvPr/>
        </p:nvGrpSpPr>
        <p:grpSpPr>
          <a:xfrm>
            <a:off x="2450374" y="4332839"/>
            <a:ext cx="621956" cy="560400"/>
            <a:chOff x="828474" y="4714951"/>
            <a:chExt cx="621956" cy="560400"/>
          </a:xfrm>
        </p:grpSpPr>
        <p:sp>
          <p:nvSpPr>
            <p:cNvPr id="1010" name="Google Shape;1010;p44"/>
            <p:cNvSpPr/>
            <p:nvPr/>
          </p:nvSpPr>
          <p:spPr>
            <a:xfrm>
              <a:off x="828474" y="4714951"/>
              <a:ext cx="323100" cy="323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1213129" y="5038050"/>
              <a:ext cx="237300" cy="237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012" name="Google Shape;1012;p44"/>
          <p:cNvGrpSpPr/>
          <p:nvPr/>
        </p:nvGrpSpPr>
        <p:grpSpPr>
          <a:xfrm>
            <a:off x="7239288" y="1244085"/>
            <a:ext cx="413045" cy="405306"/>
            <a:chOff x="1329585" y="1989925"/>
            <a:chExt cx="341472" cy="335074"/>
          </a:xfrm>
        </p:grpSpPr>
        <p:sp>
          <p:nvSpPr>
            <p:cNvPr id="1013" name="Google Shape;1013;p44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0" name="Google Shape;1523;p59">
            <a:extLst>
              <a:ext uri="{FF2B5EF4-FFF2-40B4-BE49-F238E27FC236}">
                <a16:creationId xmlns:a16="http://schemas.microsoft.com/office/drawing/2014/main" id="{802E686B-0E77-FCC8-AB83-8494E2900D1E}"/>
              </a:ext>
            </a:extLst>
          </p:cNvPr>
          <p:cNvSpPr txBox="1">
            <a:spLocks/>
          </p:cNvSpPr>
          <p:nvPr/>
        </p:nvSpPr>
        <p:spPr>
          <a:xfrm>
            <a:off x="3954000" y="1945580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8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Q &amp; A!</a:t>
            </a:r>
          </a:p>
        </p:txBody>
      </p:sp>
      <p:sp>
        <p:nvSpPr>
          <p:cNvPr id="41" name="Google Shape;1524;p59">
            <a:extLst>
              <a:ext uri="{FF2B5EF4-FFF2-40B4-BE49-F238E27FC236}">
                <a16:creationId xmlns:a16="http://schemas.microsoft.com/office/drawing/2014/main" id="{CFEC4A91-AF79-588F-7E4D-35F99B5F812D}"/>
              </a:ext>
            </a:extLst>
          </p:cNvPr>
          <p:cNvSpPr txBox="1">
            <a:spLocks/>
          </p:cNvSpPr>
          <p:nvPr/>
        </p:nvSpPr>
        <p:spPr>
          <a:xfrm>
            <a:off x="3646553" y="3219103"/>
            <a:ext cx="4898894" cy="3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</a:pPr>
            <a:r>
              <a:rPr lang="en-US" sz="1600" dirty="0"/>
              <a:t>Do you have any questions? </a:t>
            </a:r>
            <a:endParaRPr lang="km-KH" sz="1600" dirty="0"/>
          </a:p>
          <a:p>
            <a:pPr marL="0" indent="0" algn="ctr">
              <a:spcBef>
                <a:spcPts val="600"/>
              </a:spcBef>
              <a:buClr>
                <a:schemeClr val="lt1"/>
              </a:buClr>
              <a:buSzPts val="1100"/>
            </a:pPr>
            <a:r>
              <a:rPr lang="en-US" sz="1500" dirty="0"/>
              <a:t>If you have any questions, feel free to ask me</a:t>
            </a:r>
            <a:r>
              <a:rPr lang="en-US" sz="1600" dirty="0"/>
              <a:t>.</a:t>
            </a:r>
          </a:p>
        </p:txBody>
      </p:sp>
      <p:pic>
        <p:nvPicPr>
          <p:cNvPr id="19" name="Picture 18">
            <a:hlinkClick r:id="rId3"/>
            <a:extLst>
              <a:ext uri="{FF2B5EF4-FFF2-40B4-BE49-F238E27FC236}">
                <a16:creationId xmlns:a16="http://schemas.microsoft.com/office/drawing/2014/main" id="{65A38763-9E7C-98D5-C723-52E8D62B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895957"/>
            <a:ext cx="457200" cy="457200"/>
          </a:xfrm>
          <a:prstGeom prst="rect">
            <a:avLst/>
          </a:prstGeom>
        </p:spPr>
      </p:pic>
      <p:sp>
        <p:nvSpPr>
          <p:cNvPr id="13" name="Google Shape;1524;p59">
            <a:extLst>
              <a:ext uri="{FF2B5EF4-FFF2-40B4-BE49-F238E27FC236}">
                <a16:creationId xmlns:a16="http://schemas.microsoft.com/office/drawing/2014/main" id="{37F57B95-B3E2-1AC4-15CE-F78EBE6D4138}"/>
              </a:ext>
            </a:extLst>
          </p:cNvPr>
          <p:cNvSpPr txBox="1">
            <a:spLocks/>
          </p:cNvSpPr>
          <p:nvPr/>
        </p:nvSpPr>
        <p:spPr>
          <a:xfrm>
            <a:off x="3646553" y="4739327"/>
            <a:ext cx="4898894" cy="3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</a:pPr>
            <a:r>
              <a:rPr lang="en-US" sz="1450" dirty="0">
                <a:latin typeface="Verdana" panose="020B0604030504040204" pitchFamily="34" charset="0"/>
                <a:ea typeface="Verdana" panose="020B0604030504040204" pitchFamily="34" charset="0"/>
              </a:rPr>
              <a:t>Ctrl -&gt; click</a:t>
            </a:r>
          </a:p>
        </p:txBody>
      </p:sp>
      <p:sp>
        <p:nvSpPr>
          <p:cNvPr id="14" name="Google Shape;2087;p67">
            <a:extLst>
              <a:ext uri="{FF2B5EF4-FFF2-40B4-BE49-F238E27FC236}">
                <a16:creationId xmlns:a16="http://schemas.microsoft.com/office/drawing/2014/main" id="{FF2A7524-2414-6C02-E00A-87C080B30FA1}"/>
              </a:ext>
            </a:extLst>
          </p:cNvPr>
          <p:cNvSpPr/>
          <p:nvPr/>
        </p:nvSpPr>
        <p:spPr>
          <a:xfrm rot="16200000">
            <a:off x="5985547" y="4488643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3257372" y="191672"/>
            <a:ext cx="1304331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4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&amp; CSS3</a:t>
            </a:r>
            <a:endParaRPr sz="14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"/>
            </a:endParaRPr>
          </a:p>
        </p:txBody>
      </p:sp>
      <p:sp>
        <p:nvSpPr>
          <p:cNvPr id="34" name="Google Shape;812;p37">
            <a:hlinkClick r:id="" action="ppaction://noaction"/>
            <a:extLst>
              <a:ext uri="{FF2B5EF4-FFF2-40B4-BE49-F238E27FC236}">
                <a16:creationId xmlns:a16="http://schemas.microsoft.com/office/drawing/2014/main" id="{2748EDEF-E438-677A-FE26-558E7A01CBA9}"/>
              </a:ext>
            </a:extLst>
          </p:cNvPr>
          <p:cNvSpPr txBox="1">
            <a:spLocks/>
          </p:cNvSpPr>
          <p:nvPr/>
        </p:nvSpPr>
        <p:spPr>
          <a:xfrm>
            <a:off x="2042049" y="191672"/>
            <a:ext cx="117701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en-US" sz="13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37" name="Google Shape;830;p37">
            <a:extLst>
              <a:ext uri="{FF2B5EF4-FFF2-40B4-BE49-F238E27FC236}">
                <a16:creationId xmlns:a16="http://schemas.microsoft.com/office/drawing/2014/main" id="{7DDC8728-47D2-1DD1-6BCD-3D612ABF3093}"/>
              </a:ext>
            </a:extLst>
          </p:cNvPr>
          <p:cNvSpPr/>
          <p:nvPr/>
        </p:nvSpPr>
        <p:spPr>
          <a:xfrm rot="10800000">
            <a:off x="3401023" y="669360"/>
            <a:ext cx="1001414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" name="Google Shape;811;p37">
            <a:extLst>
              <a:ext uri="{FF2B5EF4-FFF2-40B4-BE49-F238E27FC236}">
                <a16:creationId xmlns:a16="http://schemas.microsoft.com/office/drawing/2014/main" id="{43B0A683-3F19-EF47-5474-F0BAB5513B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37594" y="1049138"/>
            <a:ext cx="4284602" cy="6585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m-KH" sz="17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ភាពខុសគ្នារវាង 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  <a:sym typeface="Arial"/>
              </a:rPr>
              <a:t>CSS</a:t>
            </a:r>
            <a:r>
              <a:rPr lang="en-US" sz="17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17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និង</a:t>
            </a:r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CSS3</a:t>
            </a:r>
            <a:r>
              <a:rPr lang="km-KH" sz="170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៖</a:t>
            </a:r>
            <a:endParaRPr lang="en-US" sz="1700" dirty="0">
              <a:solidFill>
                <a:schemeClr val="tx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77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D3F00DB8-7D84-3F79-CDB6-4B909B10FC90}"/>
              </a:ext>
            </a:extLst>
          </p:cNvPr>
          <p:cNvSpPr txBox="1">
            <a:spLocks/>
          </p:cNvSpPr>
          <p:nvPr/>
        </p:nvSpPr>
        <p:spPr>
          <a:xfrm>
            <a:off x="5743722" y="201487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5" action="ppaction://hlinksldjump"/>
              </a:rPr>
              <a:t>Selectors</a:t>
            </a:r>
            <a:r>
              <a:rPr lang="en-US" dirty="0"/>
              <a:t> </a:t>
            </a:r>
          </a:p>
        </p:txBody>
      </p:sp>
      <p:sp>
        <p:nvSpPr>
          <p:cNvPr id="78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3B55E7AD-D67B-BC5B-7F7C-70E0CA21EC32}"/>
              </a:ext>
            </a:extLst>
          </p:cNvPr>
          <p:cNvSpPr txBox="1">
            <a:spLocks/>
          </p:cNvSpPr>
          <p:nvPr/>
        </p:nvSpPr>
        <p:spPr>
          <a:xfrm>
            <a:off x="6643675" y="201487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6" action="ppaction://hlinksldjump"/>
              </a:rPr>
              <a:t>How to</a:t>
            </a:r>
            <a:endParaRPr lang="en-US" u="sng" dirty="0">
              <a:uFill>
                <a:solidFill>
                  <a:schemeClr val="tx2"/>
                </a:solidFill>
              </a:u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AAB55C-3A57-026A-DEE8-EF85E9034DF3}"/>
              </a:ext>
            </a:extLst>
          </p:cNvPr>
          <p:cNvSpPr txBox="1"/>
          <p:nvPr/>
        </p:nvSpPr>
        <p:spPr>
          <a:xfrm>
            <a:off x="637594" y="1646460"/>
            <a:ext cx="10725104" cy="3412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- CSS</a:t>
            </a:r>
            <a:r>
              <a:rPr lang="en-US" sz="16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6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តំណាងឱ្យ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Cascading Style Sheet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គោលបំណងចម្បងរបស់វាគឺប្រើដើម្បីផ្តល់នូវរចនាប័ទ្ម និងម៉ូតដល់ទំព័រ។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CSS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ផ្តល់នូវពណ៌ ប្លង់ ផ្ទៃខាងក្រោយ ពុម្ពអក្សរ និងលក្ខណៈសម្បត្តិស៊ុម។ លក្ខណៈពិសេស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CSS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អនុញ្ញាតឱ្យមានលទ្ធភាពចូលប្រើប្រាស់មាតិកាកាន់តែប្រសើរឡើង ភាពបត់បែនកាន់តែប្រសើរឡើង និងការគ្រប់គ្រង ក៏ដូចជាការបញ្ជាក់អំពីលក្ខណៈនៃការបង្ហាញ។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km-KH" sz="10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- </a:t>
            </a:r>
            <a:r>
              <a:rPr lang="en-US" sz="1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CSS3</a:t>
            </a:r>
            <a:r>
              <a:rPr lang="en-US" sz="16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600" b="1" dirty="0">
                <a:solidFill>
                  <a:schemeClr val="tx1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តំណាងឱ្យ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Cascading Style Sheet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កម្រិត៣ ដែលជាកំណែកម្រិតខ្ពស់នៃ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CSS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វា​ត្រូវ​បាន​ប្រើ​សម្រាប់​ការ​រៀបចំ​រចនា​សម្ព័ន្ធ រចនាប័ទ្ម និង​ការ​ធ្វើ​ទ្រង់ទ្រាយ​គេហទំព័រ។ មុខងារថ្មីៗជាច្រើនត្រូវបានបន្ថែមក្នុង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CSS3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ហើយវាត្រូវបានគាំទ្រដោយកម្មវិធីរុករកតាមអ៊ីនធឺណិតទំនើបទាំងអស់។ លក្ខណៈពិសេសសំខាន់បំផុតនៃ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CSS3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គឺការបំបែកស្តង់ដារ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CSS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ទៅជាម៉ូឌុលដាច់ដោយឡែកដែលងាយស្រួលរៀន និងប្រើប្រាស់។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CSS3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មានសារៈសំខាន់ណាស់សម្រាប់អ្នករចនាគេហទំព័រ ព្រោះវាផ្តល់នូវជម្រើសជាច្រើន ហើយវាជួយក្នុងការបង្កើតឱកាសកាន់តែប្រសើរឡើងសម្រាប់ការរចនាគេហទំព័រ។ 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11" name="Google Shape;819;p37">
            <a:extLst>
              <a:ext uri="{FF2B5EF4-FFF2-40B4-BE49-F238E27FC236}">
                <a16:creationId xmlns:a16="http://schemas.microsoft.com/office/drawing/2014/main" id="{120B0056-C593-E462-A238-AB8EF97F92B0}"/>
              </a:ext>
            </a:extLst>
          </p:cNvPr>
          <p:cNvGrpSpPr/>
          <p:nvPr/>
        </p:nvGrpSpPr>
        <p:grpSpPr>
          <a:xfrm>
            <a:off x="11082113" y="5130531"/>
            <a:ext cx="559689" cy="563231"/>
            <a:chOff x="3470151" y="1675213"/>
            <a:chExt cx="703669" cy="670009"/>
          </a:xfrm>
        </p:grpSpPr>
        <p:sp>
          <p:nvSpPr>
            <p:cNvPr id="12" name="Google Shape;820;p37">
              <a:extLst>
                <a:ext uri="{FF2B5EF4-FFF2-40B4-BE49-F238E27FC236}">
                  <a16:creationId xmlns:a16="http://schemas.microsoft.com/office/drawing/2014/main" id="{D0D14759-19E8-82E3-D90D-27874BD5A161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821;p37">
              <a:extLst>
                <a:ext uri="{FF2B5EF4-FFF2-40B4-BE49-F238E27FC236}">
                  <a16:creationId xmlns:a16="http://schemas.microsoft.com/office/drawing/2014/main" id="{D47506C8-200F-EEFB-343D-11FC5ED99577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4" name="Google Shape;829;p37">
            <a:extLst>
              <a:ext uri="{FF2B5EF4-FFF2-40B4-BE49-F238E27FC236}">
                <a16:creationId xmlns:a16="http://schemas.microsoft.com/office/drawing/2014/main" id="{64C26872-4D7C-BA96-A21E-43345D9D1771}"/>
              </a:ext>
            </a:extLst>
          </p:cNvPr>
          <p:cNvSpPr/>
          <p:nvPr/>
        </p:nvSpPr>
        <p:spPr>
          <a:xfrm>
            <a:off x="2763653" y="5769832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02043F43-65B5-02E4-AE7E-2A9F6B8E841D}"/>
              </a:ext>
            </a:extLst>
          </p:cNvPr>
          <p:cNvSpPr txBox="1">
            <a:spLocks/>
          </p:cNvSpPr>
          <p:nvPr/>
        </p:nvSpPr>
        <p:spPr>
          <a:xfrm>
            <a:off x="4561703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7" action="ppaction://hlinksldjump"/>
              </a:rPr>
              <a:t>Technical Word</a:t>
            </a:r>
            <a:endParaRPr lang="en-US" u="sng" dirty="0">
              <a:uFill>
                <a:solidFill>
                  <a:schemeClr val="tx2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15718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4552372" y="191672"/>
            <a:ext cx="1304331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3" action="ppaction://hlinksldjump"/>
              </a:rPr>
              <a:t>Technical Word</a:t>
            </a:r>
            <a:endParaRPr u="sng" dirty="0">
              <a:uFill>
                <a:solidFill>
                  <a:schemeClr val="tx2"/>
                </a:solidFill>
              </a:uFill>
            </a:endParaRPr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3293573" y="191672"/>
            <a:ext cx="1304331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4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&amp; CSS3</a:t>
            </a:r>
            <a:endParaRPr sz="14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"/>
            </a:endParaRPr>
          </a:p>
        </p:txBody>
      </p:sp>
      <p:sp>
        <p:nvSpPr>
          <p:cNvPr id="34" name="Google Shape;812;p37">
            <a:hlinkClick r:id="" action="ppaction://noaction"/>
            <a:extLst>
              <a:ext uri="{FF2B5EF4-FFF2-40B4-BE49-F238E27FC236}">
                <a16:creationId xmlns:a16="http://schemas.microsoft.com/office/drawing/2014/main" id="{2748EDEF-E438-677A-FE26-558E7A01CBA9}"/>
              </a:ext>
            </a:extLst>
          </p:cNvPr>
          <p:cNvSpPr txBox="1">
            <a:spLocks/>
          </p:cNvSpPr>
          <p:nvPr/>
        </p:nvSpPr>
        <p:spPr>
          <a:xfrm>
            <a:off x="2042049" y="191672"/>
            <a:ext cx="117701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/>
              </a:rPr>
              <a:t>Introduction</a:t>
            </a:r>
            <a:endParaRPr lang="en-US" sz="13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37" name="Google Shape;830;p37">
            <a:extLst>
              <a:ext uri="{FF2B5EF4-FFF2-40B4-BE49-F238E27FC236}">
                <a16:creationId xmlns:a16="http://schemas.microsoft.com/office/drawing/2014/main" id="{7DDC8728-47D2-1DD1-6BCD-3D612ABF3093}"/>
              </a:ext>
            </a:extLst>
          </p:cNvPr>
          <p:cNvSpPr/>
          <p:nvPr/>
        </p:nvSpPr>
        <p:spPr>
          <a:xfrm rot="10800000">
            <a:off x="3401023" y="669363"/>
            <a:ext cx="1001414" cy="4972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D3F00DB8-7D84-3F79-CDB6-4B909B10FC90}"/>
              </a:ext>
            </a:extLst>
          </p:cNvPr>
          <p:cNvSpPr txBox="1">
            <a:spLocks/>
          </p:cNvSpPr>
          <p:nvPr/>
        </p:nvSpPr>
        <p:spPr>
          <a:xfrm>
            <a:off x="5743722" y="201487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6" action="ppaction://hlinksldjump"/>
              </a:rPr>
              <a:t>Selectors</a:t>
            </a:r>
            <a:r>
              <a:rPr lang="en-US" dirty="0"/>
              <a:t> </a:t>
            </a:r>
          </a:p>
        </p:txBody>
      </p:sp>
      <p:sp>
        <p:nvSpPr>
          <p:cNvPr id="78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3B55E7AD-D67B-BC5B-7F7C-70E0CA21EC32}"/>
              </a:ext>
            </a:extLst>
          </p:cNvPr>
          <p:cNvSpPr txBox="1">
            <a:spLocks/>
          </p:cNvSpPr>
          <p:nvPr/>
        </p:nvSpPr>
        <p:spPr>
          <a:xfrm>
            <a:off x="6643675" y="201487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7" action="ppaction://hlinksldjump"/>
              </a:rPr>
              <a:t>How to</a:t>
            </a:r>
            <a:endParaRPr lang="en-US" u="sng" dirty="0">
              <a:uFill>
                <a:solidFill>
                  <a:schemeClr val="tx2"/>
                </a:solidFill>
              </a:uFill>
            </a:endParaRPr>
          </a:p>
        </p:txBody>
      </p:sp>
      <p:graphicFrame>
        <p:nvGraphicFramePr>
          <p:cNvPr id="15" name="Google Shape;1333;p53">
            <a:extLst>
              <a:ext uri="{FF2B5EF4-FFF2-40B4-BE49-F238E27FC236}">
                <a16:creationId xmlns:a16="http://schemas.microsoft.com/office/drawing/2014/main" id="{064E9B65-0BE0-5A3B-1BB1-4998DE176D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738126"/>
              </p:ext>
            </p:extLst>
          </p:nvPr>
        </p:nvGraphicFramePr>
        <p:xfrm>
          <a:off x="737118" y="1157171"/>
          <a:ext cx="10776858" cy="425461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5654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2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16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sym typeface="Roboto Condensed"/>
                        </a:rPr>
                        <a:t>CSS</a:t>
                      </a:r>
                      <a:endParaRPr sz="25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b="1" dirty="0">
                          <a:solidFill>
                            <a:schemeClr val="accent6">
                              <a:lumMod val="10000"/>
                            </a:schemeClr>
                          </a:solidFill>
                          <a:sym typeface="Roboto Condensed"/>
                        </a:rPr>
                        <a:t>CSS3</a:t>
                      </a:r>
                      <a:endParaRPr sz="2500" b="1" dirty="0">
                        <a:solidFill>
                          <a:schemeClr val="accent6">
                            <a:lumMod val="10000"/>
                          </a:schemeClr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665">
                <a:tc>
                  <a:txBody>
                    <a:bodyPr/>
                    <a:lstStyle/>
                    <a:p>
                      <a:pPr marL="0" marR="0" lvl="0" indent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CSS does not support media queries.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marL="0" marR="0" lvl="0" indent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But CSS3 supports media queries</a:t>
                      </a:r>
                      <a:endParaRPr sz="1400" b="0" i="0" u="none" strike="noStrike" cap="none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799">
                <a:tc>
                  <a:txBody>
                    <a:bodyPr/>
                    <a:lstStyle/>
                    <a:p>
                      <a:pPr marL="0" marR="0" lvl="0" indent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Roboto"/>
                        </a:rPr>
                        <a:t>Using CSS, we cannot build 3D animation and transformation.</a:t>
                      </a:r>
                      <a:endParaRPr sz="1400" b="0" i="0" u="none" strike="noStrike" cap="none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But in CSS3 we can perform all kinds of animation and transformations as it supports animation and 3D transformations.</a:t>
                      </a:r>
                      <a:endParaRPr sz="1400" b="0" i="0" u="none" strike="noStrike" cap="none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968">
                <a:tc>
                  <a:txBody>
                    <a:bodyPr/>
                    <a:lstStyle/>
                    <a:p>
                      <a:pPr marL="0" marR="0" lvl="0" indent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CSS is very slow as compared to CSS3</a:t>
                      </a:r>
                      <a:endParaRPr sz="1400" b="0" i="0" u="none" strike="noStrike" cap="none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Whereas, CSS3 is faster than CSS.</a:t>
                      </a:r>
                      <a:endParaRPr sz="1400" b="0" i="0" u="none" strike="noStrike" cap="none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620">
                <a:tc>
                  <a:txBody>
                    <a:bodyPr/>
                    <a:lstStyle/>
                    <a:p>
                      <a:pPr marL="0" marR="0" lvl="0" indent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In CSS we have a good collection of unique color schemas and standard color.</a:t>
                      </a:r>
                      <a:endParaRPr sz="1400" b="0" i="0" u="none" strike="noStrike" cap="none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Whereas, CSS3 has a good collection of HSL RGBA, HSLA, and gradient colors.</a:t>
                      </a:r>
                      <a:endParaRPr sz="1400" b="0" i="0" u="none" strike="noStrike" cap="none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84222200"/>
                  </a:ext>
                </a:extLst>
              </a:tr>
              <a:tr h="762350">
                <a:tc>
                  <a:txBody>
                    <a:bodyPr/>
                    <a:lstStyle/>
                    <a:p>
                      <a:pPr marL="0" marR="0" lvl="0" indent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There is no special effect like shadowing text, text animation, etc. in CSS. The animation was coded in jQuery and JavaScript.</a:t>
                      </a:r>
                      <a:endParaRPr sz="1400" b="0" i="0" u="none" strike="noStrike" cap="none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accent5">
                              <a:lumMod val="10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  <a:sym typeface="Arial"/>
                        </a:rPr>
                        <a:t>CSS3 has many advance features like text shadows, visual effects, and a wide range of font style and color.</a:t>
                      </a:r>
                      <a:endParaRPr sz="1400" b="0" i="0" u="none" strike="noStrike" cap="none" dirty="0">
                        <a:solidFill>
                          <a:schemeClr val="accent5">
                            <a:lumMod val="10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Arial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824902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46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4552372" y="191672"/>
            <a:ext cx="1304331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3" action="ppaction://hlinksldjump"/>
              </a:rPr>
              <a:t>Technical Word</a:t>
            </a:r>
            <a:endParaRPr u="sng" dirty="0">
              <a:uFill>
                <a:solidFill>
                  <a:schemeClr val="tx2"/>
                </a:solidFill>
              </a:uFill>
            </a:endParaRPr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3373434" y="191672"/>
            <a:ext cx="10556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4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&amp; CSS3</a:t>
            </a:r>
            <a:endParaRPr sz="14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"/>
            </a:endParaRPr>
          </a:p>
        </p:txBody>
      </p:sp>
      <p:sp>
        <p:nvSpPr>
          <p:cNvPr id="34" name="Google Shape;812;p37">
            <a:hlinkClick r:id="" action="ppaction://noaction"/>
            <a:extLst>
              <a:ext uri="{FF2B5EF4-FFF2-40B4-BE49-F238E27FC236}">
                <a16:creationId xmlns:a16="http://schemas.microsoft.com/office/drawing/2014/main" id="{2748EDEF-E438-677A-FE26-558E7A01CBA9}"/>
              </a:ext>
            </a:extLst>
          </p:cNvPr>
          <p:cNvSpPr txBox="1">
            <a:spLocks/>
          </p:cNvSpPr>
          <p:nvPr/>
        </p:nvSpPr>
        <p:spPr>
          <a:xfrm>
            <a:off x="2042049" y="191672"/>
            <a:ext cx="117701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/>
              </a:rPr>
              <a:t>Introduction</a:t>
            </a:r>
            <a:endParaRPr lang="en-US" sz="13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37" name="Google Shape;830;p37">
            <a:extLst>
              <a:ext uri="{FF2B5EF4-FFF2-40B4-BE49-F238E27FC236}">
                <a16:creationId xmlns:a16="http://schemas.microsoft.com/office/drawing/2014/main" id="{7DDC8728-47D2-1DD1-6BCD-3D612ABF3093}"/>
              </a:ext>
            </a:extLst>
          </p:cNvPr>
          <p:cNvSpPr/>
          <p:nvPr/>
        </p:nvSpPr>
        <p:spPr>
          <a:xfrm rot="10800000">
            <a:off x="3427657" y="673371"/>
            <a:ext cx="1001414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D3F00DB8-7D84-3F79-CDB6-4B909B10FC90}"/>
              </a:ext>
            </a:extLst>
          </p:cNvPr>
          <p:cNvSpPr txBox="1">
            <a:spLocks/>
          </p:cNvSpPr>
          <p:nvPr/>
        </p:nvSpPr>
        <p:spPr>
          <a:xfrm>
            <a:off x="5743722" y="201487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6" action="ppaction://hlinksldjump"/>
              </a:rPr>
              <a:t>Selectors </a:t>
            </a:r>
            <a:endParaRPr lang="en-US" u="sng" dirty="0">
              <a:uFill>
                <a:solidFill>
                  <a:schemeClr val="tx2"/>
                </a:solidFill>
              </a:uFill>
            </a:endParaRPr>
          </a:p>
        </p:txBody>
      </p:sp>
      <p:sp>
        <p:nvSpPr>
          <p:cNvPr id="78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3B55E7AD-D67B-BC5B-7F7C-70E0CA21EC32}"/>
              </a:ext>
            </a:extLst>
          </p:cNvPr>
          <p:cNvSpPr txBox="1">
            <a:spLocks/>
          </p:cNvSpPr>
          <p:nvPr/>
        </p:nvSpPr>
        <p:spPr>
          <a:xfrm>
            <a:off x="6643675" y="201487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7" action="ppaction://hlinksldjump"/>
              </a:rPr>
              <a:t>How to</a:t>
            </a:r>
            <a:endParaRPr lang="en-US" u="sng" dirty="0">
              <a:uFill>
                <a:solidFill>
                  <a:schemeClr val="tx2"/>
                </a:solidFill>
              </a:uFill>
            </a:endParaRPr>
          </a:p>
        </p:txBody>
      </p:sp>
      <p:sp>
        <p:nvSpPr>
          <p:cNvPr id="9" name="Google Shape;811;p37">
            <a:extLst>
              <a:ext uri="{FF2B5EF4-FFF2-40B4-BE49-F238E27FC236}">
                <a16:creationId xmlns:a16="http://schemas.microsoft.com/office/drawing/2014/main" id="{F960A8B7-17EA-682C-01C2-B7343E30FC8D}"/>
              </a:ext>
            </a:extLst>
          </p:cNvPr>
          <p:cNvSpPr txBox="1">
            <a:spLocks/>
          </p:cNvSpPr>
          <p:nvPr/>
        </p:nvSpPr>
        <p:spPr>
          <a:xfrm>
            <a:off x="627762" y="793652"/>
            <a:ext cx="4284602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7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មុខងារថ្មីរបស់ 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System" panose="02000500000000020004" pitchFamily="2" charset="0"/>
                <a:sym typeface="Arial"/>
              </a:rPr>
              <a:t>CSS3</a:t>
            </a:r>
            <a:r>
              <a:rPr lang="km-KH" sz="17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៖</a:t>
            </a:r>
            <a:endParaRPr lang="en-US" sz="1700" dirty="0">
              <a:solidFill>
                <a:schemeClr val="tx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5344BA-81E4-82D1-5C33-3C687AA4E1BE}"/>
              </a:ext>
            </a:extLst>
          </p:cNvPr>
          <p:cNvSpPr txBox="1"/>
          <p:nvPr/>
        </p:nvSpPr>
        <p:spPr>
          <a:xfrm>
            <a:off x="1067251" y="1296373"/>
            <a:ext cx="9892439" cy="47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New</a:t>
            </a:r>
            <a:r>
              <a:rPr lang="en-US" sz="15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Selectors</a:t>
            </a:r>
            <a:r>
              <a:rPr lang="en-US" sz="14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km-KH" sz="14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</a:t>
            </a:r>
            <a:r>
              <a:rPr lang="km-KH" sz="1600" b="0" i="0" dirty="0">
                <a:solidFill>
                  <a:srgbClr val="222222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ជ្រើសរើសធាតុ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HTML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b="0" i="0" dirty="0">
                <a:solidFill>
                  <a:srgbClr val="222222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ដែលអ្នកចង់ធ្វើរចនាប័ទ្ម។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Combinators, Attribute, Pseudo-classes, Pseudo-elements</a:t>
            </a:r>
            <a:r>
              <a:rPr lang="en-US" sz="14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.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CSS </a:t>
            </a:r>
            <a:r>
              <a:rPr lang="en-US" sz="160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variables </a:t>
            </a:r>
            <a:r>
              <a:rPr lang="km-KH" sz="1600" b="0" i="0">
                <a:solidFill>
                  <a:srgbClr val="222222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អនុ</a:t>
            </a:r>
            <a:r>
              <a:rPr lang="km-KH" sz="1600" b="0" i="0" dirty="0">
                <a:solidFill>
                  <a:srgbClr val="222222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គមន៍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var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() </a:t>
            </a:r>
            <a:r>
              <a:rPr lang="km-KH" sz="1600" b="0" i="0" dirty="0">
                <a:solidFill>
                  <a:srgbClr val="222222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ត្រូវបានប្រើដើម្បីបញ្ចូលតម្លៃនៃអថេរ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CSS</a:t>
            </a:r>
            <a:r>
              <a:rPr lang="km-KH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។</a:t>
            </a:r>
            <a:endParaRPr lang="en-US" sz="1600" dirty="0">
              <a:solidFill>
                <a:srgbClr val="200E74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CSS functions: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.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គឺជាអនុគមន៍មួយដែលអាច ផ្ទុកតម្លៃបានច្រើន ។</a:t>
            </a:r>
            <a:endParaRPr lang="en-US" sz="1600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Shadows Effect: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ea typeface="Verdana" panose="020B0604030504040204" pitchFamily="34" charset="0"/>
                <a:cs typeface="Khmer OS Battambang" panose="02000500000000020004" pitchFamily="2" charset="0"/>
              </a:rPr>
              <a:t>សម្រាប់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ដាក់</a:t>
            </a:r>
            <a:r>
              <a:rPr lang="km-KH" sz="1600" b="0" i="0" dirty="0">
                <a:solidFill>
                  <a:srgbClr val="222222"/>
                </a:solidFill>
                <a:effectLst/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ស្រមោលប្រអប់ និងស្រមោលអត្ថបទ។</a:t>
            </a:r>
            <a:endParaRPr lang="en-US" sz="2000" b="0" i="0" dirty="0">
              <a:solidFill>
                <a:srgbClr val="222222"/>
              </a:solidFill>
              <a:effectLst/>
              <a:latin typeface="system-ui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Rounded Corners:</a:t>
            </a:r>
            <a:r>
              <a:rPr lang="km-KH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សម្រាប់កំណត់ជ្រុងឲ្យកោងនៃរូបភាព ឬ 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Blocks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នៃធាតុ។</a:t>
            </a:r>
            <a:endParaRPr lang="en-US" sz="1600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Gradients: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ប្រើសម្រាប់ដាក់ផ្ទៃខាងក្រោយជា </a:t>
            </a:r>
            <a:r>
              <a:rPr lang="en-US" sz="16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Linear, Radial and Repeating gradients.</a:t>
            </a: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Opacity: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ប្រើសម្រាប់កំណត់ភាពច្បាស់នៃរូបភាព ឬក៏ </a:t>
            </a:r>
            <a:r>
              <a:rPr lang="en-US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ណាមួយឲ្យមើលឃើញព្រាលៗ ឬក៏ច្បាស់។</a:t>
            </a:r>
            <a:endParaRPr lang="en-US" sz="1600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Transitions: </a:t>
            </a:r>
            <a:r>
              <a:rPr lang="km-KH" sz="1600" dirty="0">
                <a:solidFill>
                  <a:srgbClr val="222222"/>
                </a:solidFill>
                <a:latin typeface="Khmer OS Battambang" panose="02000500000000020004" pitchFamily="2" charset="0"/>
                <a:ea typeface="Verdana" panose="020B0604030504040204" pitchFamily="34" charset="0"/>
                <a:cs typeface="Khmer OS Battambang" panose="02000500000000020004" pitchFamily="2" charset="0"/>
              </a:rPr>
              <a:t>សម្រាប់កំណត់ល្បឿនចលនា ឬល្បឿននៃការផ្លាស់ប្តូរ។</a:t>
            </a:r>
            <a:endParaRPr lang="en-US" sz="14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28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4552372" y="191672"/>
            <a:ext cx="1304331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3" action="ppaction://hlinksldjump"/>
              </a:rPr>
              <a:t>Technical Word</a:t>
            </a:r>
            <a:endParaRPr u="sng" dirty="0">
              <a:uFill>
                <a:solidFill>
                  <a:schemeClr val="tx2"/>
                </a:solidFill>
              </a:uFill>
            </a:endParaRPr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3373434" y="191672"/>
            <a:ext cx="10556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4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&amp; CSS3</a:t>
            </a:r>
            <a:endParaRPr sz="14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"/>
            </a:endParaRPr>
          </a:p>
        </p:txBody>
      </p:sp>
      <p:sp>
        <p:nvSpPr>
          <p:cNvPr id="34" name="Google Shape;812;p37">
            <a:hlinkClick r:id="" action="ppaction://noaction"/>
            <a:extLst>
              <a:ext uri="{FF2B5EF4-FFF2-40B4-BE49-F238E27FC236}">
                <a16:creationId xmlns:a16="http://schemas.microsoft.com/office/drawing/2014/main" id="{2748EDEF-E438-677A-FE26-558E7A01CBA9}"/>
              </a:ext>
            </a:extLst>
          </p:cNvPr>
          <p:cNvSpPr txBox="1">
            <a:spLocks/>
          </p:cNvSpPr>
          <p:nvPr/>
        </p:nvSpPr>
        <p:spPr>
          <a:xfrm>
            <a:off x="2042049" y="191672"/>
            <a:ext cx="117701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/>
              </a:rPr>
              <a:t>Introduction</a:t>
            </a:r>
            <a:endParaRPr lang="en-US" sz="13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37" name="Google Shape;830;p37">
            <a:extLst>
              <a:ext uri="{FF2B5EF4-FFF2-40B4-BE49-F238E27FC236}">
                <a16:creationId xmlns:a16="http://schemas.microsoft.com/office/drawing/2014/main" id="{7DDC8728-47D2-1DD1-6BCD-3D612ABF3093}"/>
              </a:ext>
            </a:extLst>
          </p:cNvPr>
          <p:cNvSpPr/>
          <p:nvPr/>
        </p:nvSpPr>
        <p:spPr>
          <a:xfrm rot="10800000">
            <a:off x="3418779" y="674293"/>
            <a:ext cx="1001414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D3F00DB8-7D84-3F79-CDB6-4B909B10FC90}"/>
              </a:ext>
            </a:extLst>
          </p:cNvPr>
          <p:cNvSpPr txBox="1">
            <a:spLocks/>
          </p:cNvSpPr>
          <p:nvPr/>
        </p:nvSpPr>
        <p:spPr>
          <a:xfrm>
            <a:off x="5743722" y="201487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6" action="ppaction://hlinksldjump"/>
              </a:rPr>
              <a:t>Selectors</a:t>
            </a:r>
            <a:r>
              <a:rPr lang="en-US" dirty="0"/>
              <a:t> </a:t>
            </a:r>
          </a:p>
        </p:txBody>
      </p:sp>
      <p:sp>
        <p:nvSpPr>
          <p:cNvPr id="78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3B55E7AD-D67B-BC5B-7F7C-70E0CA21EC32}"/>
              </a:ext>
            </a:extLst>
          </p:cNvPr>
          <p:cNvSpPr txBox="1">
            <a:spLocks/>
          </p:cNvSpPr>
          <p:nvPr/>
        </p:nvSpPr>
        <p:spPr>
          <a:xfrm>
            <a:off x="6643675" y="201487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7" action="ppaction://hlinksldjump"/>
              </a:rPr>
              <a:t>How to</a:t>
            </a:r>
            <a:endParaRPr lang="en-US" u="sng" dirty="0">
              <a:uFill>
                <a:solidFill>
                  <a:schemeClr val="tx2"/>
                </a:solidFill>
              </a:u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7FF62D-C48A-D812-C379-6A8A22E4C554}"/>
              </a:ext>
            </a:extLst>
          </p:cNvPr>
          <p:cNvSpPr txBox="1"/>
          <p:nvPr/>
        </p:nvSpPr>
        <p:spPr>
          <a:xfrm>
            <a:off x="1032341" y="1063836"/>
            <a:ext cx="10351006" cy="4889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Transformations</a:t>
            </a:r>
            <a:r>
              <a:rPr lang="en-US" sz="1700" b="1" i="0" dirty="0">
                <a:solidFill>
                  <a:srgbClr val="222222"/>
                </a:solidFill>
                <a:effectLst/>
                <a:latin typeface="+mj-lt"/>
              </a:rPr>
              <a:t>: </a:t>
            </a:r>
            <a:r>
              <a:rPr lang="km-KH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ជាប្រភេទ </a:t>
            </a:r>
            <a:r>
              <a:rPr lang="en-US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effect </a:t>
            </a:r>
            <a:r>
              <a:rPr lang="km-KH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មួយដែលអាចឲ្យយើងធ្វើការប្តូររូបរាង, ទំហំ, និង​ទីតាំងរបស់ </a:t>
            </a:r>
            <a:r>
              <a:rPr lang="en-US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Element</a:t>
            </a:r>
            <a:r>
              <a:rPr lang="km-KH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endParaRPr lang="en-US" sz="1700" i="0" dirty="0">
              <a:solidFill>
                <a:srgbClr val="222222"/>
              </a:solidFill>
              <a:effectLst/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Animations</a:t>
            </a:r>
            <a:r>
              <a:rPr lang="en-US" sz="1700" b="1" dirty="0">
                <a:solidFill>
                  <a:srgbClr val="222222"/>
                </a:solidFill>
                <a:latin typeface="system-ui"/>
              </a:rPr>
              <a:t> </a:t>
            </a:r>
            <a:r>
              <a:rPr lang="en-US" sz="1700" b="1" i="0" dirty="0">
                <a:solidFill>
                  <a:srgbClr val="222222"/>
                </a:solidFill>
                <a:effectLst/>
                <a:latin typeface="+mj-lt"/>
              </a:rPr>
              <a:t>: </a:t>
            </a:r>
            <a:r>
              <a:rPr lang="km-KH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ប្រើសម្រាប់បង្កើតចលនាវត្ថុណាមួយ ឬពីគំនូរជីវចលសម្រាប់គេហទំព័រ។​</a:t>
            </a:r>
            <a:r>
              <a:rPr lang="en-US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Flexbox</a:t>
            </a:r>
            <a:r>
              <a:rPr lang="en-US" sz="1700" b="1" dirty="0">
                <a:solidFill>
                  <a:srgbClr val="222222"/>
                </a:solidFill>
                <a:latin typeface="system-ui"/>
              </a:rPr>
              <a:t> </a:t>
            </a:r>
            <a:r>
              <a:rPr lang="en-US" sz="1700" b="1" i="0" dirty="0">
                <a:solidFill>
                  <a:srgbClr val="222222"/>
                </a:solidFill>
                <a:effectLst/>
                <a:latin typeface="+mj-lt"/>
              </a:rPr>
              <a:t>:</a:t>
            </a:r>
            <a:r>
              <a:rPr lang="km-KH" sz="1700" b="1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km-KH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ប្រើសម្រាប់ឲ្យមានភាពងាយស្រួលក្នុងការ </a:t>
            </a:r>
            <a:r>
              <a:rPr lang="en-US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Design Layout Responsive </a:t>
            </a:r>
            <a:r>
              <a:rPr lang="km-KH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ដោយមិនត្រូវការរប្រើប្រាស់ </a:t>
            </a:r>
            <a:r>
              <a:rPr lang="en-US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float </a:t>
            </a:r>
            <a:r>
              <a:rPr lang="km-KH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position properties </a:t>
            </a:r>
            <a:r>
              <a:rPr lang="km-KH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ឡើយ។</a:t>
            </a:r>
            <a:endParaRPr lang="en-US" sz="1700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Grids</a:t>
            </a:r>
            <a:r>
              <a:rPr lang="en-US" sz="1700" b="1" dirty="0">
                <a:solidFill>
                  <a:srgbClr val="222222"/>
                </a:solidFill>
                <a:latin typeface="system-ui"/>
              </a:rPr>
              <a:t> </a:t>
            </a:r>
            <a:r>
              <a:rPr lang="en-US" sz="1700" b="1" i="0" dirty="0">
                <a:solidFill>
                  <a:srgbClr val="222222"/>
                </a:solidFill>
                <a:effectLst/>
                <a:latin typeface="+mj-lt"/>
              </a:rPr>
              <a:t>:</a:t>
            </a:r>
            <a:r>
              <a:rPr lang="km-KH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គឺបានផ្តល់នូវប្រព័ន្ធប្លង់ដែលមានមូលដ្ឋានជាមួយនឹងជួរដេក និងជួរឈរ ដែលធ្វើឱ្យវាកាន់តែងាយស្រួលក្នុងការរចនាគេហទំព័រដោយមិនចាំបាច់ប្រើ</a:t>
            </a:r>
            <a:r>
              <a:rPr lang="en-US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Float </a:t>
            </a:r>
            <a:r>
              <a:rPr lang="km-KH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ឬ </a:t>
            </a:r>
            <a:r>
              <a:rPr lang="en-US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Position properties </a:t>
            </a:r>
            <a:r>
              <a:rPr lang="km-KH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ឡើយ។</a:t>
            </a:r>
            <a:endParaRPr lang="en-US" sz="1700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@font-face </a:t>
            </a:r>
            <a:r>
              <a:rPr lang="en-US" sz="1700" b="1" i="0" dirty="0">
                <a:solidFill>
                  <a:srgbClr val="222222"/>
                </a:solidFill>
                <a:effectLst/>
                <a:latin typeface="+mj-lt"/>
              </a:rPr>
              <a:t>: </a:t>
            </a:r>
            <a:r>
              <a:rPr lang="km-KH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គឺជាច្បាប់មួយដែលប្រើសម្រាប់កំណត់ពុម្ពអក្សរសម្រាប់ធាតុ </a:t>
            </a:r>
            <a:r>
              <a:rPr lang="en-US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HTML </a:t>
            </a:r>
            <a:r>
              <a:rPr lang="km-KH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យោងទៅតាមឈ្មោះនៃពុម្ពអក្សរ តាមរយៈ </a:t>
            </a:r>
            <a:r>
              <a:rPr lang="en-US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font-family &amp; </a:t>
            </a:r>
            <a:r>
              <a:rPr lang="en-US" sz="1700" dirty="0" err="1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src</a:t>
            </a:r>
            <a:r>
              <a:rPr lang="en-US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property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@media :</a:t>
            </a:r>
            <a:r>
              <a:rPr lang="km-KH" sz="1700" b="1" i="0" dirty="0">
                <a:solidFill>
                  <a:srgbClr val="222222"/>
                </a:solidFill>
                <a:effectLst/>
                <a:latin typeface="+mj-lt"/>
              </a:rPr>
              <a:t>​</a:t>
            </a:r>
            <a:r>
              <a:rPr lang="en-US" sz="1700" b="1" i="0" dirty="0">
                <a:solidFill>
                  <a:srgbClr val="222222"/>
                </a:solidFill>
                <a:effectLst/>
                <a:latin typeface="+mj-lt"/>
              </a:rPr>
              <a:t> </a:t>
            </a:r>
            <a:r>
              <a:rPr lang="km-KH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គឺជាច្បាប់មួយដែលប្រើសម្រាប់កំណត់ឲ្យគេហទំព័រមានលក្ខណះ </a:t>
            </a:r>
            <a:r>
              <a:rPr lang="en-US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Responsive</a:t>
            </a:r>
            <a:r>
              <a:rPr lang="km-KH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en-US" sz="1700" dirty="0">
                <a:solidFill>
                  <a:srgbClr val="222222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</p:txBody>
      </p:sp>
      <p:sp>
        <p:nvSpPr>
          <p:cNvPr id="23" name="Google Shape;1131;p48">
            <a:extLst>
              <a:ext uri="{FF2B5EF4-FFF2-40B4-BE49-F238E27FC236}">
                <a16:creationId xmlns:a16="http://schemas.microsoft.com/office/drawing/2014/main" id="{89050D23-7A7D-DA63-CE96-A1870BF05CCA}"/>
              </a:ext>
            </a:extLst>
          </p:cNvPr>
          <p:cNvSpPr/>
          <p:nvPr/>
        </p:nvSpPr>
        <p:spPr>
          <a:xfrm>
            <a:off x="11031709" y="5426443"/>
            <a:ext cx="255900" cy="255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852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4552372" y="191672"/>
            <a:ext cx="1304331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3" action="ppaction://hlinksldjump"/>
              </a:rPr>
              <a:t>Technical Word</a:t>
            </a:r>
            <a:endParaRPr u="sng" dirty="0">
              <a:uFill>
                <a:solidFill>
                  <a:schemeClr val="tx2"/>
                </a:solidFill>
              </a:uFill>
            </a:endParaRPr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3373434" y="191672"/>
            <a:ext cx="10556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4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&amp; CSS3</a:t>
            </a:r>
            <a:endParaRPr sz="14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"/>
            </a:endParaRPr>
          </a:p>
        </p:txBody>
      </p:sp>
      <p:sp>
        <p:nvSpPr>
          <p:cNvPr id="34" name="Google Shape;812;p37">
            <a:hlinkClick r:id="" action="ppaction://noaction"/>
            <a:extLst>
              <a:ext uri="{FF2B5EF4-FFF2-40B4-BE49-F238E27FC236}">
                <a16:creationId xmlns:a16="http://schemas.microsoft.com/office/drawing/2014/main" id="{2748EDEF-E438-677A-FE26-558E7A01CBA9}"/>
              </a:ext>
            </a:extLst>
          </p:cNvPr>
          <p:cNvSpPr txBox="1">
            <a:spLocks/>
          </p:cNvSpPr>
          <p:nvPr/>
        </p:nvSpPr>
        <p:spPr>
          <a:xfrm>
            <a:off x="2042049" y="191672"/>
            <a:ext cx="117701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/>
              </a:rPr>
              <a:t>Introduction</a:t>
            </a:r>
            <a:endParaRPr lang="en-US" sz="13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37" name="Google Shape;830;p37">
            <a:extLst>
              <a:ext uri="{FF2B5EF4-FFF2-40B4-BE49-F238E27FC236}">
                <a16:creationId xmlns:a16="http://schemas.microsoft.com/office/drawing/2014/main" id="{7DDC8728-47D2-1DD1-6BCD-3D612ABF3093}"/>
              </a:ext>
            </a:extLst>
          </p:cNvPr>
          <p:cNvSpPr/>
          <p:nvPr/>
        </p:nvSpPr>
        <p:spPr>
          <a:xfrm rot="10800000">
            <a:off x="3401023" y="675713"/>
            <a:ext cx="1001414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D3F00DB8-7D84-3F79-CDB6-4B909B10FC90}"/>
              </a:ext>
            </a:extLst>
          </p:cNvPr>
          <p:cNvSpPr txBox="1">
            <a:spLocks/>
          </p:cNvSpPr>
          <p:nvPr/>
        </p:nvSpPr>
        <p:spPr>
          <a:xfrm>
            <a:off x="5743722" y="201487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6" action="ppaction://hlinksldjump"/>
              </a:rPr>
              <a:t>Selectors</a:t>
            </a:r>
            <a:r>
              <a:rPr lang="en-US" dirty="0"/>
              <a:t> </a:t>
            </a:r>
          </a:p>
        </p:txBody>
      </p:sp>
      <p:sp>
        <p:nvSpPr>
          <p:cNvPr id="78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3B55E7AD-D67B-BC5B-7F7C-70E0CA21EC32}"/>
              </a:ext>
            </a:extLst>
          </p:cNvPr>
          <p:cNvSpPr txBox="1">
            <a:spLocks/>
          </p:cNvSpPr>
          <p:nvPr/>
        </p:nvSpPr>
        <p:spPr>
          <a:xfrm>
            <a:off x="6643675" y="201487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7" action="ppaction://hlinksldjump"/>
              </a:rPr>
              <a:t>How to</a:t>
            </a:r>
            <a:endParaRPr lang="en-US" u="sng" dirty="0">
              <a:uFill>
                <a:solidFill>
                  <a:schemeClr val="tx2"/>
                </a:solidFill>
              </a:uFill>
            </a:endParaRPr>
          </a:p>
        </p:txBody>
      </p:sp>
      <p:pic>
        <p:nvPicPr>
          <p:cNvPr id="2050" name="Picture 2" descr="CSS2 Vs CSS3 ">
            <a:extLst>
              <a:ext uri="{FF2B5EF4-FFF2-40B4-BE49-F238E27FC236}">
                <a16:creationId xmlns:a16="http://schemas.microsoft.com/office/drawing/2014/main" id="{677E13D8-5DBF-74AB-898E-A733F9C32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54" y="1278375"/>
            <a:ext cx="8602497" cy="430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39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4583445" y="188791"/>
            <a:ext cx="142934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4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Technical Word</a:t>
            </a:r>
            <a:endParaRPr sz="14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3373434" y="191672"/>
            <a:ext cx="10556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u="sng" dirty="0">
                <a:uFill>
                  <a:solidFill>
                    <a:schemeClr val="tx2"/>
                  </a:solidFill>
                </a:uFill>
                <a:sym typeface="Roboto"/>
                <a:hlinkClick r:id="rId4" action="ppaction://hlinksldjump"/>
              </a:rPr>
              <a:t>CSS &amp; CSS3</a:t>
            </a:r>
            <a:endParaRPr u="sng" dirty="0">
              <a:uFill>
                <a:solidFill>
                  <a:schemeClr val="tx2"/>
                </a:solidFill>
              </a:uFill>
              <a:sym typeface="Roboto"/>
            </a:endParaRPr>
          </a:p>
        </p:txBody>
      </p:sp>
      <p:sp>
        <p:nvSpPr>
          <p:cNvPr id="34" name="Google Shape;812;p37">
            <a:hlinkClick r:id="" action="ppaction://noaction"/>
            <a:extLst>
              <a:ext uri="{FF2B5EF4-FFF2-40B4-BE49-F238E27FC236}">
                <a16:creationId xmlns:a16="http://schemas.microsoft.com/office/drawing/2014/main" id="{2748EDEF-E438-677A-FE26-558E7A01CBA9}"/>
              </a:ext>
            </a:extLst>
          </p:cNvPr>
          <p:cNvSpPr txBox="1">
            <a:spLocks/>
          </p:cNvSpPr>
          <p:nvPr/>
        </p:nvSpPr>
        <p:spPr>
          <a:xfrm>
            <a:off x="2042049" y="191672"/>
            <a:ext cx="117701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/>
              </a:rPr>
              <a:t>Introduction</a:t>
            </a:r>
            <a:endParaRPr lang="en-US" sz="13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37" name="Google Shape;830;p37">
            <a:extLst>
              <a:ext uri="{FF2B5EF4-FFF2-40B4-BE49-F238E27FC236}">
                <a16:creationId xmlns:a16="http://schemas.microsoft.com/office/drawing/2014/main" id="{7DDC8728-47D2-1DD1-6BCD-3D612ABF3093}"/>
              </a:ext>
            </a:extLst>
          </p:cNvPr>
          <p:cNvSpPr/>
          <p:nvPr/>
        </p:nvSpPr>
        <p:spPr>
          <a:xfrm rot="10800000">
            <a:off x="4702427" y="673629"/>
            <a:ext cx="118872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" name="Google Shape;811;p37">
            <a:extLst>
              <a:ext uri="{FF2B5EF4-FFF2-40B4-BE49-F238E27FC236}">
                <a16:creationId xmlns:a16="http://schemas.microsoft.com/office/drawing/2014/main" id="{43B0A683-3F19-EF47-5474-F0BAB5513B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3340" y="880465"/>
            <a:ext cx="7611461" cy="6585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m-KH" sz="15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តើអ្វីទៅជា </a:t>
            </a:r>
            <a:r>
              <a:rPr lang="en-US" sz="1600" b="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/>
                <a:sym typeface="Arial"/>
              </a:rPr>
              <a:t>Browser</a:t>
            </a:r>
            <a:r>
              <a:rPr lang="en-US" sz="16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? </a:t>
            </a:r>
            <a:r>
              <a:rPr lang="km-KH" sz="16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ហើយវាមានដំណើរការយ៉ាងដូចម្តេច?	</a:t>
            </a:r>
            <a:endParaRPr lang="en-US" sz="1500" dirty="0">
              <a:solidFill>
                <a:schemeClr val="tx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77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D3F00DB8-7D84-3F79-CDB6-4B909B10FC90}"/>
              </a:ext>
            </a:extLst>
          </p:cNvPr>
          <p:cNvSpPr txBox="1">
            <a:spLocks/>
          </p:cNvSpPr>
          <p:nvPr/>
        </p:nvSpPr>
        <p:spPr>
          <a:xfrm>
            <a:off x="5870181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6" action="ppaction://hlinksldjump"/>
              </a:rPr>
              <a:t>Selectors</a:t>
            </a:r>
            <a:r>
              <a:rPr lang="en-US" dirty="0"/>
              <a:t> </a:t>
            </a:r>
          </a:p>
        </p:txBody>
      </p:sp>
      <p:sp>
        <p:nvSpPr>
          <p:cNvPr id="78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3B55E7AD-D67B-BC5B-7F7C-70E0CA21EC32}"/>
              </a:ext>
            </a:extLst>
          </p:cNvPr>
          <p:cNvSpPr txBox="1">
            <a:spLocks/>
          </p:cNvSpPr>
          <p:nvPr/>
        </p:nvSpPr>
        <p:spPr>
          <a:xfrm>
            <a:off x="6789589" y="188791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7" action="ppaction://hlinksldjump"/>
              </a:rPr>
              <a:t>How to</a:t>
            </a:r>
            <a:endParaRPr lang="en-US" u="sng" dirty="0">
              <a:uFill>
                <a:solidFill>
                  <a:schemeClr val="tx2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14806D-34B6-A958-9FC1-D4304B295685}"/>
              </a:ext>
            </a:extLst>
          </p:cNvPr>
          <p:cNvSpPr txBox="1"/>
          <p:nvPr/>
        </p:nvSpPr>
        <p:spPr>
          <a:xfrm>
            <a:off x="777094" y="1492036"/>
            <a:ext cx="10009094" cy="3022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km-KH" sz="1800" dirty="0">
                <a:effectLst/>
                <a:ea typeface="Calibri" panose="020F0502020204030204" pitchFamily="34" charset="0"/>
                <a:cs typeface="Khmer OS Battambang" panose="02000500000000020004" pitchFamily="2" charset="0"/>
              </a:rPr>
              <a:t>កម្មវិធីរុករក (</a:t>
            </a:r>
            <a:r>
              <a:rPr lang="en-US" sz="1800" dirty="0">
                <a:effectLst/>
                <a:latin typeface="Khmer OS Battambang" panose="02000500000000020004" pitchFamily="2" charset="0"/>
                <a:ea typeface="Calibri" panose="020F0502020204030204" pitchFamily="34" charset="0"/>
              </a:rPr>
              <a:t>Browser) </a:t>
            </a:r>
            <a:r>
              <a:rPr lang="km-KH" sz="1800" dirty="0">
                <a:effectLst/>
                <a:ea typeface="Calibri" panose="020F0502020204030204" pitchFamily="34" charset="0"/>
                <a:cs typeface="Khmer OS Battambang" panose="02000500000000020004" pitchFamily="2" charset="0"/>
              </a:rPr>
              <a:t>គឺជាប្រភេទនៃកម្មវិធីដែលអនុញ្ញាតឱ្យអ្នកស្វែងរក (អត្ថបទ រូបភាព វីដេអូ និងឯកសារផ្សេងៗ)​ ពីគ្រប់ទីកន្លែងក្នុងពិភពលោក។​​ នៅពេលអ្នកប្រើប្រាស់ស្នើសុំព័ត៌មានមួយចំនួន កម្មវិធីរុករកតាមអ៊ីនធឺណិតនឹងទាញយកទិន្នន័យពីម៉ាស៊ីនមេគេហទំព័រ (</a:t>
            </a:r>
            <a:r>
              <a:rPr lang="en-US" sz="1800" dirty="0">
                <a:effectLst/>
                <a:latin typeface="Khmer OS Battambang" panose="02000500000000020004" pitchFamily="2" charset="0"/>
                <a:ea typeface="Calibri" panose="020F0502020204030204" pitchFamily="34" charset="0"/>
              </a:rPr>
              <a:t>Web server) </a:t>
            </a:r>
            <a:r>
              <a:rPr lang="km-KH" sz="1800" dirty="0">
                <a:effectLst/>
                <a:ea typeface="Calibri" panose="020F0502020204030204" pitchFamily="34" charset="0"/>
                <a:cs typeface="Khmer OS Battambang" panose="02000500000000020004" pitchFamily="2" charset="0"/>
              </a:rPr>
              <a:t>ហើយបន្ទាប់មកបង្ហាញគេហទំព័រ និងព័ត៌មាននៅលើអេក្រង់របស់អ្នកប្រើប្រាស់។ កម្មវិធីរុករក (</a:t>
            </a:r>
            <a:r>
              <a:rPr lang="en-US" sz="1800" dirty="0">
                <a:effectLst/>
                <a:latin typeface="Khmer OS Battambang" panose="02000500000000020004" pitchFamily="2" charset="0"/>
                <a:ea typeface="Calibri" panose="020F0502020204030204" pitchFamily="34" charset="0"/>
              </a:rPr>
              <a:t>Browser) </a:t>
            </a:r>
            <a:r>
              <a:rPr lang="km-KH" sz="1800" dirty="0">
                <a:effectLst/>
                <a:ea typeface="Calibri" panose="020F0502020204030204" pitchFamily="34" charset="0"/>
                <a:cs typeface="Khmer OS Battambang" panose="02000500000000020004" pitchFamily="2" charset="0"/>
              </a:rPr>
              <a:t>មានដូចជា៖ </a:t>
            </a:r>
            <a:r>
              <a:rPr lang="en-US" sz="1800" dirty="0">
                <a:effectLst/>
                <a:latin typeface="Khmer OS Battambang" panose="02000500000000020004" pitchFamily="2" charset="0"/>
                <a:ea typeface="Calibri" panose="020F0502020204030204" pitchFamily="34" charset="0"/>
              </a:rPr>
              <a:t>Google Chrome, Mozilla Firefox, Microsoft- edge, Brave, Safari, </a:t>
            </a:r>
            <a:r>
              <a:rPr lang="km-KH" sz="1800" dirty="0">
                <a:effectLst/>
                <a:ea typeface="Calibri" panose="020F0502020204030204" pitchFamily="34" charset="0"/>
                <a:cs typeface="Khmer OS Battambang" panose="02000500000000020004" pitchFamily="2" charset="0"/>
              </a:rPr>
              <a:t>និង </a:t>
            </a:r>
            <a:r>
              <a:rPr lang="en-US" sz="1800" dirty="0">
                <a:effectLst/>
                <a:latin typeface="Khmer OS Battambang" panose="02000500000000020004" pitchFamily="2" charset="0"/>
                <a:ea typeface="Calibri" panose="020F0502020204030204" pitchFamily="34" charset="0"/>
              </a:rPr>
              <a:t>Opera </a:t>
            </a:r>
            <a:r>
              <a:rPr lang="km-KH" sz="1800" dirty="0">
                <a:effectLst/>
                <a:ea typeface="Calibri" panose="020F0502020204030204" pitchFamily="34" charset="0"/>
                <a:cs typeface="Khmer OS Battambang" panose="02000500000000020004" pitchFamily="2" charset="0"/>
              </a:rPr>
              <a:t>ជាដើម។</a:t>
            </a:r>
            <a:endParaRPr lang="en-US" sz="1580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endParaRPr lang="en-US" sz="1580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algn="just">
              <a:lnSpc>
                <a:spcPct val="150000"/>
              </a:lnSpc>
            </a:pPr>
            <a:endParaRPr lang="en-US" sz="1580" dirty="0">
              <a:solidFill>
                <a:srgbClr val="222222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12" name="Google Shape;819;p37">
            <a:extLst>
              <a:ext uri="{FF2B5EF4-FFF2-40B4-BE49-F238E27FC236}">
                <a16:creationId xmlns:a16="http://schemas.microsoft.com/office/drawing/2014/main" id="{B6F3CB1B-9AEA-E017-94F8-F43CEAED2633}"/>
              </a:ext>
            </a:extLst>
          </p:cNvPr>
          <p:cNvGrpSpPr/>
          <p:nvPr/>
        </p:nvGrpSpPr>
        <p:grpSpPr>
          <a:xfrm>
            <a:off x="10970493" y="1153742"/>
            <a:ext cx="559689" cy="563231"/>
            <a:chOff x="3470151" y="1675213"/>
            <a:chExt cx="703669" cy="670009"/>
          </a:xfrm>
        </p:grpSpPr>
        <p:sp>
          <p:nvSpPr>
            <p:cNvPr id="13" name="Google Shape;820;p37">
              <a:extLst>
                <a:ext uri="{FF2B5EF4-FFF2-40B4-BE49-F238E27FC236}">
                  <a16:creationId xmlns:a16="http://schemas.microsoft.com/office/drawing/2014/main" id="{2303084B-342D-22D9-6171-FE534D115168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821;p37">
              <a:extLst>
                <a:ext uri="{FF2B5EF4-FFF2-40B4-BE49-F238E27FC236}">
                  <a16:creationId xmlns:a16="http://schemas.microsoft.com/office/drawing/2014/main" id="{195C7670-7A5B-ED54-1D17-24F9F87F81D2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7" name="Google Shape;829;p37">
            <a:extLst>
              <a:ext uri="{FF2B5EF4-FFF2-40B4-BE49-F238E27FC236}">
                <a16:creationId xmlns:a16="http://schemas.microsoft.com/office/drawing/2014/main" id="{35DFBA84-87C1-3EEF-5277-535A266D558A}"/>
              </a:ext>
            </a:extLst>
          </p:cNvPr>
          <p:cNvSpPr/>
          <p:nvPr/>
        </p:nvSpPr>
        <p:spPr>
          <a:xfrm>
            <a:off x="866392" y="5268464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BB9316-0C20-F9AF-4FC6-1367FE4D364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1" b="16403"/>
          <a:stretch/>
        </p:blipFill>
        <p:spPr bwMode="auto">
          <a:xfrm>
            <a:off x="3277552" y="4115939"/>
            <a:ext cx="5636895" cy="11525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5675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4583445" y="188791"/>
            <a:ext cx="1429345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14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Technical Word</a:t>
            </a:r>
            <a:endParaRPr sz="14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16"/>
          </p:nvPr>
        </p:nvSpPr>
        <p:spPr>
          <a:xfrm>
            <a:off x="3373434" y="191672"/>
            <a:ext cx="1055637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u="sng" dirty="0">
                <a:uFill>
                  <a:solidFill>
                    <a:schemeClr val="tx2"/>
                  </a:solidFill>
                </a:uFill>
                <a:sym typeface="Roboto"/>
                <a:hlinkClick r:id="rId4" action="ppaction://hlinksldjump"/>
              </a:rPr>
              <a:t>CSS &amp; CSS3</a:t>
            </a:r>
            <a:endParaRPr u="sng" dirty="0">
              <a:uFill>
                <a:solidFill>
                  <a:schemeClr val="tx2"/>
                </a:solidFill>
              </a:uFill>
              <a:sym typeface="Roboto"/>
            </a:endParaRPr>
          </a:p>
        </p:txBody>
      </p:sp>
      <p:sp>
        <p:nvSpPr>
          <p:cNvPr id="34" name="Google Shape;812;p37">
            <a:hlinkClick r:id="" action="ppaction://noaction"/>
            <a:extLst>
              <a:ext uri="{FF2B5EF4-FFF2-40B4-BE49-F238E27FC236}">
                <a16:creationId xmlns:a16="http://schemas.microsoft.com/office/drawing/2014/main" id="{2748EDEF-E438-677A-FE26-558E7A01CBA9}"/>
              </a:ext>
            </a:extLst>
          </p:cNvPr>
          <p:cNvSpPr txBox="1">
            <a:spLocks/>
          </p:cNvSpPr>
          <p:nvPr/>
        </p:nvSpPr>
        <p:spPr>
          <a:xfrm>
            <a:off x="2042049" y="191672"/>
            <a:ext cx="117701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5" action="ppaction://hlinksldjump"/>
              </a:rPr>
              <a:t>Introduction</a:t>
            </a:r>
            <a:endParaRPr lang="en-US" sz="13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</a:endParaRPr>
          </a:p>
        </p:txBody>
      </p:sp>
      <p:sp>
        <p:nvSpPr>
          <p:cNvPr id="37" name="Google Shape;830;p37">
            <a:extLst>
              <a:ext uri="{FF2B5EF4-FFF2-40B4-BE49-F238E27FC236}">
                <a16:creationId xmlns:a16="http://schemas.microsoft.com/office/drawing/2014/main" id="{7DDC8728-47D2-1DD1-6BCD-3D612ABF3093}"/>
              </a:ext>
            </a:extLst>
          </p:cNvPr>
          <p:cNvSpPr/>
          <p:nvPr/>
        </p:nvSpPr>
        <p:spPr>
          <a:xfrm rot="10800000">
            <a:off x="4702427" y="673629"/>
            <a:ext cx="118872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" name="Google Shape;811;p37">
            <a:extLst>
              <a:ext uri="{FF2B5EF4-FFF2-40B4-BE49-F238E27FC236}">
                <a16:creationId xmlns:a16="http://schemas.microsoft.com/office/drawing/2014/main" id="{43B0A683-3F19-EF47-5474-F0BAB5513B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3340" y="880465"/>
            <a:ext cx="7611461" cy="6585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m-KH" sz="15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ដំណើរការរបស់</a:t>
            </a:r>
            <a:r>
              <a:rPr lang="km-KH" sz="1600" dirty="0">
                <a:effectLst/>
                <a:ea typeface="Calibri" panose="020F0502020204030204" pitchFamily="34" charset="0"/>
                <a:cs typeface="Khmer OS Battambang" panose="02000500000000020004" pitchFamily="2" charset="0"/>
              </a:rPr>
              <a:t>កម្មវិធីរុករក (</a:t>
            </a:r>
            <a:r>
              <a:rPr lang="en-US" sz="1600" dirty="0">
                <a:effectLst/>
                <a:latin typeface="+mj-lt"/>
                <a:ea typeface="Calibri" panose="020F0502020204030204" pitchFamily="34" charset="0"/>
              </a:rPr>
              <a:t>Browser)</a:t>
            </a:r>
            <a:r>
              <a:rPr lang="en-US" sz="1600" dirty="0">
                <a:effectLst/>
                <a:latin typeface="Khmer OS Battambang" panose="02000500000000020004" pitchFamily="2" charset="0"/>
                <a:ea typeface="Calibri" panose="020F0502020204030204" pitchFamily="34" charset="0"/>
              </a:rPr>
              <a:t> </a:t>
            </a:r>
            <a:r>
              <a:rPr lang="km-KH" sz="16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	</a:t>
            </a:r>
            <a:endParaRPr lang="en-US" sz="1500" dirty="0">
              <a:solidFill>
                <a:schemeClr val="tx1"/>
              </a:solidFill>
              <a:latin typeface="Khmer OS Muol Light" panose="02000500000000020004" pitchFamily="2" charset="0"/>
              <a:cs typeface="Khmer OS Muol Light" panose="02000500000000020004" pitchFamily="2" charset="0"/>
            </a:endParaRPr>
          </a:p>
        </p:txBody>
      </p:sp>
      <p:sp>
        <p:nvSpPr>
          <p:cNvPr id="77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D3F00DB8-7D84-3F79-CDB6-4B909B10FC90}"/>
              </a:ext>
            </a:extLst>
          </p:cNvPr>
          <p:cNvSpPr txBox="1">
            <a:spLocks/>
          </p:cNvSpPr>
          <p:nvPr/>
        </p:nvSpPr>
        <p:spPr>
          <a:xfrm>
            <a:off x="5870181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6" action="ppaction://hlinksldjump"/>
              </a:rPr>
              <a:t>Selectors</a:t>
            </a:r>
            <a:r>
              <a:rPr lang="en-US" dirty="0"/>
              <a:t> </a:t>
            </a:r>
          </a:p>
        </p:txBody>
      </p:sp>
      <p:sp>
        <p:nvSpPr>
          <p:cNvPr id="78" name="Google Shape;785;p36">
            <a:hlinkClick r:id="" action="ppaction://noaction"/>
            <a:extLst>
              <a:ext uri="{FF2B5EF4-FFF2-40B4-BE49-F238E27FC236}">
                <a16:creationId xmlns:a16="http://schemas.microsoft.com/office/drawing/2014/main" id="{3B55E7AD-D67B-BC5B-7F7C-70E0CA21EC32}"/>
              </a:ext>
            </a:extLst>
          </p:cNvPr>
          <p:cNvSpPr txBox="1">
            <a:spLocks/>
          </p:cNvSpPr>
          <p:nvPr/>
        </p:nvSpPr>
        <p:spPr>
          <a:xfrm>
            <a:off x="6789589" y="188791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uFill>
                  <a:solidFill>
                    <a:schemeClr val="tx2"/>
                  </a:solidFill>
                </a:uFill>
                <a:hlinkClick r:id="rId7" action="ppaction://hlinksldjump"/>
              </a:rPr>
              <a:t>How to</a:t>
            </a:r>
            <a:endParaRPr lang="en-US" u="sng" dirty="0">
              <a:uFill>
                <a:solidFill>
                  <a:schemeClr val="tx2"/>
                </a:solidFill>
              </a:u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14806D-34B6-A958-9FC1-D4304B295685}"/>
              </a:ext>
            </a:extLst>
          </p:cNvPr>
          <p:cNvSpPr txBox="1"/>
          <p:nvPr/>
        </p:nvSpPr>
        <p:spPr>
          <a:xfrm>
            <a:off x="777094" y="1442876"/>
            <a:ext cx="10009094" cy="4212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km-KH" sz="1800" dirty="0">
                <a:cs typeface="Khmer OS Battambang" panose="02000500000000020004" pitchFamily="2" charset="0"/>
              </a:rPr>
              <a:t>នៅពេលដែលអ្នកប្រើប្រាស់បញ្ចូលអាសយដ្ឋានគេហទំព័រ ឬ </a:t>
            </a:r>
            <a:r>
              <a:rPr lang="en-US" sz="1800" dirty="0">
                <a:cs typeface="Khmer OS Battambang" panose="02000500000000020004" pitchFamily="2" charset="0"/>
              </a:rPr>
              <a:t>URL </a:t>
            </a:r>
            <a:r>
              <a:rPr lang="km-KH" sz="1800" dirty="0">
                <a:cs typeface="Khmer OS Battambang" panose="02000500000000020004" pitchFamily="2" charset="0"/>
              </a:rPr>
              <a:t>នៅក្នុងរបារស្វែងរកដូចជា </a:t>
            </a:r>
            <a:r>
              <a:rPr lang="en-US" sz="1800" dirty="0">
                <a:cs typeface="Khmer OS Battambang" panose="02000500000000020004" pitchFamily="2" charset="0"/>
              </a:rPr>
              <a:t>antkh.com </a:t>
            </a:r>
            <a:r>
              <a:rPr lang="km-KH" sz="1800" dirty="0">
                <a:cs typeface="Khmer OS Battambang" panose="02000500000000020004" pitchFamily="2" charset="0"/>
              </a:rPr>
              <a:t>នោះសំណើនឹងត្រូវបានបញ្ជូនទៅកាន់ម៉ាស៊ីនមេ។ សំណើទាំងអស់ត្រូវបានបញ្ជូនតាមរយៈ</a:t>
            </a:r>
            <a:r>
              <a:rPr lang="en-US" sz="1800" dirty="0">
                <a:cs typeface="Khmer OS Battambang" panose="02000500000000020004" pitchFamily="2" charset="0"/>
              </a:rPr>
              <a:t> Routers</a:t>
            </a:r>
            <a:r>
              <a:rPr lang="km-KH" sz="1800" dirty="0">
                <a:cs typeface="Khmer OS Battambang" panose="02000500000000020004" pitchFamily="2" charset="0"/>
              </a:rPr>
              <a:t> និង </a:t>
            </a:r>
            <a:r>
              <a:rPr lang="en-US" sz="1800" dirty="0">
                <a:cs typeface="Khmer OS Battambang" panose="02000500000000020004" pitchFamily="2" charset="0"/>
              </a:rPr>
              <a:t>Switches</a:t>
            </a:r>
            <a:r>
              <a:rPr lang="km-KH" sz="1800" dirty="0">
                <a:cs typeface="Khmer OS Battambang" panose="02000500000000020004" pitchFamily="2" charset="0"/>
              </a:rPr>
              <a:t>។​ ម៉ាស៊ីនមេ (</a:t>
            </a:r>
            <a:r>
              <a:rPr lang="en-US" sz="1800" dirty="0">
                <a:cs typeface="Khmer OS Battambang" panose="02000500000000020004" pitchFamily="2" charset="0"/>
              </a:rPr>
              <a:t>Server</a:t>
            </a:r>
            <a:r>
              <a:rPr lang="km-KH" sz="1800" dirty="0">
                <a:cs typeface="Khmer OS Battambang" panose="02000500000000020004" pitchFamily="2" charset="0"/>
              </a:rPr>
              <a:t>) មានបញ្ជីឈ្មោះប្រព័ន្ធ និងអាសយដ្ឋាន </a:t>
            </a:r>
            <a:r>
              <a:rPr lang="en-US" sz="1800" dirty="0">
                <a:cs typeface="Khmer OS Battambang" panose="02000500000000020004" pitchFamily="2" charset="0"/>
              </a:rPr>
              <a:t>IP</a:t>
            </a:r>
            <a:r>
              <a:rPr lang="km-KH" sz="1800" dirty="0">
                <a:cs typeface="Khmer OS Battambang" panose="02000500000000020004" pitchFamily="2" charset="0"/>
              </a:rPr>
              <a:t>។ ដូច្នេះនៅពេលអ្នកវាយបញ្ចូលអ្វីមួយនៅក្នុងរបារស្វែងរករបស់កម្មវិធីរុករកតាមអ៊ីនធឺណិត វានឹងត្រូវបានបំប្លែងទៅជាលេខ ហើយលទ្ធផលស្វែងរកនឹងត្រូវបង្ហាញ។ នៅពេលដែលកម្មវិធីរុករកបានផ្ញើសំណើទៅកាន់ម៉ាស៊ីនមេ ដើម្បីឆ្លើយតបទៅនឹងសំណួរស្វែងរករបស់អ្នកប្រើប្រាស់ កម្មវិធីរុករកនឹងទទួលបានទិន្នន័យតាមរយៈ </a:t>
            </a:r>
            <a:r>
              <a:rPr lang="en-US" sz="1800" dirty="0">
                <a:cs typeface="Khmer OS Battambang" panose="02000500000000020004" pitchFamily="2" charset="0"/>
              </a:rPr>
              <a:t>Hypertext Transfer Protocol (HTTP) </a:t>
            </a:r>
            <a:r>
              <a:rPr lang="km-KH" sz="1800" dirty="0">
                <a:cs typeface="Khmer OS Battambang" panose="02000500000000020004" pitchFamily="2" charset="0"/>
              </a:rPr>
              <a:t>។ នៅពេលដែលម៉ាស៊ីនមេទទួលបានសំណើនោះ វានឹងប្រមូលទិន្នន័យអំពីឯកសារដែលបានស្នើសុំ ហើយបញ្ជូនទិន្នន័យត្រឡប់ទៅកាន់កម្មវិធីរុករកវិញ បន្ទាប់មកកម្មវិធីរុករកតាមអ៊ីនធឺណិតនឹងធ្វើការបកប្រែទិន្នន័យ ដោយទិន្នន័យនោះត្រូវបានសរសេរជាភាសា </a:t>
            </a:r>
            <a:r>
              <a:rPr lang="en-US" sz="1800" dirty="0">
                <a:cs typeface="Khmer OS Battambang" panose="02000500000000020004" pitchFamily="2" charset="0"/>
              </a:rPr>
              <a:t>Hypertext Markup Language (HTML) </a:t>
            </a:r>
            <a:r>
              <a:rPr lang="km-KH" sz="1800" dirty="0">
                <a:cs typeface="Khmer OS Battambang" panose="02000500000000020004" pitchFamily="2" charset="0"/>
              </a:rPr>
              <a:t>ហើយកម្មវិធីរុករកតាមអ៊ីនធឺណិតនឹងបង្ហាញព័ត៌មាននៅលើឧបករណ៍របស់អ្នកប្រើប្រាស់។</a:t>
            </a:r>
            <a:endParaRPr lang="en-US" sz="1800" dirty="0">
              <a:cs typeface="Khmer OS Battambang" panose="02000500000000020004" pitchFamily="2" charset="0"/>
            </a:endParaRPr>
          </a:p>
        </p:txBody>
      </p:sp>
      <p:grpSp>
        <p:nvGrpSpPr>
          <p:cNvPr id="12" name="Google Shape;819;p37">
            <a:extLst>
              <a:ext uri="{FF2B5EF4-FFF2-40B4-BE49-F238E27FC236}">
                <a16:creationId xmlns:a16="http://schemas.microsoft.com/office/drawing/2014/main" id="{B6F3CB1B-9AEA-E017-94F8-F43CEAED2633}"/>
              </a:ext>
            </a:extLst>
          </p:cNvPr>
          <p:cNvGrpSpPr/>
          <p:nvPr/>
        </p:nvGrpSpPr>
        <p:grpSpPr>
          <a:xfrm>
            <a:off x="10970493" y="1153742"/>
            <a:ext cx="559689" cy="563231"/>
            <a:chOff x="3470151" y="1675213"/>
            <a:chExt cx="703669" cy="670009"/>
          </a:xfrm>
        </p:grpSpPr>
        <p:sp>
          <p:nvSpPr>
            <p:cNvPr id="13" name="Google Shape;820;p37">
              <a:extLst>
                <a:ext uri="{FF2B5EF4-FFF2-40B4-BE49-F238E27FC236}">
                  <a16:creationId xmlns:a16="http://schemas.microsoft.com/office/drawing/2014/main" id="{2303084B-342D-22D9-6171-FE534D115168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821;p37">
              <a:extLst>
                <a:ext uri="{FF2B5EF4-FFF2-40B4-BE49-F238E27FC236}">
                  <a16:creationId xmlns:a16="http://schemas.microsoft.com/office/drawing/2014/main" id="{195C7670-7A5B-ED54-1D17-24F9F87F81D2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7" name="Google Shape;829;p37">
            <a:extLst>
              <a:ext uri="{FF2B5EF4-FFF2-40B4-BE49-F238E27FC236}">
                <a16:creationId xmlns:a16="http://schemas.microsoft.com/office/drawing/2014/main" id="{35DFBA84-87C1-3EEF-5277-535A266D558A}"/>
              </a:ext>
            </a:extLst>
          </p:cNvPr>
          <p:cNvSpPr/>
          <p:nvPr/>
        </p:nvSpPr>
        <p:spPr>
          <a:xfrm>
            <a:off x="10549788" y="5655568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3779756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/>
        </a:solidFill>
        <a:ln w="9525" cap="flat" cmpd="sng">
          <a:solidFill>
            <a:schemeClr val="accent1"/>
          </a:solidFill>
          <a:prstDash val="solid"/>
          <a:round/>
          <a:headEnd type="none" w="sm" len="sm"/>
          <a:tailEnd type="none" w="sm" len="sm"/>
        </a:ln>
        <a:effectLst>
          <a:outerShdw blurRad="57150" dist="19050" dir="5400000" algn="bl" rotWithShape="0">
            <a:schemeClr val="dk1">
              <a:alpha val="50000"/>
            </a:schemeClr>
          </a:outerShdw>
        </a:effectLst>
      </a:spPr>
      <a:bodyPr spcFirstLastPara="1" wrap="square" lIns="91425" tIns="91425" rIns="91425" bIns="91425" anchor="ctr" anchorCtr="0">
        <a:noAutofit/>
      </a:bodyPr>
      <a:lstStyle>
        <a:defPPr marL="0" indent="0" algn="ctr" rtl="0">
          <a:spcBef>
            <a:spcPts val="0"/>
          </a:spcBef>
          <a:spcAft>
            <a:spcPts val="0"/>
          </a:spcAft>
          <a:buNone/>
          <a:defRPr sz="2800" b="1" dirty="0" smtClean="0">
            <a:solidFill>
              <a:schemeClr val="tx2"/>
            </a:solidFill>
            <a:latin typeface="+mn-lt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3743</TotalTime>
  <Words>2433</Words>
  <Application>Microsoft Office PowerPoint</Application>
  <PresentationFormat>Widescreen</PresentationFormat>
  <Paragraphs>208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Khmer OS Battambang</vt:lpstr>
      <vt:lpstr>Khmer OS Muol Light</vt:lpstr>
      <vt:lpstr>Verdana</vt:lpstr>
      <vt:lpstr>Khmer OS System</vt:lpstr>
      <vt:lpstr>Wingdings</vt:lpstr>
      <vt:lpstr>Arial</vt:lpstr>
      <vt:lpstr>Roboto Condensed</vt:lpstr>
      <vt:lpstr>Roboto</vt:lpstr>
      <vt:lpstr>system-ui</vt:lpstr>
      <vt:lpstr>Small Business Web Site 4:3 Project Proposal by Slidesgo</vt:lpstr>
      <vt:lpstr>PowerPoint Presentation</vt:lpstr>
      <vt:lpstr>សេចក្តីផ្តើម</vt:lpstr>
      <vt:lpstr>ភាពខុសគ្នារវាង CSS  និងCSS3៖</vt:lpstr>
      <vt:lpstr>PowerPoint Presentation</vt:lpstr>
      <vt:lpstr>PowerPoint Presentation</vt:lpstr>
      <vt:lpstr>PowerPoint Presentation</vt:lpstr>
      <vt:lpstr>PowerPoint Presentation</vt:lpstr>
      <vt:lpstr>តើអ្វីទៅជា Browser? ហើយវាមានដំណើរការយ៉ាងដូចម្តេច? </vt:lpstr>
      <vt:lpstr>ដំណើរការរបស់កម្មវិធីរុករក (Browser)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Introduction CSS</dc:title>
  <dc:creator>Che Sophal</dc:creator>
  <cp:lastModifiedBy>Che Sophal</cp:lastModifiedBy>
  <cp:revision>69</cp:revision>
  <dcterms:modified xsi:type="dcterms:W3CDTF">2023-10-05T07:22:21Z</dcterms:modified>
</cp:coreProperties>
</file>