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handoutMasterIdLst>
    <p:handoutMasterId r:id="rId12"/>
  </p:handoutMasterIdLst>
  <p:sldIdLst>
    <p:sldId id="340" r:id="rId2"/>
    <p:sldId id="343" r:id="rId3"/>
    <p:sldId id="316" r:id="rId4"/>
    <p:sldId id="344" r:id="rId5"/>
    <p:sldId id="345" r:id="rId6"/>
    <p:sldId id="348" r:id="rId7"/>
    <p:sldId id="349" r:id="rId8"/>
    <p:sldId id="347" r:id="rId9"/>
    <p:sldId id="337" r:id="rId10"/>
  </p:sldIdLst>
  <p:sldSz cx="12192000" cy="6858000"/>
  <p:notesSz cx="6858000" cy="9144000"/>
  <p:embeddedFontLst>
    <p:embeddedFont>
      <p:font typeface="Khmer OS Battambang" panose="02000500000000020004" pitchFamily="2" charset="0"/>
      <p:regular r:id="rId13"/>
      <p:bold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Condensed" panose="02000000000000000000" pitchFamily="2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9AA0A6"/>
          </p15:clr>
        </p15:guide>
        <p15:guide id="2" pos="3840" userDrawn="1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8BA"/>
    <a:srgbClr val="200E74"/>
    <a:srgbClr val="3C9CD7"/>
    <a:srgbClr val="D1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0435D3-F470-4B2E-9787-888551F29F60}">
  <a:tblStyle styleId="{000435D3-F470-4B2E-9787-888551F29F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3171E2-160B-9248-6081-5A641E8BF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4B4A-8F91-9D3E-4A48-5C15ECCF02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31542-B801-479C-BAE2-831B9F91124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0E4BF-906F-18DA-7024-5B238B8324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54FC4-EF34-BA66-4CEE-AEDD68379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8D6C4-375A-4F96-8E5B-A0807B41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86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03eef302b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03eef302b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1113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59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544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306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4470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092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1396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24" name="Google Shape;124;p6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196000" y="1257575"/>
            <a:ext cx="980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8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8476535" y="21145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8476535" y="26737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8476535" y="43611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8476535" y="49203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 hasCustomPrompt="1"/>
          </p:nvPr>
        </p:nvSpPr>
        <p:spPr>
          <a:xfrm>
            <a:off x="690733" y="2753550"/>
            <a:ext cx="3634400" cy="135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err="1"/>
              <a:t>sdsd</a:t>
            </a:r>
            <a:endParaRPr dirty="0"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A7B17"/>
          </p15:clr>
        </p15:guide>
        <p15:guide id="2" pos="4071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10378847" y="1271083"/>
            <a:ext cx="672856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849213" y="3650328"/>
            <a:ext cx="660367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8397634" y="5828697"/>
            <a:ext cx="1002193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1256171" y="4526753"/>
            <a:ext cx="3613752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userDrawn="1">
  <p:cSld name="Title and text 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>
            <a:spLocks noGrp="1"/>
          </p:cNvSpPr>
          <p:nvPr>
            <p:ph type="title"/>
          </p:nvPr>
        </p:nvSpPr>
        <p:spPr>
          <a:xfrm>
            <a:off x="7341779" y="3251285"/>
            <a:ext cx="349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body" idx="1"/>
          </p:nvPr>
        </p:nvSpPr>
        <p:spPr>
          <a:xfrm>
            <a:off x="7341800" y="3917770"/>
            <a:ext cx="34964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361" name="Google Shape;361;p1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7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4" name="Google Shape;364;p17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5" name="Google Shape;365;p17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6" name="Google Shape;366;p17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70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0733" y="685792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0733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9" r:id="rId3"/>
    <p:sldLayoutId id="2147483673" r:id="rId4"/>
    <p:sldLayoutId id="2147483674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5.png"/><Relationship Id="rId7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6.png"/><Relationship Id="rId9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7.png"/><Relationship Id="rId7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8.png"/><Relationship Id="rId7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image" Target="../media/image10.png"/><Relationship Id="rId10" Type="http://schemas.openxmlformats.org/officeDocument/2006/relationships/slide" Target="slide8.xml"/><Relationship Id="rId4" Type="http://schemas.openxmlformats.org/officeDocument/2006/relationships/image" Target="../media/image9.png"/><Relationship Id="rId9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CheSopha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0"/>
          <p:cNvSpPr txBox="1">
            <a:spLocks noGrp="1"/>
          </p:cNvSpPr>
          <p:nvPr>
            <p:ph type="title"/>
          </p:nvPr>
        </p:nvSpPr>
        <p:spPr>
          <a:xfrm>
            <a:off x="6347479" y="3453981"/>
            <a:ext cx="4831399" cy="13203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  <a:buSzPts val="5200"/>
            </a:pPr>
            <a:r>
              <a:rPr lang="km-KH" sz="2800" dirty="0"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ការប្រើប្រាស់</a:t>
            </a:r>
            <a:b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</a:b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Bootstrap Content</a:t>
            </a:r>
            <a:endParaRPr sz="3200" dirty="0"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grpSp>
        <p:nvGrpSpPr>
          <p:cNvPr id="1220" name="Google Shape;1220;p50"/>
          <p:cNvGrpSpPr/>
          <p:nvPr/>
        </p:nvGrpSpPr>
        <p:grpSpPr>
          <a:xfrm>
            <a:off x="1949580" y="2370754"/>
            <a:ext cx="3771185" cy="3107176"/>
            <a:chOff x="3056525" y="3054300"/>
            <a:chExt cx="2022300" cy="1666225"/>
          </a:xfrm>
        </p:grpSpPr>
        <p:sp>
          <p:nvSpPr>
            <p:cNvPr id="1221" name="Google Shape;1221;p50"/>
            <p:cNvSpPr/>
            <p:nvPr/>
          </p:nvSpPr>
          <p:spPr>
            <a:xfrm>
              <a:off x="3853750" y="4156750"/>
              <a:ext cx="427825" cy="507050"/>
            </a:xfrm>
            <a:custGeom>
              <a:avLst/>
              <a:gdLst/>
              <a:ahLst/>
              <a:cxnLst/>
              <a:rect l="l" t="t" r="r" b="b"/>
              <a:pathLst>
                <a:path w="17113" h="20282" extrusionOk="0">
                  <a:moveTo>
                    <a:pt x="1" y="1"/>
                  </a:moveTo>
                  <a:lnTo>
                    <a:pt x="1" y="20282"/>
                  </a:lnTo>
                  <a:lnTo>
                    <a:pt x="17113" y="20282"/>
                  </a:lnTo>
                  <a:lnTo>
                    <a:pt x="17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3620250" y="4553700"/>
              <a:ext cx="894825" cy="166825"/>
            </a:xfrm>
            <a:custGeom>
              <a:avLst/>
              <a:gdLst/>
              <a:ahLst/>
              <a:cxnLst/>
              <a:rect l="l" t="t" r="r" b="b"/>
              <a:pathLst>
                <a:path w="35793" h="6673" extrusionOk="0">
                  <a:moveTo>
                    <a:pt x="5305" y="1"/>
                  </a:moveTo>
                  <a:cubicBezTo>
                    <a:pt x="2369" y="1"/>
                    <a:pt x="1" y="2369"/>
                    <a:pt x="1" y="5271"/>
                  </a:cubicBezTo>
                  <a:lnTo>
                    <a:pt x="1" y="6672"/>
                  </a:lnTo>
                  <a:lnTo>
                    <a:pt x="35793" y="6672"/>
                  </a:lnTo>
                  <a:lnTo>
                    <a:pt x="35793" y="5271"/>
                  </a:lnTo>
                  <a:cubicBezTo>
                    <a:pt x="35793" y="2369"/>
                    <a:pt x="33425" y="1"/>
                    <a:pt x="30489" y="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056525" y="3054300"/>
              <a:ext cx="2022300" cy="1332650"/>
            </a:xfrm>
            <a:custGeom>
              <a:avLst/>
              <a:gdLst/>
              <a:ahLst/>
              <a:cxnLst/>
              <a:rect l="l" t="t" r="r" b="b"/>
              <a:pathLst>
                <a:path w="80892" h="53306" extrusionOk="0">
                  <a:moveTo>
                    <a:pt x="2302" y="0"/>
                  </a:moveTo>
                  <a:cubicBezTo>
                    <a:pt x="1034" y="0"/>
                    <a:pt x="0" y="1034"/>
                    <a:pt x="0" y="2269"/>
                  </a:cubicBezTo>
                  <a:lnTo>
                    <a:pt x="0" y="51037"/>
                  </a:lnTo>
                  <a:cubicBezTo>
                    <a:pt x="0" y="52304"/>
                    <a:pt x="1034" y="53305"/>
                    <a:pt x="2302" y="53305"/>
                  </a:cubicBezTo>
                  <a:lnTo>
                    <a:pt x="78590" y="53305"/>
                  </a:lnTo>
                  <a:cubicBezTo>
                    <a:pt x="79857" y="53305"/>
                    <a:pt x="80891" y="52304"/>
                    <a:pt x="80891" y="51037"/>
                  </a:cubicBezTo>
                  <a:lnTo>
                    <a:pt x="80891" y="2269"/>
                  </a:lnTo>
                  <a:cubicBezTo>
                    <a:pt x="80891" y="1034"/>
                    <a:pt x="79857" y="0"/>
                    <a:pt x="7859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119075" y="3115175"/>
              <a:ext cx="1897200" cy="1160025"/>
            </a:xfrm>
            <a:custGeom>
              <a:avLst/>
              <a:gdLst/>
              <a:ahLst/>
              <a:cxnLst/>
              <a:rect l="l" t="t" r="r" b="b"/>
              <a:pathLst>
                <a:path w="75888" h="46401" extrusionOk="0">
                  <a:moveTo>
                    <a:pt x="0" y="0"/>
                  </a:moveTo>
                  <a:lnTo>
                    <a:pt x="0" y="46400"/>
                  </a:lnTo>
                  <a:lnTo>
                    <a:pt x="75888" y="46400"/>
                  </a:lnTo>
                  <a:lnTo>
                    <a:pt x="758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4043900" y="4304350"/>
              <a:ext cx="47550" cy="47575"/>
            </a:xfrm>
            <a:custGeom>
              <a:avLst/>
              <a:gdLst/>
              <a:ahLst/>
              <a:cxnLst/>
              <a:rect l="l" t="t" r="r" b="b"/>
              <a:pathLst>
                <a:path w="1902" h="1903" extrusionOk="0">
                  <a:moveTo>
                    <a:pt x="934" y="1"/>
                  </a:moveTo>
                  <a:cubicBezTo>
                    <a:pt x="434" y="1"/>
                    <a:pt x="0" y="434"/>
                    <a:pt x="0" y="935"/>
                  </a:cubicBezTo>
                  <a:cubicBezTo>
                    <a:pt x="0" y="1468"/>
                    <a:pt x="434" y="1902"/>
                    <a:pt x="934" y="1902"/>
                  </a:cubicBezTo>
                  <a:cubicBezTo>
                    <a:pt x="1468" y="1902"/>
                    <a:pt x="1902" y="1468"/>
                    <a:pt x="1902" y="935"/>
                  </a:cubicBezTo>
                  <a:cubicBezTo>
                    <a:pt x="1902" y="434"/>
                    <a:pt x="1468" y="1"/>
                    <a:pt x="9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1226" name="Google Shape;1226;p50"/>
          <p:cNvCxnSpPr>
            <a:cxnSpLocks/>
          </p:cNvCxnSpPr>
          <p:nvPr/>
        </p:nvCxnSpPr>
        <p:spPr>
          <a:xfrm rot="10800000" flipV="1">
            <a:off x="3835299" y="1744600"/>
            <a:ext cx="3931920" cy="65332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1229" name="Google Shape;1229;p50"/>
          <p:cNvSpPr/>
          <p:nvPr/>
        </p:nvSpPr>
        <p:spPr>
          <a:xfrm>
            <a:off x="10244233" y="4997750"/>
            <a:ext cx="374400" cy="374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30" name="Google Shape;1230;p50"/>
          <p:cNvGrpSpPr/>
          <p:nvPr/>
        </p:nvGrpSpPr>
        <p:grpSpPr>
          <a:xfrm>
            <a:off x="1692196" y="1212543"/>
            <a:ext cx="518239" cy="502950"/>
            <a:chOff x="690709" y="1212543"/>
            <a:chExt cx="518239" cy="502950"/>
          </a:xfrm>
        </p:grpSpPr>
        <p:sp>
          <p:nvSpPr>
            <p:cNvPr id="1231" name="Google Shape;1231;p50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986947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234" name="Google Shape;1234;p50"/>
          <p:cNvSpPr/>
          <p:nvPr/>
        </p:nvSpPr>
        <p:spPr>
          <a:xfrm>
            <a:off x="2151850" y="5615879"/>
            <a:ext cx="222000" cy="22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35" name="Google Shape;1235;p50"/>
          <p:cNvGrpSpPr/>
          <p:nvPr/>
        </p:nvGrpSpPr>
        <p:grpSpPr>
          <a:xfrm>
            <a:off x="9219494" y="2144831"/>
            <a:ext cx="633094" cy="451845"/>
            <a:chOff x="6712801" y="2072648"/>
            <a:chExt cx="633094" cy="451845"/>
          </a:xfrm>
        </p:grpSpPr>
        <p:sp>
          <p:nvSpPr>
            <p:cNvPr id="1236" name="Google Shape;1236;p50"/>
            <p:cNvSpPr/>
            <p:nvPr/>
          </p:nvSpPr>
          <p:spPr>
            <a:xfrm>
              <a:off x="7123895" y="2302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6712801" y="2072648"/>
              <a:ext cx="330600" cy="3306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238" name="Google Shape;1238;p50"/>
          <p:cNvGrpSpPr/>
          <p:nvPr/>
        </p:nvGrpSpPr>
        <p:grpSpPr>
          <a:xfrm>
            <a:off x="7767219" y="1284093"/>
            <a:ext cx="862800" cy="862800"/>
            <a:chOff x="5465538" y="1366672"/>
            <a:chExt cx="862800" cy="862800"/>
          </a:xfrm>
        </p:grpSpPr>
        <p:sp>
          <p:nvSpPr>
            <p:cNvPr id="1227" name="Google Shape;1227;p50"/>
            <p:cNvSpPr/>
            <p:nvPr/>
          </p:nvSpPr>
          <p:spPr>
            <a:xfrm>
              <a:off x="5465538" y="1366672"/>
              <a:ext cx="862800" cy="86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5731637" y="1511757"/>
              <a:ext cx="330592" cy="572626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3" name="Google Shape;579;p41">
            <a:extLst>
              <a:ext uri="{FF2B5EF4-FFF2-40B4-BE49-F238E27FC236}">
                <a16:creationId xmlns:a16="http://schemas.microsoft.com/office/drawing/2014/main" id="{EEDED91F-D3F7-9DC6-2F36-119414C9B272}"/>
              </a:ext>
            </a:extLst>
          </p:cNvPr>
          <p:cNvSpPr/>
          <p:nvPr/>
        </p:nvSpPr>
        <p:spPr>
          <a:xfrm>
            <a:off x="6432562" y="2621401"/>
            <a:ext cx="1931348" cy="56413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Chapter 10</a:t>
            </a:r>
            <a:endParaRPr sz="20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4" name="Picture 6" descr="Bootstrap finally has an Off-canvas Component - DEV Community">
            <a:extLst>
              <a:ext uri="{FF2B5EF4-FFF2-40B4-BE49-F238E27FC236}">
                <a16:creationId xmlns:a16="http://schemas.microsoft.com/office/drawing/2014/main" id="{5EF2F959-37E0-CD7F-0709-B02193F9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222" y="2492265"/>
            <a:ext cx="3537899" cy="214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96203" y="1005495"/>
            <a:ext cx="5328775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20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ការប្រើប្រាស់</a:t>
            </a:r>
            <a:r>
              <a:rPr lang="en-US" sz="20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Typography</a:t>
            </a:r>
            <a:r>
              <a:rPr lang="km-KH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​​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263D-1756-8D1D-75CB-946572F306D3}"/>
              </a:ext>
            </a:extLst>
          </p:cNvPr>
          <p:cNvSpPr txBox="1"/>
          <p:nvPr/>
        </p:nvSpPr>
        <p:spPr>
          <a:xfrm>
            <a:off x="948130" y="1560746"/>
            <a:ext cx="9436841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Heading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នៅក្នុង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Bootstrap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ក៏មានទំហំចំនួន ៦ ដូចនៅក្នុង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HTML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ដែរគឺ:</a:t>
            </a:r>
            <a:endParaRPr lang="km-KH" dirty="0"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  h1(2.5rem = 40px), h2(2rem = 32px), h3(1.75rem = 28px)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  h4(1.5rem = 24px), h5(1.25px = 20px), h6(1rem = 16px)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Display Heading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គឺត្រូវបានប្រើក្នុងការដាក់ចំណងជើងទំរងអក្សរធំហើយស្តើងជាង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heading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ធម្មតាដែលមាន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ទំហំប្រើ ៦ ប្រភេទផ្សេងគ្នាដូចខាងក្រោម៖</a:t>
            </a:r>
            <a:endParaRPr lang="ca-E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9" name="Google Shape;812;p37">
            <a:hlinkClick r:id="rId3" action="ppaction://hlinksldjump"/>
            <a:extLst>
              <a:ext uri="{FF2B5EF4-FFF2-40B4-BE49-F238E27FC236}">
                <a16:creationId xmlns:a16="http://schemas.microsoft.com/office/drawing/2014/main" id="{3E32953B-F1A4-88FF-1E00-541AD6BD5A5E}"/>
              </a:ext>
            </a:extLst>
          </p:cNvPr>
          <p:cNvSpPr txBox="1">
            <a:spLocks/>
          </p:cNvSpPr>
          <p:nvPr/>
        </p:nvSpPr>
        <p:spPr>
          <a:xfrm>
            <a:off x="2156943" y="184204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Typography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1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986ADF7C-2B88-6431-E94C-A2226EE987BB}"/>
              </a:ext>
            </a:extLst>
          </p:cNvPr>
          <p:cNvSpPr txBox="1">
            <a:spLocks/>
          </p:cNvSpPr>
          <p:nvPr/>
        </p:nvSpPr>
        <p:spPr>
          <a:xfrm>
            <a:off x="3217858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14" name="Google Shape;830;p37">
            <a:extLst>
              <a:ext uri="{FF2B5EF4-FFF2-40B4-BE49-F238E27FC236}">
                <a16:creationId xmlns:a16="http://schemas.microsoft.com/office/drawing/2014/main" id="{6C8D3AB3-0E61-A4FF-AC03-C1064C01AA08}"/>
              </a:ext>
            </a:extLst>
          </p:cNvPr>
          <p:cNvSpPr/>
          <p:nvPr/>
        </p:nvSpPr>
        <p:spPr>
          <a:xfrm rot="10800000">
            <a:off x="2268385" y="678989"/>
            <a:ext cx="100584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D876454D-3561-806D-5502-B834D0403E17}"/>
              </a:ext>
            </a:extLst>
          </p:cNvPr>
          <p:cNvSpPr txBox="1">
            <a:spLocks/>
          </p:cNvSpPr>
          <p:nvPr/>
        </p:nvSpPr>
        <p:spPr>
          <a:xfrm>
            <a:off x="4215391" y="17806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Spacing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</a:rPr>
              <a:t> </a:t>
            </a:r>
          </a:p>
        </p:txBody>
      </p:sp>
      <p:sp>
        <p:nvSpPr>
          <p:cNvPr id="9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9D732D20-425C-2F92-9404-6892224A052A}"/>
              </a:ext>
            </a:extLst>
          </p:cNvPr>
          <p:cNvSpPr txBox="1">
            <a:spLocks/>
          </p:cNvSpPr>
          <p:nvPr/>
        </p:nvSpPr>
        <p:spPr>
          <a:xfrm>
            <a:off x="5212924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Gutter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10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473CC720-D63E-3DFB-3CBF-2C34E7990A68}"/>
              </a:ext>
            </a:extLst>
          </p:cNvPr>
          <p:cNvSpPr txBox="1">
            <a:spLocks/>
          </p:cNvSpPr>
          <p:nvPr/>
        </p:nvSpPr>
        <p:spPr>
          <a:xfrm>
            <a:off x="6096000" y="17806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3F993-CAA0-2304-D179-7C9F869C54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6731" y="4003627"/>
            <a:ext cx="3906243" cy="2041453"/>
          </a:xfrm>
          <a:prstGeom prst="rect">
            <a:avLst/>
          </a:prstGeom>
        </p:spPr>
      </p:pic>
      <p:grpSp>
        <p:nvGrpSpPr>
          <p:cNvPr id="11" name="Google Shape;857;p38">
            <a:extLst>
              <a:ext uri="{FF2B5EF4-FFF2-40B4-BE49-F238E27FC236}">
                <a16:creationId xmlns:a16="http://schemas.microsoft.com/office/drawing/2014/main" id="{E29BD423-DBE5-1782-38D3-EE6FB044CDA1}"/>
              </a:ext>
            </a:extLst>
          </p:cNvPr>
          <p:cNvGrpSpPr/>
          <p:nvPr/>
        </p:nvGrpSpPr>
        <p:grpSpPr>
          <a:xfrm>
            <a:off x="10273971" y="1560746"/>
            <a:ext cx="222000" cy="502950"/>
            <a:chOff x="690709" y="1212543"/>
            <a:chExt cx="222000" cy="502950"/>
          </a:xfrm>
        </p:grpSpPr>
        <p:sp>
          <p:nvSpPr>
            <p:cNvPr id="12" name="Google Shape;858;p38">
              <a:extLst>
                <a:ext uri="{FF2B5EF4-FFF2-40B4-BE49-F238E27FC236}">
                  <a16:creationId xmlns:a16="http://schemas.microsoft.com/office/drawing/2014/main" id="{14463755-B7E8-CE57-49BC-AF35D61ED934}"/>
                </a:ext>
              </a:extLst>
            </p:cNvPr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859;p38">
              <a:extLst>
                <a:ext uri="{FF2B5EF4-FFF2-40B4-BE49-F238E27FC236}">
                  <a16:creationId xmlns:a16="http://schemas.microsoft.com/office/drawing/2014/main" id="{46555619-3B63-2B37-4FFB-50CB8C3BF8A3}"/>
                </a:ext>
              </a:extLst>
            </p:cNvPr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" name="Google Shape;940;p41">
            <a:extLst>
              <a:ext uri="{FF2B5EF4-FFF2-40B4-BE49-F238E27FC236}">
                <a16:creationId xmlns:a16="http://schemas.microsoft.com/office/drawing/2014/main" id="{67F03121-954F-96CA-892E-77826255FB2D}"/>
              </a:ext>
            </a:extLst>
          </p:cNvPr>
          <p:cNvSpPr/>
          <p:nvPr/>
        </p:nvSpPr>
        <p:spPr>
          <a:xfrm>
            <a:off x="10205571" y="5297254"/>
            <a:ext cx="290400" cy="290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27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72C263D-1756-8D1D-75CB-946572F306D3}"/>
              </a:ext>
            </a:extLst>
          </p:cNvPr>
          <p:cNvSpPr txBox="1"/>
          <p:nvPr/>
        </p:nvSpPr>
        <p:spPr>
          <a:xfrm>
            <a:off x="1254644" y="1075554"/>
            <a:ext cx="9436841" cy="4978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lead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ប្រើសម្រាប់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standard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អត្ថបទ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text-center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ប្រើសម្រាប់កំណត់ឲ្យអត្ថបទនៅកណ្តាល 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text-end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ប្រើសម្រាប់តម្រឹមអត្ថបទនៅខាងស្តាំ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list-</a:t>
            </a:r>
            <a:r>
              <a:rPr lang="en-US" sz="1700" dirty="0" err="1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unstyled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ប្រើ</a:t>
            </a:r>
            <a:r>
              <a:rPr lang="km-KH" sz="160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សម្រាប់កំណត់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list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មិនឲ្យមានសញ្ញា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text-wrap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ប្រើសម្រាប់កាត់ពាក្យចុះមកក្រោម (នៅពេលពាក្យនោះប៉ះកែមខាងស្តាំ)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text-break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ប្រើសម្រាប់កាត់តួអក្សរចុះមកក្រោម (នៅពេលតួអក្សរនោះប៉ះកែមខាងស្តាំ)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text-lowercase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ប្រើសម្រាប់កំណត់អក្សរឲ្យតូចទាំងអស់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text-uppercase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ប្រើសម្រាប់កំណត់អក្សរឲ្យធំទាំងអស់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text-capitalize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ប្រើសម្រាប់កំណត់អក្សរឲ្យធំខាងដើមនៃពាក្យទាំងអស់។ 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endParaRPr lang="km-KH" sz="1600" dirty="0"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</p:txBody>
      </p:sp>
      <p:sp>
        <p:nvSpPr>
          <p:cNvPr id="20" name="Google Shape;812;p37">
            <a:hlinkClick r:id="rId3" action="ppaction://hlinksldjump"/>
            <a:extLst>
              <a:ext uri="{FF2B5EF4-FFF2-40B4-BE49-F238E27FC236}">
                <a16:creationId xmlns:a16="http://schemas.microsoft.com/office/drawing/2014/main" id="{33CCD2A9-98FE-A07C-F110-518A9FE54C54}"/>
              </a:ext>
            </a:extLst>
          </p:cNvPr>
          <p:cNvSpPr txBox="1">
            <a:spLocks/>
          </p:cNvSpPr>
          <p:nvPr/>
        </p:nvSpPr>
        <p:spPr>
          <a:xfrm>
            <a:off x="2156943" y="184204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Typography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2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4CF90DD5-1E65-16A9-185B-238E4B9C451A}"/>
              </a:ext>
            </a:extLst>
          </p:cNvPr>
          <p:cNvSpPr txBox="1">
            <a:spLocks/>
          </p:cNvSpPr>
          <p:nvPr/>
        </p:nvSpPr>
        <p:spPr>
          <a:xfrm>
            <a:off x="3217858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3" name="Google Shape;830;p37">
            <a:extLst>
              <a:ext uri="{FF2B5EF4-FFF2-40B4-BE49-F238E27FC236}">
                <a16:creationId xmlns:a16="http://schemas.microsoft.com/office/drawing/2014/main" id="{D8483170-DAFB-5BDB-C344-E28EB7EFA9D5}"/>
              </a:ext>
            </a:extLst>
          </p:cNvPr>
          <p:cNvSpPr/>
          <p:nvPr/>
        </p:nvSpPr>
        <p:spPr>
          <a:xfrm rot="10800000">
            <a:off x="2268385" y="678989"/>
            <a:ext cx="100584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4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FAB7F199-33D8-91B2-1415-2F13FAF4D3C5}"/>
              </a:ext>
            </a:extLst>
          </p:cNvPr>
          <p:cNvSpPr txBox="1">
            <a:spLocks/>
          </p:cNvSpPr>
          <p:nvPr/>
        </p:nvSpPr>
        <p:spPr>
          <a:xfrm>
            <a:off x="4215391" y="17806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Spacing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</a:rPr>
              <a:t> </a:t>
            </a:r>
          </a:p>
        </p:txBody>
      </p:sp>
      <p:sp>
        <p:nvSpPr>
          <p:cNvPr id="25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8F9FCCF0-0B8E-52B2-A8C8-BA2620901623}"/>
              </a:ext>
            </a:extLst>
          </p:cNvPr>
          <p:cNvSpPr txBox="1">
            <a:spLocks/>
          </p:cNvSpPr>
          <p:nvPr/>
        </p:nvSpPr>
        <p:spPr>
          <a:xfrm>
            <a:off x="5212924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Gutter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6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83B30C81-A3B9-1F61-DC44-67F475147063}"/>
              </a:ext>
            </a:extLst>
          </p:cNvPr>
          <p:cNvSpPr txBox="1">
            <a:spLocks/>
          </p:cNvSpPr>
          <p:nvPr/>
        </p:nvSpPr>
        <p:spPr>
          <a:xfrm>
            <a:off x="6096000" y="17806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4638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72C263D-1756-8D1D-75CB-946572F306D3}"/>
              </a:ext>
            </a:extLst>
          </p:cNvPr>
          <p:cNvSpPr txBox="1"/>
          <p:nvPr/>
        </p:nvSpPr>
        <p:spPr>
          <a:xfrm>
            <a:off x="1079595" y="988844"/>
            <a:ext cx="9315543" cy="1837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fw-bold, .fw-bolder, .fw-semibold, .fw-normal, .fw-light, .fw-lighter</a:t>
            </a:r>
            <a:r>
              <a:rPr lang="km-KH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  </a:t>
            </a:r>
            <a:endParaRPr lang="km-KH" sz="1600" dirty="0">
              <a:solidFill>
                <a:srgbClr val="200E74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ប្រើសម្រាប់កំណត់កម្រិតដិតនៃអក្សរ។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fst-italic, .fst-normal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ប្រើសម្រាប់កំណត់អក្សរឲ្យទ្រេត និង ធម្មតា។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lh-1, .lh-sm, .lh-base, .lh-lg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ប្រើសម្រាប់កំណត់គម្លាតអត្ថបទ។​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D9A0E-BA9A-B7AA-E319-157AFF1B4EA5}"/>
              </a:ext>
            </a:extLst>
          </p:cNvPr>
          <p:cNvSpPr txBox="1"/>
          <p:nvPr/>
        </p:nvSpPr>
        <p:spPr>
          <a:xfrm>
            <a:off x="756086" y="2893338"/>
            <a:ext cx="616753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sz="15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ការប្រើប្រាស់</a:t>
            </a:r>
            <a:r>
              <a:rPr lang="en-US" sz="15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 </a:t>
            </a:r>
            <a:r>
              <a:rPr lang="en-US" sz="15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class bootstrap </a:t>
            </a:r>
            <a:r>
              <a:rPr lang="km-KH" sz="15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ដើម្បីកំណត់ពណ៌</a:t>
            </a:r>
            <a:r>
              <a:rPr lang="en-US" sz="15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 (Color)</a:t>
            </a:r>
            <a:endParaRPr lang="en-US" sz="15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AD643-EC61-727A-0CEF-0719E01C9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883" y="3249146"/>
            <a:ext cx="5200406" cy="2932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98A985-A4BA-140C-87D9-E53029CEF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102" y="2378138"/>
            <a:ext cx="4277812" cy="3803657"/>
          </a:xfrm>
          <a:prstGeom prst="rect">
            <a:avLst/>
          </a:prstGeom>
        </p:spPr>
      </p:pic>
      <p:sp>
        <p:nvSpPr>
          <p:cNvPr id="20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91C5AADA-D999-ADA6-1CA2-7694A8015925}"/>
              </a:ext>
            </a:extLst>
          </p:cNvPr>
          <p:cNvSpPr txBox="1">
            <a:spLocks/>
          </p:cNvSpPr>
          <p:nvPr/>
        </p:nvSpPr>
        <p:spPr>
          <a:xfrm>
            <a:off x="2156943" y="184204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Typography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2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2C7BC2EC-4A1A-C799-0800-324EC3EBD355}"/>
              </a:ext>
            </a:extLst>
          </p:cNvPr>
          <p:cNvSpPr txBox="1">
            <a:spLocks/>
          </p:cNvSpPr>
          <p:nvPr/>
        </p:nvSpPr>
        <p:spPr>
          <a:xfrm>
            <a:off x="3217858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"/>
            </a:endParaRPr>
          </a:p>
        </p:txBody>
      </p:sp>
      <p:sp>
        <p:nvSpPr>
          <p:cNvPr id="23" name="Google Shape;830;p37">
            <a:extLst>
              <a:ext uri="{FF2B5EF4-FFF2-40B4-BE49-F238E27FC236}">
                <a16:creationId xmlns:a16="http://schemas.microsoft.com/office/drawing/2014/main" id="{0B3EDFA4-9D4B-3831-D439-C2DD21E897C3}"/>
              </a:ext>
            </a:extLst>
          </p:cNvPr>
          <p:cNvSpPr/>
          <p:nvPr/>
        </p:nvSpPr>
        <p:spPr>
          <a:xfrm rot="10800000">
            <a:off x="3613856" y="678989"/>
            <a:ext cx="54864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4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BCEB2CEB-BF19-3072-DCC3-E9A759B8822C}"/>
              </a:ext>
            </a:extLst>
          </p:cNvPr>
          <p:cNvSpPr txBox="1">
            <a:spLocks/>
          </p:cNvSpPr>
          <p:nvPr/>
        </p:nvSpPr>
        <p:spPr>
          <a:xfrm>
            <a:off x="4215391" y="17806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Spacing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</a:rPr>
              <a:t> </a:t>
            </a:r>
          </a:p>
        </p:txBody>
      </p:sp>
      <p:sp>
        <p:nvSpPr>
          <p:cNvPr id="25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BF104CCD-57D1-65D8-55A3-9738AC2934E8}"/>
              </a:ext>
            </a:extLst>
          </p:cNvPr>
          <p:cNvSpPr txBox="1">
            <a:spLocks/>
          </p:cNvSpPr>
          <p:nvPr/>
        </p:nvSpPr>
        <p:spPr>
          <a:xfrm>
            <a:off x="5212924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Gutter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6" name="Google Shape;788;p36">
            <a:hlinkClick r:id="rId9" action="ppaction://hlinksldjump"/>
            <a:extLst>
              <a:ext uri="{FF2B5EF4-FFF2-40B4-BE49-F238E27FC236}">
                <a16:creationId xmlns:a16="http://schemas.microsoft.com/office/drawing/2014/main" id="{D6BA54D3-EA71-DDF8-2CA9-02BF3D63F0C9}"/>
              </a:ext>
            </a:extLst>
          </p:cNvPr>
          <p:cNvSpPr txBox="1">
            <a:spLocks/>
          </p:cNvSpPr>
          <p:nvPr/>
        </p:nvSpPr>
        <p:spPr>
          <a:xfrm>
            <a:off x="6096000" y="17806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4479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96203" y="907175"/>
            <a:ext cx="5328775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ការកំណត់គម្លាត </a:t>
            </a:r>
            <a:r>
              <a:rPr lang="km-KH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Spacing</a:t>
            </a:r>
            <a:r>
              <a:rPr lang="km-KH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)</a:t>
            </a:r>
            <a:endParaRPr lang="en-US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263D-1756-8D1D-75CB-946572F306D3}"/>
              </a:ext>
            </a:extLst>
          </p:cNvPr>
          <p:cNvSpPr txBox="1"/>
          <p:nvPr/>
        </p:nvSpPr>
        <p:spPr>
          <a:xfrm>
            <a:off x="913296" y="1360321"/>
            <a:ext cx="943684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ការកំណត់គម្លាត (</a:t>
            </a:r>
            <a:r>
              <a:rPr lang="ca-E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spacing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ca-E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Bootstrap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មានដូចជា </a:t>
            </a:r>
            <a:r>
              <a:rPr lang="ca-E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Margin, Padding &amp; Gap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គឺប្រើសម្រាប់កំណត់គម្លាត ដើម្បីកែប្រែរូបរាងរបស់ធាតុ។ ខាងក្រោមនេះជាទម្រង់ខ្លីរបស់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Spacing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ca-E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A498EB-6653-DA10-7E03-798392DB6EA4}"/>
              </a:ext>
            </a:extLst>
          </p:cNvPr>
          <p:cNvGrpSpPr/>
          <p:nvPr/>
        </p:nvGrpSpPr>
        <p:grpSpPr>
          <a:xfrm>
            <a:off x="1344875" y="2151209"/>
            <a:ext cx="10109136" cy="3734099"/>
            <a:chOff x="1327461" y="2481251"/>
            <a:chExt cx="10109136" cy="37340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E2177C-1FE0-4566-D258-7698AAE853A9}"/>
                </a:ext>
              </a:extLst>
            </p:cNvPr>
            <p:cNvSpPr txBox="1"/>
            <p:nvPr/>
          </p:nvSpPr>
          <p:spPr>
            <a:xfrm>
              <a:off x="1327461" y="2481251"/>
              <a:ext cx="10109136" cy="3734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</a:t>
              </a:r>
              <a:r>
                <a:rPr lang="en-US" sz="1400" dirty="0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 </a:t>
              </a:r>
              <a:r>
                <a:rPr lang="en-US" sz="14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</a:t>
              </a:r>
              <a:r>
                <a:rPr lang="km-KH" sz="1400" dirty="0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 </a:t>
              </a:r>
              <a:r>
                <a:rPr lang="km-KH" sz="1500" dirty="0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ពាក្យពេញ</a:t>
              </a:r>
              <a:r>
                <a:rPr lang="en-US" sz="1400" dirty="0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 </a:t>
              </a: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margin</a:t>
              </a:r>
              <a:endPara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 - </a:t>
              </a:r>
              <a:r>
                <a:rPr lang="km-KH" sz="1500" dirty="0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ពាក្យពេញ</a:t>
              </a:r>
              <a:r>
                <a:rPr lang="en-US" sz="1500" dirty="0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 </a:t>
              </a: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padding</a:t>
              </a: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156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gap - </a:t>
              </a:r>
              <a:r>
                <a:rPr lang="km-KH" sz="1500" dirty="0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ប្រើសម្រាប់កំណត់គម្លាតរបស់</a:t>
              </a:r>
              <a:r>
                <a:rPr lang="en-US" sz="1500" dirty="0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 block (horizontal)</a:t>
              </a:r>
            </a:p>
            <a:p>
              <a:pPr>
                <a:lnSpc>
                  <a:spcPct val="150000"/>
                </a:lnSpc>
              </a:pPr>
              <a:endParaRPr lang="en-US" sz="155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 - </a:t>
              </a:r>
              <a:r>
                <a:rPr lang="km-KH" sz="1500" dirty="0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សម្រាប់កំណត់ </a:t>
              </a:r>
              <a:r>
                <a:rPr lang="en-US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margin-top </a:t>
              </a:r>
              <a:r>
                <a:rPr lang="km-KH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ឬ </a:t>
              </a:r>
              <a:r>
                <a:rPr lang="en-US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padding-top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 - </a:t>
              </a:r>
              <a:r>
                <a:rPr lang="km-KH" sz="1500" dirty="0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សម្រាប់កំណត់ </a:t>
              </a:r>
              <a:r>
                <a:rPr lang="en-US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margin-bottom </a:t>
              </a:r>
              <a:r>
                <a:rPr lang="km-KH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ឬ </a:t>
              </a:r>
              <a:r>
                <a:rPr lang="en-US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padding-bottom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 </a:t>
              </a:r>
              <a:r>
                <a:rPr lang="en-US" sz="155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</a:t>
              </a:r>
              <a:r>
                <a:rPr lang="en-US" sz="1600" dirty="0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(</a:t>
              </a:r>
              <a:r>
                <a:rPr lang="km-KH" sz="1500" dirty="0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ចាប់ផ្តើម) សម្រាប់កំណត់ </a:t>
              </a:r>
              <a:r>
                <a:rPr lang="en-US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margin-left </a:t>
              </a:r>
              <a:r>
                <a:rPr lang="km-KH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ឬ </a:t>
              </a:r>
              <a:r>
                <a:rPr lang="en-US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padding-left</a:t>
              </a:r>
              <a:r>
                <a:rPr lang="km-KH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 </a:t>
              </a:r>
              <a:r>
                <a:rPr lang="en-US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(LTR), margin-right </a:t>
              </a:r>
              <a:r>
                <a:rPr lang="km-KH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ឬ </a:t>
              </a:r>
              <a:r>
                <a:rPr lang="en-US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padding-right</a:t>
              </a:r>
              <a:r>
                <a:rPr lang="km-KH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 </a:t>
              </a:r>
              <a:r>
                <a:rPr lang="en-US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(RTL)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 </a:t>
              </a:r>
              <a:r>
                <a:rPr lang="en-US" sz="155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</a:t>
              </a:r>
              <a:r>
                <a:rPr lang="en-US" sz="1500" dirty="0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(</a:t>
              </a:r>
              <a:r>
                <a:rPr lang="km-KH" sz="1500" dirty="0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បញ្ចប់) សម្រាប់កំណត់ </a:t>
              </a:r>
              <a:r>
                <a:rPr lang="en-US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margin-right </a:t>
              </a:r>
              <a:r>
                <a:rPr lang="km-KH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ឬ </a:t>
              </a:r>
              <a:r>
                <a:rPr lang="en-US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padding-right </a:t>
              </a:r>
              <a:r>
                <a:rPr lang="km-KH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ក្នុង </a:t>
              </a:r>
              <a:r>
                <a:rPr lang="en-US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(LTR), , margin-left </a:t>
              </a:r>
              <a:r>
                <a:rPr lang="km-KH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ឬ </a:t>
              </a:r>
              <a:r>
                <a:rPr lang="en-US" sz="1540" dirty="0"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padding-left (RTL)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x </a:t>
              </a:r>
              <a:r>
                <a:rPr lang="en-US" sz="155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</a:t>
              </a:r>
              <a:r>
                <a:rPr lang="km-KH" sz="1500" dirty="0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សម្រាប់ថ្នាក់ដែលកំណត់ទាំង *-ឆ្វេង និង *-ស្ដាំ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y </a:t>
              </a:r>
              <a:r>
                <a:rPr lang="en-US" sz="155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</a:t>
              </a:r>
              <a:r>
                <a:rPr lang="km-KH" sz="1500" dirty="0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សម្រាប់ថ្នាក់ដែលកំណត់ទាំង *-លើ និង *-ក្រោម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A49EA6-D351-7C93-F6BB-22092DB4E765}"/>
                </a:ext>
              </a:extLst>
            </p:cNvPr>
            <p:cNvCxnSpPr/>
            <p:nvPr/>
          </p:nvCxnSpPr>
          <p:spPr>
            <a:xfrm>
              <a:off x="1389061" y="3759042"/>
              <a:ext cx="1811383" cy="0"/>
            </a:xfrm>
            <a:prstGeom prst="line">
              <a:avLst/>
            </a:prstGeom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Google Shape;812;p37">
            <a:hlinkClick r:id="rId3" action="ppaction://hlinksldjump"/>
            <a:extLst>
              <a:ext uri="{FF2B5EF4-FFF2-40B4-BE49-F238E27FC236}">
                <a16:creationId xmlns:a16="http://schemas.microsoft.com/office/drawing/2014/main" id="{EE6A7662-5D9D-F0CB-EEBA-556CF5DD3BA1}"/>
              </a:ext>
            </a:extLst>
          </p:cNvPr>
          <p:cNvSpPr txBox="1">
            <a:spLocks/>
          </p:cNvSpPr>
          <p:nvPr/>
        </p:nvSpPr>
        <p:spPr>
          <a:xfrm>
            <a:off x="2156943" y="184204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Typography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33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C30B79BD-8F16-2DB1-308E-B819C88A1A64}"/>
              </a:ext>
            </a:extLst>
          </p:cNvPr>
          <p:cNvSpPr txBox="1">
            <a:spLocks/>
          </p:cNvSpPr>
          <p:nvPr/>
        </p:nvSpPr>
        <p:spPr>
          <a:xfrm>
            <a:off x="3217858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34" name="Google Shape;830;p37">
            <a:extLst>
              <a:ext uri="{FF2B5EF4-FFF2-40B4-BE49-F238E27FC236}">
                <a16:creationId xmlns:a16="http://schemas.microsoft.com/office/drawing/2014/main" id="{2D198B18-9965-AC03-F0A0-898B6F5AE7E7}"/>
              </a:ext>
            </a:extLst>
          </p:cNvPr>
          <p:cNvSpPr/>
          <p:nvPr/>
        </p:nvSpPr>
        <p:spPr>
          <a:xfrm rot="10800000">
            <a:off x="4528261" y="678989"/>
            <a:ext cx="73152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5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AB4691DB-3CBB-DF02-C213-C51128A1BAE4}"/>
              </a:ext>
            </a:extLst>
          </p:cNvPr>
          <p:cNvSpPr txBox="1">
            <a:spLocks/>
          </p:cNvSpPr>
          <p:nvPr/>
        </p:nvSpPr>
        <p:spPr>
          <a:xfrm>
            <a:off x="4215391" y="17806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Spacing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</a:rPr>
              <a:t> </a:t>
            </a:r>
          </a:p>
        </p:txBody>
      </p:sp>
      <p:sp>
        <p:nvSpPr>
          <p:cNvPr id="36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D64BA187-65AB-F747-0216-2311C3426AEE}"/>
              </a:ext>
            </a:extLst>
          </p:cNvPr>
          <p:cNvSpPr txBox="1">
            <a:spLocks/>
          </p:cNvSpPr>
          <p:nvPr/>
        </p:nvSpPr>
        <p:spPr>
          <a:xfrm>
            <a:off x="5212924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Gutter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37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3F9E7EC5-C870-BAD7-12C9-E7ECD58D3E97}"/>
              </a:ext>
            </a:extLst>
          </p:cNvPr>
          <p:cNvSpPr txBox="1">
            <a:spLocks/>
          </p:cNvSpPr>
          <p:nvPr/>
        </p:nvSpPr>
        <p:spPr>
          <a:xfrm>
            <a:off x="6096000" y="17806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237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72C263D-1756-8D1D-75CB-946572F306D3}"/>
              </a:ext>
            </a:extLst>
          </p:cNvPr>
          <p:cNvSpPr txBox="1"/>
          <p:nvPr/>
        </p:nvSpPr>
        <p:spPr>
          <a:xfrm>
            <a:off x="913296" y="903544"/>
            <a:ext cx="94368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ខាងក្រោមនេះជាតម្លៃរបស់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Spacing</a:t>
            </a:r>
            <a:r>
              <a:rPr lang="km-KH" sz="1600" dirty="0">
                <a:latin typeface="Khmer OS Battambang" panose="02000500000000020004" pitchFamily="2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ca-E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E2177C-1FE0-4566-D258-7698AAE853A9}"/>
              </a:ext>
            </a:extLst>
          </p:cNvPr>
          <p:cNvSpPr txBox="1"/>
          <p:nvPr/>
        </p:nvSpPr>
        <p:spPr>
          <a:xfrm>
            <a:off x="1109744" y="1408764"/>
            <a:ext cx="10109136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m-KH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0 -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 </a:t>
            </a:r>
            <a:r>
              <a:rPr lang="en-US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classes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ដែលកំណត់ </a:t>
            </a:r>
            <a:r>
              <a:rPr lang="en-US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margin </a:t>
            </a:r>
            <a:r>
              <a:rPr lang="km-KH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ឬ </a:t>
            </a:r>
            <a:r>
              <a:rPr lang="en-US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padding </a:t>
            </a:r>
            <a:r>
              <a:rPr lang="km-KH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ទៅ 0</a:t>
            </a:r>
          </a:p>
          <a:p>
            <a:pPr>
              <a:lnSpc>
                <a:spcPct val="150000"/>
              </a:lnSpc>
            </a:pPr>
            <a:r>
              <a:rPr lang="km-KH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1 -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សម្រាប់ </a:t>
            </a:r>
            <a:r>
              <a:rPr lang="en-US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classes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ដែលកំណត់ </a:t>
            </a:r>
            <a:r>
              <a:rPr lang="en-US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margin </a:t>
            </a:r>
            <a:r>
              <a:rPr lang="km-KH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ឬ </a:t>
            </a:r>
            <a:r>
              <a:rPr lang="en-US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padding </a:t>
            </a:r>
            <a:r>
              <a:rPr lang="km-KH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ទៅ $</a:t>
            </a:r>
            <a:r>
              <a:rPr lang="en-US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spacer * .25rem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2 -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ដែលកំណត់ </a:t>
            </a:r>
            <a:r>
              <a:rPr lang="en-US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margin </a:t>
            </a:r>
            <a:r>
              <a:rPr lang="km-KH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ឬ </a:t>
            </a:r>
            <a:r>
              <a:rPr lang="en-US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padding </a:t>
            </a:r>
            <a:r>
              <a:rPr lang="km-KH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ទៅ $</a:t>
            </a:r>
            <a:r>
              <a:rPr lang="en-US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spacer * .5rem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3 -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ដែលកំណត់ </a:t>
            </a:r>
            <a:r>
              <a:rPr lang="en-US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margin </a:t>
            </a:r>
            <a:r>
              <a:rPr lang="km-KH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ឬ </a:t>
            </a:r>
            <a:r>
              <a:rPr lang="en-US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padding </a:t>
            </a:r>
            <a:r>
              <a:rPr lang="km-KH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ទៅ $</a:t>
            </a:r>
            <a:r>
              <a:rPr lang="en-US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spacer 1rem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4 -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សម្រាប់ថ្នាក់ដែលកំណត់ </a:t>
            </a:r>
            <a:r>
              <a:rPr lang="en-US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margin </a:t>
            </a:r>
            <a:r>
              <a:rPr lang="km-KH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ឬ </a:t>
            </a:r>
            <a:r>
              <a:rPr lang="en-US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padding </a:t>
            </a:r>
            <a:r>
              <a:rPr lang="km-KH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ទៅ $</a:t>
            </a:r>
            <a:r>
              <a:rPr lang="en-US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spacer * 1.5rem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5 -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ដែលកំណត់ </a:t>
            </a:r>
            <a:r>
              <a:rPr lang="en-US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margin </a:t>
            </a:r>
            <a:r>
              <a:rPr lang="km-KH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ឬ </a:t>
            </a:r>
            <a:r>
              <a:rPr lang="en-US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padding </a:t>
            </a:r>
            <a:r>
              <a:rPr lang="km-KH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ទៅ $</a:t>
            </a:r>
            <a:r>
              <a:rPr lang="en-US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spacer * 3rem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 -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 </a:t>
            </a:r>
            <a:r>
              <a:rPr lang="en-US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classes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ដែលកំណត់ </a:t>
            </a:r>
            <a:r>
              <a:rPr lang="en-US" sz="154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margin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ទៅជាស្វ័យប្រវត្តិ។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37FDA6-4453-677E-BF18-DD5BE45428B9}"/>
              </a:ext>
            </a:extLst>
          </p:cNvPr>
          <p:cNvSpPr txBox="1"/>
          <p:nvPr/>
        </p:nvSpPr>
        <p:spPr>
          <a:xfrm>
            <a:off x="1109744" y="4249376"/>
            <a:ext cx="1229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ឧទាហរណ៍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35BB2D-8C94-E3FC-29E8-35E8AB5F8698}"/>
              </a:ext>
            </a:extLst>
          </p:cNvPr>
          <p:cNvGrpSpPr/>
          <p:nvPr/>
        </p:nvGrpSpPr>
        <p:grpSpPr>
          <a:xfrm>
            <a:off x="2223519" y="4553094"/>
            <a:ext cx="8071372" cy="1348910"/>
            <a:chOff x="2510908" y="4579221"/>
            <a:chExt cx="8071372" cy="13489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550B98-0475-0942-CC82-1983A453FFB9}"/>
                </a:ext>
              </a:extLst>
            </p:cNvPr>
            <p:cNvSpPr txBox="1"/>
            <p:nvPr/>
          </p:nvSpPr>
          <p:spPr>
            <a:xfrm>
              <a:off x="2510908" y="4587930"/>
              <a:ext cx="8071372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dirty="0"/>
            </a:p>
            <a:p>
              <a:r>
                <a:rPr lang="en-US" sz="15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&lt;h1 </a:t>
              </a:r>
              <a:r>
                <a:rPr lang="en-US" sz="15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style</a:t>
              </a:r>
              <a:r>
                <a:rPr lang="en-US" sz="1500" dirty="0">
                  <a:solidFill>
                    <a:srgbClr val="2268B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=“margin-top:1rem; padding-bottom: 1rem”</a:t>
              </a:r>
              <a:r>
                <a:rPr lang="en-US" sz="15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&gt; </a:t>
              </a:r>
              <a:r>
                <a:rPr lang="en-US" dirty="0"/>
                <a:t>ANT Training Centre </a:t>
              </a:r>
              <a:r>
                <a:rPr lang="en-US" sz="15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&lt;/h1&gt;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96ECBA-3D2D-7CE4-0732-24A522573459}"/>
                </a:ext>
              </a:extLst>
            </p:cNvPr>
            <p:cNvSpPr txBox="1"/>
            <p:nvPr/>
          </p:nvSpPr>
          <p:spPr>
            <a:xfrm>
              <a:off x="2510908" y="5389522"/>
              <a:ext cx="6165668" cy="538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dirty="0"/>
            </a:p>
            <a:p>
              <a:r>
                <a:rPr lang="en-US" sz="15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&lt;h1 </a:t>
              </a:r>
              <a:r>
                <a:rPr lang="en-US" sz="15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class</a:t>
              </a:r>
              <a:r>
                <a:rPr lang="en-US" sz="1500" dirty="0">
                  <a:solidFill>
                    <a:srgbClr val="2268B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=“mt-3 pb-3”</a:t>
              </a:r>
              <a:r>
                <a:rPr lang="en-US" sz="15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&gt; </a:t>
              </a:r>
              <a:r>
                <a:rPr lang="en-US" dirty="0"/>
                <a:t>ANT Training Centre </a:t>
              </a:r>
              <a:r>
                <a:rPr lang="en-US" sz="15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&lt;/h1&gt;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70E5CC-B3B0-0DEB-85F7-63A3787F918B}"/>
                </a:ext>
              </a:extLst>
            </p:cNvPr>
            <p:cNvSpPr txBox="1"/>
            <p:nvPr/>
          </p:nvSpPr>
          <p:spPr>
            <a:xfrm>
              <a:off x="2510908" y="4579221"/>
              <a:ext cx="122941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HTML CODE: </a:t>
              </a:r>
              <a:endParaRPr lang="en-US" sz="11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D631C2-28EB-2751-6438-7C0688F89999}"/>
                </a:ext>
              </a:extLst>
            </p:cNvPr>
            <p:cNvSpPr txBox="1"/>
            <p:nvPr/>
          </p:nvSpPr>
          <p:spPr>
            <a:xfrm>
              <a:off x="2510908" y="5335849"/>
              <a:ext cx="163964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accent6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Bootstrap CODE: </a:t>
              </a:r>
              <a:endParaRPr lang="en-US" sz="1100" dirty="0">
                <a:solidFill>
                  <a:schemeClr val="accent6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5" name="Google Shape;812;p37">
            <a:hlinkClick r:id="rId3" action="ppaction://hlinksldjump"/>
            <a:extLst>
              <a:ext uri="{FF2B5EF4-FFF2-40B4-BE49-F238E27FC236}">
                <a16:creationId xmlns:a16="http://schemas.microsoft.com/office/drawing/2014/main" id="{806BCA64-73DC-5F73-FA2F-D2C749BCF619}"/>
              </a:ext>
            </a:extLst>
          </p:cNvPr>
          <p:cNvSpPr txBox="1">
            <a:spLocks/>
          </p:cNvSpPr>
          <p:nvPr/>
        </p:nvSpPr>
        <p:spPr>
          <a:xfrm>
            <a:off x="2156943" y="184204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Typography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36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0DDEE83C-3D6D-DF1F-F8F5-5BBEDCB26C10}"/>
              </a:ext>
            </a:extLst>
          </p:cNvPr>
          <p:cNvSpPr txBox="1">
            <a:spLocks/>
          </p:cNvSpPr>
          <p:nvPr/>
        </p:nvSpPr>
        <p:spPr>
          <a:xfrm>
            <a:off x="3217858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37" name="Google Shape;830;p37">
            <a:extLst>
              <a:ext uri="{FF2B5EF4-FFF2-40B4-BE49-F238E27FC236}">
                <a16:creationId xmlns:a16="http://schemas.microsoft.com/office/drawing/2014/main" id="{760C2AF7-7063-7854-0743-BE4665796ADC}"/>
              </a:ext>
            </a:extLst>
          </p:cNvPr>
          <p:cNvSpPr/>
          <p:nvPr/>
        </p:nvSpPr>
        <p:spPr>
          <a:xfrm rot="10800000">
            <a:off x="4528261" y="678989"/>
            <a:ext cx="73152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8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3EC02CA6-9092-F234-0A53-F939E715825B}"/>
              </a:ext>
            </a:extLst>
          </p:cNvPr>
          <p:cNvSpPr txBox="1">
            <a:spLocks/>
          </p:cNvSpPr>
          <p:nvPr/>
        </p:nvSpPr>
        <p:spPr>
          <a:xfrm>
            <a:off x="4215391" y="17806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Spacing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</a:rPr>
              <a:t> </a:t>
            </a:r>
          </a:p>
        </p:txBody>
      </p:sp>
      <p:sp>
        <p:nvSpPr>
          <p:cNvPr id="39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E86EFA62-5419-37D3-D46F-32A4DC3A14EF}"/>
              </a:ext>
            </a:extLst>
          </p:cNvPr>
          <p:cNvSpPr txBox="1">
            <a:spLocks/>
          </p:cNvSpPr>
          <p:nvPr/>
        </p:nvSpPr>
        <p:spPr>
          <a:xfrm>
            <a:off x="5212924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Gutter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40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D5B46D39-C400-9A17-0644-65D620523374}"/>
              </a:ext>
            </a:extLst>
          </p:cNvPr>
          <p:cNvSpPr txBox="1">
            <a:spLocks/>
          </p:cNvSpPr>
          <p:nvPr/>
        </p:nvSpPr>
        <p:spPr>
          <a:xfrm>
            <a:off x="6096000" y="17806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7194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96203" y="985831"/>
            <a:ext cx="5328775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ការកំណត់គម្លាត </a:t>
            </a:r>
            <a:r>
              <a:rPr lang="km-KH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Gutters</a:t>
            </a:r>
            <a:r>
              <a:rPr lang="km-KH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)</a:t>
            </a:r>
            <a:endParaRPr lang="en-US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263D-1756-8D1D-75CB-946572F306D3}"/>
              </a:ext>
            </a:extLst>
          </p:cNvPr>
          <p:cNvSpPr txBox="1"/>
          <p:nvPr/>
        </p:nvSpPr>
        <p:spPr>
          <a:xfrm>
            <a:off x="913296" y="1478305"/>
            <a:ext cx="927573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158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Gutters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គឺជាចន្លោះរវាងជួរឈរ ដែលប្រើដើម្បី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responsively space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និងតម្រឹមមាតិកានៅក្នុង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Bootstrap grid system</a:t>
            </a:r>
            <a:r>
              <a:rPr lang="km-KH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។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Classes </a:t>
            </a:r>
            <a:r>
              <a:rPr lang="km-KH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របស់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Gutters</a:t>
            </a:r>
            <a:r>
              <a:rPr lang="km-KH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មានដូចខាងក្រោម​៖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E2177C-1FE0-4566-D258-7698AAE853A9}"/>
              </a:ext>
            </a:extLst>
          </p:cNvPr>
          <p:cNvSpPr txBox="1"/>
          <p:nvPr/>
        </p:nvSpPr>
        <p:spPr>
          <a:xfrm>
            <a:off x="917447" y="2350616"/>
            <a:ext cx="10109136" cy="1500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g-*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ប្រើសម្រាប់កំណត់គម្លាតរបស់ </a:t>
            </a:r>
            <a:r>
              <a:rPr lang="en-US" sz="1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columns (horizontal &amp; vertical)</a:t>
            </a:r>
            <a:endParaRPr lang="km-KH" sz="1600" dirty="0"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gx-*</a:t>
            </a:r>
            <a:r>
              <a:rPr lang="en-US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ប្រើសម្រាប់កំណត់គម្លាតរបស់ </a:t>
            </a:r>
            <a:r>
              <a:rPr lang="en-US" sz="1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columns (horizontal)</a:t>
            </a:r>
            <a:endParaRPr lang="km-KH" sz="1600" dirty="0"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560" dirty="0" err="1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gy</a:t>
            </a:r>
            <a:r>
              <a:rPr lang="en-US" sz="156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-* </a:t>
            </a:r>
            <a:r>
              <a:rPr lang="km-KH" sz="1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ប្រើសម្រាប់កំណត់គម្លាតរបស់ </a:t>
            </a:r>
            <a:r>
              <a:rPr lang="en-US" sz="1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columns (vertical)</a:t>
            </a:r>
            <a:endParaRPr lang="km-KH" sz="1600" dirty="0"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1550" dirty="0">
              <a:solidFill>
                <a:srgbClr val="200E74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E33AC-0816-A64A-81B8-A1F3813692C4}"/>
              </a:ext>
            </a:extLst>
          </p:cNvPr>
          <p:cNvSpPr txBox="1"/>
          <p:nvPr/>
        </p:nvSpPr>
        <p:spPr>
          <a:xfrm>
            <a:off x="2009973" y="3682006"/>
            <a:ext cx="1229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ឧទាហរណ៍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D44F4-8248-6864-F8F7-A0963A42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655" y="3557548"/>
            <a:ext cx="5452949" cy="2686497"/>
          </a:xfrm>
          <a:prstGeom prst="rect">
            <a:avLst/>
          </a:prstGeom>
        </p:spPr>
      </p:pic>
      <p:sp>
        <p:nvSpPr>
          <p:cNvPr id="20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1C7FE571-C851-066F-38DB-844BD3EC1102}"/>
              </a:ext>
            </a:extLst>
          </p:cNvPr>
          <p:cNvSpPr txBox="1">
            <a:spLocks/>
          </p:cNvSpPr>
          <p:nvPr/>
        </p:nvSpPr>
        <p:spPr>
          <a:xfrm>
            <a:off x="2156943" y="184204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Typography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2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520C25C6-B469-6DC3-33CA-5E0E3EC72FB1}"/>
              </a:ext>
            </a:extLst>
          </p:cNvPr>
          <p:cNvSpPr txBox="1">
            <a:spLocks/>
          </p:cNvSpPr>
          <p:nvPr/>
        </p:nvSpPr>
        <p:spPr>
          <a:xfrm>
            <a:off x="3217858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3" name="Google Shape;830;p37">
            <a:extLst>
              <a:ext uri="{FF2B5EF4-FFF2-40B4-BE49-F238E27FC236}">
                <a16:creationId xmlns:a16="http://schemas.microsoft.com/office/drawing/2014/main" id="{6A5D69D7-67E7-41F2-E74F-4A5FB420F332}"/>
              </a:ext>
            </a:extLst>
          </p:cNvPr>
          <p:cNvSpPr/>
          <p:nvPr/>
        </p:nvSpPr>
        <p:spPr>
          <a:xfrm rot="10800000">
            <a:off x="5608115" y="678989"/>
            <a:ext cx="54864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4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170C2A79-BE32-BD5E-F2C7-1781FD623504}"/>
              </a:ext>
            </a:extLst>
          </p:cNvPr>
          <p:cNvSpPr txBox="1">
            <a:spLocks/>
          </p:cNvSpPr>
          <p:nvPr/>
        </p:nvSpPr>
        <p:spPr>
          <a:xfrm>
            <a:off x="4215391" y="17806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Spacing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</a:rPr>
              <a:t> </a:t>
            </a:r>
          </a:p>
        </p:txBody>
      </p:sp>
      <p:sp>
        <p:nvSpPr>
          <p:cNvPr id="26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906CEEE9-0DAF-C933-826F-F6BF30670D2F}"/>
              </a:ext>
            </a:extLst>
          </p:cNvPr>
          <p:cNvSpPr txBox="1">
            <a:spLocks/>
          </p:cNvSpPr>
          <p:nvPr/>
        </p:nvSpPr>
        <p:spPr>
          <a:xfrm>
            <a:off x="5212924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Gutter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"/>
            </a:endParaRPr>
          </a:p>
        </p:txBody>
      </p:sp>
      <p:sp>
        <p:nvSpPr>
          <p:cNvPr id="27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6200E881-D165-BA14-1AEF-B1AC9A4D6D96}"/>
              </a:ext>
            </a:extLst>
          </p:cNvPr>
          <p:cNvSpPr txBox="1">
            <a:spLocks/>
          </p:cNvSpPr>
          <p:nvPr/>
        </p:nvSpPr>
        <p:spPr>
          <a:xfrm>
            <a:off x="6096000" y="17806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2499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96203" y="907173"/>
            <a:ext cx="5328775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ការប្រើប្រាស់</a:t>
            </a:r>
            <a:r>
              <a:rPr 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Image</a:t>
            </a:r>
            <a:r>
              <a:rPr lang="km-KH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​​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 (Class)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263D-1756-8D1D-75CB-946572F306D3}"/>
              </a:ext>
            </a:extLst>
          </p:cNvPr>
          <p:cNvSpPr txBox="1"/>
          <p:nvPr/>
        </p:nvSpPr>
        <p:spPr>
          <a:xfrm>
            <a:off x="948130" y="1399215"/>
            <a:ext cx="9436841" cy="1808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sz="155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.rounded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ប្រើសម្រាប់ដាក់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rounded corners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image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55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ca-ES" sz="155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img-fluid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responsive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ឲ្យរូបភាព។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55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ca-ES" sz="155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img-thumbnail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ប្រើសម្រាប់ដាក់ស៊ុមឲ្យរូបភាព។ 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endParaRPr lang="ca-E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3465A-FB35-CBDE-787B-F03E247EB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30" y="2626433"/>
            <a:ext cx="2278577" cy="2232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7BFE4A-D7EB-26CC-157A-7559B466D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524" y="2729208"/>
            <a:ext cx="2093410" cy="2079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B92F5-D917-0E77-CE96-7AEC332F5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049" y="2901465"/>
            <a:ext cx="4956790" cy="175331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75F662C-F838-ABAC-6ED8-CA0960377EA9}"/>
              </a:ext>
            </a:extLst>
          </p:cNvPr>
          <p:cNvGrpSpPr/>
          <p:nvPr/>
        </p:nvGrpSpPr>
        <p:grpSpPr>
          <a:xfrm>
            <a:off x="5946887" y="4911978"/>
            <a:ext cx="4785620" cy="470972"/>
            <a:chOff x="1358340" y="1816462"/>
            <a:chExt cx="5960113" cy="41383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0D97098-1A08-C668-3536-5FC459903652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8899F4-9EAF-F324-1787-40F6E8E2352E}"/>
                </a:ext>
              </a:extLst>
            </p:cNvPr>
            <p:cNvSpPr txBox="1"/>
            <p:nvPr/>
          </p:nvSpPr>
          <p:spPr>
            <a:xfrm>
              <a:off x="1358340" y="1870667"/>
              <a:ext cx="5960113" cy="2839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&lt;img </a:t>
              </a:r>
              <a:r>
                <a:rPr lang="en-US" sz="15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src</a:t>
              </a:r>
              <a:r>
                <a:rPr lang="en-US" sz="1500" dirty="0">
                  <a:solidFill>
                    <a:srgbClr val="2268B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="..."</a:t>
              </a:r>
              <a:r>
                <a:rPr lang="en-US" sz="1500" dirty="0">
                  <a:solidFill>
                    <a:schemeClr val="tx1"/>
                  </a:solidFill>
                  <a:latin typeface="+mj-lt"/>
                  <a:cs typeface="Khmer OS System" panose="02000500000000020004" pitchFamily="2" charset="0"/>
                </a:rPr>
                <a:t> </a:t>
              </a:r>
              <a:r>
                <a:rPr lang="en-US" sz="15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class</a:t>
              </a:r>
              <a:r>
                <a:rPr lang="en-US" sz="1500" dirty="0">
                  <a:solidFill>
                    <a:srgbClr val="2268B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="img-fluid" </a:t>
              </a:r>
              <a:r>
                <a:rPr lang="en-US" sz="15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alt</a:t>
              </a:r>
              <a:r>
                <a:rPr lang="en-US" sz="1500" dirty="0">
                  <a:solidFill>
                    <a:schemeClr val="tx1"/>
                  </a:solidFill>
                  <a:latin typeface="+mj-lt"/>
                  <a:cs typeface="Khmer OS System" panose="02000500000000020004" pitchFamily="2" charset="0"/>
                </a:rPr>
                <a:t>=</a:t>
              </a:r>
              <a:r>
                <a:rPr lang="en-US" sz="1500" dirty="0">
                  <a:solidFill>
                    <a:srgbClr val="2268B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"..."</a:t>
              </a:r>
              <a:r>
                <a:rPr lang="en-US" sz="15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&gt;</a:t>
              </a:r>
              <a:endParaRPr lang="ca-ES" sz="15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25EA3B-D9C0-6237-3D54-C59BD4148584}"/>
              </a:ext>
            </a:extLst>
          </p:cNvPr>
          <p:cNvGrpSpPr/>
          <p:nvPr/>
        </p:nvGrpSpPr>
        <p:grpSpPr>
          <a:xfrm>
            <a:off x="768237" y="4911977"/>
            <a:ext cx="5327764" cy="470971"/>
            <a:chOff x="1358340" y="1816462"/>
            <a:chExt cx="5960113" cy="41383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21E280C-0B40-7F99-BB2F-90FADD3CFD1B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5577DC-2A1C-705A-998E-9D3FACAF6F25}"/>
                </a:ext>
              </a:extLst>
            </p:cNvPr>
            <p:cNvSpPr txBox="1"/>
            <p:nvPr/>
          </p:nvSpPr>
          <p:spPr>
            <a:xfrm>
              <a:off x="1358340" y="1870668"/>
              <a:ext cx="5960113" cy="2920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&lt;img </a:t>
              </a:r>
              <a:r>
                <a:rPr lang="en-US" sz="15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src</a:t>
              </a:r>
              <a:r>
                <a:rPr lang="en-US" sz="1500" dirty="0">
                  <a:solidFill>
                    <a:srgbClr val="2268B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="..." </a:t>
              </a:r>
              <a:r>
                <a:rPr lang="en-US" sz="15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class</a:t>
              </a:r>
              <a:r>
                <a:rPr lang="en-US" sz="1500" dirty="0">
                  <a:solidFill>
                    <a:srgbClr val="2268B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="</a:t>
              </a:r>
              <a:r>
                <a:rPr lang="ca-ES" sz="1500" dirty="0">
                  <a:solidFill>
                    <a:srgbClr val="2268B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img-thumbnail</a:t>
              </a:r>
              <a:r>
                <a:rPr lang="en-US" sz="1500" dirty="0">
                  <a:solidFill>
                    <a:srgbClr val="2268B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" </a:t>
              </a:r>
              <a:r>
                <a:rPr lang="en-US" sz="15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alt</a:t>
              </a:r>
              <a:r>
                <a:rPr lang="en-US" sz="1500" dirty="0">
                  <a:solidFill>
                    <a:schemeClr val="tx1"/>
                  </a:solidFill>
                  <a:latin typeface="+mj-lt"/>
                  <a:cs typeface="Khmer OS System" panose="02000500000000020004" pitchFamily="2" charset="0"/>
                </a:rPr>
                <a:t>=</a:t>
              </a:r>
              <a:r>
                <a:rPr lang="en-US" sz="1500" dirty="0">
                  <a:solidFill>
                    <a:srgbClr val="2268B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"..."</a:t>
              </a:r>
              <a:r>
                <a:rPr lang="en-US" sz="15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&gt;</a:t>
              </a:r>
              <a:endParaRPr lang="ca-ES" sz="15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endParaRPr>
            </a:p>
          </p:txBody>
        </p:sp>
      </p:grpSp>
      <p:sp>
        <p:nvSpPr>
          <p:cNvPr id="24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DE6A71AC-43F5-3E1B-032B-DBA6DC7586E8}"/>
              </a:ext>
            </a:extLst>
          </p:cNvPr>
          <p:cNvSpPr txBox="1">
            <a:spLocks/>
          </p:cNvSpPr>
          <p:nvPr/>
        </p:nvSpPr>
        <p:spPr>
          <a:xfrm>
            <a:off x="2156943" y="184204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Typography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6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282205F5-0EC7-950B-AD13-7120D02EE059}"/>
              </a:ext>
            </a:extLst>
          </p:cNvPr>
          <p:cNvSpPr txBox="1">
            <a:spLocks/>
          </p:cNvSpPr>
          <p:nvPr/>
        </p:nvSpPr>
        <p:spPr>
          <a:xfrm>
            <a:off x="3217858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7" name="Google Shape;830;p37">
            <a:extLst>
              <a:ext uri="{FF2B5EF4-FFF2-40B4-BE49-F238E27FC236}">
                <a16:creationId xmlns:a16="http://schemas.microsoft.com/office/drawing/2014/main" id="{C3687955-7A77-1262-1C89-F43B75DDBE50}"/>
              </a:ext>
            </a:extLst>
          </p:cNvPr>
          <p:cNvSpPr/>
          <p:nvPr/>
        </p:nvSpPr>
        <p:spPr>
          <a:xfrm rot="10800000">
            <a:off x="6439791" y="678989"/>
            <a:ext cx="64008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8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09436A86-9588-F715-60EE-7B635C103F48}"/>
              </a:ext>
            </a:extLst>
          </p:cNvPr>
          <p:cNvSpPr txBox="1">
            <a:spLocks/>
          </p:cNvSpPr>
          <p:nvPr/>
        </p:nvSpPr>
        <p:spPr>
          <a:xfrm>
            <a:off x="4215391" y="17806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Spacing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</a:rPr>
              <a:t> </a:t>
            </a:r>
          </a:p>
        </p:txBody>
      </p:sp>
      <p:sp>
        <p:nvSpPr>
          <p:cNvPr id="29" name="Google Shape;788;p36">
            <a:hlinkClick r:id="rId9" action="ppaction://hlinksldjump"/>
            <a:extLst>
              <a:ext uri="{FF2B5EF4-FFF2-40B4-BE49-F238E27FC236}">
                <a16:creationId xmlns:a16="http://schemas.microsoft.com/office/drawing/2014/main" id="{F26BFB96-A36F-FB2B-3E45-63FE2D181C91}"/>
              </a:ext>
            </a:extLst>
          </p:cNvPr>
          <p:cNvSpPr txBox="1">
            <a:spLocks/>
          </p:cNvSpPr>
          <p:nvPr/>
        </p:nvSpPr>
        <p:spPr>
          <a:xfrm>
            <a:off x="5212924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Gutter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30" name="Google Shape;788;p36">
            <a:hlinkClick r:id="rId10" action="ppaction://hlinksldjump"/>
            <a:extLst>
              <a:ext uri="{FF2B5EF4-FFF2-40B4-BE49-F238E27FC236}">
                <a16:creationId xmlns:a16="http://schemas.microsoft.com/office/drawing/2014/main" id="{F17911BB-99EF-1411-6BC2-301F8A07B65E}"/>
              </a:ext>
            </a:extLst>
          </p:cNvPr>
          <p:cNvSpPr txBox="1">
            <a:spLocks/>
          </p:cNvSpPr>
          <p:nvPr/>
        </p:nvSpPr>
        <p:spPr>
          <a:xfrm>
            <a:off x="6096000" y="17806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4432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4"/>
          <p:cNvSpPr/>
          <p:nvPr/>
        </p:nvSpPr>
        <p:spPr>
          <a:xfrm>
            <a:off x="8939556" y="1943657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009" name="Google Shape;1009;p44"/>
          <p:cNvGrpSpPr/>
          <p:nvPr/>
        </p:nvGrpSpPr>
        <p:grpSpPr>
          <a:xfrm>
            <a:off x="2450374" y="4332839"/>
            <a:ext cx="621956" cy="560400"/>
            <a:chOff x="828474" y="4714951"/>
            <a:chExt cx="621956" cy="560400"/>
          </a:xfrm>
        </p:grpSpPr>
        <p:sp>
          <p:nvSpPr>
            <p:cNvPr id="1010" name="Google Shape;1010;p44"/>
            <p:cNvSpPr/>
            <p:nvPr/>
          </p:nvSpPr>
          <p:spPr>
            <a:xfrm>
              <a:off x="828474" y="4714951"/>
              <a:ext cx="323100" cy="323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1213129" y="5038050"/>
              <a:ext cx="237300" cy="237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012" name="Google Shape;1012;p44"/>
          <p:cNvGrpSpPr/>
          <p:nvPr/>
        </p:nvGrpSpPr>
        <p:grpSpPr>
          <a:xfrm>
            <a:off x="7239288" y="1244085"/>
            <a:ext cx="413045" cy="405306"/>
            <a:chOff x="1329585" y="1989925"/>
            <a:chExt cx="341472" cy="335074"/>
          </a:xfrm>
        </p:grpSpPr>
        <p:sp>
          <p:nvSpPr>
            <p:cNvPr id="1013" name="Google Shape;1013;p44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0" name="Google Shape;1523;p59">
            <a:extLst>
              <a:ext uri="{FF2B5EF4-FFF2-40B4-BE49-F238E27FC236}">
                <a16:creationId xmlns:a16="http://schemas.microsoft.com/office/drawing/2014/main" id="{802E686B-0E77-FCC8-AB83-8494E2900D1E}"/>
              </a:ext>
            </a:extLst>
          </p:cNvPr>
          <p:cNvSpPr txBox="1">
            <a:spLocks/>
          </p:cNvSpPr>
          <p:nvPr/>
        </p:nvSpPr>
        <p:spPr>
          <a:xfrm>
            <a:off x="3954000" y="1945580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8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Q &amp; A!</a:t>
            </a:r>
          </a:p>
        </p:txBody>
      </p:sp>
      <p:sp>
        <p:nvSpPr>
          <p:cNvPr id="41" name="Google Shape;1524;p59">
            <a:extLst>
              <a:ext uri="{FF2B5EF4-FFF2-40B4-BE49-F238E27FC236}">
                <a16:creationId xmlns:a16="http://schemas.microsoft.com/office/drawing/2014/main" id="{CFEC4A91-AF79-588F-7E4D-35F99B5F812D}"/>
              </a:ext>
            </a:extLst>
          </p:cNvPr>
          <p:cNvSpPr txBox="1">
            <a:spLocks/>
          </p:cNvSpPr>
          <p:nvPr/>
        </p:nvSpPr>
        <p:spPr>
          <a:xfrm>
            <a:off x="3646553" y="3219103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600" dirty="0"/>
              <a:t>Do you have any questions? </a:t>
            </a:r>
            <a:endParaRPr lang="km-KH" sz="1600" dirty="0"/>
          </a:p>
          <a:p>
            <a:pPr marL="0" indent="0" algn="ctr">
              <a:spcBef>
                <a:spcPts val="600"/>
              </a:spcBef>
              <a:buClr>
                <a:schemeClr val="lt1"/>
              </a:buClr>
              <a:buSzPts val="1100"/>
            </a:pPr>
            <a:r>
              <a:rPr lang="en-US" sz="1500" dirty="0"/>
              <a:t>If you have any questions, feel free to ask me</a:t>
            </a:r>
            <a:r>
              <a:rPr lang="en-US" sz="1600" dirty="0"/>
              <a:t>.</a:t>
            </a:r>
          </a:p>
        </p:txBody>
      </p:sp>
      <p:pic>
        <p:nvPicPr>
          <p:cNvPr id="19" name="Picture 18">
            <a:hlinkClick r:id="rId3"/>
            <a:extLst>
              <a:ext uri="{FF2B5EF4-FFF2-40B4-BE49-F238E27FC236}">
                <a16:creationId xmlns:a16="http://schemas.microsoft.com/office/drawing/2014/main" id="{65A38763-9E7C-98D5-C723-52E8D62B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895957"/>
            <a:ext cx="457200" cy="457200"/>
          </a:xfrm>
          <a:prstGeom prst="rect">
            <a:avLst/>
          </a:prstGeom>
        </p:spPr>
      </p:pic>
      <p:sp>
        <p:nvSpPr>
          <p:cNvPr id="13" name="Google Shape;1524;p59">
            <a:extLst>
              <a:ext uri="{FF2B5EF4-FFF2-40B4-BE49-F238E27FC236}">
                <a16:creationId xmlns:a16="http://schemas.microsoft.com/office/drawing/2014/main" id="{37F57B95-B3E2-1AC4-15CE-F78EBE6D4138}"/>
              </a:ext>
            </a:extLst>
          </p:cNvPr>
          <p:cNvSpPr txBox="1">
            <a:spLocks/>
          </p:cNvSpPr>
          <p:nvPr/>
        </p:nvSpPr>
        <p:spPr>
          <a:xfrm>
            <a:off x="3646553" y="4739327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Ctrl -&gt; click </a:t>
            </a:r>
          </a:p>
        </p:txBody>
      </p:sp>
      <p:sp>
        <p:nvSpPr>
          <p:cNvPr id="14" name="Google Shape;2087;p67">
            <a:extLst>
              <a:ext uri="{FF2B5EF4-FFF2-40B4-BE49-F238E27FC236}">
                <a16:creationId xmlns:a16="http://schemas.microsoft.com/office/drawing/2014/main" id="{FF2A7524-2414-6C02-E00A-87C080B30FA1}"/>
              </a:ext>
            </a:extLst>
          </p:cNvPr>
          <p:cNvSpPr/>
          <p:nvPr/>
        </p:nvSpPr>
        <p:spPr>
          <a:xfrm rot="16200000">
            <a:off x="5985547" y="4488643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/>
        </a:solidFill>
        <a:ln w="9525" cap="flat" cmpd="sng">
          <a:solidFill>
            <a:schemeClr val="accent1"/>
          </a:solidFill>
          <a:prstDash val="solid"/>
          <a:round/>
          <a:headEnd type="none" w="sm" len="sm"/>
          <a:tailEnd type="none" w="sm" len="sm"/>
        </a:ln>
        <a:effectLst>
          <a:outerShdw blurRad="57150" dist="19050" dir="5400000" algn="bl" rotWithShape="0">
            <a:schemeClr val="dk1">
              <a:alpha val="50000"/>
            </a:schemeClr>
          </a:outerShdw>
        </a:effectLst>
      </a:spPr>
      <a:bodyPr spcFirstLastPara="1" wrap="square" lIns="91425" tIns="91425" rIns="91425" bIns="91425" anchor="ctr" anchorCtr="0">
        <a:noAutofit/>
      </a:bodyPr>
      <a:lstStyle>
        <a:defPPr marL="0" indent="0" algn="ctr" rtl="0">
          <a:spcBef>
            <a:spcPts val="0"/>
          </a:spcBef>
          <a:spcAft>
            <a:spcPts val="0"/>
          </a:spcAft>
          <a:buNone/>
          <a:defRPr sz="2800" b="1" dirty="0" smtClean="0">
            <a:solidFill>
              <a:schemeClr val="tx2"/>
            </a:solidFill>
            <a:latin typeface="+mn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8103</TotalTime>
  <Words>787</Words>
  <Application>Microsoft Office PowerPoint</Application>
  <PresentationFormat>Widescreen</PresentationFormat>
  <Paragraphs>100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 Condensed</vt:lpstr>
      <vt:lpstr>Arial</vt:lpstr>
      <vt:lpstr>Khmer OS Battambang</vt:lpstr>
      <vt:lpstr>Roboto</vt:lpstr>
      <vt:lpstr>Verdana</vt:lpstr>
      <vt:lpstr>Small Business Web Site 4:3 Project Proposal by Slidesgo</vt:lpstr>
      <vt:lpstr>ការប្រើប្រាស់ Bootstrap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Bootstrap Content.pptx</dc:title>
  <dc:creator>Che Sophal</dc:creator>
  <cp:lastModifiedBy>Che Sophal</cp:lastModifiedBy>
  <cp:revision>100</cp:revision>
  <dcterms:modified xsi:type="dcterms:W3CDTF">2023-08-18T06:55:04Z</dcterms:modified>
</cp:coreProperties>
</file>