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handoutMasterIdLst>
    <p:handoutMasterId r:id="rId11"/>
  </p:handoutMasterIdLst>
  <p:sldIdLst>
    <p:sldId id="340" r:id="rId2"/>
    <p:sldId id="316" r:id="rId3"/>
    <p:sldId id="341" r:id="rId4"/>
    <p:sldId id="342" r:id="rId5"/>
    <p:sldId id="343" r:id="rId6"/>
    <p:sldId id="344" r:id="rId7"/>
    <p:sldId id="345" r:id="rId8"/>
    <p:sldId id="337" r:id="rId9"/>
  </p:sldIdLst>
  <p:sldSz cx="12192000" cy="6858000"/>
  <p:notesSz cx="6858000" cy="9144000"/>
  <p:embeddedFontLst>
    <p:embeddedFont>
      <p:font typeface="Khmer OS Battambang" panose="02000500000000020004" pitchFamily="2" charset="0"/>
      <p:regular r:id="rId12"/>
      <p:bold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E74"/>
    <a:srgbClr val="2268BA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36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971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1601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6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070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9" r:id="rId3"/>
    <p:sldLayoutId id="2147483673" r:id="rId4"/>
    <p:sldLayoutId id="2147483674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hyperlink" Target="https://getbootstrap.com/" TargetMode="External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5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6.png"/><Relationship Id="rId7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6396923" y="3079893"/>
            <a:ext cx="4831399" cy="192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Overview </a:t>
            </a:r>
            <a:b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</a:b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Bootstrap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2001834" y="2370754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887553" y="1744600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1229" name="Google Shape;1229;p50"/>
          <p:cNvSpPr/>
          <p:nvPr/>
        </p:nvSpPr>
        <p:spPr>
          <a:xfrm>
            <a:off x="10043937" y="4979635"/>
            <a:ext cx="374400" cy="37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0" name="Google Shape;1230;p50"/>
          <p:cNvGrpSpPr/>
          <p:nvPr/>
        </p:nvGrpSpPr>
        <p:grpSpPr>
          <a:xfrm>
            <a:off x="1744450" y="1212543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1861671" y="5534457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5" name="Google Shape;1235;p50"/>
          <p:cNvGrpSpPr/>
          <p:nvPr/>
        </p:nvGrpSpPr>
        <p:grpSpPr>
          <a:xfrm>
            <a:off x="9819941" y="1775881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7819473" y="1284093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6484816" y="2621401"/>
            <a:ext cx="1806554" cy="56413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 9</a:t>
            </a:r>
            <a:endParaRPr sz="2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Bootstrap 5.2.0 beta | Bootstrap Blog">
            <a:extLst>
              <a:ext uri="{FF2B5EF4-FFF2-40B4-BE49-F238E27FC236}">
                <a16:creationId xmlns:a16="http://schemas.microsoft.com/office/drawing/2014/main" id="{8A860D5E-52D5-B147-7CA9-6AE29BB5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97" y="2484275"/>
            <a:ext cx="3548116" cy="216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123217-748A-2D18-15DD-768AE684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580" y="4363338"/>
            <a:ext cx="9950425" cy="14051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6203" y="1005495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Overview Bootstrap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696203" y="1560746"/>
            <a:ext cx="1098055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Bootstrap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F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ront-end Framework 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មួយ​ដែល​យើង​ប្រើ​សម្រាប់​ផ្តោតលើការអភិវឌ្ឍន៍គេហទំព័រ​ផ្នែក​ខាងមុខបាន​យ៉ាង​ងាយស្រូល និងឆាប់​រហ័ស ។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Bootstrap 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ត្រូវបាន​គេចងក្រងឡើងដោយ​ប្រើ​ប្រាស់​ភាសា​មូលដ្ឋាន​ដូចជា​៖ 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HTML, CSS 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និង 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JavaScript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សម្រាប់​បង្កើត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Website 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ដែល​មាន​លក្ខណៈ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Responsive (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អាចបើកបាននៅ​ក្នុង​ទូរស័ព្ទ​ អាយផេត និង​កុំព្យូទ័រ ដោយមិនខូចទ្រង់ទ្រាយ) ហើយវាបាន​បង្កើត​ជា 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Components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ធាតុ) ដែល​ចាំបាច់​ប្រើ​ជា​ច្រើន ហើយប្រសិនជា​លោកអ្នក​ចង់​ប្រើ​ប្រាស់​នូវ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Components 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 គឺ​គ្រាន់តែ​ហៅ​ឈ្មោះ 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Component 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នោះមកដាក់​ក្នុង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Elements 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HTML 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រួច​ជាការស្រេច ដែល 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Components 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ទាំងនោះ​មាន ដូចជា 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Grid System, Navbar, Carousel, Cards, Collapse, Offcanvas, Modal, Button, Form, … 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 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Utilities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ជា​ច្រើន​ទៀត ។</a:t>
            </a:r>
            <a:endParaRPr lang="ca-E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3E32953B-F1A4-88FF-1E00-541AD6BD5A5E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1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986ADF7C-2B88-6431-E94C-A2226EE987BB}"/>
              </a:ext>
            </a:extLst>
          </p:cNvPr>
          <p:cNvSpPr txBox="1">
            <a:spLocks/>
          </p:cNvSpPr>
          <p:nvPr/>
        </p:nvSpPr>
        <p:spPr>
          <a:xfrm>
            <a:off x="317301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4" name="Google Shape;830;p37">
            <a:extLst>
              <a:ext uri="{FF2B5EF4-FFF2-40B4-BE49-F238E27FC236}">
                <a16:creationId xmlns:a16="http://schemas.microsoft.com/office/drawing/2014/main" id="{6C8D3AB3-0E61-A4FF-AC03-C1064C01AA08}"/>
              </a:ext>
            </a:extLst>
          </p:cNvPr>
          <p:cNvSpPr/>
          <p:nvPr/>
        </p:nvSpPr>
        <p:spPr>
          <a:xfrm rot="10800000">
            <a:off x="2346757" y="678989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D876454D-3561-806D-5502-B834D0403E17}"/>
              </a:ext>
            </a:extLst>
          </p:cNvPr>
          <p:cNvSpPr txBox="1">
            <a:spLocks/>
          </p:cNvSpPr>
          <p:nvPr/>
        </p:nvSpPr>
        <p:spPr>
          <a:xfrm>
            <a:off x="4207755" y="2016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CDN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9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9D732D20-425C-2F92-9404-6892224A052A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0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473CC720-D63E-3DFB-3CBF-2C34E7990A68}"/>
              </a:ext>
            </a:extLst>
          </p:cNvPr>
          <p:cNvSpPr txBox="1">
            <a:spLocks/>
          </p:cNvSpPr>
          <p:nvPr/>
        </p:nvSpPr>
        <p:spPr>
          <a:xfrm>
            <a:off x="6261130" y="1935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68210" y="1061480"/>
            <a:ext cx="10980559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មុននឹងអ្នកអាចប្រើប្រាស់ </a:t>
            </a: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Bootstrap </a:t>
            </a:r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បានអ្នកត្រូវអនុវត្តន៍តាមដំណាក់កាលខាងក្រោមៈ</a:t>
            </a:r>
            <a:endParaRPr 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882470" y="1596803"/>
            <a:ext cx="8979987" cy="4219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ចូលទៅកាន់គេហទំព័រ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  <a:hlinkClick r:id="rId3"/>
              </a:rPr>
              <a:t>https://getbootstrap.com/</a:t>
            </a:r>
            <a:endParaRPr lang="km-KH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ចុចលើ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 download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រួចចុចលើ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download bootstrap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ដើម្បីទាញយក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Compiled CSS and JS 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Extract compiled CSS and JS 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ដាក់ចូលទៅក្នុង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folder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project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របស់អ្នក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នៅក្នុង </a:t>
            </a:r>
            <a:r>
              <a:rPr lang="en-U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head </a:t>
            </a:r>
            <a:r>
              <a:rPr lang="ca-E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នៃ </a:t>
            </a:r>
            <a:r>
              <a:rPr lang="en-U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 </a:t>
            </a:r>
            <a:r>
              <a:rPr lang="km-KH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ត្រូវ</a:t>
            </a:r>
            <a:r>
              <a:rPr lang="ca-E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សរសេរចូលនូវ</a:t>
            </a:r>
            <a:r>
              <a:rPr lang="km-KH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៖</a:t>
            </a:r>
            <a:endParaRPr lang="ca-ES" altLang="zh-CN" sz="1600" dirty="0">
              <a:solidFill>
                <a:srgbClr val="200E74"/>
              </a:solidFill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ca-E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&lt;meta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name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="viewport"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=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"width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=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device-width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, 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initial-scale=1.0"</a:t>
            </a:r>
            <a:r>
              <a: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&gt;</a:t>
            </a:r>
            <a:r>
              <a:rPr lang="ca-E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    </a:t>
            </a:r>
          </a:p>
          <a:p>
            <a:pPr marL="0" indent="0">
              <a:lnSpc>
                <a:spcPct val="150000"/>
              </a:lnSpc>
              <a:spcBef>
                <a:spcPts val="800"/>
              </a:spcBef>
              <a:buNone/>
            </a:pPr>
            <a:r>
              <a:rPr lang="ca-E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   </a:t>
            </a:r>
            <a:r>
              <a:rPr lang="ca-ES" altLang="zh-CN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&lt;link </a:t>
            </a:r>
            <a:r>
              <a:rPr lang="ca-E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href</a:t>
            </a:r>
            <a:r>
              <a:rPr lang="ca-ES" altLang="zh-CN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=“path/js/bootstrap.min.css" rel="stylesheet"</a:t>
            </a:r>
            <a:r>
              <a:rPr lang="ca-ES" altLang="zh-CN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/&gt;</a:t>
            </a:r>
          </a:p>
          <a:p>
            <a:pPr marL="285750" indent="-285750">
              <a:lnSpc>
                <a:spcPct val="150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km-KH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នៅក្នុងផ្នែកខាងក្រោមនៃ </a:t>
            </a:r>
            <a:r>
              <a:rPr lang="ca-E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 body </a:t>
            </a:r>
            <a:r>
              <a:rPr lang="km-KH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សរសេរ </a:t>
            </a:r>
            <a:r>
              <a:rPr lang="ca-E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code </a:t>
            </a:r>
            <a:r>
              <a:rPr lang="km-KH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ខាងក្រោមៈ</a:t>
            </a:r>
            <a:endParaRPr lang="en-US" altLang="zh-CN" sz="1600" dirty="0">
              <a:solidFill>
                <a:srgbClr val="200E74"/>
              </a:solidFill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ca-E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   </a:t>
            </a:r>
            <a:r>
              <a:rPr lang="ca-ES" altLang="zh-CN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&lt;script </a:t>
            </a:r>
            <a:r>
              <a:rPr lang="ca-ES" altLang="zh-CN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src</a:t>
            </a:r>
            <a:r>
              <a:rPr lang="ca-ES" altLang="zh-CN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=" path/js/bootstrap.min.js"</a:t>
            </a:r>
            <a:r>
              <a:rPr lang="ca-ES" altLang="zh-CN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&gt;&lt;/script&gt;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endParaRPr lang="km-KH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7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E5CA7887-61F3-0DF9-6899-EFA39326D670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8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21954849-1A64-A27B-EABB-BD3F605F229E}"/>
              </a:ext>
            </a:extLst>
          </p:cNvPr>
          <p:cNvSpPr txBox="1">
            <a:spLocks/>
          </p:cNvSpPr>
          <p:nvPr/>
        </p:nvSpPr>
        <p:spPr>
          <a:xfrm>
            <a:off x="317301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9" name="Google Shape;830;p37">
            <a:extLst>
              <a:ext uri="{FF2B5EF4-FFF2-40B4-BE49-F238E27FC236}">
                <a16:creationId xmlns:a16="http://schemas.microsoft.com/office/drawing/2014/main" id="{3E16EAE5-CD02-0083-7582-7ED0B4535CB4}"/>
              </a:ext>
            </a:extLst>
          </p:cNvPr>
          <p:cNvSpPr/>
          <p:nvPr/>
        </p:nvSpPr>
        <p:spPr>
          <a:xfrm rot="10800000">
            <a:off x="3473898" y="678989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0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2969AB1F-35B6-846F-59FA-15E2CE56EDB3}"/>
              </a:ext>
            </a:extLst>
          </p:cNvPr>
          <p:cNvSpPr txBox="1">
            <a:spLocks/>
          </p:cNvSpPr>
          <p:nvPr/>
        </p:nvSpPr>
        <p:spPr>
          <a:xfrm>
            <a:off x="4207755" y="2016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CDN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1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B1F3802F-0523-64C2-6108-7BF01D48A07D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2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556E27BF-51C9-B9D0-8705-B1E94C1A4F2C}"/>
              </a:ext>
            </a:extLst>
          </p:cNvPr>
          <p:cNvSpPr txBox="1">
            <a:spLocks/>
          </p:cNvSpPr>
          <p:nvPr/>
        </p:nvSpPr>
        <p:spPr>
          <a:xfrm>
            <a:off x="6261130" y="1935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644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68210" y="1005495"/>
            <a:ext cx="10980559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ការប្រើប្រាស់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CDN (Content Delivery Network)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8AE6E-9AE0-220B-8C00-BA3F7EF2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2" y="1522155"/>
            <a:ext cx="9674017" cy="4007025"/>
          </a:xfrm>
          <a:prstGeom prst="rect">
            <a:avLst/>
          </a:prstGeom>
        </p:spPr>
      </p:pic>
      <p:sp>
        <p:nvSpPr>
          <p:cNvPr id="8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ADF3870B-C135-ED7D-4E9D-CE7F7BC44F3D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9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A0C2CACC-183E-9F57-84FE-3F8FC14C1746}"/>
              </a:ext>
            </a:extLst>
          </p:cNvPr>
          <p:cNvSpPr txBox="1">
            <a:spLocks/>
          </p:cNvSpPr>
          <p:nvPr/>
        </p:nvSpPr>
        <p:spPr>
          <a:xfrm>
            <a:off x="317301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0" name="Google Shape;830;p37">
            <a:extLst>
              <a:ext uri="{FF2B5EF4-FFF2-40B4-BE49-F238E27FC236}">
                <a16:creationId xmlns:a16="http://schemas.microsoft.com/office/drawing/2014/main" id="{BC9FC160-1DE8-7859-E9A7-5A90E2F1F3E9}"/>
              </a:ext>
            </a:extLst>
          </p:cNvPr>
          <p:cNvSpPr/>
          <p:nvPr/>
        </p:nvSpPr>
        <p:spPr>
          <a:xfrm rot="10800000">
            <a:off x="4455481" y="678989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1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8F574C92-C007-589A-2E41-75F641EEEBE8}"/>
              </a:ext>
            </a:extLst>
          </p:cNvPr>
          <p:cNvSpPr txBox="1">
            <a:spLocks/>
          </p:cNvSpPr>
          <p:nvPr/>
        </p:nvSpPr>
        <p:spPr>
          <a:xfrm>
            <a:off x="4207755" y="2016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CDN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12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2C51E907-4D58-62DB-4776-F902E86BEDFD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3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E0CCE8F5-D199-0AB2-B163-63B9238CD675}"/>
              </a:ext>
            </a:extLst>
          </p:cNvPr>
          <p:cNvSpPr txBox="1">
            <a:spLocks/>
          </p:cNvSpPr>
          <p:nvPr/>
        </p:nvSpPr>
        <p:spPr>
          <a:xfrm>
            <a:off x="6261130" y="1935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656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68210" y="1098804"/>
            <a:ext cx="10980559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ការប្រើប្រាស់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Bootstrap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D4247-C6CE-FA4A-B160-FC527F86EE4E}"/>
              </a:ext>
            </a:extLst>
          </p:cNvPr>
          <p:cNvSpPr txBox="1"/>
          <p:nvPr/>
        </p:nvSpPr>
        <p:spPr>
          <a:xfrm>
            <a:off x="688441" y="1634127"/>
            <a:ext cx="8979987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Bootstrap </a:t>
            </a:r>
            <a:r>
              <a:rPr lang="km-KH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ភ្ជាប់មកជាមួយទម្រង់</a:t>
            </a:r>
            <a:r>
              <a:rPr lang="en-US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Layout </a:t>
            </a:r>
            <a:r>
              <a:rPr lang="km-KH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បីផ្សេងគ្នា៖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1E16D-82D4-EB67-4367-8550118BE317}"/>
              </a:ext>
            </a:extLst>
          </p:cNvPr>
          <p:cNvSpPr txBox="1"/>
          <p:nvPr/>
        </p:nvSpPr>
        <p:spPr>
          <a:xfrm>
            <a:off x="937729" y="2113464"/>
            <a:ext cx="9260633" cy="227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.container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គឺជា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ដែលផ្តល់នូវ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responsive fixed width container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.container-fluid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គឺជា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ដែលផ្តល់នូវ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full width container,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វាមានទំហំពេញ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screen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។​</a:t>
            </a:r>
          </a:p>
          <a:p>
            <a:pPr marL="342900" indent="-342900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container-{breakpoint}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ដែលផ្តល់នូវ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width: 100%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រហូតដល់ចំណុចបានបញ្ជាក់ណាមួយទើប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breakpoint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។</a:t>
            </a:r>
          </a:p>
        </p:txBody>
      </p:sp>
      <p:sp>
        <p:nvSpPr>
          <p:cNvPr id="10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64853465-FEFD-9942-E185-903A649E9FC7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1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F3A86B08-6D80-8B63-07CD-988129055098}"/>
              </a:ext>
            </a:extLst>
          </p:cNvPr>
          <p:cNvSpPr txBox="1">
            <a:spLocks/>
          </p:cNvSpPr>
          <p:nvPr/>
        </p:nvSpPr>
        <p:spPr>
          <a:xfrm>
            <a:off x="317301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2" name="Google Shape;830;p37">
            <a:extLst>
              <a:ext uri="{FF2B5EF4-FFF2-40B4-BE49-F238E27FC236}">
                <a16:creationId xmlns:a16="http://schemas.microsoft.com/office/drawing/2014/main" id="{42603C7A-4DCF-2204-2437-13A92119788C}"/>
              </a:ext>
            </a:extLst>
          </p:cNvPr>
          <p:cNvSpPr/>
          <p:nvPr/>
        </p:nvSpPr>
        <p:spPr>
          <a:xfrm rot="10800000">
            <a:off x="5580747" y="678989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3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21EF4A64-631F-6AD9-57A7-68DAE00E9E95}"/>
              </a:ext>
            </a:extLst>
          </p:cNvPr>
          <p:cNvSpPr txBox="1">
            <a:spLocks/>
          </p:cNvSpPr>
          <p:nvPr/>
        </p:nvSpPr>
        <p:spPr>
          <a:xfrm>
            <a:off x="4207755" y="2016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CDN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5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E6F5679C-7A3A-6871-6DEF-9738EE99F361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16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76402E0C-FE1C-1D39-9C82-122FCA8DF0FA}"/>
              </a:ext>
            </a:extLst>
          </p:cNvPr>
          <p:cNvSpPr txBox="1">
            <a:spLocks/>
          </p:cNvSpPr>
          <p:nvPr/>
        </p:nvSpPr>
        <p:spPr>
          <a:xfrm>
            <a:off x="6261130" y="1935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7784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68210" y="986160"/>
            <a:ext cx="10980559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ការប្រើប្រាស់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Grid System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D4247-C6CE-FA4A-B160-FC527F86EE4E}"/>
              </a:ext>
            </a:extLst>
          </p:cNvPr>
          <p:cNvSpPr txBox="1"/>
          <p:nvPr/>
        </p:nvSpPr>
        <p:spPr>
          <a:xfrm>
            <a:off x="688441" y="1428176"/>
            <a:ext cx="8979987" cy="1883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Bootstrap grid system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គឺជា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responsive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ហើយ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នឹងត្រូវបានតំរៀបដោយស្វ័យប្រវត្តិទៅតាមទំហំនៃ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screen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Grid System </a:t>
            </a:r>
            <a:r>
              <a:rPr lang="ca-E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នៅក្នុង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bootstrap </a:t>
            </a:r>
            <a:r>
              <a:rPr lang="ca-E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ចែកចេញជា ១២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columns</a:t>
            </a:r>
            <a:r>
              <a:rPr lang="km-KH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endParaRPr lang="km-KH" altLang="zh-CN" sz="17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altLang="zh-CN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Grid system </a:t>
            </a:r>
            <a:r>
              <a:rPr lang="km-KH" altLang="zh-CN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នៅក្នុង </a:t>
            </a:r>
            <a:r>
              <a:rPr lang="en-US" altLang="zh-CN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Bootstrap </a:t>
            </a:r>
            <a:r>
              <a:rPr lang="km-KH" altLang="zh-CN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មាន </a:t>
            </a:r>
            <a:r>
              <a:rPr lang="en-US" altLang="zh-CN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classes </a:t>
            </a:r>
            <a:r>
              <a:rPr lang="km-KH" altLang="zh-CN" sz="18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ចំនួន ៦ ៖</a:t>
            </a:r>
            <a:endParaRPr lang="en-US" altLang="zh-CN" sz="1800" dirty="0">
              <a:solidFill>
                <a:srgbClr val="200E74"/>
              </a:solidFill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km-KH" sz="17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2AC11-6659-4EA1-572A-4C23C4A573EB}"/>
              </a:ext>
            </a:extLst>
          </p:cNvPr>
          <p:cNvSpPr txBox="1"/>
          <p:nvPr/>
        </p:nvSpPr>
        <p:spPr>
          <a:xfrm>
            <a:off x="952497" y="2846299"/>
            <a:ext cx="9577874" cy="273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col- (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ឧបករណ៍តូចបន្ថែម - ទទឹងអេក្រង់តិចជាង 576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px)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.col-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sm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- (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ឧបករណ៍តូច - ទទឹងអេក្រង់ស្មើ ឬធំជាង 576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px)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.col-md- (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ឧបករណ៍មធ្យម - ទទឹងអេក្រង់ស្មើនឹង ឬធំជាង 768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px)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.col-lg- (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ឧបករណ៍ធំ - ទទឹងអេក្រង់ស្មើ ឬធំជាង 992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px)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.col-xl- (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ឧបករណ៍ </a:t>
            </a:r>
            <a:r>
              <a:rPr lang="en-US" sz="1700" dirty="0" err="1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xlarge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-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ទទឹងអេក្រង់ស្មើ ឬធំជាង 1200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px)</a:t>
            </a:r>
          </a:p>
          <a:p>
            <a:pPr marL="342900" indent="-342900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.col-xxl- (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ឧបករណ៍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xxlarge -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ទទឹងអេក្រង់ស្មើ ឬធំជាង 1400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px)</a:t>
            </a:r>
          </a:p>
        </p:txBody>
      </p:sp>
      <p:sp>
        <p:nvSpPr>
          <p:cNvPr id="12" name="Google Shape;2087;p67">
            <a:extLst>
              <a:ext uri="{FF2B5EF4-FFF2-40B4-BE49-F238E27FC236}">
                <a16:creationId xmlns:a16="http://schemas.microsoft.com/office/drawing/2014/main" id="{70B97770-A5FD-53B1-923F-9E77A9A3E1F8}"/>
              </a:ext>
            </a:extLst>
          </p:cNvPr>
          <p:cNvSpPr/>
          <p:nvPr/>
        </p:nvSpPr>
        <p:spPr>
          <a:xfrm rot="5400000">
            <a:off x="10594051" y="5568223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73F5C292-3132-CFF3-F69D-8F286E0B0C26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1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41F0CC59-5128-8C84-69BB-268A792A32C1}"/>
              </a:ext>
            </a:extLst>
          </p:cNvPr>
          <p:cNvSpPr txBox="1">
            <a:spLocks/>
          </p:cNvSpPr>
          <p:nvPr/>
        </p:nvSpPr>
        <p:spPr>
          <a:xfrm>
            <a:off x="317301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3" name="Google Shape;830;p37">
            <a:extLst>
              <a:ext uri="{FF2B5EF4-FFF2-40B4-BE49-F238E27FC236}">
                <a16:creationId xmlns:a16="http://schemas.microsoft.com/office/drawing/2014/main" id="{80D22B3B-5565-A68C-F8B8-9636A494CED9}"/>
              </a:ext>
            </a:extLst>
          </p:cNvPr>
          <p:cNvSpPr/>
          <p:nvPr/>
        </p:nvSpPr>
        <p:spPr>
          <a:xfrm rot="10800000">
            <a:off x="6437312" y="678989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5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DB37C33A-389F-7276-6192-A1781004CF04}"/>
              </a:ext>
            </a:extLst>
          </p:cNvPr>
          <p:cNvSpPr txBox="1">
            <a:spLocks/>
          </p:cNvSpPr>
          <p:nvPr/>
        </p:nvSpPr>
        <p:spPr>
          <a:xfrm>
            <a:off x="4207755" y="2016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CDN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6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B487E8BC-4E72-89F3-3B09-7F40F54EFD9B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7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9FB4448A-6E65-87AF-A81E-B575746D1458}"/>
              </a:ext>
            </a:extLst>
          </p:cNvPr>
          <p:cNvSpPr txBox="1">
            <a:spLocks/>
          </p:cNvSpPr>
          <p:nvPr/>
        </p:nvSpPr>
        <p:spPr>
          <a:xfrm>
            <a:off x="6261130" y="1935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 System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2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ED4247-C6CE-FA4A-B160-FC527F86EE4E}"/>
              </a:ext>
            </a:extLst>
          </p:cNvPr>
          <p:cNvSpPr txBox="1"/>
          <p:nvPr/>
        </p:nvSpPr>
        <p:spPr>
          <a:xfrm>
            <a:off x="1170586" y="1040749"/>
            <a:ext cx="8979987" cy="95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7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ចំណាំ</a:t>
            </a:r>
            <a:r>
              <a:rPr lang="en-US" sz="17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km-KH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មុននឹងបង្កើត 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columns </a:t>
            </a:r>
            <a:r>
              <a:rPr lang="km-KH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ដំបូងត្រូវបង្កើត 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row </a:t>
            </a:r>
            <a:r>
              <a:rPr lang="km-KH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ជាមុនសិន ដោយប្រើប្រាស់ 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 row</a:t>
            </a:r>
            <a:r>
              <a:rPr lang="km-KH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។</a:t>
            </a:r>
            <a:endParaRPr lang="km-KH" altLang="zh-CN" sz="1700" dirty="0">
              <a:solidFill>
                <a:srgbClr val="200E74"/>
              </a:solidFill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endParaRPr lang="km-KH" sz="17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894101-518F-FB28-937D-540E0B17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586" y="1776690"/>
            <a:ext cx="9395939" cy="3719040"/>
          </a:xfrm>
          <a:prstGeom prst="rect">
            <a:avLst/>
          </a:prstGeom>
        </p:spPr>
      </p:pic>
      <p:sp>
        <p:nvSpPr>
          <p:cNvPr id="9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94BEBC4C-288F-5AC1-8B68-1129993FBCCC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0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0007D81B-EAD2-1129-53BE-5A26B33048D2}"/>
              </a:ext>
            </a:extLst>
          </p:cNvPr>
          <p:cNvSpPr txBox="1">
            <a:spLocks/>
          </p:cNvSpPr>
          <p:nvPr/>
        </p:nvSpPr>
        <p:spPr>
          <a:xfrm>
            <a:off x="3173018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1" name="Google Shape;830;p37">
            <a:extLst>
              <a:ext uri="{FF2B5EF4-FFF2-40B4-BE49-F238E27FC236}">
                <a16:creationId xmlns:a16="http://schemas.microsoft.com/office/drawing/2014/main" id="{47E86289-80D7-88D1-BF0B-99BA3BF8A16D}"/>
              </a:ext>
            </a:extLst>
          </p:cNvPr>
          <p:cNvSpPr/>
          <p:nvPr/>
        </p:nvSpPr>
        <p:spPr>
          <a:xfrm rot="10800000">
            <a:off x="6437312" y="678989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12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014313CD-A6DC-A8D4-54EF-D00DE0B54CFD}"/>
              </a:ext>
            </a:extLst>
          </p:cNvPr>
          <p:cNvSpPr txBox="1">
            <a:spLocks/>
          </p:cNvSpPr>
          <p:nvPr/>
        </p:nvSpPr>
        <p:spPr>
          <a:xfrm>
            <a:off x="4207755" y="2016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CDN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3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E238E30C-71B9-B942-516D-295A02F1E5C8}"/>
              </a:ext>
            </a:extLst>
          </p:cNvPr>
          <p:cNvSpPr txBox="1">
            <a:spLocks/>
          </p:cNvSpPr>
          <p:nvPr/>
        </p:nvSpPr>
        <p:spPr>
          <a:xfrm>
            <a:off x="5212924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5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EBF84645-FC89-277F-2900-C5F0A355CF2C}"/>
              </a:ext>
            </a:extLst>
          </p:cNvPr>
          <p:cNvSpPr txBox="1">
            <a:spLocks/>
          </p:cNvSpPr>
          <p:nvPr/>
        </p:nvSpPr>
        <p:spPr>
          <a:xfrm>
            <a:off x="6261130" y="193535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Grid System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789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39327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Ctrl -&gt; click 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88643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5050</TotalTime>
  <Words>670</Words>
  <Application>Microsoft Office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Roboto Condensed</vt:lpstr>
      <vt:lpstr>Verdana</vt:lpstr>
      <vt:lpstr>Wingdings</vt:lpstr>
      <vt:lpstr>Khmer OS Battambang</vt:lpstr>
      <vt:lpstr>Roboto</vt:lpstr>
      <vt:lpstr>Small Business Web Site 4:3 Project Proposal by Slidesgo</vt:lpstr>
      <vt:lpstr>Overview  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BUSINESS  WEB SITE 4:3</dc:title>
  <dc:creator>Che Sophal</dc:creator>
  <cp:lastModifiedBy>Che Sophal</cp:lastModifiedBy>
  <cp:revision>92</cp:revision>
  <dcterms:modified xsi:type="dcterms:W3CDTF">2023-08-18T06:54:28Z</dcterms:modified>
</cp:coreProperties>
</file>