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2"/>
  </p:notesMasterIdLst>
  <p:handoutMasterIdLst>
    <p:handoutMasterId r:id="rId13"/>
  </p:handoutMasterIdLst>
  <p:sldIdLst>
    <p:sldId id="273" r:id="rId2"/>
    <p:sldId id="316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39" r:id="rId11"/>
  </p:sldIdLst>
  <p:sldSz cx="12192000" cy="6858000"/>
  <p:notesSz cx="6858000" cy="9144000"/>
  <p:embeddedFontLst>
    <p:embeddedFont>
      <p:font typeface="Khmer OS Battambang" panose="02000500000000020004" pitchFamily="2" charset="0"/>
      <p:regular r:id="rId14"/>
      <p:bold r:id="rId15"/>
    </p:embeddedFont>
    <p:embeddedFont>
      <p:font typeface="Khmer OS Muol Light" panose="02000500000000020004" pitchFamily="2" charset="0"/>
      <p:regular r:id="rId16"/>
    </p:embeddedFont>
    <p:embeddedFont>
      <p:font typeface="Khmer OS System" panose="02000500000000020004" pitchFamily="2" charset="0"/>
      <p:regular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Condensed" panose="02000000000000000000" pitchFamily="2" charset="0"/>
      <p:regular r:id="rId22"/>
      <p:bold r:id="rId23"/>
      <p:italic r:id="rId24"/>
      <p:boldItalic r:id="rId25"/>
    </p:embeddedFont>
    <p:embeddedFont>
      <p:font typeface="Verdana" panose="020B060403050404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226" autoAdjust="0"/>
  </p:normalViewPr>
  <p:slideViewPr>
    <p:cSldViewPr snapToGrid="0">
      <p:cViewPr>
        <p:scale>
          <a:sx n="90" d="100"/>
          <a:sy n="90" d="100"/>
        </p:scale>
        <p:origin x="1356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226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152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933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2156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54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90640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144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0" name="Google Shape;260;p13"/>
          <p:cNvSpPr txBox="1">
            <a:spLocks noGrp="1"/>
          </p:cNvSpPr>
          <p:nvPr>
            <p:ph type="subTitle" idx="1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1" name="Google Shape;261;p13"/>
          <p:cNvSpPr txBox="1">
            <a:spLocks noGrp="1"/>
          </p:cNvSpPr>
          <p:nvPr>
            <p:ph type="subTitle" idx="1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2" name="Google Shape;262;p13"/>
          <p:cNvSpPr txBox="1">
            <a:spLocks noGrp="1"/>
          </p:cNvSpPr>
          <p:nvPr>
            <p:ph type="subTitle" idx="1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263" name="Google Shape;263;p13"/>
          <p:cNvSpPr txBox="1">
            <a:spLocks noGrp="1"/>
          </p:cNvSpPr>
          <p:nvPr>
            <p:ph type="subTitle" idx="1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rId2" action="ppaction://hlinksldjump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5480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 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538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73" r:id="rId4"/>
    <p:sldLayoutId id="2147483674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096000" y="3185534"/>
            <a:ext cx="4883866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ការប្រើប្រាស់ពុម្ភអក្សរ </a:t>
            </a:r>
            <a:r>
              <a:rPr lang="en-US" sz="3000" dirty="0">
                <a:latin typeface="+mj-lt"/>
                <a:cs typeface="Khmer OS Muol Light" panose="02000500000000020004" pitchFamily="2" charset="0"/>
              </a:rPr>
              <a:t>Typography</a:t>
            </a:r>
            <a:r>
              <a:rPr lang="km-KH" sz="3000" dirty="0">
                <a:latin typeface="+mj-lt"/>
                <a:cs typeface="Khmer OS Muol Light" panose="02000500000000020004" pitchFamily="2" charset="0"/>
              </a:rPr>
              <a:t> </a:t>
            </a:r>
            <a:r>
              <a:rPr lang="en-US" sz="3000" dirty="0">
                <a:latin typeface="+mj-lt"/>
                <a:cs typeface="Khmer OS Muol Light" panose="02000500000000020004" pitchFamily="2" charset="0"/>
              </a:rPr>
              <a:t>in CSS</a:t>
            </a:r>
            <a:endParaRPr sz="3000" dirty="0">
              <a:latin typeface="+mj-lt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2052221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937940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412191" y="4997750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626879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2254491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313720" y="2032429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869860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D270F1F-DA4A-1BB6-E748-3969461C1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8864" y="2481942"/>
            <a:ext cx="3537899" cy="2163214"/>
          </a:xfrm>
          <a:prstGeom prst="rect">
            <a:avLst/>
          </a:prstGeom>
        </p:spPr>
      </p:pic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245764" y="2561622"/>
            <a:ext cx="2120470" cy="63324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chemeClr val="tx1"/>
                </a:solidFill>
                <a:latin typeface="+mn-lt"/>
              </a:rPr>
              <a:t>Chapter 2</a:t>
            </a:r>
            <a:endParaRPr sz="2400" b="1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9828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400" dirty="0">
                <a:latin typeface="Verdana" panose="020B0604030504040204" pitchFamily="34" charset="0"/>
                <a:ea typeface="Verdana" panose="020B0604030504040204" pitchFamily="34" charset="0"/>
              </a:rPr>
              <a:t>Ctrl -&gt; click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98976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67593" y="765347"/>
            <a:ext cx="3638100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ca-E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ពុម្ពអក្សរ </a:t>
            </a:r>
            <a:r>
              <a:rPr lang="ca-E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altLang="zh-CN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Font)</a:t>
            </a:r>
            <a:endParaRPr lang="en-US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62" name="Google Shape;819;p37">
            <a:extLst>
              <a:ext uri="{FF2B5EF4-FFF2-40B4-BE49-F238E27FC236}">
                <a16:creationId xmlns:a16="http://schemas.microsoft.com/office/drawing/2014/main" id="{ABC57810-46BF-954E-05B3-C83FF5100D05}"/>
              </a:ext>
            </a:extLst>
          </p:cNvPr>
          <p:cNvGrpSpPr/>
          <p:nvPr/>
        </p:nvGrpSpPr>
        <p:grpSpPr>
          <a:xfrm>
            <a:off x="10038880" y="1260329"/>
            <a:ext cx="559689" cy="563231"/>
            <a:chOff x="3470151" y="1675213"/>
            <a:chExt cx="703669" cy="670009"/>
          </a:xfrm>
        </p:grpSpPr>
        <p:sp>
          <p:nvSpPr>
            <p:cNvPr id="63" name="Google Shape;820;p37">
              <a:extLst>
                <a:ext uri="{FF2B5EF4-FFF2-40B4-BE49-F238E27FC236}">
                  <a16:creationId xmlns:a16="http://schemas.microsoft.com/office/drawing/2014/main" id="{5F4DCF30-D086-70E0-164E-AB79B976CA99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821;p37">
              <a:extLst>
                <a:ext uri="{FF2B5EF4-FFF2-40B4-BE49-F238E27FC236}">
                  <a16:creationId xmlns:a16="http://schemas.microsoft.com/office/drawing/2014/main" id="{92C6C578-E07A-A952-8582-66964D7CA1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EDCCFC5-F5A1-7718-02D6-FE80B239AD9A}"/>
              </a:ext>
            </a:extLst>
          </p:cNvPr>
          <p:cNvSpPr txBox="1">
            <a:spLocks/>
          </p:cNvSpPr>
          <p:nvPr/>
        </p:nvSpPr>
        <p:spPr>
          <a:xfrm>
            <a:off x="1247395" y="1278190"/>
            <a:ext cx="9995191" cy="504264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9250" indent="-3492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Font-style: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តុបតែងឱ្យអក្សរទៅតាម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ដែលបានកំណត់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latin typeface="+mj-lt"/>
                <a:cs typeface="Khmer OS Battambang" panose="02000500000000020004" pitchFamily="2" charset="0"/>
              </a:rPr>
              <a:t>     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</a:t>
            </a: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font-style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normal | italic | oblique;</a:t>
            </a:r>
          </a:p>
          <a:p>
            <a:pPr marL="349250" indent="-3492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Font-variant: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សម្រាប់កំណត់ទំរង់របស់អក្សរនៅក្នុង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Ex: </a:t>
            </a: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font-variant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normal  | small-caps;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Font-weight: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សម្រាប់កំណត់លក្ខណៈរបស់អក្សរនៅក្នុង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  Ex:  </a:t>
            </a: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font-weight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normal | bold | bolder | lighter;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Font-size: 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សម្រាប់កំណត់ទំហំរបស់អក្សរនៅក្នុង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03225" indent="-403225">
              <a:lnSpc>
                <a:spcPct val="150000"/>
              </a:lnSpc>
              <a:spcBef>
                <a:spcPts val="600"/>
              </a:spcBef>
            </a:pPr>
            <a:r>
              <a:rPr lang="en-US" sz="1700" b="1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    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 </a:t>
            </a: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font-size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xx-small | x-small | small | medium | large|x-large | xx-large | smaller      | larger | length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Font-family: 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សម្រាប់កំណត់ទម្រង់របស់អក្សរនៅក្នុង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Block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03225" indent="-403225">
              <a:lnSpc>
                <a:spcPct val="150000"/>
              </a:lnSpc>
              <a:spcBef>
                <a:spcPts val="600"/>
              </a:spcBef>
            </a:pP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    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Ex:  </a:t>
            </a: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font-family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en-US" sz="1700" dirty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FontName;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</a:pPr>
            <a:endParaRPr lang="en-US" sz="1700" dirty="0">
              <a:solidFill>
                <a:schemeClr val="tx1"/>
              </a:solidFill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24" name="Google Shape;1229;p50">
            <a:extLst>
              <a:ext uri="{FF2B5EF4-FFF2-40B4-BE49-F238E27FC236}">
                <a16:creationId xmlns:a16="http://schemas.microsoft.com/office/drawing/2014/main" id="{31AFEEFC-C30D-971B-F723-9372FD3507CF}"/>
              </a:ext>
            </a:extLst>
          </p:cNvPr>
          <p:cNvSpPr/>
          <p:nvPr/>
        </p:nvSpPr>
        <p:spPr>
          <a:xfrm>
            <a:off x="10289084" y="5597671"/>
            <a:ext cx="309485" cy="32709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28265" y="832659"/>
            <a:ext cx="5959148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របៀប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Add Font </a:t>
            </a:r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នៅ</a:t>
            </a:r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ក្នុង</a:t>
            </a:r>
            <a:r>
              <a:rPr lang="en-U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en-US" sz="16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CSS3</a:t>
            </a:r>
            <a:r>
              <a:rPr lang="km-KH" sz="16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៖</a:t>
            </a:r>
            <a:endParaRPr lang="en-US" sz="1800" b="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grpSp>
        <p:nvGrpSpPr>
          <p:cNvPr id="62" name="Google Shape;819;p37">
            <a:extLst>
              <a:ext uri="{FF2B5EF4-FFF2-40B4-BE49-F238E27FC236}">
                <a16:creationId xmlns:a16="http://schemas.microsoft.com/office/drawing/2014/main" id="{ABC57810-46BF-954E-05B3-C83FF5100D05}"/>
              </a:ext>
            </a:extLst>
          </p:cNvPr>
          <p:cNvGrpSpPr/>
          <p:nvPr/>
        </p:nvGrpSpPr>
        <p:grpSpPr>
          <a:xfrm>
            <a:off x="10288200" y="1307977"/>
            <a:ext cx="559689" cy="563231"/>
            <a:chOff x="3470151" y="1675213"/>
            <a:chExt cx="703669" cy="670009"/>
          </a:xfrm>
        </p:grpSpPr>
        <p:sp>
          <p:nvSpPr>
            <p:cNvPr id="63" name="Google Shape;820;p37">
              <a:extLst>
                <a:ext uri="{FF2B5EF4-FFF2-40B4-BE49-F238E27FC236}">
                  <a16:creationId xmlns:a16="http://schemas.microsoft.com/office/drawing/2014/main" id="{5F4DCF30-D086-70E0-164E-AB79B976CA99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821;p37">
              <a:extLst>
                <a:ext uri="{FF2B5EF4-FFF2-40B4-BE49-F238E27FC236}">
                  <a16:creationId xmlns:a16="http://schemas.microsoft.com/office/drawing/2014/main" id="{92C6C578-E07A-A952-8582-66964D7CA1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" name="Google Shape;1229;p50">
            <a:extLst>
              <a:ext uri="{FF2B5EF4-FFF2-40B4-BE49-F238E27FC236}">
                <a16:creationId xmlns:a16="http://schemas.microsoft.com/office/drawing/2014/main" id="{31AFEEFC-C30D-971B-F723-9372FD3507CF}"/>
              </a:ext>
            </a:extLst>
          </p:cNvPr>
          <p:cNvSpPr/>
          <p:nvPr/>
        </p:nvSpPr>
        <p:spPr>
          <a:xfrm>
            <a:off x="8477939" y="4923430"/>
            <a:ext cx="309485" cy="32709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48264-BC57-9CE1-7528-9B9DEDCA19D2}"/>
              </a:ext>
            </a:extLst>
          </p:cNvPr>
          <p:cNvSpPr txBox="1">
            <a:spLocks/>
          </p:cNvSpPr>
          <p:nvPr/>
        </p:nvSpPr>
        <p:spPr>
          <a:xfrm>
            <a:off x="897540" y="2024742"/>
            <a:ext cx="9563969" cy="3792457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9250" indent="-349250">
              <a:lnSpc>
                <a:spcPts val="3000"/>
              </a:lnSpc>
            </a:pP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@font-face </a:t>
            </a:r>
            <a:r>
              <a:rPr lang="km-KH" sz="1700" dirty="0">
                <a:latin typeface="+mj-lt"/>
                <a:cs typeface="Khmer OS Battambang" panose="02000500000000020004" pitchFamily="2" charset="0"/>
              </a:rPr>
              <a:t>ប្រើ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ដាក់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ភ្ជាប់ទៅជាមួយ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website</a:t>
            </a:r>
            <a:r>
              <a:rPr lang="en-US" altLang="zh-CN" sz="1700" dirty="0">
                <a:latin typeface="Khmer OS Battambang" panose="02000500000000020004" pitchFamily="2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ទោះបីនៅក្នុង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computer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user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គ្មាន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Font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នោះក៏អាច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អាចដំណើរការបានដែរ</a:t>
            </a: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km-KH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400050" lvl="1">
              <a:lnSpc>
                <a:spcPts val="3000"/>
              </a:lnSpc>
              <a:spcBef>
                <a:spcPts val="1200"/>
              </a:spcBef>
            </a:pP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@font-face {</a:t>
            </a:r>
            <a:b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    font-family: myFirstFont;</a:t>
            </a:r>
            <a:b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    src: url(path/fontName);</a:t>
            </a:r>
            <a:b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}</a:t>
            </a:r>
            <a:br>
              <a:rPr lang="en-US" sz="1800" dirty="0">
                <a:solidFill>
                  <a:schemeClr val="tx1"/>
                </a:solidFill>
                <a:latin typeface="+mj-lt"/>
                <a:cs typeface="Khmer OS System" panose="02000500000000020004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.content {</a:t>
            </a:r>
            <a:b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  <a:t>    font-family: myFirstFont;</a:t>
            </a:r>
            <a:b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System" panose="02000500000000020004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+mj-lt"/>
                <a:cs typeface="Khmer OS System" panose="02000500000000020004" pitchFamily="2" charset="0"/>
              </a:rPr>
              <a:t>} </a:t>
            </a:r>
          </a:p>
        </p:txBody>
      </p:sp>
      <p:sp>
        <p:nvSpPr>
          <p:cNvPr id="9" name="Google Shape;811;p37">
            <a:extLst>
              <a:ext uri="{FF2B5EF4-FFF2-40B4-BE49-F238E27FC236}">
                <a16:creationId xmlns:a16="http://schemas.microsoft.com/office/drawing/2014/main" id="{1666B95F-E58F-A00E-407E-E7817DEE2B43}"/>
              </a:ext>
            </a:extLst>
          </p:cNvPr>
          <p:cNvSpPr txBox="1">
            <a:spLocks/>
          </p:cNvSpPr>
          <p:nvPr/>
        </p:nvSpPr>
        <p:spPr>
          <a:xfrm>
            <a:off x="897540" y="1473238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វិធីសាស្រ្តទី១</a:t>
            </a:r>
            <a:r>
              <a:rPr lang="en-US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68817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819;p37">
            <a:extLst>
              <a:ext uri="{FF2B5EF4-FFF2-40B4-BE49-F238E27FC236}">
                <a16:creationId xmlns:a16="http://schemas.microsoft.com/office/drawing/2014/main" id="{ABC57810-46BF-954E-05B3-C83FF5100D05}"/>
              </a:ext>
            </a:extLst>
          </p:cNvPr>
          <p:cNvGrpSpPr/>
          <p:nvPr/>
        </p:nvGrpSpPr>
        <p:grpSpPr>
          <a:xfrm>
            <a:off x="10181261" y="1430965"/>
            <a:ext cx="559689" cy="563231"/>
            <a:chOff x="3470151" y="1675213"/>
            <a:chExt cx="703669" cy="670009"/>
          </a:xfrm>
        </p:grpSpPr>
        <p:sp>
          <p:nvSpPr>
            <p:cNvPr id="63" name="Google Shape;820;p37">
              <a:extLst>
                <a:ext uri="{FF2B5EF4-FFF2-40B4-BE49-F238E27FC236}">
                  <a16:creationId xmlns:a16="http://schemas.microsoft.com/office/drawing/2014/main" id="{5F4DCF30-D086-70E0-164E-AB79B976CA99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821;p37">
              <a:extLst>
                <a:ext uri="{FF2B5EF4-FFF2-40B4-BE49-F238E27FC236}">
                  <a16:creationId xmlns:a16="http://schemas.microsoft.com/office/drawing/2014/main" id="{92C6C578-E07A-A952-8582-66964D7CA1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" name="Google Shape;1229;p50">
            <a:extLst>
              <a:ext uri="{FF2B5EF4-FFF2-40B4-BE49-F238E27FC236}">
                <a16:creationId xmlns:a16="http://schemas.microsoft.com/office/drawing/2014/main" id="{31AFEEFC-C30D-971B-F723-9372FD3507CF}"/>
              </a:ext>
            </a:extLst>
          </p:cNvPr>
          <p:cNvSpPr/>
          <p:nvPr/>
        </p:nvSpPr>
        <p:spPr>
          <a:xfrm>
            <a:off x="10181261" y="5280001"/>
            <a:ext cx="224277" cy="212685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48264-BC57-9CE1-7528-9B9DEDCA19D2}"/>
              </a:ext>
            </a:extLst>
          </p:cNvPr>
          <p:cNvSpPr txBox="1">
            <a:spLocks/>
          </p:cNvSpPr>
          <p:nvPr/>
        </p:nvSpPr>
        <p:spPr>
          <a:xfrm>
            <a:off x="1029057" y="1337261"/>
            <a:ext cx="9262007" cy="449686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3000"/>
              </a:lnSpc>
            </a:pPr>
            <a:r>
              <a:rPr lang="km-KH" sz="1700" dirty="0">
                <a:latin typeface="+mj-lt"/>
                <a:cs typeface="Khmer OS Battambang" panose="02000500000000020004" pitchFamily="2" charset="0"/>
              </a:rPr>
              <a:t>ប្រសិនបើអ្នកមិនចង់ប្រើពុម្ពអក្សរស្តង់ដារណាមួយនៅក្នុង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Local</a:t>
            </a:r>
            <a:r>
              <a:rPr lang="en-US" sz="17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+mj-lt"/>
                <a:cs typeface="Khmer OS Battambang" panose="02000500000000020004" pitchFamily="2" charset="0"/>
              </a:rPr>
              <a:t>ទេ អ្នកអាចប្រើ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Google Fonts</a:t>
            </a:r>
            <a:r>
              <a:rPr lang="km-KH" sz="1700" dirty="0">
                <a:latin typeface="+mj-lt"/>
                <a:cs typeface="Khmer OS Battambang" panose="02000500000000020004" pitchFamily="2" charset="0"/>
              </a:rPr>
              <a:t>។ </a:t>
            </a:r>
            <a:endParaRPr lang="en-US" sz="1700" dirty="0">
              <a:latin typeface="+mj-lt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</a:pPr>
            <a:r>
              <a:rPr lang="km-KH" sz="1700" dirty="0">
                <a:latin typeface="+mj-lt"/>
                <a:cs typeface="Khmer OS Battambang" panose="02000500000000020004" pitchFamily="2" charset="0"/>
              </a:rPr>
              <a:t>របៀបប្រើ</a:t>
            </a:r>
            <a:r>
              <a:rPr lang="en-US" sz="17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Google Fonts </a:t>
            </a:r>
            <a:r>
              <a:rPr lang="km-KH" sz="1700" dirty="0">
                <a:latin typeface="+mj-lt"/>
                <a:cs typeface="Khmer OS Battambang" panose="02000500000000020004" pitchFamily="2" charset="0"/>
              </a:rPr>
              <a:t>គ្រាន់តែបន្ថែមតំណភ្ជាប់ជាមួយ</a:t>
            </a:r>
            <a:r>
              <a:rPr lang="en-US" sz="17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Tag Link </a:t>
            </a:r>
            <a:r>
              <a:rPr lang="km-KH" sz="1700" dirty="0">
                <a:latin typeface="+mj-lt"/>
                <a:cs typeface="Khmer OS Battambang" panose="02000500000000020004" pitchFamily="2" charset="0"/>
              </a:rPr>
              <a:t>ដូចឧទាហរណ៍ខាងក្រោម៖</a:t>
            </a:r>
            <a:endParaRPr lang="en-US" sz="1700" dirty="0">
              <a:latin typeface="+mj-lt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</a:pPr>
            <a:endParaRPr lang="km-KH" sz="1700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9" name="Google Shape;811;p37">
            <a:extLst>
              <a:ext uri="{FF2B5EF4-FFF2-40B4-BE49-F238E27FC236}">
                <a16:creationId xmlns:a16="http://schemas.microsoft.com/office/drawing/2014/main" id="{1666B95F-E58F-A00E-407E-E7817DEE2B43}"/>
              </a:ext>
            </a:extLst>
          </p:cNvPr>
          <p:cNvSpPr txBox="1">
            <a:spLocks/>
          </p:cNvSpPr>
          <p:nvPr/>
        </p:nvSpPr>
        <p:spPr>
          <a:xfrm>
            <a:off x="971579" y="772438"/>
            <a:ext cx="3638100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ts val="3000"/>
              </a:lnSpc>
              <a:buNone/>
            </a:pPr>
            <a:r>
              <a:rPr lang="km-KH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វិធីសាស្រ្តទី២</a:t>
            </a:r>
            <a:r>
              <a:rPr lang="en-US" sz="1300" b="0" dirty="0">
                <a:solidFill>
                  <a:schemeClr val="accent5">
                    <a:lumMod val="10000"/>
                  </a:schemeClr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: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EA939A-01AA-A6E6-29AB-361FD1F9F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76" y="2252239"/>
            <a:ext cx="6729402" cy="19427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ACDB4A-C974-C3AE-825D-764B2675F188}"/>
              </a:ext>
            </a:extLst>
          </p:cNvPr>
          <p:cNvSpPr txBox="1"/>
          <p:nvPr/>
        </p:nvSpPr>
        <p:spPr>
          <a:xfrm>
            <a:off x="1216103" y="2189316"/>
            <a:ext cx="1090795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550" dirty="0">
                <a:latin typeface="+mj-lt"/>
                <a:cs typeface="Khmer OS Battambang" panose="02000500000000020004" pitchFamily="2" charset="0"/>
              </a:rPr>
              <a:t>Example: </a:t>
            </a:r>
            <a:endParaRPr lang="km-KH" sz="1550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836611-4F85-FDA2-28B4-5F08D29A3ACD}"/>
              </a:ext>
            </a:extLst>
          </p:cNvPr>
          <p:cNvSpPr txBox="1"/>
          <p:nvPr/>
        </p:nvSpPr>
        <p:spPr>
          <a:xfrm>
            <a:off x="1029057" y="4361020"/>
            <a:ext cx="8401258" cy="1213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600" dirty="0">
                <a:solidFill>
                  <a:srgbClr val="FF0000"/>
                </a:solidFill>
                <a:latin typeface="+mj-lt"/>
                <a:cs typeface="Khmer OS Battambang" panose="02000500000000020004" pitchFamily="2" charset="0"/>
              </a:rPr>
              <a:t>ចំណាំ៖</a:t>
            </a:r>
            <a:r>
              <a:rPr lang="km-KH" sz="1600" dirty="0">
                <a:latin typeface="+mj-lt"/>
                <a:cs typeface="Khmer OS Battambang" panose="02000500000000020004" pitchFamily="2" charset="0"/>
              </a:rPr>
              <a:t> នៅពេលបញ្ជាក់ពុម្ពអក្សរក្នុង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CSS</a:t>
            </a:r>
            <a:r>
              <a:rPr lang="en-US" sz="1600" dirty="0"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+mj-lt"/>
                <a:cs typeface="Khmer OS Battambang" panose="02000500000000020004" pitchFamily="2" charset="0"/>
              </a:rPr>
              <a:t>តែងតែរាយនៅពុម្ពអក្សរខាងក្រោយអប្បបរមាមួយ (ដើម្បីជៀសវាងការប្រព្រឹត្តដែលមិននឹកស្មានដល់)។ ដូច្នេះ នៅទីនេះផងដែរ អ្នកគួរតែបន្ថែមគ្រួសារពុម្ពអក្សរទូទៅ (ដូចជា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serif 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ឬ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sans-serif) </a:t>
            </a:r>
            <a:r>
              <a:rPr lang="km-KH" sz="1600" dirty="0">
                <a:latin typeface="+mj-lt"/>
                <a:cs typeface="Khmer OS Battambang" panose="02000500000000020004" pitchFamily="2" charset="0"/>
              </a:rPr>
              <a:t>ទៅចុងបញ្ចប់នៃបញ្ជី។</a:t>
            </a:r>
          </a:p>
        </p:txBody>
      </p:sp>
    </p:spTree>
    <p:extLst>
      <p:ext uri="{BB962C8B-B14F-4D97-AF65-F5344CB8AC3E}">
        <p14:creationId xmlns:p14="http://schemas.microsoft.com/office/powerpoint/2010/main" val="21902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811;p37">
            <a:extLst>
              <a:ext uri="{FF2B5EF4-FFF2-40B4-BE49-F238E27FC236}">
                <a16:creationId xmlns:a16="http://schemas.microsoft.com/office/drawing/2014/main" id="{43B0A683-3F19-EF47-5474-F0BAB5513B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44117" y="869899"/>
            <a:ext cx="3638100" cy="6585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m-KH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រចនាប័ទ្មអត្ថបទ</a:t>
            </a:r>
            <a:r>
              <a:rPr lang="ca-ES" sz="18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 </a:t>
            </a:r>
            <a:r>
              <a:rPr lang="ca-E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altLang="zh-CN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Text Style)</a:t>
            </a:r>
            <a:endParaRPr lang="en-US" sz="1800" b="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62" name="Google Shape;819;p37">
            <a:extLst>
              <a:ext uri="{FF2B5EF4-FFF2-40B4-BE49-F238E27FC236}">
                <a16:creationId xmlns:a16="http://schemas.microsoft.com/office/drawing/2014/main" id="{ABC57810-46BF-954E-05B3-C83FF5100D05}"/>
              </a:ext>
            </a:extLst>
          </p:cNvPr>
          <p:cNvGrpSpPr/>
          <p:nvPr/>
        </p:nvGrpSpPr>
        <p:grpSpPr>
          <a:xfrm>
            <a:off x="10038880" y="1260329"/>
            <a:ext cx="559689" cy="563231"/>
            <a:chOff x="3470151" y="1675213"/>
            <a:chExt cx="703669" cy="670009"/>
          </a:xfrm>
        </p:grpSpPr>
        <p:sp>
          <p:nvSpPr>
            <p:cNvPr id="63" name="Google Shape;820;p37">
              <a:extLst>
                <a:ext uri="{FF2B5EF4-FFF2-40B4-BE49-F238E27FC236}">
                  <a16:creationId xmlns:a16="http://schemas.microsoft.com/office/drawing/2014/main" id="{5F4DCF30-D086-70E0-164E-AB79B976CA99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821;p37">
              <a:extLst>
                <a:ext uri="{FF2B5EF4-FFF2-40B4-BE49-F238E27FC236}">
                  <a16:creationId xmlns:a16="http://schemas.microsoft.com/office/drawing/2014/main" id="{92C6C578-E07A-A952-8582-66964D7CA1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" name="Google Shape;1229;p50">
            <a:extLst>
              <a:ext uri="{FF2B5EF4-FFF2-40B4-BE49-F238E27FC236}">
                <a16:creationId xmlns:a16="http://schemas.microsoft.com/office/drawing/2014/main" id="{31AFEEFC-C30D-971B-F723-9372FD3507CF}"/>
              </a:ext>
            </a:extLst>
          </p:cNvPr>
          <p:cNvSpPr/>
          <p:nvPr/>
        </p:nvSpPr>
        <p:spPr>
          <a:xfrm>
            <a:off x="9978151" y="5801734"/>
            <a:ext cx="309485" cy="32709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13C6E4-DA81-AD48-3B7A-13B3944E242E}"/>
              </a:ext>
            </a:extLst>
          </p:cNvPr>
          <p:cNvSpPr txBox="1">
            <a:spLocks/>
          </p:cNvSpPr>
          <p:nvPr/>
        </p:nvSpPr>
        <p:spPr>
          <a:xfrm>
            <a:off x="811204" y="1359866"/>
            <a:ext cx="9415705" cy="444186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Color:</a:t>
            </a:r>
            <a:r>
              <a:rPr lang="en-US" sz="175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ដែលគេប្រើដើម្បីធ្វើការកំណត់ពណ៌ទៅឲ្យអក្សរ។</a:t>
            </a: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line-height: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មួយសម្រាប់កំណត់គម្លាតពី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មួយទៅ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Line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មួយទៀត 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letter-spacing: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ដែលគេប្រើដើម្បីផ្តល់គំលាតរវាងអក្សរមួយទៅកាន់អក្សរមួយទៀត។</a:t>
            </a: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word-spacing:</a:t>
            </a:r>
            <a:r>
              <a:rPr lang="ca-E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ដែលគេប្រើដើម្បីផ្តល់គំលាតរវាងពាក្យមួយទៅកាន់ពាក្យមួយទៀត។</a:t>
            </a: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Text-align: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មួយសម្រាប់តម្រឹមអក្សរឱ្យនៅកណ្តាល ឬ នៅផ្នែកខាងណាដែលចង់ដាក់ 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Text-decoration: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 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សម្រាប់ធ្វើ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ការតុបតែង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ទៅលើអក្ស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រឲ្យមានលក្ខណៈ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underline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overline, line</a:t>
            </a:r>
            <a:r>
              <a:rPr lang="km-KH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through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blink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Text-indent: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ដែលគេប្រើដើម្បីចាប់ផ្តើមបន្ទាត់នៅលើ </a:t>
            </a:r>
            <a:r>
              <a:rPr lang="ca-E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paragraph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24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។</a:t>
            </a:r>
            <a:endParaRPr lang="en-US" sz="2400" dirty="0">
              <a:solidFill>
                <a:schemeClr val="tx1"/>
              </a:solidFill>
              <a:latin typeface="Khmer OS System" pitchFamily="2" charset="0"/>
              <a:cs typeface="Khmer OS System" pitchFamily="2" charset="0"/>
            </a:endParaRPr>
          </a:p>
          <a:p>
            <a:pPr>
              <a:lnSpc>
                <a:spcPct val="200000"/>
              </a:lnSpc>
            </a:pPr>
            <a:endParaRPr lang="ca-E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endParaRPr lang="en-US" sz="1750" dirty="0">
              <a:solidFill>
                <a:schemeClr val="tx1"/>
              </a:solidFill>
              <a:latin typeface="Khmer OS System" pitchFamily="2" charset="0"/>
              <a:cs typeface="Khmer OS Syste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6945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9F20C7D-DBBA-E444-CB74-652AEA1D4381}"/>
              </a:ext>
            </a:extLst>
          </p:cNvPr>
          <p:cNvGrpSpPr/>
          <p:nvPr/>
        </p:nvGrpSpPr>
        <p:grpSpPr>
          <a:xfrm>
            <a:off x="1271324" y="3460591"/>
            <a:ext cx="7420392" cy="450123"/>
            <a:chOff x="1496634" y="3434037"/>
            <a:chExt cx="7166203" cy="45012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42804C13-15DC-039D-AD22-A1DCAFB67E3D}"/>
                </a:ext>
              </a:extLst>
            </p:cNvPr>
            <p:cNvSpPr/>
            <p:nvPr/>
          </p:nvSpPr>
          <p:spPr>
            <a:xfrm>
              <a:off x="2495303" y="3464851"/>
              <a:ext cx="6167534" cy="388494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C74399-6B90-302D-946F-BA2F21E23948}"/>
                </a:ext>
              </a:extLst>
            </p:cNvPr>
            <p:cNvSpPr txBox="1"/>
            <p:nvPr/>
          </p:nvSpPr>
          <p:spPr>
            <a:xfrm>
              <a:off x="1496634" y="3434037"/>
              <a:ext cx="6969017" cy="4501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3000"/>
                </a:lnSpc>
              </a:pPr>
              <a:r>
                <a:rPr lang="en-US" sz="1600" b="1" dirty="0">
                  <a:latin typeface="+mj-lt"/>
                  <a:cs typeface="Khmer OS Battambang" panose="02000500000000020004" pitchFamily="2" charset="0"/>
                </a:rPr>
                <a:t>  Syntax</a:t>
              </a:r>
              <a:r>
                <a:rPr lang="en-US" sz="1600" dirty="0">
                  <a:latin typeface="+mj-lt"/>
                  <a:cs typeface="Khmer OS Battambang" panose="02000500000000020004" pitchFamily="2" charset="0"/>
                </a:rPr>
                <a:t>:</a:t>
              </a:r>
              <a:r>
                <a:rPr lang="km-KH" sz="1600" dirty="0">
                  <a:latin typeface="+mj-lt"/>
                  <a:cs typeface="Khmer OS Battambang" panose="02000500000000020004" pitchFamily="2" charset="0"/>
                </a:rPr>
                <a:t>​  </a:t>
              </a:r>
              <a:r>
                <a:rPr lang="en-US" sz="1600" dirty="0">
                  <a:latin typeface="+mj-lt"/>
                  <a:cs typeface="Khmer OS Battambang" panose="02000500000000020004" pitchFamily="2" charset="0"/>
                </a:rPr>
                <a:t>   </a:t>
              </a:r>
              <a:r>
                <a:rPr lang="en-US" sz="1800" dirty="0">
                  <a:latin typeface="+mj-lt"/>
                  <a:cs typeface="Khmer OS Battambang" panose="02000500000000020004" pitchFamily="2" charset="0"/>
                </a:rPr>
                <a:t>text-transform: none | capitalize | Uppercase | Lowercase;</a:t>
              </a:r>
              <a:endParaRPr lang="km-KH" sz="1600" dirty="0">
                <a:latin typeface="+mj-lt"/>
                <a:cs typeface="Khmer OS Battambang" panose="02000500000000020004" pitchFamily="2" charset="0"/>
              </a:endParaRPr>
            </a:p>
          </p:txBody>
        </p:sp>
      </p:grpSp>
      <p:grpSp>
        <p:nvGrpSpPr>
          <p:cNvPr id="62" name="Google Shape;819;p37">
            <a:extLst>
              <a:ext uri="{FF2B5EF4-FFF2-40B4-BE49-F238E27FC236}">
                <a16:creationId xmlns:a16="http://schemas.microsoft.com/office/drawing/2014/main" id="{ABC57810-46BF-954E-05B3-C83FF5100D05}"/>
              </a:ext>
            </a:extLst>
          </p:cNvPr>
          <p:cNvGrpSpPr/>
          <p:nvPr/>
        </p:nvGrpSpPr>
        <p:grpSpPr>
          <a:xfrm>
            <a:off x="10101806" y="1866283"/>
            <a:ext cx="559689" cy="563231"/>
            <a:chOff x="3470151" y="1675213"/>
            <a:chExt cx="703669" cy="670009"/>
          </a:xfrm>
        </p:grpSpPr>
        <p:sp>
          <p:nvSpPr>
            <p:cNvPr id="63" name="Google Shape;820;p37">
              <a:extLst>
                <a:ext uri="{FF2B5EF4-FFF2-40B4-BE49-F238E27FC236}">
                  <a16:creationId xmlns:a16="http://schemas.microsoft.com/office/drawing/2014/main" id="{5F4DCF30-D086-70E0-164E-AB79B976CA99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821;p37">
              <a:extLst>
                <a:ext uri="{FF2B5EF4-FFF2-40B4-BE49-F238E27FC236}">
                  <a16:creationId xmlns:a16="http://schemas.microsoft.com/office/drawing/2014/main" id="{92C6C578-E07A-A952-8582-66964D7CA14D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4" name="Google Shape;1229;p50">
            <a:extLst>
              <a:ext uri="{FF2B5EF4-FFF2-40B4-BE49-F238E27FC236}">
                <a16:creationId xmlns:a16="http://schemas.microsoft.com/office/drawing/2014/main" id="{31AFEEFC-C30D-971B-F723-9372FD3507CF}"/>
              </a:ext>
            </a:extLst>
          </p:cNvPr>
          <p:cNvSpPr/>
          <p:nvPr/>
        </p:nvSpPr>
        <p:spPr>
          <a:xfrm>
            <a:off x="9489842" y="5076610"/>
            <a:ext cx="309485" cy="32709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DA7B93-B514-C381-B66F-8BAD871A15BB}"/>
              </a:ext>
            </a:extLst>
          </p:cNvPr>
          <p:cNvSpPr txBox="1">
            <a:spLocks/>
          </p:cNvSpPr>
          <p:nvPr/>
        </p:nvSpPr>
        <p:spPr>
          <a:xfrm>
            <a:off x="718457" y="995028"/>
            <a:ext cx="11228569" cy="11976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Text-transform: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 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Convert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អក្សរឱ្យទៅជា អក្សរធំទាំងអស់ អក្សរតូចទាំងអស់ អក្សរធំខាងដើម ។ 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នេះជាតម្លៃសម្រាប់ 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text-transform:</a:t>
            </a:r>
          </a:p>
          <a:p>
            <a:pPr>
              <a:lnSpc>
                <a:spcPct val="150000"/>
              </a:lnSpc>
            </a:pP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chemeClr val="tx1"/>
              </a:solidFill>
              <a:latin typeface="Khmer OS System" pitchFamily="2" charset="0"/>
              <a:cs typeface="Khmer OS System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A41991-9B07-0349-83EC-801AE1229A9F}"/>
              </a:ext>
            </a:extLst>
          </p:cNvPr>
          <p:cNvSpPr txBox="1"/>
          <p:nvPr/>
        </p:nvSpPr>
        <p:spPr>
          <a:xfrm>
            <a:off x="1156172" y="1979649"/>
            <a:ext cx="10716209" cy="1424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8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Capitalize</a:t>
            </a:r>
            <a:r>
              <a:rPr lang="en-US" sz="1750" b="1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សម្រាប់កំណត់ឱ្យអក្សរធំដើមនៃពាក្យ 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8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Uppercase</a:t>
            </a:r>
            <a:r>
              <a:rPr lang="en-US" sz="1750" b="1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សម្រាប់កំណត់ឱ្យអក្សរធំទាំងអស់ 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285750" lvl="8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Lowercase</a:t>
            </a:r>
            <a:r>
              <a:rPr lang="en-US" sz="1750" b="1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សម្រាប់កំណត់ឱ្យអក្សរតូចទាំងអស់ 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C76B83-3C29-8263-A24C-4B17C5414BF1}"/>
              </a:ext>
            </a:extLst>
          </p:cNvPr>
          <p:cNvSpPr txBox="1"/>
          <p:nvPr/>
        </p:nvSpPr>
        <p:spPr>
          <a:xfrm>
            <a:off x="712237" y="3972730"/>
            <a:ext cx="8061649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word-wrap: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កំណត់ទៅលើពាក្យដែលវែងហើយអាចកាត់ចូលជួរថ្មី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	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E73650-8A82-B717-6F94-759FF9099544}"/>
              </a:ext>
            </a:extLst>
          </p:cNvPr>
          <p:cNvSpPr txBox="1"/>
          <p:nvPr/>
        </p:nvSpPr>
        <p:spPr>
          <a:xfrm>
            <a:off x="1447644" y="4403335"/>
            <a:ext cx="1256227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m-KH" sz="1600" b="1" dirty="0">
                <a:latin typeface="+mj-lt"/>
                <a:cs typeface="Khmer OS Battambang" panose="02000500000000020004" pitchFamily="2" charset="0"/>
              </a:rPr>
              <a:t>ឧទាហរណ៍ </a:t>
            </a:r>
            <a:r>
              <a:rPr lang="en-US" sz="1600" b="1" dirty="0">
                <a:latin typeface="+mj-lt"/>
                <a:cs typeface="Khmer OS Battambang" panose="02000500000000020004" pitchFamily="2" charset="0"/>
              </a:rPr>
              <a:t>: </a:t>
            </a:r>
            <a:endParaRPr lang="km-KH" sz="1600" b="1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7008F1-E5ED-10C3-C4AF-D472E20A46E7}"/>
              </a:ext>
            </a:extLst>
          </p:cNvPr>
          <p:cNvSpPr txBox="1"/>
          <p:nvPr/>
        </p:nvSpPr>
        <p:spPr>
          <a:xfrm>
            <a:off x="2435290" y="4749131"/>
            <a:ext cx="616753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#text {</a:t>
            </a:r>
            <a:br>
              <a:rPr lang="en-US" sz="16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    word-wrap: break-word;</a:t>
            </a:r>
            <a:br>
              <a:rPr lang="en-US" sz="16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en-US" sz="16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}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578617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536BC8-7B39-DB64-20BE-500166030EE5}"/>
              </a:ext>
            </a:extLst>
          </p:cNvPr>
          <p:cNvSpPr/>
          <p:nvPr/>
        </p:nvSpPr>
        <p:spPr>
          <a:xfrm>
            <a:off x="1363229" y="3015596"/>
            <a:ext cx="4785644" cy="394742"/>
          </a:xfrm>
          <a:prstGeom prst="roundRect">
            <a:avLst/>
          </a:prstGeom>
          <a:ln>
            <a:solidFill>
              <a:schemeClr val="accent5"/>
            </a:solidFill>
            <a:headEnd type="none" w="sm" len="sm"/>
            <a:tailEnd type="none" w="sm" len="sm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E7B861-4373-68F8-9DC2-7817D260CB28}"/>
              </a:ext>
            </a:extLst>
          </p:cNvPr>
          <p:cNvSpPr txBox="1"/>
          <p:nvPr/>
        </p:nvSpPr>
        <p:spPr>
          <a:xfrm>
            <a:off x="709126" y="1038089"/>
            <a:ext cx="6167534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word-break: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បំបែកពាក្យ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3DBC5D-15DE-885A-4C45-D91E89BA4973}"/>
              </a:ext>
            </a:extLst>
          </p:cNvPr>
          <p:cNvSpPr txBox="1"/>
          <p:nvPr/>
        </p:nvSpPr>
        <p:spPr>
          <a:xfrm>
            <a:off x="1336870" y="1644867"/>
            <a:ext cx="61675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#box {</a:t>
            </a:r>
            <a:b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</a:br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    word-break: break-all;</a:t>
            </a:r>
          </a:p>
          <a:p>
            <a:r>
              <a:rPr lang="en-US" sz="1800" dirty="0">
                <a:solidFill>
                  <a:schemeClr val="tx1"/>
                </a:solidFill>
                <a:latin typeface="Khmer OS System" pitchFamily="2" charset="0"/>
                <a:cs typeface="Khmer OS System" pitchFamily="2" charset="0"/>
              </a:rPr>
              <a:t>} </a:t>
            </a:r>
            <a:endParaRPr lang="en-US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E72A06-9341-CB2D-8E79-F1B5F0938464}"/>
              </a:ext>
            </a:extLst>
          </p:cNvPr>
          <p:cNvSpPr txBox="1"/>
          <p:nvPr/>
        </p:nvSpPr>
        <p:spPr>
          <a:xfrm>
            <a:off x="873818" y="1509731"/>
            <a:ext cx="1090795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sz="1550" b="1" dirty="0">
                <a:latin typeface="+mj-lt"/>
                <a:cs typeface="Khmer OS Battambang" panose="02000500000000020004" pitchFamily="2" charset="0"/>
              </a:rPr>
              <a:t>Ex: </a:t>
            </a:r>
            <a:endParaRPr lang="km-KH" sz="1550" b="1" dirty="0">
              <a:latin typeface="+mj-lt"/>
              <a:cs typeface="Khmer OS Battambang" panose="02000500000000020004" pitchFamily="2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7BE7800-F2B4-7672-3CC6-ACBEE8804C32}"/>
              </a:ext>
            </a:extLst>
          </p:cNvPr>
          <p:cNvSpPr txBox="1">
            <a:spLocks/>
          </p:cNvSpPr>
          <p:nvPr/>
        </p:nvSpPr>
        <p:spPr>
          <a:xfrm>
            <a:off x="709126" y="2369684"/>
            <a:ext cx="10260106" cy="230521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Text-shadow</a:t>
            </a:r>
            <a:r>
              <a:rPr lang="en-US" sz="1750" b="1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 </a:t>
            </a: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កំណត់ស្រមោលទៅឲ្យ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អក្សរ ។ 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>
              <a:lnSpc>
                <a:spcPct val="200000"/>
              </a:lnSpc>
            </a:pPr>
            <a:r>
              <a:rPr lang="ca-E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	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BA9048-4137-171E-9F30-838AB3C4A2C1}"/>
              </a:ext>
            </a:extLst>
          </p:cNvPr>
          <p:cNvSpPr txBox="1"/>
          <p:nvPr/>
        </p:nvSpPr>
        <p:spPr>
          <a:xfrm>
            <a:off x="1381891" y="3380144"/>
            <a:ext cx="6167534" cy="1905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h-shadow</a:t>
            </a:r>
            <a:r>
              <a:rPr lang="en-US" sz="1750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សម្រាប់កំណត់ស្រមោលតាមទិសដៅដេក។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v-shadow</a:t>
            </a:r>
            <a:r>
              <a:rPr lang="en-US" sz="1750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សម្រាប់កំណត់ស្រមោលតាមទិសដៅឈរ។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blur-radius：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សម្រាប់កំណត់ភាពព្រឺលនៃស្រមោល។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</a:t>
            </a:r>
            <a:r>
              <a:rPr lang="en-US" sz="1750" dirty="0">
                <a:solidFill>
                  <a:schemeClr val="tx1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សម្រាប់កំណត់ពណ៌នៃស្រមោល។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6C4068-C04F-6EC6-FB3E-0B7425164F24}"/>
              </a:ext>
            </a:extLst>
          </p:cNvPr>
          <p:cNvSpPr txBox="1"/>
          <p:nvPr/>
        </p:nvSpPr>
        <p:spPr>
          <a:xfrm>
            <a:off x="1381891" y="5481357"/>
            <a:ext cx="4615786" cy="3616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600" b="1" dirty="0">
                <a:latin typeface="+mj-lt"/>
                <a:cs typeface="Khmer OS Battambang" panose="02000500000000020004" pitchFamily="2" charset="0"/>
              </a:rPr>
              <a:t>Ex</a:t>
            </a:r>
            <a:r>
              <a:rPr lang="ca-ES" sz="1600" b="1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: </a:t>
            </a: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text-shadow: 1px 1px 2px pink;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845F5D-DA48-191D-480C-084E2CBA524B}"/>
              </a:ext>
            </a:extLst>
          </p:cNvPr>
          <p:cNvSpPr txBox="1"/>
          <p:nvPr/>
        </p:nvSpPr>
        <p:spPr>
          <a:xfrm>
            <a:off x="1068355" y="3043590"/>
            <a:ext cx="54350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>
                <a:latin typeface="+mj-lt"/>
                <a:cs typeface="Khmer OS Battambang" panose="02000500000000020004" pitchFamily="2" charset="0"/>
              </a:rPr>
              <a:t> text-shadow: h-shadow v-shadow blur color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D3BF-5A71-39C3-090D-D03BAB404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889" y="2307973"/>
            <a:ext cx="4005325" cy="317338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440716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7AFB727-46F8-3809-C23B-58C8359EC3FA}"/>
              </a:ext>
            </a:extLst>
          </p:cNvPr>
          <p:cNvSpPr txBox="1"/>
          <p:nvPr/>
        </p:nvSpPr>
        <p:spPr>
          <a:xfrm>
            <a:off x="783770" y="1178291"/>
            <a:ext cx="8472197" cy="2482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white-space: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ប្រើសម្រាប់កំណត់មិនឲ្យពាក្យនៃអត្ថបទកាត់ចូលជួរថ្មី។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text-overflow: </a:t>
            </a:r>
            <a:r>
              <a:rPr lang="km-KH" sz="175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ញ្ជាក់ពីរបៀបដែលមាតិកាលើសដែលមិនត្រូវបានបង្ហាញគួរតែត្រូវបានផ្តល់សញ្ញាដល់អ្នកប្រើប្រាស់។</a:t>
            </a:r>
            <a:endParaRPr lang="en-US" sz="175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1F68B0-47BD-7BF2-74C0-4805E160C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31" y="1777590"/>
            <a:ext cx="3236575" cy="87209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C0CE3C-1F7E-29B8-AC20-3B3DCC12A0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31" y="3877916"/>
            <a:ext cx="4145002" cy="1720452"/>
          </a:xfrm>
          <a:prstGeom prst="rect">
            <a:avLst/>
          </a:prstGeom>
        </p:spPr>
      </p:pic>
      <p:grpSp>
        <p:nvGrpSpPr>
          <p:cNvPr id="23" name="Google Shape;819;p37">
            <a:extLst>
              <a:ext uri="{FF2B5EF4-FFF2-40B4-BE49-F238E27FC236}">
                <a16:creationId xmlns:a16="http://schemas.microsoft.com/office/drawing/2014/main" id="{11434A6C-2DBF-B9C3-97B1-98E546EABCD6}"/>
              </a:ext>
            </a:extLst>
          </p:cNvPr>
          <p:cNvGrpSpPr/>
          <p:nvPr/>
        </p:nvGrpSpPr>
        <p:grpSpPr>
          <a:xfrm>
            <a:off x="10194732" y="1495974"/>
            <a:ext cx="559689" cy="563231"/>
            <a:chOff x="3470151" y="1675213"/>
            <a:chExt cx="703669" cy="670009"/>
          </a:xfrm>
        </p:grpSpPr>
        <p:sp>
          <p:nvSpPr>
            <p:cNvPr id="24" name="Google Shape;820;p37">
              <a:extLst>
                <a:ext uri="{FF2B5EF4-FFF2-40B4-BE49-F238E27FC236}">
                  <a16:creationId xmlns:a16="http://schemas.microsoft.com/office/drawing/2014/main" id="{D22A5F9E-B098-ADE5-F097-A3E7170E0945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5" name="Google Shape;821;p37">
              <a:extLst>
                <a:ext uri="{FF2B5EF4-FFF2-40B4-BE49-F238E27FC236}">
                  <a16:creationId xmlns:a16="http://schemas.microsoft.com/office/drawing/2014/main" id="{27F94FDC-5126-0448-B82D-0FF46B407FCE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6" name="Google Shape;1229;p50">
            <a:extLst>
              <a:ext uri="{FF2B5EF4-FFF2-40B4-BE49-F238E27FC236}">
                <a16:creationId xmlns:a16="http://schemas.microsoft.com/office/drawing/2014/main" id="{B509F35F-3BE6-51B9-BD29-39FE6B6467E4}"/>
              </a:ext>
            </a:extLst>
          </p:cNvPr>
          <p:cNvSpPr/>
          <p:nvPr/>
        </p:nvSpPr>
        <p:spPr>
          <a:xfrm>
            <a:off x="9101224" y="4720238"/>
            <a:ext cx="309485" cy="32709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55150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4C9E4C9-5707-F90E-DA1B-B523E18D9C08}"/>
              </a:ext>
            </a:extLst>
          </p:cNvPr>
          <p:cNvSpPr txBox="1"/>
          <p:nvPr/>
        </p:nvSpPr>
        <p:spPr>
          <a:xfrm>
            <a:off x="470260" y="1382441"/>
            <a:ext cx="7327899" cy="2704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column-count: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ប្រើសម្រាប់កំណត់ចំនួន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columns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ទៅឲ្យអត្ថបទ</a:t>
            </a: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-webkit-column-count: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3; /* Chrome, Safari, Opera */</a:t>
            </a: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column-gap: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ប្រើសម្រាប់កំណត់ទំហំចន្លោះរវាង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columns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នីមួយៗនៃអត្ថបទ</a:t>
            </a:r>
            <a:endParaRPr lang="km-KH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column-rule property: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ប្រើសម្រាប់ដាក់បន្ទាត់នៅ​ចន្លោះរវាងនៃ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en-US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column-span:</a:t>
            </a:r>
            <a:r>
              <a:rPr lang="km-KH" sz="175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ប្រើសម្រាប់បញ្ជាក់ចំនួនជួរឈរដែលធាតុគួរតែលាតសន្ធឹង។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pic>
        <p:nvPicPr>
          <p:cNvPr id="5122" name="Picture 2" descr="An Introduction To The CSS3 Multiple Column Layout Module | My SXU Website">
            <a:extLst>
              <a:ext uri="{FF2B5EF4-FFF2-40B4-BE49-F238E27FC236}">
                <a16:creationId xmlns:a16="http://schemas.microsoft.com/office/drawing/2014/main" id="{CD4B27CC-85F4-CCA4-37CC-1214F5DF2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774" y="2734734"/>
            <a:ext cx="4386007" cy="256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oogle Shape;819;p37">
            <a:extLst>
              <a:ext uri="{FF2B5EF4-FFF2-40B4-BE49-F238E27FC236}">
                <a16:creationId xmlns:a16="http://schemas.microsoft.com/office/drawing/2014/main" id="{9160DD80-2670-35A2-B0A5-1DD85A63D63E}"/>
              </a:ext>
            </a:extLst>
          </p:cNvPr>
          <p:cNvGrpSpPr/>
          <p:nvPr/>
        </p:nvGrpSpPr>
        <p:grpSpPr>
          <a:xfrm>
            <a:off x="9227006" y="1382441"/>
            <a:ext cx="559689" cy="563231"/>
            <a:chOff x="3470151" y="1675213"/>
            <a:chExt cx="703669" cy="670009"/>
          </a:xfrm>
        </p:grpSpPr>
        <p:sp>
          <p:nvSpPr>
            <p:cNvPr id="15" name="Google Shape;820;p37">
              <a:extLst>
                <a:ext uri="{FF2B5EF4-FFF2-40B4-BE49-F238E27FC236}">
                  <a16:creationId xmlns:a16="http://schemas.microsoft.com/office/drawing/2014/main" id="{F0417B6B-9AF9-26C6-A1A5-89A1561EA7B0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" name="Google Shape;821;p37">
              <a:extLst>
                <a:ext uri="{FF2B5EF4-FFF2-40B4-BE49-F238E27FC236}">
                  <a16:creationId xmlns:a16="http://schemas.microsoft.com/office/drawing/2014/main" id="{D3D490B6-4BA2-D494-169A-5D0DBE3EB659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27" name="Google Shape;1050;p46">
            <a:extLst>
              <a:ext uri="{FF2B5EF4-FFF2-40B4-BE49-F238E27FC236}">
                <a16:creationId xmlns:a16="http://schemas.microsoft.com/office/drawing/2014/main" id="{C65065E7-2716-68AB-89AA-8D276223CDB2}"/>
              </a:ext>
            </a:extLst>
          </p:cNvPr>
          <p:cNvGrpSpPr/>
          <p:nvPr/>
        </p:nvGrpSpPr>
        <p:grpSpPr>
          <a:xfrm rot="16200000">
            <a:off x="2541511" y="5108586"/>
            <a:ext cx="207000" cy="733945"/>
            <a:chOff x="8339186" y="865625"/>
            <a:chExt cx="207000" cy="733945"/>
          </a:xfrm>
        </p:grpSpPr>
        <p:sp>
          <p:nvSpPr>
            <p:cNvPr id="28" name="Google Shape;1051;p46">
              <a:extLst>
                <a:ext uri="{FF2B5EF4-FFF2-40B4-BE49-F238E27FC236}">
                  <a16:creationId xmlns:a16="http://schemas.microsoft.com/office/drawing/2014/main" id="{59566494-92E1-18C6-E831-ED4E25AB9FEB}"/>
                </a:ext>
              </a:extLst>
            </p:cNvPr>
            <p:cNvSpPr/>
            <p:nvPr/>
          </p:nvSpPr>
          <p:spPr>
            <a:xfrm>
              <a:off x="8339186" y="865625"/>
              <a:ext cx="207000" cy="207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29" name="Google Shape;1052;p46">
              <a:extLst>
                <a:ext uri="{FF2B5EF4-FFF2-40B4-BE49-F238E27FC236}">
                  <a16:creationId xmlns:a16="http://schemas.microsoft.com/office/drawing/2014/main" id="{80053E24-D95B-471E-49F3-8D4F27403324}"/>
                </a:ext>
              </a:extLst>
            </p:cNvPr>
            <p:cNvSpPr/>
            <p:nvPr/>
          </p:nvSpPr>
          <p:spPr>
            <a:xfrm>
              <a:off x="8339186" y="1129098"/>
              <a:ext cx="207000" cy="207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30" name="Google Shape;1053;p46">
              <a:extLst>
                <a:ext uri="{FF2B5EF4-FFF2-40B4-BE49-F238E27FC236}">
                  <a16:creationId xmlns:a16="http://schemas.microsoft.com/office/drawing/2014/main" id="{76B29255-B7E0-3E76-A1CE-AF9B3EBC4C4B}"/>
                </a:ext>
              </a:extLst>
            </p:cNvPr>
            <p:cNvSpPr/>
            <p:nvPr/>
          </p:nvSpPr>
          <p:spPr>
            <a:xfrm>
              <a:off x="8339186" y="1392571"/>
              <a:ext cx="207000" cy="207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05348861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mple Light">
    <a:dk1>
      <a:srgbClr val="200E74"/>
    </a:dk1>
    <a:lt1>
      <a:srgbClr val="01539D"/>
    </a:lt1>
    <a:dk2>
      <a:srgbClr val="5C5C61"/>
    </a:dk2>
    <a:lt2>
      <a:srgbClr val="FFFFFF"/>
    </a:lt2>
    <a:accent1>
      <a:srgbClr val="5C3DA4"/>
    </a:accent1>
    <a:accent2>
      <a:srgbClr val="B24EBE"/>
    </a:accent2>
    <a:accent3>
      <a:srgbClr val="84B9FF"/>
    </a:accent3>
    <a:accent4>
      <a:srgbClr val="9A9AA0"/>
    </a:accent4>
    <a:accent5>
      <a:srgbClr val="ECECEC"/>
    </a:accent5>
    <a:accent6>
      <a:srgbClr val="DBDBDB"/>
    </a:accent6>
    <a:hlink>
      <a:srgbClr val="5C5C61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200E74"/>
    </a:dk1>
    <a:lt1>
      <a:srgbClr val="01539D"/>
    </a:lt1>
    <a:dk2>
      <a:srgbClr val="5C5C61"/>
    </a:dk2>
    <a:lt2>
      <a:srgbClr val="FFFFFF"/>
    </a:lt2>
    <a:accent1>
      <a:srgbClr val="5C3DA4"/>
    </a:accent1>
    <a:accent2>
      <a:srgbClr val="B24EBE"/>
    </a:accent2>
    <a:accent3>
      <a:srgbClr val="84B9FF"/>
    </a:accent3>
    <a:accent4>
      <a:srgbClr val="9A9AA0"/>
    </a:accent4>
    <a:accent5>
      <a:srgbClr val="ECECEC"/>
    </a:accent5>
    <a:accent6>
      <a:srgbClr val="DBDBDB"/>
    </a:accent6>
    <a:hlink>
      <a:srgbClr val="5C5C61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200E74"/>
    </a:dk1>
    <a:lt1>
      <a:srgbClr val="01539D"/>
    </a:lt1>
    <a:dk2>
      <a:srgbClr val="5C5C61"/>
    </a:dk2>
    <a:lt2>
      <a:srgbClr val="FFFFFF"/>
    </a:lt2>
    <a:accent1>
      <a:srgbClr val="5C3DA4"/>
    </a:accent1>
    <a:accent2>
      <a:srgbClr val="B24EBE"/>
    </a:accent2>
    <a:accent3>
      <a:srgbClr val="84B9FF"/>
    </a:accent3>
    <a:accent4>
      <a:srgbClr val="9A9AA0"/>
    </a:accent4>
    <a:accent5>
      <a:srgbClr val="ECECEC"/>
    </a:accent5>
    <a:accent6>
      <a:srgbClr val="DBDBDB"/>
    </a:accent6>
    <a:hlink>
      <a:srgbClr val="5C5C61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200E74"/>
    </a:dk1>
    <a:lt1>
      <a:srgbClr val="01539D"/>
    </a:lt1>
    <a:dk2>
      <a:srgbClr val="5C5C61"/>
    </a:dk2>
    <a:lt2>
      <a:srgbClr val="FFFFFF"/>
    </a:lt2>
    <a:accent1>
      <a:srgbClr val="5C3DA4"/>
    </a:accent1>
    <a:accent2>
      <a:srgbClr val="B24EBE"/>
    </a:accent2>
    <a:accent3>
      <a:srgbClr val="84B9FF"/>
    </a:accent3>
    <a:accent4>
      <a:srgbClr val="9A9AA0"/>
    </a:accent4>
    <a:accent5>
      <a:srgbClr val="ECECEC"/>
    </a:accent5>
    <a:accent6>
      <a:srgbClr val="DBDBDB"/>
    </a:accent6>
    <a:hlink>
      <a:srgbClr val="5C5C61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200E74"/>
    </a:dk1>
    <a:lt1>
      <a:srgbClr val="01539D"/>
    </a:lt1>
    <a:dk2>
      <a:srgbClr val="5C5C61"/>
    </a:dk2>
    <a:lt2>
      <a:srgbClr val="FFFFFF"/>
    </a:lt2>
    <a:accent1>
      <a:srgbClr val="5C3DA4"/>
    </a:accent1>
    <a:accent2>
      <a:srgbClr val="B24EBE"/>
    </a:accent2>
    <a:accent3>
      <a:srgbClr val="84B9FF"/>
    </a:accent3>
    <a:accent4>
      <a:srgbClr val="9A9AA0"/>
    </a:accent4>
    <a:accent5>
      <a:srgbClr val="ECECEC"/>
    </a:accent5>
    <a:accent6>
      <a:srgbClr val="DBDBDB"/>
    </a:accent6>
    <a:hlink>
      <a:srgbClr val="5C5C61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2212</TotalTime>
  <Words>837</Words>
  <Application>Microsoft Office PowerPoint</Application>
  <PresentationFormat>Widescreen</PresentationFormat>
  <Paragraphs>69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Khmer OS Battambang</vt:lpstr>
      <vt:lpstr>Khmer OS Muol Light</vt:lpstr>
      <vt:lpstr>Arial</vt:lpstr>
      <vt:lpstr>Wingdings</vt:lpstr>
      <vt:lpstr>Khmer OS System</vt:lpstr>
      <vt:lpstr>Verdana</vt:lpstr>
      <vt:lpstr>Roboto Condensed</vt:lpstr>
      <vt:lpstr>Roboto</vt:lpstr>
      <vt:lpstr>Small Business Web Site 4:3 Project Proposal by Slidesgo</vt:lpstr>
      <vt:lpstr>ការប្រើប្រាស់ពុម្ភអក្សរ Typography in CSS</vt:lpstr>
      <vt:lpstr>ពុម្ពអក្សរ (Font)</vt:lpstr>
      <vt:lpstr>របៀប Add Font នៅក្នុង CSS3៖</vt:lpstr>
      <vt:lpstr>PowerPoint Presentation</vt:lpstr>
      <vt:lpstr>រចនាប័ទ្មអត្ថបទ (Text Style)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Typrography</dc:title>
  <dc:creator>Che Sophal</dc:creator>
  <cp:lastModifiedBy>Che Sophal</cp:lastModifiedBy>
  <cp:revision>48</cp:revision>
  <dcterms:modified xsi:type="dcterms:W3CDTF">2023-10-05T07:24:29Z</dcterms:modified>
</cp:coreProperties>
</file>