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5"/>
  </p:notesMasterIdLst>
  <p:handoutMasterIdLst>
    <p:handoutMasterId r:id="rId26"/>
  </p:handoutMasterIdLst>
  <p:sldIdLst>
    <p:sldId id="273" r:id="rId2"/>
    <p:sldId id="355" r:id="rId3"/>
    <p:sldId id="316" r:id="rId4"/>
    <p:sldId id="353" r:id="rId5"/>
    <p:sldId id="354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39" r:id="rId24"/>
  </p:sldIdLst>
  <p:sldSz cx="12192000" cy="6858000"/>
  <p:notesSz cx="6858000" cy="9144000"/>
  <p:embeddedFontLst>
    <p:embeddedFont>
      <p:font typeface="Khmer OS Battambang" panose="02000500000000020004" pitchFamily="2" charset="0"/>
      <p:regular r:id="rId27"/>
      <p:bold r:id="rId28"/>
    </p:embeddedFont>
    <p:embeddedFont>
      <p:font typeface="Khmer OS Muol Light" panose="02000500000000020004" pitchFamily="2" charset="0"/>
      <p:regular r:id="rId29"/>
    </p:embeddedFont>
    <p:embeddedFont>
      <p:font typeface="Khmer OS System" panose="02000500000000020004" pitchFamily="2" charset="0"/>
      <p:regular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Roboto Condensed" panose="02000000000000000000" pitchFamily="2" charset="0"/>
      <p:regular r:id="rId35"/>
      <p:bold r:id="rId36"/>
      <p:italic r:id="rId37"/>
      <p:boldItalic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9AA0A6"/>
          </p15:clr>
        </p15:guide>
        <p15:guide id="2" pos="3840" userDrawn="1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8BA"/>
    <a:srgbClr val="200E74"/>
    <a:srgbClr val="3C9CD7"/>
    <a:srgbClr val="D1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0435D3-F470-4B2E-9787-888551F29F60}">
  <a:tblStyle styleId="{000435D3-F470-4B2E-9787-888551F29F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5226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3171E2-160B-9248-6081-5A641E8BF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4B4A-8F91-9D3E-4A48-5C15ECCF02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31542-B801-479C-BAE2-831B9F91124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0E4BF-906F-18DA-7024-5B238B8324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54FC4-EF34-BA66-4CEE-AEDD68379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8D6C4-375A-4F96-8E5B-A0807B41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86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03eef302b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03eef302b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906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410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826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481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394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588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75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115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157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64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981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240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720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530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59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49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819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162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728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448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47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24" name="Google Shape;124;p6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1196000" y="1257575"/>
            <a:ext cx="980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8476535" y="21145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8476535" y="26737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8476535" y="43611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8476535" y="49203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 hasCustomPrompt="1"/>
          </p:nvPr>
        </p:nvSpPr>
        <p:spPr>
          <a:xfrm>
            <a:off x="690733" y="2753550"/>
            <a:ext cx="3634400" cy="135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 err="1"/>
              <a:t>sdsd</a:t>
            </a:r>
            <a:endParaRPr dirty="0"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A7B17"/>
          </p15:clr>
        </p15:guide>
        <p15:guide id="2" pos="4071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10378847" y="1271083"/>
            <a:ext cx="672856" cy="544194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849213" y="3650328"/>
            <a:ext cx="660367" cy="794590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8397634" y="5828697"/>
            <a:ext cx="1002193" cy="2217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1256171" y="4526753"/>
            <a:ext cx="3613752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userDrawn="1">
  <p:cSld name="Title and text 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>
            <a:spLocks noGrp="1"/>
          </p:cNvSpPr>
          <p:nvPr>
            <p:ph type="title"/>
          </p:nvPr>
        </p:nvSpPr>
        <p:spPr>
          <a:xfrm>
            <a:off x="7341779" y="3251285"/>
            <a:ext cx="349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body" idx="1"/>
          </p:nvPr>
        </p:nvSpPr>
        <p:spPr>
          <a:xfrm>
            <a:off x="7341800" y="3917770"/>
            <a:ext cx="34964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361" name="Google Shape;361;p1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7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4" name="Google Shape;364;p17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5" name="Google Shape;365;p17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6" name="Google Shape;366;p17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70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 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8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712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0733" y="685792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0733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8" r:id="rId2"/>
    <p:sldLayoutId id="2147483659" r:id="rId3"/>
    <p:sldLayoutId id="2147483673" r:id="rId4"/>
    <p:sldLayoutId id="2147483674" r:id="rId5"/>
    <p:sldLayoutId id="2147483678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4" Type="http://schemas.openxmlformats.org/officeDocument/2006/relationships/slide" Target="slide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23.xml"/><Relationship Id="rId4" Type="http://schemas.openxmlformats.org/officeDocument/2006/relationships/slide" Target="slide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5.jpg"/><Relationship Id="rId7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3.xml"/><Relationship Id="rId5" Type="http://schemas.openxmlformats.org/officeDocument/2006/relationships/slide" Target="slide19.xml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slide" Target="slide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23.xml"/><Relationship Id="rId4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4" Type="http://schemas.openxmlformats.org/officeDocument/2006/relationships/slide" Target="slide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8.png"/><Relationship Id="rId7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3.xml"/><Relationship Id="rId5" Type="http://schemas.openxmlformats.org/officeDocument/2006/relationships/slide" Target="slide19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4" Type="http://schemas.openxmlformats.org/officeDocument/2006/relationships/slide" Target="slide2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0.png"/><Relationship Id="rId7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3.xml"/><Relationship Id="rId5" Type="http://schemas.openxmlformats.org/officeDocument/2006/relationships/slide" Target="slide19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2.png"/><Relationship Id="rId7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3.xml"/><Relationship Id="rId5" Type="http://schemas.openxmlformats.org/officeDocument/2006/relationships/slide" Target="slide19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4.png"/><Relationship Id="rId7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3.xml"/><Relationship Id="rId5" Type="http://schemas.openxmlformats.org/officeDocument/2006/relationships/slide" Target="slide19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6.png"/><Relationship Id="rId7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3.xml"/><Relationship Id="rId5" Type="http://schemas.openxmlformats.org/officeDocument/2006/relationships/slide" Target="slide19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8.png"/><Relationship Id="rId7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3.xml"/><Relationship Id="rId5" Type="http://schemas.openxmlformats.org/officeDocument/2006/relationships/slide" Target="slide19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CheSopha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5.png"/><Relationship Id="rId7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3.xml"/><Relationship Id="rId5" Type="http://schemas.openxmlformats.org/officeDocument/2006/relationships/slide" Target="slide1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7.png"/><Relationship Id="rId7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3.xml"/><Relationship Id="rId5" Type="http://schemas.openxmlformats.org/officeDocument/2006/relationships/slide" Target="slide1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23.xml"/><Relationship Id="rId4" Type="http://schemas.openxmlformats.org/officeDocument/2006/relationships/slide" Target="slide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5" Type="http://schemas.openxmlformats.org/officeDocument/2006/relationships/slide" Target="slide2.xml"/><Relationship Id="rId4" Type="http://schemas.openxmlformats.org/officeDocument/2006/relationships/slide" Target="slide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10.png"/><Relationship Id="rId7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3.xml"/><Relationship Id="rId5" Type="http://schemas.openxmlformats.org/officeDocument/2006/relationships/slide" Target="slide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23.xml"/><Relationship Id="rId4" Type="http://schemas.openxmlformats.org/officeDocument/2006/relationships/slide" Target="slide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23.xml"/><Relationship Id="rId4" Type="http://schemas.openxmlformats.org/officeDocument/2006/relationships/slide" Target="slide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0"/>
          <p:cNvSpPr txBox="1">
            <a:spLocks noGrp="1"/>
          </p:cNvSpPr>
          <p:nvPr>
            <p:ph type="title"/>
          </p:nvPr>
        </p:nvSpPr>
        <p:spPr>
          <a:xfrm>
            <a:off x="6094744" y="3194865"/>
            <a:ext cx="4523890" cy="1921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  <a:buSzPts val="5200"/>
            </a:pPr>
            <a:r>
              <a:rPr lang="km-KH" sz="29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ការប្រើប្រាស់</a:t>
            </a:r>
            <a:r>
              <a:rPr lang="en-US" sz="29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Colors and Background</a:t>
            </a:r>
            <a:endParaRPr sz="2900" dirty="0"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grpSp>
        <p:nvGrpSpPr>
          <p:cNvPr id="1220" name="Google Shape;1220;p50"/>
          <p:cNvGrpSpPr/>
          <p:nvPr/>
        </p:nvGrpSpPr>
        <p:grpSpPr>
          <a:xfrm>
            <a:off x="1884263" y="2370754"/>
            <a:ext cx="3771185" cy="3107176"/>
            <a:chOff x="3056525" y="3054300"/>
            <a:chExt cx="2022300" cy="1666225"/>
          </a:xfrm>
        </p:grpSpPr>
        <p:sp>
          <p:nvSpPr>
            <p:cNvPr id="1221" name="Google Shape;1221;p50"/>
            <p:cNvSpPr/>
            <p:nvPr/>
          </p:nvSpPr>
          <p:spPr>
            <a:xfrm>
              <a:off x="3853750" y="4156750"/>
              <a:ext cx="427825" cy="507050"/>
            </a:xfrm>
            <a:custGeom>
              <a:avLst/>
              <a:gdLst/>
              <a:ahLst/>
              <a:cxnLst/>
              <a:rect l="l" t="t" r="r" b="b"/>
              <a:pathLst>
                <a:path w="17113" h="20282" extrusionOk="0">
                  <a:moveTo>
                    <a:pt x="1" y="1"/>
                  </a:moveTo>
                  <a:lnTo>
                    <a:pt x="1" y="20282"/>
                  </a:lnTo>
                  <a:lnTo>
                    <a:pt x="17113" y="20282"/>
                  </a:lnTo>
                  <a:lnTo>
                    <a:pt x="17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3620250" y="4553700"/>
              <a:ext cx="894825" cy="166825"/>
            </a:xfrm>
            <a:custGeom>
              <a:avLst/>
              <a:gdLst/>
              <a:ahLst/>
              <a:cxnLst/>
              <a:rect l="l" t="t" r="r" b="b"/>
              <a:pathLst>
                <a:path w="35793" h="6673" extrusionOk="0">
                  <a:moveTo>
                    <a:pt x="5305" y="1"/>
                  </a:moveTo>
                  <a:cubicBezTo>
                    <a:pt x="2369" y="1"/>
                    <a:pt x="1" y="2369"/>
                    <a:pt x="1" y="5271"/>
                  </a:cubicBezTo>
                  <a:lnTo>
                    <a:pt x="1" y="6672"/>
                  </a:lnTo>
                  <a:lnTo>
                    <a:pt x="35793" y="6672"/>
                  </a:lnTo>
                  <a:lnTo>
                    <a:pt x="35793" y="5271"/>
                  </a:lnTo>
                  <a:cubicBezTo>
                    <a:pt x="35793" y="2369"/>
                    <a:pt x="33425" y="1"/>
                    <a:pt x="30489" y="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056525" y="3054300"/>
              <a:ext cx="2022300" cy="1332650"/>
            </a:xfrm>
            <a:custGeom>
              <a:avLst/>
              <a:gdLst/>
              <a:ahLst/>
              <a:cxnLst/>
              <a:rect l="l" t="t" r="r" b="b"/>
              <a:pathLst>
                <a:path w="80892" h="53306" extrusionOk="0">
                  <a:moveTo>
                    <a:pt x="2302" y="0"/>
                  </a:moveTo>
                  <a:cubicBezTo>
                    <a:pt x="1034" y="0"/>
                    <a:pt x="0" y="1034"/>
                    <a:pt x="0" y="2269"/>
                  </a:cubicBezTo>
                  <a:lnTo>
                    <a:pt x="0" y="51037"/>
                  </a:lnTo>
                  <a:cubicBezTo>
                    <a:pt x="0" y="52304"/>
                    <a:pt x="1034" y="53305"/>
                    <a:pt x="2302" y="53305"/>
                  </a:cubicBezTo>
                  <a:lnTo>
                    <a:pt x="78590" y="53305"/>
                  </a:lnTo>
                  <a:cubicBezTo>
                    <a:pt x="79857" y="53305"/>
                    <a:pt x="80891" y="52304"/>
                    <a:pt x="80891" y="51037"/>
                  </a:cubicBezTo>
                  <a:lnTo>
                    <a:pt x="80891" y="2269"/>
                  </a:lnTo>
                  <a:cubicBezTo>
                    <a:pt x="80891" y="1034"/>
                    <a:pt x="79857" y="0"/>
                    <a:pt x="7859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119075" y="3115175"/>
              <a:ext cx="1897200" cy="1160025"/>
            </a:xfrm>
            <a:custGeom>
              <a:avLst/>
              <a:gdLst/>
              <a:ahLst/>
              <a:cxnLst/>
              <a:rect l="l" t="t" r="r" b="b"/>
              <a:pathLst>
                <a:path w="75888" h="46401" extrusionOk="0">
                  <a:moveTo>
                    <a:pt x="0" y="0"/>
                  </a:moveTo>
                  <a:lnTo>
                    <a:pt x="0" y="46400"/>
                  </a:lnTo>
                  <a:lnTo>
                    <a:pt x="75888" y="46400"/>
                  </a:lnTo>
                  <a:lnTo>
                    <a:pt x="758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4043900" y="4304350"/>
              <a:ext cx="47550" cy="47575"/>
            </a:xfrm>
            <a:custGeom>
              <a:avLst/>
              <a:gdLst/>
              <a:ahLst/>
              <a:cxnLst/>
              <a:rect l="l" t="t" r="r" b="b"/>
              <a:pathLst>
                <a:path w="1902" h="1903" extrusionOk="0">
                  <a:moveTo>
                    <a:pt x="934" y="1"/>
                  </a:moveTo>
                  <a:cubicBezTo>
                    <a:pt x="434" y="1"/>
                    <a:pt x="0" y="434"/>
                    <a:pt x="0" y="935"/>
                  </a:cubicBezTo>
                  <a:cubicBezTo>
                    <a:pt x="0" y="1468"/>
                    <a:pt x="434" y="1902"/>
                    <a:pt x="934" y="1902"/>
                  </a:cubicBezTo>
                  <a:cubicBezTo>
                    <a:pt x="1468" y="1902"/>
                    <a:pt x="1902" y="1468"/>
                    <a:pt x="1902" y="935"/>
                  </a:cubicBezTo>
                  <a:cubicBezTo>
                    <a:pt x="1902" y="434"/>
                    <a:pt x="1468" y="1"/>
                    <a:pt x="9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1226" name="Google Shape;1226;p50"/>
          <p:cNvCxnSpPr>
            <a:cxnSpLocks/>
          </p:cNvCxnSpPr>
          <p:nvPr/>
        </p:nvCxnSpPr>
        <p:spPr>
          <a:xfrm rot="10800000" flipV="1">
            <a:off x="3769982" y="1744600"/>
            <a:ext cx="3931920" cy="65332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1229" name="Google Shape;1229;p50"/>
          <p:cNvSpPr/>
          <p:nvPr/>
        </p:nvSpPr>
        <p:spPr>
          <a:xfrm>
            <a:off x="10244233" y="4997750"/>
            <a:ext cx="374400" cy="374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30" name="Google Shape;1230;p50"/>
          <p:cNvGrpSpPr/>
          <p:nvPr/>
        </p:nvGrpSpPr>
        <p:grpSpPr>
          <a:xfrm>
            <a:off x="1626879" y="1212543"/>
            <a:ext cx="518239" cy="502950"/>
            <a:chOff x="690709" y="1212543"/>
            <a:chExt cx="518239" cy="502950"/>
          </a:xfrm>
        </p:grpSpPr>
        <p:sp>
          <p:nvSpPr>
            <p:cNvPr id="1231" name="Google Shape;1231;p50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986947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234" name="Google Shape;1234;p50"/>
          <p:cNvSpPr/>
          <p:nvPr/>
        </p:nvSpPr>
        <p:spPr>
          <a:xfrm>
            <a:off x="2086533" y="5615879"/>
            <a:ext cx="222000" cy="222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35" name="Google Shape;1235;p50"/>
          <p:cNvGrpSpPr/>
          <p:nvPr/>
        </p:nvGrpSpPr>
        <p:grpSpPr>
          <a:xfrm>
            <a:off x="9154177" y="2144831"/>
            <a:ext cx="633094" cy="451845"/>
            <a:chOff x="6712801" y="2072648"/>
            <a:chExt cx="633094" cy="451845"/>
          </a:xfrm>
        </p:grpSpPr>
        <p:sp>
          <p:nvSpPr>
            <p:cNvPr id="1236" name="Google Shape;1236;p50"/>
            <p:cNvSpPr/>
            <p:nvPr/>
          </p:nvSpPr>
          <p:spPr>
            <a:xfrm>
              <a:off x="7123895" y="2302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6712801" y="2072648"/>
              <a:ext cx="330600" cy="3306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238" name="Google Shape;1238;p50"/>
          <p:cNvGrpSpPr/>
          <p:nvPr/>
        </p:nvGrpSpPr>
        <p:grpSpPr>
          <a:xfrm>
            <a:off x="7701902" y="1284093"/>
            <a:ext cx="862800" cy="862800"/>
            <a:chOff x="5465538" y="1366672"/>
            <a:chExt cx="862800" cy="862800"/>
          </a:xfrm>
        </p:grpSpPr>
        <p:sp>
          <p:nvSpPr>
            <p:cNvPr id="1227" name="Google Shape;1227;p50"/>
            <p:cNvSpPr/>
            <p:nvPr/>
          </p:nvSpPr>
          <p:spPr>
            <a:xfrm>
              <a:off x="5465538" y="1366672"/>
              <a:ext cx="862800" cy="86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5731637" y="1511757"/>
              <a:ext cx="330592" cy="572626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3" name="Google Shape;579;p41">
            <a:extLst>
              <a:ext uri="{FF2B5EF4-FFF2-40B4-BE49-F238E27FC236}">
                <a16:creationId xmlns:a16="http://schemas.microsoft.com/office/drawing/2014/main" id="{EEDED91F-D3F7-9DC6-2F36-119414C9B272}"/>
              </a:ext>
            </a:extLst>
          </p:cNvPr>
          <p:cNvSpPr/>
          <p:nvPr/>
        </p:nvSpPr>
        <p:spPr>
          <a:xfrm>
            <a:off x="6184264" y="2630732"/>
            <a:ext cx="1806554" cy="56413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Chapter 3</a:t>
            </a:r>
            <a:endParaRPr sz="20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Background color Vectors &amp; Illustrations for Free Download | Freepik">
            <a:extLst>
              <a:ext uri="{FF2B5EF4-FFF2-40B4-BE49-F238E27FC236}">
                <a16:creationId xmlns:a16="http://schemas.microsoft.com/office/drawing/2014/main" id="{907594D5-D378-5320-48A2-5E54BEA53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792" y="2475431"/>
            <a:ext cx="3537899" cy="217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29;p37">
            <a:extLst>
              <a:ext uri="{FF2B5EF4-FFF2-40B4-BE49-F238E27FC236}">
                <a16:creationId xmlns:a16="http://schemas.microsoft.com/office/drawing/2014/main" id="{2A850DCD-40B4-F00A-A3B5-1F33B87DCD11}"/>
              </a:ext>
            </a:extLst>
          </p:cNvPr>
          <p:cNvSpPr/>
          <p:nvPr/>
        </p:nvSpPr>
        <p:spPr>
          <a:xfrm>
            <a:off x="10630297" y="5455403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A9BB11-6D1C-61E5-2AE0-ABF2519B9223}"/>
              </a:ext>
            </a:extLst>
          </p:cNvPr>
          <p:cNvSpPr txBox="1"/>
          <p:nvPr/>
        </p:nvSpPr>
        <p:spPr>
          <a:xfrm>
            <a:off x="666750" y="978435"/>
            <a:ext cx="10658475" cy="1265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background-position: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សម្រាប់កំណត់ទីតាំងរបស់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ឲ្យស្ថិតនៅផ្នែកណាមួយ តាមរយៈ តំលៃដែលបានកំណត់ដូចខាងក្រោម៖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km-KH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94409DE-3E99-6C18-0D47-BD5159729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02909"/>
              </p:ext>
            </p:extLst>
          </p:nvPr>
        </p:nvGraphicFramePr>
        <p:xfrm>
          <a:off x="2092001" y="2174900"/>
          <a:ext cx="7537773" cy="1813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2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6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Khmer OS Classic" panose="02000500000000020004" pitchFamily="2" charset="0"/>
                        </a:rPr>
                        <a:t>Left Top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Khmer OS Classic" panose="02000500000000020004" pitchFamily="2" charset="0"/>
                        </a:rPr>
                        <a:t>Center Top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Khmer OS Classic" panose="02000500000000020004" pitchFamily="2" charset="0"/>
                        </a:rPr>
                        <a:t>Right Top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6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Khmer OS Classic" panose="02000500000000020004" pitchFamily="2" charset="0"/>
                        </a:rPr>
                        <a:t>Left Center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Khmer OS Classic" panose="02000500000000020004" pitchFamily="2" charset="0"/>
                        </a:rPr>
                        <a:t>Center Center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Khmer OS Classic" panose="02000500000000020004" pitchFamily="2" charset="0"/>
                        </a:rPr>
                        <a:t>Right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Khmer OS Classic" panose="02000500000000020004" pitchFamily="2" charset="0"/>
                        </a:rPr>
                        <a:t> Center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Khmer OS Classic" panose="02000500000000020004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6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Khmer OS Classic" panose="02000500000000020004" pitchFamily="2" charset="0"/>
                        </a:rPr>
                        <a:t>Left Bottom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Khmer OS Classic" panose="02000500000000020004" pitchFamily="2" charset="0"/>
                        </a:rPr>
                        <a:t>Center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Khmer OS Classic" panose="02000500000000020004" pitchFamily="2" charset="0"/>
                        </a:rPr>
                        <a:t> Bottom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Khmer OS Classic" panose="02000500000000020004" pitchFamily="2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Khmer OS Classic" panose="02000500000000020004" pitchFamily="2" charset="0"/>
                        </a:rPr>
                        <a:t>Right Bottom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Google Shape;2087;p67">
            <a:extLst>
              <a:ext uri="{FF2B5EF4-FFF2-40B4-BE49-F238E27FC236}">
                <a16:creationId xmlns:a16="http://schemas.microsoft.com/office/drawing/2014/main" id="{6E76567B-7215-BA78-F71C-5AE249CDBE44}"/>
              </a:ext>
            </a:extLst>
          </p:cNvPr>
          <p:cNvSpPr/>
          <p:nvPr/>
        </p:nvSpPr>
        <p:spPr>
          <a:xfrm rot="5400000">
            <a:off x="5985547" y="5137165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3A22A467-1B11-AE95-A29E-95D7141B856C}"/>
              </a:ext>
            </a:extLst>
          </p:cNvPr>
          <p:cNvSpPr txBox="1">
            <a:spLocks/>
          </p:cNvSpPr>
          <p:nvPr/>
        </p:nvSpPr>
        <p:spPr>
          <a:xfrm>
            <a:off x="4748048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Gradients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DE37226D-F84E-0998-D963-D6F0090EE37B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Colors</a:t>
            </a:r>
          </a:p>
        </p:txBody>
      </p:sp>
      <p:sp>
        <p:nvSpPr>
          <p:cNvPr id="15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D6BA8B65-F105-6EF6-E4FE-35E9AE7DC606}"/>
              </a:ext>
            </a:extLst>
          </p:cNvPr>
          <p:cNvSpPr txBox="1">
            <a:spLocks/>
          </p:cNvSpPr>
          <p:nvPr/>
        </p:nvSpPr>
        <p:spPr>
          <a:xfrm>
            <a:off x="3200398" y="191672"/>
            <a:ext cx="130382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Backgrounds</a:t>
            </a:r>
          </a:p>
        </p:txBody>
      </p:sp>
      <p:sp>
        <p:nvSpPr>
          <p:cNvPr id="12" name="Google Shape;830;p37">
            <a:extLst>
              <a:ext uri="{FF2B5EF4-FFF2-40B4-BE49-F238E27FC236}">
                <a16:creationId xmlns:a16="http://schemas.microsoft.com/office/drawing/2014/main" id="{0D361028-E8B4-BCB9-8A70-53EC17FCB6DF}"/>
              </a:ext>
            </a:extLst>
          </p:cNvPr>
          <p:cNvSpPr/>
          <p:nvPr/>
        </p:nvSpPr>
        <p:spPr>
          <a:xfrm rot="10800000">
            <a:off x="3349690" y="672792"/>
            <a:ext cx="1017037" cy="53266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695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29;p37">
            <a:extLst>
              <a:ext uri="{FF2B5EF4-FFF2-40B4-BE49-F238E27FC236}">
                <a16:creationId xmlns:a16="http://schemas.microsoft.com/office/drawing/2014/main" id="{2A850DCD-40B4-F00A-A3B5-1F33B87DCD11}"/>
              </a:ext>
            </a:extLst>
          </p:cNvPr>
          <p:cNvSpPr/>
          <p:nvPr/>
        </p:nvSpPr>
        <p:spPr>
          <a:xfrm>
            <a:off x="10630297" y="5455403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050" name="Picture 2" descr="Styling Background of Elements Using CSS - Tutorial Republic">
            <a:extLst>
              <a:ext uri="{FF2B5EF4-FFF2-40B4-BE49-F238E27FC236}">
                <a16:creationId xmlns:a16="http://schemas.microsoft.com/office/drawing/2014/main" id="{A32574F2-2DE2-A22C-DF4F-A2FA0FF67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929302"/>
            <a:ext cx="7715250" cy="50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6FFE8C1D-59DE-0468-443B-9971F5D09E80}"/>
              </a:ext>
            </a:extLst>
          </p:cNvPr>
          <p:cNvSpPr txBox="1">
            <a:spLocks/>
          </p:cNvSpPr>
          <p:nvPr/>
        </p:nvSpPr>
        <p:spPr>
          <a:xfrm>
            <a:off x="4748048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Gradients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8CBE783B-0685-73F9-CCCE-0D44EB9836DD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Colors</a:t>
            </a:r>
          </a:p>
        </p:txBody>
      </p:sp>
      <p:sp>
        <p:nvSpPr>
          <p:cNvPr id="10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0A61C91A-AF13-7AF3-89F4-6B6C9295B90D}"/>
              </a:ext>
            </a:extLst>
          </p:cNvPr>
          <p:cNvSpPr txBox="1">
            <a:spLocks/>
          </p:cNvSpPr>
          <p:nvPr/>
        </p:nvSpPr>
        <p:spPr>
          <a:xfrm>
            <a:off x="3200398" y="191672"/>
            <a:ext cx="130382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Backgrounds</a:t>
            </a:r>
          </a:p>
        </p:txBody>
      </p:sp>
      <p:sp>
        <p:nvSpPr>
          <p:cNvPr id="11" name="Google Shape;830;p37">
            <a:extLst>
              <a:ext uri="{FF2B5EF4-FFF2-40B4-BE49-F238E27FC236}">
                <a16:creationId xmlns:a16="http://schemas.microsoft.com/office/drawing/2014/main" id="{ADE115FA-E338-721C-ED33-5DAEA9A9B453}"/>
              </a:ext>
            </a:extLst>
          </p:cNvPr>
          <p:cNvSpPr/>
          <p:nvPr/>
        </p:nvSpPr>
        <p:spPr>
          <a:xfrm rot="10800000">
            <a:off x="3349690" y="672792"/>
            <a:ext cx="1017037" cy="53266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1832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3A9BB11-6D1C-61E5-2AE0-ABF2519B9223}"/>
              </a:ext>
            </a:extLst>
          </p:cNvPr>
          <p:cNvSpPr txBox="1"/>
          <p:nvPr/>
        </p:nvSpPr>
        <p:spPr>
          <a:xfrm>
            <a:off x="703522" y="925504"/>
            <a:ext cx="10163175" cy="823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72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Image Sprites: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ជាការទាញយកនូវបណ្ដុំនៃ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Icon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ដែលយើងដាក់លើរូបភាពតែមួយមកប្រើជំនួសឲ្យការប្រើ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Icon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ដាច់ៗពីគ្នា។ ការប្រើប្រាស់រូបភាព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sprites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នឹងកាត់បន្ថយចំនួនសំណើររបស់ម៉ាស៊ីនមេ និងរក្សាទុកកម្រិតបញ្ជូន។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609F00E-1D0C-BED6-D4FC-77C13DFB4D2F}"/>
              </a:ext>
            </a:extLst>
          </p:cNvPr>
          <p:cNvGrpSpPr/>
          <p:nvPr/>
        </p:nvGrpSpPr>
        <p:grpSpPr>
          <a:xfrm>
            <a:off x="794321" y="1805473"/>
            <a:ext cx="5301679" cy="446683"/>
            <a:chOff x="1662997" y="1783610"/>
            <a:chExt cx="5960113" cy="44668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940805D-8935-070C-E856-5D2D01B59521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478743-BA0A-E591-A75C-246E495CC77F}"/>
                </a:ext>
              </a:extLst>
            </p:cNvPr>
            <p:cNvSpPr txBox="1"/>
            <p:nvPr/>
          </p:nvSpPr>
          <p:spPr>
            <a:xfrm>
              <a:off x="1662997" y="1783610"/>
              <a:ext cx="5960113" cy="416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6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Syntax: </a:t>
              </a:r>
              <a:r>
                <a:rPr lang="en-US" sz="16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background: url(“imagename”) left top;</a:t>
              </a:r>
              <a:endParaRPr lang="en-US" altLang="zh-CN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7D09D6E-C1B4-3D7C-DAC4-ED91C4DD3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826" y="2387448"/>
            <a:ext cx="5538871" cy="3690667"/>
          </a:xfrm>
          <a:prstGeom prst="rect">
            <a:avLst/>
          </a:prstGeom>
          <a:effectLst>
            <a:reflection stA="45000" endPos="0" dist="50800" dir="5400000" sy="-100000" algn="bl" rotWithShape="0"/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FF5B081-1400-E960-2B12-92DAFFA183CA}"/>
              </a:ext>
            </a:extLst>
          </p:cNvPr>
          <p:cNvGrpSpPr/>
          <p:nvPr/>
        </p:nvGrpSpPr>
        <p:grpSpPr>
          <a:xfrm>
            <a:off x="2168149" y="3489649"/>
            <a:ext cx="1821894" cy="915649"/>
            <a:chOff x="1136928" y="3258816"/>
            <a:chExt cx="1821894" cy="915649"/>
          </a:xfrm>
        </p:grpSpPr>
        <p:pic>
          <p:nvPicPr>
            <p:cNvPr id="3074" name="Picture 2" descr="navigation images">
              <a:extLst>
                <a:ext uri="{FF2B5EF4-FFF2-40B4-BE49-F238E27FC236}">
                  <a16:creationId xmlns:a16="http://schemas.microsoft.com/office/drawing/2014/main" id="{CFA02190-43FD-DA22-F092-E8853C608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078" y="3755365"/>
              <a:ext cx="1276350" cy="419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03A41D-4376-6AB3-07A1-7AD22D357800}"/>
                </a:ext>
              </a:extLst>
            </p:cNvPr>
            <p:cNvSpPr txBox="1"/>
            <p:nvPr/>
          </p:nvSpPr>
          <p:spPr>
            <a:xfrm>
              <a:off x="1136928" y="3258816"/>
              <a:ext cx="182189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2268BA"/>
                  </a:solidFill>
                  <a:latin typeface="+mj-lt"/>
                  <a:cs typeface="Khmer OS Battambang" panose="02000500000000020004" pitchFamily="2" charset="0"/>
                </a:rPr>
                <a:t>Original Image</a:t>
              </a:r>
              <a:r>
                <a:rPr lang="en-US" dirty="0">
                  <a:solidFill>
                    <a:srgbClr val="2268BA"/>
                  </a:solidFill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:</a:t>
              </a:r>
              <a:r>
                <a:rPr lang="en-US" dirty="0">
                  <a:solidFill>
                    <a:srgbClr val="222222"/>
                  </a:solidFill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 </a:t>
              </a:r>
              <a:endParaRPr lang="en-US" dirty="0"/>
            </a:p>
          </p:txBody>
        </p:sp>
      </p:grpSp>
      <p:sp>
        <p:nvSpPr>
          <p:cNvPr id="15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5D8A5F3F-54FC-1B63-C7F2-41806991C3DB}"/>
              </a:ext>
            </a:extLst>
          </p:cNvPr>
          <p:cNvSpPr txBox="1">
            <a:spLocks/>
          </p:cNvSpPr>
          <p:nvPr/>
        </p:nvSpPr>
        <p:spPr>
          <a:xfrm>
            <a:off x="4748048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Gradients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rId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7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B27E2F50-C302-7C64-9A42-9B8213617063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Colors</a:t>
            </a:r>
          </a:p>
        </p:txBody>
      </p:sp>
      <p:sp>
        <p:nvSpPr>
          <p:cNvPr id="19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84FF789B-10CC-C892-82D3-19A63B451AF0}"/>
              </a:ext>
            </a:extLst>
          </p:cNvPr>
          <p:cNvSpPr txBox="1">
            <a:spLocks/>
          </p:cNvSpPr>
          <p:nvPr/>
        </p:nvSpPr>
        <p:spPr>
          <a:xfrm>
            <a:off x="3200398" y="191672"/>
            <a:ext cx="130382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Backgrounds</a:t>
            </a:r>
          </a:p>
        </p:txBody>
      </p:sp>
      <p:sp>
        <p:nvSpPr>
          <p:cNvPr id="16" name="Google Shape;830;p37">
            <a:extLst>
              <a:ext uri="{FF2B5EF4-FFF2-40B4-BE49-F238E27FC236}">
                <a16:creationId xmlns:a16="http://schemas.microsoft.com/office/drawing/2014/main" id="{468BF690-C23B-3C15-5EC8-7B8B5A6B5AEB}"/>
              </a:ext>
            </a:extLst>
          </p:cNvPr>
          <p:cNvSpPr/>
          <p:nvPr/>
        </p:nvSpPr>
        <p:spPr>
          <a:xfrm rot="10800000">
            <a:off x="3349690" y="672792"/>
            <a:ext cx="1017037" cy="53266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4336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3A9BB11-6D1C-61E5-2AE0-ABF2519B9223}"/>
              </a:ext>
            </a:extLst>
          </p:cNvPr>
          <p:cNvSpPr txBox="1"/>
          <p:nvPr/>
        </p:nvSpPr>
        <p:spPr>
          <a:xfrm>
            <a:off x="703522" y="925504"/>
            <a:ext cx="10163175" cy="1188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72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CSS3 Multiple Background: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សម្រាប់កំណត់ទីតាំងរបស់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background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ឲ្យស្ថិតនៅផ្នែកណាមួយ តាមរយៈតំលៃដែលបានកំណត់ដូចខាងក្រោម។ នៅក្នុងចំណុចនេះយើងនឹងលើកយកពីការប្រើ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 Background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CSS 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សម្រាប់ដាក់រូបភាពបានច្រើនទៅក្នុង &lt;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div&gt;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HTML element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ណាមួយ។ យើងនឹងប្រើប្រាស់រូបភាពពីរខាងក្រោមនេះជាឧទាហរណ៍៖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B18FA-2F6D-CC07-0520-548E687C3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801" y="2288770"/>
            <a:ext cx="8098615" cy="3704824"/>
          </a:xfrm>
          <a:prstGeom prst="rect">
            <a:avLst/>
          </a:prstGeom>
        </p:spPr>
      </p:pic>
      <p:grpSp>
        <p:nvGrpSpPr>
          <p:cNvPr id="17" name="Google Shape;9699;p74">
            <a:extLst>
              <a:ext uri="{FF2B5EF4-FFF2-40B4-BE49-F238E27FC236}">
                <a16:creationId xmlns:a16="http://schemas.microsoft.com/office/drawing/2014/main" id="{C824F2B6-4342-5968-B612-BE9C96723BA6}"/>
              </a:ext>
            </a:extLst>
          </p:cNvPr>
          <p:cNvGrpSpPr/>
          <p:nvPr/>
        </p:nvGrpSpPr>
        <p:grpSpPr>
          <a:xfrm>
            <a:off x="10616144" y="5442023"/>
            <a:ext cx="1310369" cy="1103142"/>
            <a:chOff x="951975" y="315800"/>
            <a:chExt cx="5860325" cy="4933550"/>
          </a:xfrm>
        </p:grpSpPr>
        <p:sp>
          <p:nvSpPr>
            <p:cNvPr id="18" name="Google Shape;9700;p74">
              <a:extLst>
                <a:ext uri="{FF2B5EF4-FFF2-40B4-BE49-F238E27FC236}">
                  <a16:creationId xmlns:a16="http://schemas.microsoft.com/office/drawing/2014/main" id="{EBEF0DC6-D069-6D23-980E-3F8DB972539C}"/>
                </a:ext>
              </a:extLst>
            </p:cNvPr>
            <p:cNvSpPr/>
            <p:nvPr/>
          </p:nvSpPr>
          <p:spPr>
            <a:xfrm>
              <a:off x="6501500" y="3684025"/>
              <a:ext cx="310800" cy="261200"/>
            </a:xfrm>
            <a:custGeom>
              <a:avLst/>
              <a:gdLst/>
              <a:ahLst/>
              <a:cxnLst/>
              <a:rect l="l" t="t" r="r" b="b"/>
              <a:pathLst>
                <a:path w="12432" h="10448" extrusionOk="0">
                  <a:moveTo>
                    <a:pt x="4963" y="0"/>
                  </a:moveTo>
                  <a:cubicBezTo>
                    <a:pt x="2239" y="0"/>
                    <a:pt x="0" y="2356"/>
                    <a:pt x="0" y="5120"/>
                  </a:cubicBezTo>
                  <a:cubicBezTo>
                    <a:pt x="0" y="8227"/>
                    <a:pt x="2220" y="10447"/>
                    <a:pt x="5328" y="10447"/>
                  </a:cubicBezTo>
                  <a:cubicBezTo>
                    <a:pt x="9989" y="10447"/>
                    <a:pt x="12431" y="4898"/>
                    <a:pt x="8879" y="1568"/>
                  </a:cubicBezTo>
                  <a:cubicBezTo>
                    <a:pt x="7991" y="458"/>
                    <a:pt x="6660" y="14"/>
                    <a:pt x="5328" y="14"/>
                  </a:cubicBezTo>
                  <a:cubicBezTo>
                    <a:pt x="5205" y="5"/>
                    <a:pt x="5084" y="0"/>
                    <a:pt x="49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9701;p74">
              <a:extLst>
                <a:ext uri="{FF2B5EF4-FFF2-40B4-BE49-F238E27FC236}">
                  <a16:creationId xmlns:a16="http://schemas.microsoft.com/office/drawing/2014/main" id="{AC89AE2B-601A-31A4-E171-877D735020D6}"/>
                </a:ext>
              </a:extLst>
            </p:cNvPr>
            <p:cNvSpPr/>
            <p:nvPr/>
          </p:nvSpPr>
          <p:spPr>
            <a:xfrm>
              <a:off x="6501500" y="2945200"/>
              <a:ext cx="310800" cy="261925"/>
            </a:xfrm>
            <a:custGeom>
              <a:avLst/>
              <a:gdLst/>
              <a:ahLst/>
              <a:cxnLst/>
              <a:rect l="l" t="t" r="r" b="b"/>
              <a:pathLst>
                <a:path w="12432" h="10477" extrusionOk="0">
                  <a:moveTo>
                    <a:pt x="5852" y="1"/>
                  </a:moveTo>
                  <a:cubicBezTo>
                    <a:pt x="5678" y="1"/>
                    <a:pt x="5503" y="15"/>
                    <a:pt x="5328" y="44"/>
                  </a:cubicBezTo>
                  <a:cubicBezTo>
                    <a:pt x="5205" y="34"/>
                    <a:pt x="5084" y="30"/>
                    <a:pt x="4963" y="30"/>
                  </a:cubicBezTo>
                  <a:cubicBezTo>
                    <a:pt x="2239" y="30"/>
                    <a:pt x="0" y="2386"/>
                    <a:pt x="0" y="5149"/>
                  </a:cubicBezTo>
                  <a:cubicBezTo>
                    <a:pt x="0" y="8035"/>
                    <a:pt x="2220" y="10477"/>
                    <a:pt x="5328" y="10477"/>
                  </a:cubicBezTo>
                  <a:cubicBezTo>
                    <a:pt x="9989" y="10477"/>
                    <a:pt x="12431" y="4705"/>
                    <a:pt x="8879" y="1376"/>
                  </a:cubicBezTo>
                  <a:cubicBezTo>
                    <a:pt x="8108" y="604"/>
                    <a:pt x="7002" y="1"/>
                    <a:pt x="58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9702;p74">
              <a:extLst>
                <a:ext uri="{FF2B5EF4-FFF2-40B4-BE49-F238E27FC236}">
                  <a16:creationId xmlns:a16="http://schemas.microsoft.com/office/drawing/2014/main" id="{20FEFAB9-DC8A-B0DE-AE54-A5F45E77BE2C}"/>
                </a:ext>
              </a:extLst>
            </p:cNvPr>
            <p:cNvSpPr/>
            <p:nvPr/>
          </p:nvSpPr>
          <p:spPr>
            <a:xfrm>
              <a:off x="6501500" y="2202650"/>
              <a:ext cx="310800" cy="266400"/>
            </a:xfrm>
            <a:custGeom>
              <a:avLst/>
              <a:gdLst/>
              <a:ahLst/>
              <a:cxnLst/>
              <a:rect l="l" t="t" r="r" b="b"/>
              <a:pathLst>
                <a:path w="12432" h="10656" extrusionOk="0">
                  <a:moveTo>
                    <a:pt x="5328" y="0"/>
                  </a:moveTo>
                  <a:cubicBezTo>
                    <a:pt x="2442" y="0"/>
                    <a:pt x="0" y="2442"/>
                    <a:pt x="0" y="5328"/>
                  </a:cubicBezTo>
                  <a:cubicBezTo>
                    <a:pt x="0" y="8214"/>
                    <a:pt x="2220" y="10655"/>
                    <a:pt x="5328" y="10655"/>
                  </a:cubicBezTo>
                  <a:cubicBezTo>
                    <a:pt x="9989" y="10655"/>
                    <a:pt x="12431" y="4884"/>
                    <a:pt x="8879" y="1554"/>
                  </a:cubicBezTo>
                  <a:cubicBezTo>
                    <a:pt x="7991" y="444"/>
                    <a:pt x="6660" y="0"/>
                    <a:pt x="53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9703;p74">
              <a:extLst>
                <a:ext uri="{FF2B5EF4-FFF2-40B4-BE49-F238E27FC236}">
                  <a16:creationId xmlns:a16="http://schemas.microsoft.com/office/drawing/2014/main" id="{6BE8E94F-F255-5CA1-B0A3-C33DE26EDCA7}"/>
                </a:ext>
              </a:extLst>
            </p:cNvPr>
            <p:cNvSpPr/>
            <p:nvPr/>
          </p:nvSpPr>
          <p:spPr>
            <a:xfrm>
              <a:off x="951975" y="3495675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noFill/>
            <a:ln w="9525" cap="flat" cmpd="sng">
              <a:solidFill>
                <a:srgbClr val="435D74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9704;p74">
              <a:extLst>
                <a:ext uri="{FF2B5EF4-FFF2-40B4-BE49-F238E27FC236}">
                  <a16:creationId xmlns:a16="http://schemas.microsoft.com/office/drawing/2014/main" id="{75178C6F-25D8-2603-4332-5B6B70D85F45}"/>
                </a:ext>
              </a:extLst>
            </p:cNvPr>
            <p:cNvSpPr/>
            <p:nvPr/>
          </p:nvSpPr>
          <p:spPr>
            <a:xfrm>
              <a:off x="951975" y="27576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9705;p74">
              <a:extLst>
                <a:ext uri="{FF2B5EF4-FFF2-40B4-BE49-F238E27FC236}">
                  <a16:creationId xmlns:a16="http://schemas.microsoft.com/office/drawing/2014/main" id="{F2F982E0-D808-2B80-DCF6-536DCF2DE10D}"/>
                </a:ext>
              </a:extLst>
            </p:cNvPr>
            <p:cNvSpPr/>
            <p:nvPr/>
          </p:nvSpPr>
          <p:spPr>
            <a:xfrm>
              <a:off x="951975" y="20195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9706;p74">
              <a:extLst>
                <a:ext uri="{FF2B5EF4-FFF2-40B4-BE49-F238E27FC236}">
                  <a16:creationId xmlns:a16="http://schemas.microsoft.com/office/drawing/2014/main" id="{9269910C-568C-9769-6A7E-E5A8B0B639FE}"/>
                </a:ext>
              </a:extLst>
            </p:cNvPr>
            <p:cNvSpPr/>
            <p:nvPr/>
          </p:nvSpPr>
          <p:spPr>
            <a:xfrm>
              <a:off x="951975" y="315800"/>
              <a:ext cx="5460750" cy="2719300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9707;p74">
              <a:extLst>
                <a:ext uri="{FF2B5EF4-FFF2-40B4-BE49-F238E27FC236}">
                  <a16:creationId xmlns:a16="http://schemas.microsoft.com/office/drawing/2014/main" id="{DECC4FD1-988C-632A-6107-F7FC8A5D169F}"/>
                </a:ext>
              </a:extLst>
            </p:cNvPr>
            <p:cNvSpPr/>
            <p:nvPr/>
          </p:nvSpPr>
          <p:spPr>
            <a:xfrm>
              <a:off x="6501500" y="1464200"/>
              <a:ext cx="310800" cy="261550"/>
            </a:xfrm>
            <a:custGeom>
              <a:avLst/>
              <a:gdLst/>
              <a:ahLst/>
              <a:cxnLst/>
              <a:rect l="l" t="t" r="r" b="b"/>
              <a:pathLst>
                <a:path w="12432" h="10462" extrusionOk="0">
                  <a:moveTo>
                    <a:pt x="4963" y="1"/>
                  </a:moveTo>
                  <a:cubicBezTo>
                    <a:pt x="2239" y="1"/>
                    <a:pt x="0" y="2357"/>
                    <a:pt x="0" y="5120"/>
                  </a:cubicBezTo>
                  <a:cubicBezTo>
                    <a:pt x="0" y="8097"/>
                    <a:pt x="2036" y="10462"/>
                    <a:pt x="4938" y="10462"/>
                  </a:cubicBezTo>
                  <a:cubicBezTo>
                    <a:pt x="5066" y="10462"/>
                    <a:pt x="5196" y="10457"/>
                    <a:pt x="5328" y="10448"/>
                  </a:cubicBezTo>
                  <a:cubicBezTo>
                    <a:pt x="9989" y="10448"/>
                    <a:pt x="12431" y="4898"/>
                    <a:pt x="8879" y="1569"/>
                  </a:cubicBezTo>
                  <a:cubicBezTo>
                    <a:pt x="7991" y="459"/>
                    <a:pt x="6660" y="15"/>
                    <a:pt x="5328" y="15"/>
                  </a:cubicBezTo>
                  <a:cubicBezTo>
                    <a:pt x="5205" y="5"/>
                    <a:pt x="5084" y="1"/>
                    <a:pt x="496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6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78BD3385-F669-31EF-00AC-9B0A47FF1611}"/>
              </a:ext>
            </a:extLst>
          </p:cNvPr>
          <p:cNvSpPr txBox="1">
            <a:spLocks/>
          </p:cNvSpPr>
          <p:nvPr/>
        </p:nvSpPr>
        <p:spPr>
          <a:xfrm>
            <a:off x="4748048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Gradients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7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4160E3A8-4C3B-9072-680C-F2B517AC7AB2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Colors</a:t>
            </a:r>
          </a:p>
        </p:txBody>
      </p:sp>
      <p:sp>
        <p:nvSpPr>
          <p:cNvPr id="29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901DD817-7FAC-9B60-19C0-BBC370650E4C}"/>
              </a:ext>
            </a:extLst>
          </p:cNvPr>
          <p:cNvSpPr txBox="1">
            <a:spLocks/>
          </p:cNvSpPr>
          <p:nvPr/>
        </p:nvSpPr>
        <p:spPr>
          <a:xfrm>
            <a:off x="3200398" y="191672"/>
            <a:ext cx="130382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Backgrounds</a:t>
            </a:r>
          </a:p>
        </p:txBody>
      </p:sp>
      <p:sp>
        <p:nvSpPr>
          <p:cNvPr id="30" name="Google Shape;830;p37">
            <a:extLst>
              <a:ext uri="{FF2B5EF4-FFF2-40B4-BE49-F238E27FC236}">
                <a16:creationId xmlns:a16="http://schemas.microsoft.com/office/drawing/2014/main" id="{8620A3A0-9555-1828-34A5-9B21BC5320FF}"/>
              </a:ext>
            </a:extLst>
          </p:cNvPr>
          <p:cNvSpPr/>
          <p:nvPr/>
        </p:nvSpPr>
        <p:spPr>
          <a:xfrm rot="10800000">
            <a:off x="3349690" y="672792"/>
            <a:ext cx="1017037" cy="53266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311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1240D0-361F-3361-4A7D-687A3A6DBB13}"/>
              </a:ext>
            </a:extLst>
          </p:cNvPr>
          <p:cNvSpPr txBox="1"/>
          <p:nvPr/>
        </p:nvSpPr>
        <p:spPr>
          <a:xfrm>
            <a:off x="660919" y="1077158"/>
            <a:ext cx="10405188" cy="1265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72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background-clip: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ប្រើសម្រាប់កំណត់ទីតាំងរបស់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background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ធៀបជាមួយ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border, padding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content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របស់ប្រអប់។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ខាងក្រោមនេះជាតំលៃរបស់ 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background-clip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៖</a:t>
            </a: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3">
              <a:lnSpc>
                <a:spcPct val="150000"/>
              </a:lnSpc>
              <a:spcBef>
                <a:spcPts val="600"/>
              </a:spcBef>
            </a:pP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2733E-CDCE-E40C-70C2-8EF975E13907}"/>
              </a:ext>
            </a:extLst>
          </p:cNvPr>
          <p:cNvSpPr txBox="1"/>
          <p:nvPr/>
        </p:nvSpPr>
        <p:spPr>
          <a:xfrm>
            <a:off x="905071" y="1958977"/>
            <a:ext cx="81409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border-box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៖ជាតម្លៃសម្រាប់កំណត់ឱ្យ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ជាប់នឹង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របស់ប្រអប់ ។ </a:t>
            </a:r>
          </a:p>
          <a:p>
            <a:pPr marL="2857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padding-box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 ជាតម្លៃសម្រាប់កំណត់ឱ្យ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ជាប់នឹង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Padding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របស់ប្រអប់ ។</a:t>
            </a:r>
          </a:p>
          <a:p>
            <a:pPr marL="2857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content-box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៖ជាតម្លៃសម្រាប់កំណត់ឱ្យ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ជាប់នឹង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Content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របស់ប្រអប់ ។</a:t>
            </a: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8CEF08-EBF0-2609-05F3-E2300F2B62EB}"/>
              </a:ext>
            </a:extLst>
          </p:cNvPr>
          <p:cNvGrpSpPr/>
          <p:nvPr/>
        </p:nvGrpSpPr>
        <p:grpSpPr>
          <a:xfrm>
            <a:off x="1036238" y="4081806"/>
            <a:ext cx="8874678" cy="451790"/>
            <a:chOff x="1662997" y="1783610"/>
            <a:chExt cx="5960113" cy="45179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C6B7097-98A7-88FD-1322-6BE25D1359DD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210947-2C47-E35E-E125-80CF3F20C429}"/>
                </a:ext>
              </a:extLst>
            </p:cNvPr>
            <p:cNvSpPr txBox="1"/>
            <p:nvPr/>
          </p:nvSpPr>
          <p:spPr>
            <a:xfrm>
              <a:off x="1662997" y="1783610"/>
              <a:ext cx="5960113" cy="451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8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Syntax: background-clip: border-box | padding-box | content-box;</a:t>
              </a:r>
            </a:p>
          </p:txBody>
        </p:sp>
      </p:grpSp>
      <p:sp>
        <p:nvSpPr>
          <p:cNvPr id="18" name="Google Shape;2087;p67">
            <a:extLst>
              <a:ext uri="{FF2B5EF4-FFF2-40B4-BE49-F238E27FC236}">
                <a16:creationId xmlns:a16="http://schemas.microsoft.com/office/drawing/2014/main" id="{943BEDC9-162E-8499-8C4D-D8E89A5A1D2D}"/>
              </a:ext>
            </a:extLst>
          </p:cNvPr>
          <p:cNvSpPr/>
          <p:nvPr/>
        </p:nvSpPr>
        <p:spPr>
          <a:xfrm rot="5400000">
            <a:off x="6035581" y="5447601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EB4100-97C3-89F5-E534-12D0EF85BFDB}"/>
              </a:ext>
            </a:extLst>
          </p:cNvPr>
          <p:cNvSpPr txBox="1"/>
          <p:nvPr/>
        </p:nvSpPr>
        <p:spPr>
          <a:xfrm>
            <a:off x="905071" y="3375341"/>
            <a:ext cx="9332168" cy="42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>
              <a:lnSpc>
                <a:spcPct val="150000"/>
              </a:lnSpc>
              <a:spcBef>
                <a:spcPts val="600"/>
              </a:spcBef>
            </a:pPr>
            <a:r>
              <a:rPr lang="km-KH" sz="158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ចំណាំ</a:t>
            </a:r>
            <a:r>
              <a:rPr lang="en-US" sz="158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80" dirty="0">
                <a:solidFill>
                  <a:schemeClr val="accent5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en-US" sz="1580" dirty="0">
                <a:solidFill>
                  <a:schemeClr val="accent5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background-clip</a:t>
            </a:r>
            <a:r>
              <a:rPr lang="en-US" sz="1580" dirty="0">
                <a:solidFill>
                  <a:schemeClr val="accent5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solidFill>
                  <a:schemeClr val="accent5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អាចកំណត់បានទៅលើផ្ទៃខាងក្រោយជា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ពណ៌ និងរូបភាពបានផងដែរ។ </a:t>
            </a:r>
            <a:endParaRPr lang="en-US" sz="1580" dirty="0">
              <a:solidFill>
                <a:srgbClr val="FFC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0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465F867A-A485-4CB5-018E-7C8F8530987E}"/>
              </a:ext>
            </a:extLst>
          </p:cNvPr>
          <p:cNvSpPr txBox="1">
            <a:spLocks/>
          </p:cNvSpPr>
          <p:nvPr/>
        </p:nvSpPr>
        <p:spPr>
          <a:xfrm>
            <a:off x="4748048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Gradients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1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46FB722C-4C6C-A43C-75F0-584B5A376CFF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Colors</a:t>
            </a:r>
          </a:p>
        </p:txBody>
      </p:sp>
      <p:sp>
        <p:nvSpPr>
          <p:cNvPr id="23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45C4B2BB-EB16-F30A-7E7F-4656DE9E7DF2}"/>
              </a:ext>
            </a:extLst>
          </p:cNvPr>
          <p:cNvSpPr txBox="1">
            <a:spLocks/>
          </p:cNvSpPr>
          <p:nvPr/>
        </p:nvSpPr>
        <p:spPr>
          <a:xfrm>
            <a:off x="3200398" y="191672"/>
            <a:ext cx="130382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Backgrounds</a:t>
            </a:r>
          </a:p>
        </p:txBody>
      </p:sp>
      <p:sp>
        <p:nvSpPr>
          <p:cNvPr id="13" name="Google Shape;830;p37">
            <a:extLst>
              <a:ext uri="{FF2B5EF4-FFF2-40B4-BE49-F238E27FC236}">
                <a16:creationId xmlns:a16="http://schemas.microsoft.com/office/drawing/2014/main" id="{B277C62F-C62D-A3FE-73AF-FDA2B7E9D907}"/>
              </a:ext>
            </a:extLst>
          </p:cNvPr>
          <p:cNvSpPr/>
          <p:nvPr/>
        </p:nvSpPr>
        <p:spPr>
          <a:xfrm rot="10800000">
            <a:off x="3349690" y="672792"/>
            <a:ext cx="1017037" cy="53266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167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F2C7FF-DC6B-3B74-E131-E03657E57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634" y="1297287"/>
            <a:ext cx="4442831" cy="14571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7D5D83-11F1-A745-154E-8B62CEE0717D}"/>
              </a:ext>
            </a:extLst>
          </p:cNvPr>
          <p:cNvSpPr txBox="1"/>
          <p:nvPr/>
        </p:nvSpPr>
        <p:spPr>
          <a:xfrm>
            <a:off x="1210558" y="1183996"/>
            <a:ext cx="12433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sz="1200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ឧទាហរណ៍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121B5-B3BE-B75D-88DB-D94240264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481" y="3066829"/>
            <a:ext cx="8803432" cy="2805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21D072-CBC7-D852-470C-1C5CD64F3E26}"/>
              </a:ext>
            </a:extLst>
          </p:cNvPr>
          <p:cNvSpPr txBox="1"/>
          <p:nvPr/>
        </p:nvSpPr>
        <p:spPr>
          <a:xfrm>
            <a:off x="1210558" y="3066829"/>
            <a:ext cx="12433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Result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sp>
        <p:nvSpPr>
          <p:cNvPr id="9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173AA921-0372-AC66-E9ED-1146007B62BA}"/>
              </a:ext>
            </a:extLst>
          </p:cNvPr>
          <p:cNvSpPr txBox="1">
            <a:spLocks/>
          </p:cNvSpPr>
          <p:nvPr/>
        </p:nvSpPr>
        <p:spPr>
          <a:xfrm>
            <a:off x="4748048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Gradients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rId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CCB4348D-16AC-F7A1-5F13-FD987BC9923D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Colors</a:t>
            </a:r>
          </a:p>
        </p:txBody>
      </p:sp>
      <p:sp>
        <p:nvSpPr>
          <p:cNvPr id="14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4B3AEB1B-2C97-302D-49BC-FB9D99FA6D27}"/>
              </a:ext>
            </a:extLst>
          </p:cNvPr>
          <p:cNvSpPr txBox="1">
            <a:spLocks/>
          </p:cNvSpPr>
          <p:nvPr/>
        </p:nvSpPr>
        <p:spPr>
          <a:xfrm>
            <a:off x="3200398" y="191672"/>
            <a:ext cx="130382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Backgrounds</a:t>
            </a:r>
          </a:p>
        </p:txBody>
      </p:sp>
      <p:sp>
        <p:nvSpPr>
          <p:cNvPr id="12" name="Google Shape;830;p37">
            <a:extLst>
              <a:ext uri="{FF2B5EF4-FFF2-40B4-BE49-F238E27FC236}">
                <a16:creationId xmlns:a16="http://schemas.microsoft.com/office/drawing/2014/main" id="{A4CA849D-84E8-825B-859C-53654B3110B1}"/>
              </a:ext>
            </a:extLst>
          </p:cNvPr>
          <p:cNvSpPr/>
          <p:nvPr/>
        </p:nvSpPr>
        <p:spPr>
          <a:xfrm rot="10800000">
            <a:off x="3349690" y="672792"/>
            <a:ext cx="1017037" cy="53266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795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C72733E-CDCE-E40C-70C2-8EF975E13907}"/>
              </a:ext>
            </a:extLst>
          </p:cNvPr>
          <p:cNvSpPr txBox="1"/>
          <p:nvPr/>
        </p:nvSpPr>
        <p:spPr>
          <a:xfrm>
            <a:off x="979716" y="1977639"/>
            <a:ext cx="81409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border-box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៖ជាតម្លៃសម្រាប់កំណត់ឱ្យ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ជាប់នឹង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របស់ប្រអប់ ។ </a:t>
            </a:r>
          </a:p>
          <a:p>
            <a:pPr marL="2857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padding-box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 ជាតម្លៃសម្រាប់កំណត់ឱ្យ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ជាប់នឹង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Padding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របស់ប្រអប់ ។</a:t>
            </a:r>
          </a:p>
          <a:p>
            <a:pPr marL="285750" lvl="3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content-box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៖ជាតម្លៃសម្រាប់កំណត់ឱ្យ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ជាប់នឹង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Content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របស់ប្រអប់ ។</a:t>
            </a: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8CEF08-EBF0-2609-05F3-E2300F2B62EB}"/>
              </a:ext>
            </a:extLst>
          </p:cNvPr>
          <p:cNvGrpSpPr/>
          <p:nvPr/>
        </p:nvGrpSpPr>
        <p:grpSpPr>
          <a:xfrm>
            <a:off x="1073561" y="4164290"/>
            <a:ext cx="9238323" cy="867289"/>
            <a:chOff x="1662997" y="1783610"/>
            <a:chExt cx="5960113" cy="86728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C6B7097-98A7-88FD-1322-6BE25D1359DD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210947-2C47-E35E-E125-80CF3F20C429}"/>
                </a:ext>
              </a:extLst>
            </p:cNvPr>
            <p:cNvSpPr txBox="1"/>
            <p:nvPr/>
          </p:nvSpPr>
          <p:spPr>
            <a:xfrm>
              <a:off x="1662997" y="1783610"/>
              <a:ext cx="5960113" cy="867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8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Syntax: background-origin: border-box | padding-box | content-box;</a:t>
              </a:r>
            </a:p>
          </p:txBody>
        </p:sp>
      </p:grpSp>
      <p:sp>
        <p:nvSpPr>
          <p:cNvPr id="18" name="Google Shape;2087;p67">
            <a:extLst>
              <a:ext uri="{FF2B5EF4-FFF2-40B4-BE49-F238E27FC236}">
                <a16:creationId xmlns:a16="http://schemas.microsoft.com/office/drawing/2014/main" id="{943BEDC9-162E-8499-8C4D-D8E89A5A1D2D}"/>
              </a:ext>
            </a:extLst>
          </p:cNvPr>
          <p:cNvSpPr/>
          <p:nvPr/>
        </p:nvSpPr>
        <p:spPr>
          <a:xfrm rot="5400000">
            <a:off x="6035581" y="5447601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EB4100-97C3-89F5-E534-12D0EF85BFDB}"/>
              </a:ext>
            </a:extLst>
          </p:cNvPr>
          <p:cNvSpPr txBox="1"/>
          <p:nvPr/>
        </p:nvSpPr>
        <p:spPr>
          <a:xfrm>
            <a:off x="979716" y="3498158"/>
            <a:ext cx="9332168" cy="42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>
              <a:lnSpc>
                <a:spcPct val="150000"/>
              </a:lnSpc>
              <a:spcBef>
                <a:spcPts val="600"/>
              </a:spcBef>
            </a:pPr>
            <a:r>
              <a:rPr lang="km-KH" sz="158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ចំណាំ</a:t>
            </a:r>
            <a:r>
              <a:rPr lang="en-US" sz="158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80" dirty="0">
                <a:solidFill>
                  <a:schemeClr val="accent5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en-US" sz="1580" dirty="0">
                <a:solidFill>
                  <a:schemeClr val="accent5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background-origin </a:t>
            </a:r>
            <a:r>
              <a:rPr lang="km-KH" sz="1580" dirty="0">
                <a:solidFill>
                  <a:schemeClr val="accent5">
                    <a:lumMod val="10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អាចកំណត់បានទៅលើផ្ទៃខាងក្រោយជា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រូបភាពតែប៉ុណ្ណោះ។ </a:t>
            </a:r>
            <a:endParaRPr lang="en-US" sz="1580" dirty="0">
              <a:solidFill>
                <a:srgbClr val="FFC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C471A4-C499-80D0-0736-4FEFA88E5BFD}"/>
              </a:ext>
            </a:extLst>
          </p:cNvPr>
          <p:cNvSpPr txBox="1"/>
          <p:nvPr/>
        </p:nvSpPr>
        <p:spPr>
          <a:xfrm>
            <a:off x="660919" y="1077158"/>
            <a:ext cx="10405188" cy="823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72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background-origin: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ប្រើសម្រាប់កំណត់ទីតាំងរបស់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image background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ធៀបជាមួយ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border, padding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content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របស់ប្រអប់។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ខាងក្រោមនេះជាតំលៃរបស់ 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background-origin</a:t>
            </a:r>
            <a:r>
              <a:rPr lang="km-KH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៖</a:t>
            </a:r>
            <a:endParaRPr lang="en-US" sz="1580" dirty="0"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</p:txBody>
      </p:sp>
      <p:sp>
        <p:nvSpPr>
          <p:cNvPr id="21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29642A8D-00CF-3B56-131E-FCBC3C9685DA}"/>
              </a:ext>
            </a:extLst>
          </p:cNvPr>
          <p:cNvSpPr txBox="1">
            <a:spLocks/>
          </p:cNvSpPr>
          <p:nvPr/>
        </p:nvSpPr>
        <p:spPr>
          <a:xfrm>
            <a:off x="4748048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Gradients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2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B8BD71A7-FCDC-75EE-1AD6-84E23A9EB4C7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Colors</a:t>
            </a:r>
          </a:p>
        </p:txBody>
      </p:sp>
      <p:sp>
        <p:nvSpPr>
          <p:cNvPr id="24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88DBA75C-E65F-AE36-06EA-9C08A22371A2}"/>
              </a:ext>
            </a:extLst>
          </p:cNvPr>
          <p:cNvSpPr txBox="1">
            <a:spLocks/>
          </p:cNvSpPr>
          <p:nvPr/>
        </p:nvSpPr>
        <p:spPr>
          <a:xfrm>
            <a:off x="3200398" y="191672"/>
            <a:ext cx="130382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Backgrounds</a:t>
            </a:r>
          </a:p>
        </p:txBody>
      </p:sp>
      <p:sp>
        <p:nvSpPr>
          <p:cNvPr id="13" name="Google Shape;830;p37">
            <a:extLst>
              <a:ext uri="{FF2B5EF4-FFF2-40B4-BE49-F238E27FC236}">
                <a16:creationId xmlns:a16="http://schemas.microsoft.com/office/drawing/2014/main" id="{24086367-8C81-8541-65D2-C74AD42872D8}"/>
              </a:ext>
            </a:extLst>
          </p:cNvPr>
          <p:cNvSpPr/>
          <p:nvPr/>
        </p:nvSpPr>
        <p:spPr>
          <a:xfrm rot="10800000">
            <a:off x="3349690" y="672792"/>
            <a:ext cx="1017037" cy="53266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8936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77D5D83-11F1-A745-154E-8B62CEE0717D}"/>
              </a:ext>
            </a:extLst>
          </p:cNvPr>
          <p:cNvSpPr txBox="1"/>
          <p:nvPr/>
        </p:nvSpPr>
        <p:spPr>
          <a:xfrm>
            <a:off x="995960" y="1030671"/>
            <a:ext cx="12433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E</a:t>
            </a:r>
            <a:r>
              <a:rPr lang="en-US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xample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4E171-9DB9-1C33-93BB-B3CFC9FE4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50" y="1123399"/>
            <a:ext cx="5001208" cy="1664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13C20A-FE40-20A3-82B7-9EB967ABD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701" y="3103418"/>
            <a:ext cx="8623133" cy="279352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544E21E-3B85-381D-F494-0E87F19AAF53}"/>
              </a:ext>
            </a:extLst>
          </p:cNvPr>
          <p:cNvSpPr txBox="1"/>
          <p:nvPr/>
        </p:nvSpPr>
        <p:spPr>
          <a:xfrm>
            <a:off x="995960" y="3147908"/>
            <a:ext cx="12433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Result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sp>
        <p:nvSpPr>
          <p:cNvPr id="26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3F17563D-7D85-410D-E930-8BB918A306B9}"/>
              </a:ext>
            </a:extLst>
          </p:cNvPr>
          <p:cNvSpPr txBox="1">
            <a:spLocks/>
          </p:cNvSpPr>
          <p:nvPr/>
        </p:nvSpPr>
        <p:spPr>
          <a:xfrm>
            <a:off x="4748048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Gradients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rId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7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C78C0E17-C4C7-B206-AF35-8DF3A495CB31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Colors</a:t>
            </a:r>
          </a:p>
        </p:txBody>
      </p:sp>
      <p:sp>
        <p:nvSpPr>
          <p:cNvPr id="29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9610EBDB-6790-0BF4-2AD8-ECE9174AE91D}"/>
              </a:ext>
            </a:extLst>
          </p:cNvPr>
          <p:cNvSpPr txBox="1">
            <a:spLocks/>
          </p:cNvSpPr>
          <p:nvPr/>
        </p:nvSpPr>
        <p:spPr>
          <a:xfrm>
            <a:off x="3200398" y="191672"/>
            <a:ext cx="130382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Backgrounds</a:t>
            </a:r>
          </a:p>
        </p:txBody>
      </p:sp>
      <p:sp>
        <p:nvSpPr>
          <p:cNvPr id="10" name="Google Shape;830;p37">
            <a:extLst>
              <a:ext uri="{FF2B5EF4-FFF2-40B4-BE49-F238E27FC236}">
                <a16:creationId xmlns:a16="http://schemas.microsoft.com/office/drawing/2014/main" id="{5D31F987-CCE4-3282-24BB-FCB30F8EB32D}"/>
              </a:ext>
            </a:extLst>
          </p:cNvPr>
          <p:cNvSpPr/>
          <p:nvPr/>
        </p:nvSpPr>
        <p:spPr>
          <a:xfrm rot="10800000">
            <a:off x="3349690" y="672792"/>
            <a:ext cx="1017037" cy="53266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442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C8CEF08-EBF0-2609-05F3-E2300F2B62EB}"/>
              </a:ext>
            </a:extLst>
          </p:cNvPr>
          <p:cNvGrpSpPr/>
          <p:nvPr/>
        </p:nvGrpSpPr>
        <p:grpSpPr>
          <a:xfrm>
            <a:off x="1008246" y="1735772"/>
            <a:ext cx="6194986" cy="446683"/>
            <a:chOff x="1662997" y="1783610"/>
            <a:chExt cx="5969104" cy="44668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C6B7097-98A7-88FD-1322-6BE25D1359DD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210947-2C47-E35E-E125-80CF3F20C429}"/>
                </a:ext>
              </a:extLst>
            </p:cNvPr>
            <p:cNvSpPr txBox="1"/>
            <p:nvPr/>
          </p:nvSpPr>
          <p:spPr>
            <a:xfrm>
              <a:off x="1671988" y="1783610"/>
              <a:ext cx="5960113" cy="416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6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Syntax: background-size: auto | length | cover | contain </a:t>
              </a:r>
              <a:endParaRPr lang="en-US" altLang="zh-CN" sz="1600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BC471A4-C499-80D0-0736-4FEFA88E5BFD}"/>
              </a:ext>
            </a:extLst>
          </p:cNvPr>
          <p:cNvSpPr txBox="1"/>
          <p:nvPr/>
        </p:nvSpPr>
        <p:spPr>
          <a:xfrm>
            <a:off x="679580" y="1137585"/>
            <a:ext cx="10405188" cy="456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72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background-size: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សម្រាប់កំណត់ទំហំរបស់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image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BE1A8-0149-0B56-2730-2B2B0A06B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25" y="2743945"/>
            <a:ext cx="3893680" cy="2717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C4A731-68CD-C27B-35D3-F9B819308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230" y="2743945"/>
            <a:ext cx="4349645" cy="2717630"/>
          </a:xfrm>
          <a:prstGeom prst="rect">
            <a:avLst/>
          </a:prstGeom>
        </p:spPr>
      </p:pic>
      <p:sp>
        <p:nvSpPr>
          <p:cNvPr id="23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A857DBBA-3198-6AC4-E952-1AB86E30C324}"/>
              </a:ext>
            </a:extLst>
          </p:cNvPr>
          <p:cNvSpPr txBox="1">
            <a:spLocks/>
          </p:cNvSpPr>
          <p:nvPr/>
        </p:nvSpPr>
        <p:spPr>
          <a:xfrm>
            <a:off x="4748048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Gradients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rId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4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83B484DE-9BBA-986A-0597-99C85696AF99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Colors</a:t>
            </a:r>
          </a:p>
        </p:txBody>
      </p:sp>
      <p:sp>
        <p:nvSpPr>
          <p:cNvPr id="26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1A878A3C-439A-2002-513A-B318C259ED91}"/>
              </a:ext>
            </a:extLst>
          </p:cNvPr>
          <p:cNvSpPr txBox="1">
            <a:spLocks/>
          </p:cNvSpPr>
          <p:nvPr/>
        </p:nvSpPr>
        <p:spPr>
          <a:xfrm>
            <a:off x="3200398" y="191672"/>
            <a:ext cx="130382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Backgrounds</a:t>
            </a:r>
          </a:p>
        </p:txBody>
      </p:sp>
      <p:sp>
        <p:nvSpPr>
          <p:cNvPr id="12" name="Google Shape;830;p37">
            <a:extLst>
              <a:ext uri="{FF2B5EF4-FFF2-40B4-BE49-F238E27FC236}">
                <a16:creationId xmlns:a16="http://schemas.microsoft.com/office/drawing/2014/main" id="{09693C9E-A3A6-FF25-C18F-D64997C65ACF}"/>
              </a:ext>
            </a:extLst>
          </p:cNvPr>
          <p:cNvSpPr/>
          <p:nvPr/>
        </p:nvSpPr>
        <p:spPr>
          <a:xfrm rot="10800000">
            <a:off x="3349690" y="672792"/>
            <a:ext cx="1017037" cy="53266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6807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11;p37">
            <a:extLst>
              <a:ext uri="{FF2B5EF4-FFF2-40B4-BE49-F238E27FC236}">
                <a16:creationId xmlns:a16="http://schemas.microsoft.com/office/drawing/2014/main" id="{1FD69BD7-EDFD-F152-7ADC-C4961BBC5224}"/>
              </a:ext>
            </a:extLst>
          </p:cNvPr>
          <p:cNvSpPr txBox="1">
            <a:spLocks/>
          </p:cNvSpPr>
          <p:nvPr/>
        </p:nvSpPr>
        <p:spPr>
          <a:xfrm>
            <a:off x="701908" y="987802"/>
            <a:ext cx="7257103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7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ការប្រើប្រាស់ពណ៌ផ្ទៃខាងក្រោយជាលក្ខណៈ</a:t>
            </a:r>
            <a:r>
              <a:rPr lang="en-US" sz="17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Gradients</a:t>
            </a:r>
            <a:r>
              <a:rPr lang="km-KH" sz="17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(CSS3)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E9D108-0839-0B09-DA71-83661DCE90C1}"/>
              </a:ext>
            </a:extLst>
          </p:cNvPr>
          <p:cNvSpPr txBox="1"/>
          <p:nvPr/>
        </p:nvSpPr>
        <p:spPr>
          <a:xfrm>
            <a:off x="701908" y="1615314"/>
            <a:ext cx="952123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2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CSS3 Gradients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ចែកចេញជាបីប្រភេទគឺ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Linear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Gradients, Radial Gradients </a:t>
            </a:r>
            <a:r>
              <a:rPr lang="km-KH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និង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Conic Gradient</a:t>
            </a:r>
            <a:r>
              <a:rPr lang="km-KH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។ </a:t>
            </a:r>
          </a:p>
          <a:p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64C87F-F69F-12F2-7019-93123A1C5636}"/>
              </a:ext>
            </a:extLst>
          </p:cNvPr>
          <p:cNvSpPr txBox="1"/>
          <p:nvPr/>
        </p:nvSpPr>
        <p:spPr>
          <a:xfrm>
            <a:off x="1158321" y="1949902"/>
            <a:ext cx="9521238" cy="823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2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1. Linear Gradients: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គឺជាការប្រើពណ៌ក្នុង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ចាប់ពីពីរពណ៌ឡើងទៅ ដែលអាចកំណត់ទិសដៅជាពីរគឺ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Direction </a:t>
            </a:r>
            <a:r>
              <a:rPr lang="km-KH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និង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Angle</a:t>
            </a:r>
            <a:r>
              <a:rPr lang="km-KH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។​</a:t>
            </a:r>
            <a:endParaRPr lang="en-US" sz="1580" dirty="0"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A55F09-2780-6978-7208-84611D8E0981}"/>
              </a:ext>
            </a:extLst>
          </p:cNvPr>
          <p:cNvGrpSpPr/>
          <p:nvPr/>
        </p:nvGrpSpPr>
        <p:grpSpPr>
          <a:xfrm>
            <a:off x="1187867" y="2860707"/>
            <a:ext cx="11004133" cy="867289"/>
            <a:chOff x="1662997" y="1764948"/>
            <a:chExt cx="5969104" cy="86728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6B91C3B-0640-A67D-3F2E-E03519DE786A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7354C7-5F42-E1E6-3B2F-CFCFA7AF8265}"/>
                </a:ext>
              </a:extLst>
            </p:cNvPr>
            <p:cNvSpPr txBox="1"/>
            <p:nvPr/>
          </p:nvSpPr>
          <p:spPr>
            <a:xfrm>
              <a:off x="1671988" y="1764948"/>
              <a:ext cx="5960113" cy="867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8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Syntax: background-image: linear-gradient(direction, color-stop1, color-stop2, ...);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64A688B-E352-5F2A-C295-F588FC46C168}"/>
              </a:ext>
            </a:extLst>
          </p:cNvPr>
          <p:cNvSpPr txBox="1"/>
          <p:nvPr/>
        </p:nvSpPr>
        <p:spPr>
          <a:xfrm>
            <a:off x="1158321" y="3477705"/>
            <a:ext cx="12433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sz="1200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ឧទាហរណ៍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D1DFA-17BD-C300-3966-42B5E4626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696" y="3534960"/>
            <a:ext cx="6503443" cy="77829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7A3AD57-EE70-44B1-23A4-3E10D14F4E7E}"/>
              </a:ext>
            </a:extLst>
          </p:cNvPr>
          <p:cNvGrpSpPr/>
          <p:nvPr/>
        </p:nvGrpSpPr>
        <p:grpSpPr>
          <a:xfrm>
            <a:off x="1211019" y="4467936"/>
            <a:ext cx="10617187" cy="867289"/>
            <a:chOff x="1662997" y="1764948"/>
            <a:chExt cx="5969104" cy="867289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FF4BD4B-63F1-B4C3-B7FE-261BA02B6D99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CF9A7D-FF42-F1EE-BBE4-3CA3E7858D7D}"/>
                </a:ext>
              </a:extLst>
            </p:cNvPr>
            <p:cNvSpPr txBox="1"/>
            <p:nvPr/>
          </p:nvSpPr>
          <p:spPr>
            <a:xfrm>
              <a:off x="1671988" y="1764948"/>
              <a:ext cx="5960113" cy="867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8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Syntax: background-image: linear-gradient(angle, color-stop1, color-stop2, ...);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521496B-B492-F4D9-135F-689517293C85}"/>
              </a:ext>
            </a:extLst>
          </p:cNvPr>
          <p:cNvSpPr txBox="1"/>
          <p:nvPr/>
        </p:nvSpPr>
        <p:spPr>
          <a:xfrm>
            <a:off x="1187867" y="5115883"/>
            <a:ext cx="12433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sz="1400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ឧទាហរណ៍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69DFC-E3FC-16D2-B8BD-AC64E7889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96" y="5188136"/>
            <a:ext cx="6613775" cy="798765"/>
          </a:xfrm>
          <a:prstGeom prst="rect">
            <a:avLst/>
          </a:prstGeom>
        </p:spPr>
      </p:pic>
      <p:sp>
        <p:nvSpPr>
          <p:cNvPr id="33" name="Google Shape;2087;p67">
            <a:extLst>
              <a:ext uri="{FF2B5EF4-FFF2-40B4-BE49-F238E27FC236}">
                <a16:creationId xmlns:a16="http://schemas.microsoft.com/office/drawing/2014/main" id="{DF551624-8090-F81D-6B0F-1679824E2E17}"/>
              </a:ext>
            </a:extLst>
          </p:cNvPr>
          <p:cNvSpPr/>
          <p:nvPr/>
        </p:nvSpPr>
        <p:spPr>
          <a:xfrm rot="5400000">
            <a:off x="11141794" y="5828633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B42F61A0-B443-F5DB-2240-BB8669DDB2FA}"/>
              </a:ext>
            </a:extLst>
          </p:cNvPr>
          <p:cNvSpPr txBox="1">
            <a:spLocks/>
          </p:cNvSpPr>
          <p:nvPr/>
        </p:nvSpPr>
        <p:spPr>
          <a:xfrm>
            <a:off x="4748048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Gradients</a:t>
            </a:r>
            <a:endParaRPr lang="en-US" sz="15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 Condensed"/>
              <a:hlinkClick r:id="rId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5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3D05E04A-31B3-B5EC-7ACE-48A00805B34D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Colors</a:t>
            </a:r>
          </a:p>
        </p:txBody>
      </p:sp>
      <p:sp>
        <p:nvSpPr>
          <p:cNvPr id="36" name="Google Shape;830;p37">
            <a:extLst>
              <a:ext uri="{FF2B5EF4-FFF2-40B4-BE49-F238E27FC236}">
                <a16:creationId xmlns:a16="http://schemas.microsoft.com/office/drawing/2014/main" id="{C3F22E5A-17C8-0520-0514-72016B0591D5}"/>
              </a:ext>
            </a:extLst>
          </p:cNvPr>
          <p:cNvSpPr/>
          <p:nvPr/>
        </p:nvSpPr>
        <p:spPr>
          <a:xfrm rot="10800000">
            <a:off x="4795930" y="673243"/>
            <a:ext cx="821096" cy="5689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76EDF941-4AE2-1037-3301-BB8D878AEDE9}"/>
              </a:ext>
            </a:extLst>
          </p:cNvPr>
          <p:cNvSpPr txBox="1">
            <a:spLocks/>
          </p:cNvSpPr>
          <p:nvPr/>
        </p:nvSpPr>
        <p:spPr>
          <a:xfrm>
            <a:off x="3200398" y="191672"/>
            <a:ext cx="130382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</a:rPr>
              <a:t>Backgrounds</a:t>
            </a:r>
          </a:p>
        </p:txBody>
      </p:sp>
    </p:spTree>
    <p:extLst>
      <p:ext uri="{BB962C8B-B14F-4D97-AF65-F5344CB8AC3E}">
        <p14:creationId xmlns:p14="http://schemas.microsoft.com/office/powerpoint/2010/main" val="267081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DEF5278-69D7-4A4C-4827-1E2D29CB222E}"/>
              </a:ext>
            </a:extLst>
          </p:cNvPr>
          <p:cNvSpPr txBox="1"/>
          <p:nvPr/>
        </p:nvSpPr>
        <p:spPr>
          <a:xfrm>
            <a:off x="767225" y="1508928"/>
            <a:ext cx="8552090" cy="441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យើងអាចធ្វើការកំណត់ពណ៌បានតាមច្រើនរបៀបដូចខាងក្រោម៖</a:t>
            </a:r>
            <a:endParaRPr lang="ca-ES" altLang="zh-CN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767224" y="1033337"/>
            <a:ext cx="3860759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7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ការប្រើប្រាស់ពណ៌ </a:t>
            </a:r>
            <a:r>
              <a:rPr lang="en-US" sz="17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(</a:t>
            </a:r>
            <a:r>
              <a:rPr lang="en-US" sz="1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Color</a:t>
            </a:r>
            <a:r>
              <a:rPr lang="en-US" sz="170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)</a:t>
            </a:r>
            <a:r>
              <a:rPr lang="en-US" sz="17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endParaRPr lang="en-US" sz="1700" dirty="0">
              <a:solidFill>
                <a:schemeClr val="tx1"/>
              </a:solidFill>
              <a:latin typeface="+mj-lt"/>
              <a:cs typeface="Khmer OS Muol Light" panose="02000500000000020004" pitchFamily="2" charset="0"/>
            </a:endParaRPr>
          </a:p>
        </p:txBody>
      </p:sp>
      <p:sp>
        <p:nvSpPr>
          <p:cNvPr id="11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B277F2B8-3F3E-AAB7-F0B2-0EC4E311B118}"/>
              </a:ext>
            </a:extLst>
          </p:cNvPr>
          <p:cNvSpPr txBox="1">
            <a:spLocks/>
          </p:cNvSpPr>
          <p:nvPr/>
        </p:nvSpPr>
        <p:spPr>
          <a:xfrm>
            <a:off x="4748048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Gradients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2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B1B07AD8-7E34-6B13-FFDE-1A9784CA8EF9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Colors</a:t>
            </a:r>
          </a:p>
        </p:txBody>
      </p:sp>
      <p:sp>
        <p:nvSpPr>
          <p:cNvPr id="13" name="Google Shape;830;p37">
            <a:extLst>
              <a:ext uri="{FF2B5EF4-FFF2-40B4-BE49-F238E27FC236}">
                <a16:creationId xmlns:a16="http://schemas.microsoft.com/office/drawing/2014/main" id="{1A512972-46C9-C6D1-E73A-7E1356FFF55A}"/>
              </a:ext>
            </a:extLst>
          </p:cNvPr>
          <p:cNvSpPr/>
          <p:nvPr/>
        </p:nvSpPr>
        <p:spPr>
          <a:xfrm rot="10800000">
            <a:off x="2258006" y="673251"/>
            <a:ext cx="699802" cy="4624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EB29B3A1-C52A-49A2-4B22-448EC7E7D644}"/>
              </a:ext>
            </a:extLst>
          </p:cNvPr>
          <p:cNvSpPr txBox="1">
            <a:spLocks/>
          </p:cNvSpPr>
          <p:nvPr/>
        </p:nvSpPr>
        <p:spPr>
          <a:xfrm>
            <a:off x="3200398" y="191672"/>
            <a:ext cx="130382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Backgrounds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30A93C-83A1-DBAF-92EB-4AD0064C96CE}"/>
              </a:ext>
            </a:extLst>
          </p:cNvPr>
          <p:cNvSpPr txBox="1"/>
          <p:nvPr/>
        </p:nvSpPr>
        <p:spPr>
          <a:xfrm>
            <a:off x="6137332" y="2714120"/>
            <a:ext cx="4445230" cy="2211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ការប្រើប្រាស់ពណ៌ជាមួយ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Colors Keywords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ការប្រើប្រាស់ពណ៌ជាមួយ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RGB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ការប្រើប្រាស់ពណ៌ជាមួយ 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HEX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ការប្រើប្រាស់ពណ៌ជាមួយ 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RGBA</a:t>
            </a:r>
            <a:endParaRPr lang="en-US" sz="1580" dirty="0">
              <a:solidFill>
                <a:srgbClr val="200E74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/>
              <a:buAutoNum type="arabicPeriod"/>
            </a:pPr>
            <a:endParaRPr lang="ca-ES" altLang="zh-CN" sz="1580" dirty="0">
              <a:solidFill>
                <a:srgbClr val="200E74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9" name="Google Shape;829;p37">
            <a:extLst>
              <a:ext uri="{FF2B5EF4-FFF2-40B4-BE49-F238E27FC236}">
                <a16:creationId xmlns:a16="http://schemas.microsoft.com/office/drawing/2014/main" id="{2A850DCD-40B4-F00A-A3B5-1F33B87DCD11}"/>
              </a:ext>
            </a:extLst>
          </p:cNvPr>
          <p:cNvSpPr/>
          <p:nvPr/>
        </p:nvSpPr>
        <p:spPr>
          <a:xfrm>
            <a:off x="10905851" y="5320512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34AEF-0A76-2265-838C-13828C0F6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7212" y="2081988"/>
            <a:ext cx="4307954" cy="3474924"/>
          </a:xfrm>
          <a:prstGeom prst="rect">
            <a:avLst/>
          </a:prstGeom>
        </p:spPr>
      </p:pic>
      <p:grpSp>
        <p:nvGrpSpPr>
          <p:cNvPr id="30" name="Google Shape;819;p37">
            <a:extLst>
              <a:ext uri="{FF2B5EF4-FFF2-40B4-BE49-F238E27FC236}">
                <a16:creationId xmlns:a16="http://schemas.microsoft.com/office/drawing/2014/main" id="{5736EFEE-3F9F-0B8D-5D8E-F54B714891F4}"/>
              </a:ext>
            </a:extLst>
          </p:cNvPr>
          <p:cNvGrpSpPr/>
          <p:nvPr/>
        </p:nvGrpSpPr>
        <p:grpSpPr>
          <a:xfrm>
            <a:off x="10582562" y="1943049"/>
            <a:ext cx="559689" cy="563231"/>
            <a:chOff x="3470151" y="1675213"/>
            <a:chExt cx="703669" cy="670009"/>
          </a:xfrm>
        </p:grpSpPr>
        <p:sp>
          <p:nvSpPr>
            <p:cNvPr id="31" name="Google Shape;820;p37">
              <a:extLst>
                <a:ext uri="{FF2B5EF4-FFF2-40B4-BE49-F238E27FC236}">
                  <a16:creationId xmlns:a16="http://schemas.microsoft.com/office/drawing/2014/main" id="{B35B4CBE-7F66-5C5D-F336-0D37AA190724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2" name="Google Shape;821;p37">
              <a:extLst>
                <a:ext uri="{FF2B5EF4-FFF2-40B4-BE49-F238E27FC236}">
                  <a16:creationId xmlns:a16="http://schemas.microsoft.com/office/drawing/2014/main" id="{DBC9421F-89CA-60CC-46D4-EDF123C5CA5B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4361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B64C87F-F69F-12F2-7019-93123A1C5636}"/>
              </a:ext>
            </a:extLst>
          </p:cNvPr>
          <p:cNvSpPr txBox="1"/>
          <p:nvPr/>
        </p:nvSpPr>
        <p:spPr>
          <a:xfrm>
            <a:off x="713479" y="874997"/>
            <a:ext cx="9683850" cy="823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2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2. Radial Gradients: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គឺជាការប្រើពណ៌ក្នុង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ចាប់ពីពីរពណ៌ឡើងទៅ ដែលអាចកំណត់ទីតាំងនៅចំកណ្តាលនិងមានរាងជារង្វង់ ឬពងក្រពើ។</a:t>
            </a: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A55F09-2780-6978-7208-84611D8E0981}"/>
              </a:ext>
            </a:extLst>
          </p:cNvPr>
          <p:cNvGrpSpPr/>
          <p:nvPr/>
        </p:nvGrpSpPr>
        <p:grpSpPr>
          <a:xfrm>
            <a:off x="713479" y="1852416"/>
            <a:ext cx="11105988" cy="465345"/>
            <a:chOff x="1662997" y="1764948"/>
            <a:chExt cx="5969104" cy="46534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6B91C3B-0640-A67D-3F2E-E03519DE786A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7354C7-5F42-E1E6-3B2F-CFCFA7AF8265}"/>
                </a:ext>
              </a:extLst>
            </p:cNvPr>
            <p:cNvSpPr txBox="1"/>
            <p:nvPr/>
          </p:nvSpPr>
          <p:spPr>
            <a:xfrm>
              <a:off x="1671988" y="1764948"/>
              <a:ext cx="5960113" cy="411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6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Syntax: background-image: radial-gradient(shape size at position, start-color, ..., last-color);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64A688B-E352-5F2A-C295-F588FC46C168}"/>
              </a:ext>
            </a:extLst>
          </p:cNvPr>
          <p:cNvSpPr txBox="1"/>
          <p:nvPr/>
        </p:nvSpPr>
        <p:spPr>
          <a:xfrm>
            <a:off x="1158321" y="2507326"/>
            <a:ext cx="12433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E</a:t>
            </a:r>
            <a:r>
              <a:rPr lang="en-US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xample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3777DE-0E0C-ADA4-4EB5-CFC7D3960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51" y="2579741"/>
            <a:ext cx="7323455" cy="792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94397C-07CA-6981-7A4C-2814AB743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162" y="3664295"/>
            <a:ext cx="2889158" cy="230295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58761B8-B69F-02CD-F662-6819108374D5}"/>
              </a:ext>
            </a:extLst>
          </p:cNvPr>
          <p:cNvSpPr txBox="1"/>
          <p:nvPr/>
        </p:nvSpPr>
        <p:spPr>
          <a:xfrm>
            <a:off x="1158321" y="3648358"/>
            <a:ext cx="12433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Result: </a:t>
            </a:r>
          </a:p>
        </p:txBody>
      </p:sp>
      <p:sp>
        <p:nvSpPr>
          <p:cNvPr id="34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D30DE04D-C8B3-616C-F6F7-2715DBFFC3E7}"/>
              </a:ext>
            </a:extLst>
          </p:cNvPr>
          <p:cNvSpPr txBox="1">
            <a:spLocks/>
          </p:cNvSpPr>
          <p:nvPr/>
        </p:nvSpPr>
        <p:spPr>
          <a:xfrm>
            <a:off x="4748048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Gradients</a:t>
            </a:r>
            <a:endParaRPr lang="en-US" sz="15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 Condensed"/>
              <a:hlinkClick r:id="rId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5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4C38656A-EE30-0A1D-3E3A-D79341E435EE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Colors</a:t>
            </a:r>
          </a:p>
        </p:txBody>
      </p:sp>
      <p:sp>
        <p:nvSpPr>
          <p:cNvPr id="36" name="Google Shape;830;p37">
            <a:extLst>
              <a:ext uri="{FF2B5EF4-FFF2-40B4-BE49-F238E27FC236}">
                <a16:creationId xmlns:a16="http://schemas.microsoft.com/office/drawing/2014/main" id="{E60F1EC6-A747-E660-5850-8632C7DD6398}"/>
              </a:ext>
            </a:extLst>
          </p:cNvPr>
          <p:cNvSpPr/>
          <p:nvPr/>
        </p:nvSpPr>
        <p:spPr>
          <a:xfrm rot="10800000">
            <a:off x="4795930" y="664365"/>
            <a:ext cx="821096" cy="5689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DBC16562-F52C-C467-EBB8-47EF06963F95}"/>
              </a:ext>
            </a:extLst>
          </p:cNvPr>
          <p:cNvSpPr txBox="1">
            <a:spLocks/>
          </p:cNvSpPr>
          <p:nvPr/>
        </p:nvSpPr>
        <p:spPr>
          <a:xfrm>
            <a:off x="3200398" y="191672"/>
            <a:ext cx="130382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</a:rPr>
              <a:t>Backgrounds</a:t>
            </a:r>
          </a:p>
        </p:txBody>
      </p:sp>
    </p:spTree>
    <p:extLst>
      <p:ext uri="{BB962C8B-B14F-4D97-AF65-F5344CB8AC3E}">
        <p14:creationId xmlns:p14="http://schemas.microsoft.com/office/powerpoint/2010/main" val="310397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B64C87F-F69F-12F2-7019-93123A1C5636}"/>
              </a:ext>
            </a:extLst>
          </p:cNvPr>
          <p:cNvSpPr txBox="1"/>
          <p:nvPr/>
        </p:nvSpPr>
        <p:spPr>
          <a:xfrm>
            <a:off x="713479" y="874997"/>
            <a:ext cx="9683850" cy="823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2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3. Conic Gradients: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គឺជាការប្រើពណ៌ក្នុង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Background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ចាប់ពីពីរពណ៌ឡើងទៅ ដែលអាចកំណត់ទីតាំងបង្វិលជុំវិញនៅចំណុចកណ្តាលមួយ។</a:t>
            </a: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A55F09-2780-6978-7208-84611D8E0981}"/>
              </a:ext>
            </a:extLst>
          </p:cNvPr>
          <p:cNvGrpSpPr/>
          <p:nvPr/>
        </p:nvGrpSpPr>
        <p:grpSpPr>
          <a:xfrm>
            <a:off x="862572" y="1773101"/>
            <a:ext cx="11329428" cy="465345"/>
            <a:chOff x="1662997" y="1764948"/>
            <a:chExt cx="5969104" cy="46534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6B91C3B-0640-A67D-3F2E-E03519DE786A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7354C7-5F42-E1E6-3B2F-CFCFA7AF8265}"/>
                </a:ext>
              </a:extLst>
            </p:cNvPr>
            <p:cNvSpPr txBox="1"/>
            <p:nvPr/>
          </p:nvSpPr>
          <p:spPr>
            <a:xfrm>
              <a:off x="1671988" y="1764948"/>
              <a:ext cx="5960113" cy="416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6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Syntax: background-image: conic-gradient([from angle] [at position,] color [degree], color [degree], ...);</a:t>
              </a:r>
              <a:endParaRPr lang="en-US" altLang="zh-CN" sz="1600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64A688B-E352-5F2A-C295-F588FC46C168}"/>
              </a:ext>
            </a:extLst>
          </p:cNvPr>
          <p:cNvSpPr txBox="1"/>
          <p:nvPr/>
        </p:nvSpPr>
        <p:spPr>
          <a:xfrm>
            <a:off x="1158321" y="2507326"/>
            <a:ext cx="12433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E</a:t>
            </a:r>
            <a:r>
              <a:rPr lang="en-US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xample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8761B8-B69F-02CD-F662-6819108374D5}"/>
              </a:ext>
            </a:extLst>
          </p:cNvPr>
          <p:cNvSpPr txBox="1"/>
          <p:nvPr/>
        </p:nvSpPr>
        <p:spPr>
          <a:xfrm>
            <a:off x="1158321" y="3648358"/>
            <a:ext cx="12433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Result: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8F12A-0D7F-D0FC-EFD1-282016AF7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283" y="2625598"/>
            <a:ext cx="8062659" cy="830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4E3EAD-D6D0-B192-9129-4CE3DF24B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960" y="3736932"/>
            <a:ext cx="2340461" cy="2312177"/>
          </a:xfrm>
          <a:prstGeom prst="rect">
            <a:avLst/>
          </a:prstGeom>
        </p:spPr>
      </p:pic>
      <p:sp>
        <p:nvSpPr>
          <p:cNvPr id="17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C85A501B-2699-76CB-7020-37544FE04DD0}"/>
              </a:ext>
            </a:extLst>
          </p:cNvPr>
          <p:cNvSpPr txBox="1">
            <a:spLocks/>
          </p:cNvSpPr>
          <p:nvPr/>
        </p:nvSpPr>
        <p:spPr>
          <a:xfrm>
            <a:off x="4748048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Gradients</a:t>
            </a:r>
            <a:endParaRPr lang="en-US" sz="15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 Condensed"/>
              <a:hlinkClick r:id="rId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8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E4ECB6E3-650F-41A9-EAF6-5F9A9B9371D5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Colors</a:t>
            </a:r>
          </a:p>
        </p:txBody>
      </p:sp>
      <p:sp>
        <p:nvSpPr>
          <p:cNvPr id="19" name="Google Shape;830;p37">
            <a:extLst>
              <a:ext uri="{FF2B5EF4-FFF2-40B4-BE49-F238E27FC236}">
                <a16:creationId xmlns:a16="http://schemas.microsoft.com/office/drawing/2014/main" id="{0BD74E7D-CBA1-F9D1-1063-403077F27F06}"/>
              </a:ext>
            </a:extLst>
          </p:cNvPr>
          <p:cNvSpPr/>
          <p:nvPr/>
        </p:nvSpPr>
        <p:spPr>
          <a:xfrm rot="10800000">
            <a:off x="4795930" y="673243"/>
            <a:ext cx="821096" cy="5689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25F8CF7E-E66E-31D4-CF1D-9990C1988EF4}"/>
              </a:ext>
            </a:extLst>
          </p:cNvPr>
          <p:cNvSpPr txBox="1">
            <a:spLocks/>
          </p:cNvSpPr>
          <p:nvPr/>
        </p:nvSpPr>
        <p:spPr>
          <a:xfrm>
            <a:off x="3200398" y="191672"/>
            <a:ext cx="130382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</a:rPr>
              <a:t>Backgrounds</a:t>
            </a:r>
          </a:p>
        </p:txBody>
      </p:sp>
    </p:spTree>
    <p:extLst>
      <p:ext uri="{BB962C8B-B14F-4D97-AF65-F5344CB8AC3E}">
        <p14:creationId xmlns:p14="http://schemas.microsoft.com/office/powerpoint/2010/main" val="3870925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B64C87F-F69F-12F2-7019-93123A1C5636}"/>
              </a:ext>
            </a:extLst>
          </p:cNvPr>
          <p:cNvSpPr txBox="1"/>
          <p:nvPr/>
        </p:nvSpPr>
        <p:spPr>
          <a:xfrm>
            <a:off x="638834" y="965646"/>
            <a:ext cx="9683850" cy="115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CSS3 Gradients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ក៏មានបែកចែកអនុគមន៍បីបន្ថែមទៀតដែរគឺ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repeating-linear-gradient(), repeating-radial-gradient()</a:t>
            </a:r>
            <a:r>
              <a:rPr lang="km-KH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នឹង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repeating-conic-gradient() </a:t>
            </a:r>
            <a:r>
              <a:rPr lang="km-KH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។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ការប្រើប្រាស់គឺស្រដៀងគ្នាទៅហ្នឹង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Gradients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ខាងលើដែរ គ្រាន់តែបន្ថែម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keywords </a:t>
            </a:r>
            <a:r>
              <a:rPr lang="en-US" sz="1580" dirty="0">
                <a:latin typeface="+mj-lt"/>
                <a:cs typeface="Khmer OS Battambang" panose="02000500000000020004" pitchFamily="2" charset="0"/>
              </a:rPr>
              <a:t>‘repeating’ </a:t>
            </a:r>
            <a:r>
              <a:rPr lang="km-KH" sz="1580" dirty="0">
                <a:latin typeface="+mj-lt"/>
                <a:cs typeface="Khmer OS Battambang" panose="02000500000000020004" pitchFamily="2" charset="0"/>
              </a:rPr>
              <a:t>ពីមុខ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តែប៉ុណ្ណោះ។ ​</a:t>
            </a: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B4B8CD-9A47-A4A6-6CEB-0725D9B74A56}"/>
              </a:ext>
            </a:extLst>
          </p:cNvPr>
          <p:cNvGrpSpPr/>
          <p:nvPr/>
        </p:nvGrpSpPr>
        <p:grpSpPr>
          <a:xfrm>
            <a:off x="707409" y="2627525"/>
            <a:ext cx="10214141" cy="456014"/>
            <a:chOff x="1662997" y="1774279"/>
            <a:chExt cx="5974562" cy="45601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0B3290A-FDB2-BDFE-542E-F42FBCF74015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3C25CD-8F00-3156-555D-8123C5CE17A9}"/>
                </a:ext>
              </a:extLst>
            </p:cNvPr>
            <p:cNvSpPr txBox="1"/>
            <p:nvPr/>
          </p:nvSpPr>
          <p:spPr>
            <a:xfrm>
              <a:off x="1677446" y="1774279"/>
              <a:ext cx="596011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6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Syntax: background-image: repeating-linear-gradient (direction, color-stop1, color-stop2, ...);</a:t>
              </a:r>
              <a:endParaRPr lang="en-US" altLang="zh-CN" sz="1600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DD7B83-06C4-974D-57DC-F956DF1D28BA}"/>
              </a:ext>
            </a:extLst>
          </p:cNvPr>
          <p:cNvGrpSpPr/>
          <p:nvPr/>
        </p:nvGrpSpPr>
        <p:grpSpPr>
          <a:xfrm>
            <a:off x="732111" y="3555070"/>
            <a:ext cx="11240508" cy="446683"/>
            <a:chOff x="1662997" y="1783610"/>
            <a:chExt cx="5969104" cy="44668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EED61F9-8428-D4F7-2065-C930171895AC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EA37A5-C9B0-314A-3C3D-92F8135CF1AF}"/>
                </a:ext>
              </a:extLst>
            </p:cNvPr>
            <p:cNvSpPr txBox="1"/>
            <p:nvPr/>
          </p:nvSpPr>
          <p:spPr>
            <a:xfrm>
              <a:off x="1671988" y="1783610"/>
              <a:ext cx="5960113" cy="416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6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Syntax: background-image: repeating-radial-gradient (shape size at position, start-color, ..., last-color);</a:t>
              </a:r>
              <a:endParaRPr lang="en-US" altLang="zh-CN" sz="1600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79F3D6-333B-349C-7E7B-A4EEEC537019}"/>
              </a:ext>
            </a:extLst>
          </p:cNvPr>
          <p:cNvGrpSpPr/>
          <p:nvPr/>
        </p:nvGrpSpPr>
        <p:grpSpPr>
          <a:xfrm>
            <a:off x="749042" y="4506136"/>
            <a:ext cx="12444845" cy="465345"/>
            <a:chOff x="1662997" y="1764948"/>
            <a:chExt cx="5969104" cy="46534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75204B4-C00E-C9C0-F791-9457600DD398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FBCB34-A2ED-1ABD-3A83-B6B83D9CF586}"/>
                </a:ext>
              </a:extLst>
            </p:cNvPr>
            <p:cNvSpPr txBox="1"/>
            <p:nvPr/>
          </p:nvSpPr>
          <p:spPr>
            <a:xfrm>
              <a:off x="1671988" y="1764948"/>
              <a:ext cx="5960113" cy="416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6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Syntax: background-image: repeating-conic-gradient ([from angle] [at position,] color [degree], color [degree], ...);</a:t>
              </a:r>
              <a:endParaRPr lang="en-US" altLang="zh-CN" sz="1600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endParaRPr>
            </a:p>
          </p:txBody>
        </p:sp>
      </p:grpSp>
      <p:sp>
        <p:nvSpPr>
          <p:cNvPr id="29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73E4D1C6-0BF8-C4AF-2B7B-DEE3E4B33FCB}"/>
              </a:ext>
            </a:extLst>
          </p:cNvPr>
          <p:cNvSpPr txBox="1">
            <a:spLocks/>
          </p:cNvSpPr>
          <p:nvPr/>
        </p:nvSpPr>
        <p:spPr>
          <a:xfrm>
            <a:off x="4748048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Gradients</a:t>
            </a:r>
            <a:endParaRPr lang="en-US" sz="15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 Condensed"/>
              <a:hlinkClick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0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F1B74C07-2841-CCCB-5509-3445B017FB1B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Colors</a:t>
            </a:r>
          </a:p>
        </p:txBody>
      </p:sp>
      <p:sp>
        <p:nvSpPr>
          <p:cNvPr id="31" name="Google Shape;830;p37">
            <a:extLst>
              <a:ext uri="{FF2B5EF4-FFF2-40B4-BE49-F238E27FC236}">
                <a16:creationId xmlns:a16="http://schemas.microsoft.com/office/drawing/2014/main" id="{C9B6B1C7-A0D6-3BEE-0075-ABF79771B4F8}"/>
              </a:ext>
            </a:extLst>
          </p:cNvPr>
          <p:cNvSpPr/>
          <p:nvPr/>
        </p:nvSpPr>
        <p:spPr>
          <a:xfrm rot="10800000">
            <a:off x="4795930" y="673243"/>
            <a:ext cx="821096" cy="5689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EB4167E7-21D5-2DA4-E4EC-F0158270278E}"/>
              </a:ext>
            </a:extLst>
          </p:cNvPr>
          <p:cNvSpPr txBox="1">
            <a:spLocks/>
          </p:cNvSpPr>
          <p:nvPr/>
        </p:nvSpPr>
        <p:spPr>
          <a:xfrm>
            <a:off x="3200398" y="191672"/>
            <a:ext cx="130382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</a:rPr>
              <a:t>Backgrounds</a:t>
            </a:r>
          </a:p>
        </p:txBody>
      </p:sp>
    </p:spTree>
    <p:extLst>
      <p:ext uri="{BB962C8B-B14F-4D97-AF65-F5344CB8AC3E}">
        <p14:creationId xmlns:p14="http://schemas.microsoft.com/office/powerpoint/2010/main" val="3340258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4"/>
          <p:cNvSpPr/>
          <p:nvPr/>
        </p:nvSpPr>
        <p:spPr>
          <a:xfrm>
            <a:off x="8939556" y="1943657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009" name="Google Shape;1009;p44"/>
          <p:cNvGrpSpPr/>
          <p:nvPr/>
        </p:nvGrpSpPr>
        <p:grpSpPr>
          <a:xfrm>
            <a:off x="2450374" y="4332839"/>
            <a:ext cx="621956" cy="560400"/>
            <a:chOff x="828474" y="4714951"/>
            <a:chExt cx="621956" cy="560400"/>
          </a:xfrm>
        </p:grpSpPr>
        <p:sp>
          <p:nvSpPr>
            <p:cNvPr id="1010" name="Google Shape;1010;p44"/>
            <p:cNvSpPr/>
            <p:nvPr/>
          </p:nvSpPr>
          <p:spPr>
            <a:xfrm>
              <a:off x="828474" y="4714951"/>
              <a:ext cx="323100" cy="323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1213129" y="5038050"/>
              <a:ext cx="237300" cy="237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012" name="Google Shape;1012;p44"/>
          <p:cNvGrpSpPr/>
          <p:nvPr/>
        </p:nvGrpSpPr>
        <p:grpSpPr>
          <a:xfrm>
            <a:off x="7239288" y="1244085"/>
            <a:ext cx="413045" cy="405306"/>
            <a:chOff x="1329585" y="1989925"/>
            <a:chExt cx="341472" cy="335074"/>
          </a:xfrm>
        </p:grpSpPr>
        <p:sp>
          <p:nvSpPr>
            <p:cNvPr id="1013" name="Google Shape;1013;p44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0" name="Google Shape;1523;p59">
            <a:extLst>
              <a:ext uri="{FF2B5EF4-FFF2-40B4-BE49-F238E27FC236}">
                <a16:creationId xmlns:a16="http://schemas.microsoft.com/office/drawing/2014/main" id="{802E686B-0E77-FCC8-AB83-8494E2900D1E}"/>
              </a:ext>
            </a:extLst>
          </p:cNvPr>
          <p:cNvSpPr txBox="1">
            <a:spLocks/>
          </p:cNvSpPr>
          <p:nvPr/>
        </p:nvSpPr>
        <p:spPr>
          <a:xfrm>
            <a:off x="3954000" y="1945580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8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Q &amp; A!</a:t>
            </a:r>
          </a:p>
        </p:txBody>
      </p:sp>
      <p:sp>
        <p:nvSpPr>
          <p:cNvPr id="41" name="Google Shape;1524;p59">
            <a:extLst>
              <a:ext uri="{FF2B5EF4-FFF2-40B4-BE49-F238E27FC236}">
                <a16:creationId xmlns:a16="http://schemas.microsoft.com/office/drawing/2014/main" id="{CFEC4A91-AF79-588F-7E4D-35F99B5F812D}"/>
              </a:ext>
            </a:extLst>
          </p:cNvPr>
          <p:cNvSpPr txBox="1">
            <a:spLocks/>
          </p:cNvSpPr>
          <p:nvPr/>
        </p:nvSpPr>
        <p:spPr>
          <a:xfrm>
            <a:off x="3646553" y="3219103"/>
            <a:ext cx="4898894" cy="3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</a:pPr>
            <a:r>
              <a:rPr lang="en-US" sz="1600" dirty="0"/>
              <a:t>Do you have any questions? </a:t>
            </a:r>
            <a:endParaRPr lang="km-KH" sz="1600" dirty="0"/>
          </a:p>
          <a:p>
            <a:pPr marL="0" indent="0" algn="ctr">
              <a:spcBef>
                <a:spcPts val="600"/>
              </a:spcBef>
              <a:buClr>
                <a:schemeClr val="lt1"/>
              </a:buClr>
              <a:buSzPts val="1100"/>
            </a:pPr>
            <a:r>
              <a:rPr lang="en-US" sz="1500" dirty="0"/>
              <a:t>If you have any questions, feel free to ask me</a:t>
            </a:r>
            <a:r>
              <a:rPr lang="en-US" sz="1600" dirty="0"/>
              <a:t>.</a:t>
            </a:r>
          </a:p>
        </p:txBody>
      </p:sp>
      <p:pic>
        <p:nvPicPr>
          <p:cNvPr id="19" name="Picture 18">
            <a:hlinkClick r:id="rId3"/>
            <a:extLst>
              <a:ext uri="{FF2B5EF4-FFF2-40B4-BE49-F238E27FC236}">
                <a16:creationId xmlns:a16="http://schemas.microsoft.com/office/drawing/2014/main" id="{65A38763-9E7C-98D5-C723-52E8D62B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895957"/>
            <a:ext cx="457200" cy="457200"/>
          </a:xfrm>
          <a:prstGeom prst="rect">
            <a:avLst/>
          </a:prstGeom>
        </p:spPr>
      </p:pic>
      <p:sp>
        <p:nvSpPr>
          <p:cNvPr id="13" name="Google Shape;1524;p59">
            <a:extLst>
              <a:ext uri="{FF2B5EF4-FFF2-40B4-BE49-F238E27FC236}">
                <a16:creationId xmlns:a16="http://schemas.microsoft.com/office/drawing/2014/main" id="{37F57B95-B3E2-1AC4-15CE-F78EBE6D4138}"/>
              </a:ext>
            </a:extLst>
          </p:cNvPr>
          <p:cNvSpPr txBox="1">
            <a:spLocks/>
          </p:cNvSpPr>
          <p:nvPr/>
        </p:nvSpPr>
        <p:spPr>
          <a:xfrm>
            <a:off x="3646553" y="4758571"/>
            <a:ext cx="4898894" cy="3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Ctrl -&gt; click</a:t>
            </a:r>
          </a:p>
        </p:txBody>
      </p:sp>
      <p:sp>
        <p:nvSpPr>
          <p:cNvPr id="14" name="Google Shape;2087;p67">
            <a:extLst>
              <a:ext uri="{FF2B5EF4-FFF2-40B4-BE49-F238E27FC236}">
                <a16:creationId xmlns:a16="http://schemas.microsoft.com/office/drawing/2014/main" id="{FF2A7524-2414-6C02-E00A-87C080B30FA1}"/>
              </a:ext>
            </a:extLst>
          </p:cNvPr>
          <p:cNvSpPr/>
          <p:nvPr/>
        </p:nvSpPr>
        <p:spPr>
          <a:xfrm rot="16200000">
            <a:off x="5985547" y="4498362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D0B97EB-B613-9B73-B5EB-6CDC045B0209}"/>
              </a:ext>
            </a:extLst>
          </p:cNvPr>
          <p:cNvSpPr txBox="1"/>
          <p:nvPr/>
        </p:nvSpPr>
        <p:spPr>
          <a:xfrm>
            <a:off x="1008295" y="1100313"/>
            <a:ext cx="1022997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Colors Keywords: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មធ្យោបាយដំបូង និងងាយស្រួលបំផុតដើម្បីបញ្ជាក់ពណ៌គឺការប្រើពាក្យគន្លឹះពណ៌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ឈ្មោះនៃពណ៌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ca-ES" altLang="zh-CN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BAF3C8-50EC-D21D-E45A-24CADFDDE05B}"/>
              </a:ext>
            </a:extLst>
          </p:cNvPr>
          <p:cNvSpPr txBox="1"/>
          <p:nvPr/>
        </p:nvSpPr>
        <p:spPr>
          <a:xfrm>
            <a:off x="1392483" y="1648002"/>
            <a:ext cx="1229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E</a:t>
            </a:r>
            <a:r>
              <a:rPr lang="en-US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xample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D92069-3FAE-0CA0-D2F5-F1B64724C057}"/>
              </a:ext>
            </a:extLst>
          </p:cNvPr>
          <p:cNvSpPr txBox="1"/>
          <p:nvPr/>
        </p:nvSpPr>
        <p:spPr>
          <a:xfrm>
            <a:off x="1008296" y="3240815"/>
            <a:ext cx="10141786" cy="826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RGB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គឺតំណាងឱ្យពណ៌ក្រហម បៃតង និងពណ៌ខៀវ ដែលជាគំរូពណ៌ដែលត្រួតពិនិត្យការប្រើប្រាស់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ដោយប្រើតម្លៃចន្លោះពី 0 ដល់ 255 ឬតម្លៃភាគរយ។ តម្លៃខ្ពស់មានន័យថាពណ៌នោះកាន់តែច្រើន។</a:t>
            </a:r>
            <a:endParaRPr lang="ca-ES" altLang="zh-CN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9C336-EC20-72B1-347E-09F7ED6DA39E}"/>
              </a:ext>
            </a:extLst>
          </p:cNvPr>
          <p:cNvSpPr txBox="1"/>
          <p:nvPr/>
        </p:nvSpPr>
        <p:spPr>
          <a:xfrm>
            <a:off x="1401814" y="4179225"/>
            <a:ext cx="1229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E</a:t>
            </a:r>
            <a:r>
              <a:rPr lang="en-US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xample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FF17D7-95F9-5388-8EF4-6F9C2AA2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975" y="1781252"/>
            <a:ext cx="4144430" cy="10902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ACF297E-5C21-E897-3D6B-E3B0ABF28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975" y="4339171"/>
            <a:ext cx="6023908" cy="1074950"/>
          </a:xfrm>
          <a:prstGeom prst="rect">
            <a:avLst/>
          </a:prstGeom>
        </p:spPr>
      </p:pic>
      <p:sp>
        <p:nvSpPr>
          <p:cNvPr id="22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EF7E7A3B-A59B-FE88-6E98-9A6D61D58963}"/>
              </a:ext>
            </a:extLst>
          </p:cNvPr>
          <p:cNvSpPr txBox="1">
            <a:spLocks/>
          </p:cNvSpPr>
          <p:nvPr/>
        </p:nvSpPr>
        <p:spPr>
          <a:xfrm>
            <a:off x="4748048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Gradients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rId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4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07B5DE59-C1A1-9782-716F-0C1B4C1CE7FE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Colors</a:t>
            </a:r>
          </a:p>
        </p:txBody>
      </p:sp>
      <p:sp>
        <p:nvSpPr>
          <p:cNvPr id="25" name="Google Shape;830;p37">
            <a:extLst>
              <a:ext uri="{FF2B5EF4-FFF2-40B4-BE49-F238E27FC236}">
                <a16:creationId xmlns:a16="http://schemas.microsoft.com/office/drawing/2014/main" id="{16E26276-D82F-DD4E-93B3-53EC8FA5DDA4}"/>
              </a:ext>
            </a:extLst>
          </p:cNvPr>
          <p:cNvSpPr/>
          <p:nvPr/>
        </p:nvSpPr>
        <p:spPr>
          <a:xfrm rot="10800000">
            <a:off x="2258006" y="673251"/>
            <a:ext cx="699802" cy="4624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67E4B893-C884-4C26-C0F7-E013FF944966}"/>
              </a:ext>
            </a:extLst>
          </p:cNvPr>
          <p:cNvSpPr txBox="1">
            <a:spLocks/>
          </p:cNvSpPr>
          <p:nvPr/>
        </p:nvSpPr>
        <p:spPr>
          <a:xfrm>
            <a:off x="3200398" y="191672"/>
            <a:ext cx="130382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Backgrounds</a:t>
            </a:r>
          </a:p>
        </p:txBody>
      </p:sp>
    </p:spTree>
    <p:extLst>
      <p:ext uri="{BB962C8B-B14F-4D97-AF65-F5344CB8AC3E}">
        <p14:creationId xmlns:p14="http://schemas.microsoft.com/office/powerpoint/2010/main" val="54638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D0B97EB-B613-9B73-B5EB-6CDC045B0209}"/>
              </a:ext>
            </a:extLst>
          </p:cNvPr>
          <p:cNvSpPr txBox="1"/>
          <p:nvPr/>
        </p:nvSpPr>
        <p:spPr>
          <a:xfrm>
            <a:off x="1008295" y="1156305"/>
            <a:ext cx="9150112" cy="826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HEX</a:t>
            </a:r>
            <a:r>
              <a:rPr lang="en-US" sz="1580" dirty="0">
                <a:solidFill>
                  <a:srgbClr val="200E7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ជាមធ្យោបាយទូទៅដើម្បីបញ្ជាក់ពណ៌នៅក្នុង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CSS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គឺត្រូវប្រើតម្លៃគោលដប់ប្រាំមួយ។ លេខ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hex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0-9 និង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A-F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ដើម្បីដំណើរការតម្លៃគោលដប់ប្រាំមួយគឺត្រូវប្រើប្រាស់និមិត្តសញ្ញា # ។</a:t>
            </a:r>
            <a:endParaRPr lang="ca-ES" altLang="zh-CN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BAEC22-EFE4-57F1-BCC0-79D373A67202}"/>
              </a:ext>
            </a:extLst>
          </p:cNvPr>
          <p:cNvSpPr txBox="1"/>
          <p:nvPr/>
        </p:nvSpPr>
        <p:spPr>
          <a:xfrm>
            <a:off x="1369161" y="2195452"/>
            <a:ext cx="1229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E</a:t>
            </a:r>
            <a:r>
              <a:rPr lang="en-US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xample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3F2C7B-01E3-F16B-07B1-E0D92785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945" y="2371218"/>
            <a:ext cx="4820353" cy="100365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4A512C4-CD75-1004-4D14-93E4CB03AD6C}"/>
              </a:ext>
            </a:extLst>
          </p:cNvPr>
          <p:cNvSpPr txBox="1"/>
          <p:nvPr/>
        </p:nvSpPr>
        <p:spPr>
          <a:xfrm>
            <a:off x="1332238" y="3583606"/>
            <a:ext cx="8826169" cy="441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ប្រសិនបើលេខទាំងពីរនៃតម្លៃពណ៌ក្រហម បៃតង និងពណ៌ខៀវដូចគ្នា អ្នកអាចប្រើសញ្ញាសម្គាល់បីខ្ទង់ខ្លី។</a:t>
            </a:r>
            <a:endParaRPr lang="ca-ES" altLang="zh-CN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300D4C-488B-81BE-04AD-F6E2FAE71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945" y="4273177"/>
            <a:ext cx="6554757" cy="9406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78A78D4-215B-7D35-5239-12CDBE521075}"/>
              </a:ext>
            </a:extLst>
          </p:cNvPr>
          <p:cNvSpPr txBox="1"/>
          <p:nvPr/>
        </p:nvSpPr>
        <p:spPr>
          <a:xfrm>
            <a:off x="1392483" y="4134927"/>
            <a:ext cx="12294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E</a:t>
            </a:r>
            <a:r>
              <a:rPr lang="en-US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xample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sp>
        <p:nvSpPr>
          <p:cNvPr id="19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9A366B94-AE36-94E7-2DAE-B532FABBEE9D}"/>
              </a:ext>
            </a:extLst>
          </p:cNvPr>
          <p:cNvSpPr txBox="1">
            <a:spLocks/>
          </p:cNvSpPr>
          <p:nvPr/>
        </p:nvSpPr>
        <p:spPr>
          <a:xfrm>
            <a:off x="4748048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Gradients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rId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0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78ECFB4D-AC70-DE5F-B69F-E5D9473939D3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Colors</a:t>
            </a:r>
          </a:p>
        </p:txBody>
      </p:sp>
      <p:sp>
        <p:nvSpPr>
          <p:cNvPr id="21" name="Google Shape;830;p37">
            <a:extLst>
              <a:ext uri="{FF2B5EF4-FFF2-40B4-BE49-F238E27FC236}">
                <a16:creationId xmlns:a16="http://schemas.microsoft.com/office/drawing/2014/main" id="{4F4820AF-FA61-6835-F922-253E17ED4029}"/>
              </a:ext>
            </a:extLst>
          </p:cNvPr>
          <p:cNvSpPr/>
          <p:nvPr/>
        </p:nvSpPr>
        <p:spPr>
          <a:xfrm rot="10800000">
            <a:off x="2258006" y="682129"/>
            <a:ext cx="699802" cy="4624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D328B2B9-17D2-1D88-F3C0-890A6B598AE6}"/>
              </a:ext>
            </a:extLst>
          </p:cNvPr>
          <p:cNvSpPr txBox="1">
            <a:spLocks/>
          </p:cNvSpPr>
          <p:nvPr/>
        </p:nvSpPr>
        <p:spPr>
          <a:xfrm>
            <a:off x="3200398" y="191672"/>
            <a:ext cx="130382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Backgrounds</a:t>
            </a:r>
          </a:p>
        </p:txBody>
      </p:sp>
    </p:spTree>
    <p:extLst>
      <p:ext uri="{BB962C8B-B14F-4D97-AF65-F5344CB8AC3E}">
        <p14:creationId xmlns:p14="http://schemas.microsoft.com/office/powerpoint/2010/main" val="417474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D0B97EB-B613-9B73-B5EB-6CDC045B0209}"/>
              </a:ext>
            </a:extLst>
          </p:cNvPr>
          <p:cNvSpPr txBox="1"/>
          <p:nvPr/>
        </p:nvSpPr>
        <p:spPr>
          <a:xfrm>
            <a:off x="1008295" y="1277608"/>
            <a:ext cx="8826169" cy="826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អនុគមន៍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rgba()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ប្រើសម្រាប់កំណត់ពណ៌ដោយប្រើគំរូក្រហម-បៃតង-ខៀវ-អាល់ហ្វា </a:t>
            </a:r>
            <a:r>
              <a:rPr lang="km-KH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(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RGBA)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តម្លៃពណ៌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RGBA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គឺជាផ្នែកបន្ថែមនៃតម្លៃពណ៌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RGB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ជាមួយនឹងអាល់ហ្វា ដែលបញ្ជាក់ពីភាពស្រអាប់នៃពណ៌។</a:t>
            </a:r>
            <a:endParaRPr lang="ca-ES" altLang="zh-CN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315D73-94AE-E630-E19E-B1AAAD227FCC}"/>
              </a:ext>
            </a:extLst>
          </p:cNvPr>
          <p:cNvGrpSpPr/>
          <p:nvPr/>
        </p:nvGrpSpPr>
        <p:grpSpPr>
          <a:xfrm>
            <a:off x="1404560" y="2369377"/>
            <a:ext cx="4163872" cy="446683"/>
            <a:chOff x="1662997" y="1783610"/>
            <a:chExt cx="5960113" cy="44668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060E1E6-0428-E97B-D968-A736AF74858A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B3C020-67E6-0256-5866-EB5293E81FF6}"/>
                </a:ext>
              </a:extLst>
            </p:cNvPr>
            <p:cNvSpPr txBox="1"/>
            <p:nvPr/>
          </p:nvSpPr>
          <p:spPr>
            <a:xfrm>
              <a:off x="1662997" y="1783610"/>
              <a:ext cx="596011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6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 Syntax: </a:t>
              </a:r>
              <a:r>
                <a:rPr lang="en-US" altLang="zh-CN" sz="1600" dirty="0">
                  <a:solidFill>
                    <a:srgbClr val="200E74"/>
                  </a:solidFill>
                  <a:latin typeface="Khmer OS System" pitchFamily="2" charset="0"/>
                  <a:cs typeface="Khmer OS System" pitchFamily="2" charset="0"/>
                </a:rPr>
                <a:t>rgba(red, green, blue, alpha);</a:t>
              </a:r>
              <a:endParaRPr lang="en-US" altLang="zh-CN" sz="1600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96AC6F8-B0F7-8492-1AC7-540F688AB2D5}"/>
              </a:ext>
            </a:extLst>
          </p:cNvPr>
          <p:cNvSpPr txBox="1"/>
          <p:nvPr/>
        </p:nvSpPr>
        <p:spPr>
          <a:xfrm>
            <a:off x="1499810" y="3141289"/>
            <a:ext cx="12433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E</a:t>
            </a:r>
            <a:r>
              <a:rPr lang="en-US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xample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1B158-A4B4-3F5E-8394-84AD1D967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896" y="3310566"/>
            <a:ext cx="8161727" cy="1044030"/>
          </a:xfrm>
          <a:prstGeom prst="rect">
            <a:avLst/>
          </a:prstGeom>
        </p:spPr>
      </p:pic>
      <p:grpSp>
        <p:nvGrpSpPr>
          <p:cNvPr id="24" name="Google Shape;819;p37">
            <a:extLst>
              <a:ext uri="{FF2B5EF4-FFF2-40B4-BE49-F238E27FC236}">
                <a16:creationId xmlns:a16="http://schemas.microsoft.com/office/drawing/2014/main" id="{F2FFF20B-3A7A-1990-550D-F5C135FE1473}"/>
              </a:ext>
            </a:extLst>
          </p:cNvPr>
          <p:cNvGrpSpPr/>
          <p:nvPr/>
        </p:nvGrpSpPr>
        <p:grpSpPr>
          <a:xfrm>
            <a:off x="10412345" y="5001250"/>
            <a:ext cx="559689" cy="563231"/>
            <a:chOff x="3470151" y="1675213"/>
            <a:chExt cx="703669" cy="670009"/>
          </a:xfrm>
        </p:grpSpPr>
        <p:sp>
          <p:nvSpPr>
            <p:cNvPr id="25" name="Google Shape;820;p37">
              <a:extLst>
                <a:ext uri="{FF2B5EF4-FFF2-40B4-BE49-F238E27FC236}">
                  <a16:creationId xmlns:a16="http://schemas.microsoft.com/office/drawing/2014/main" id="{A032664A-7090-7AB7-FF63-03469E91E6AA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28" name="Google Shape;821;p37">
              <a:extLst>
                <a:ext uri="{FF2B5EF4-FFF2-40B4-BE49-F238E27FC236}">
                  <a16:creationId xmlns:a16="http://schemas.microsoft.com/office/drawing/2014/main" id="{26977E45-680B-9AC3-2AE6-7CC58EA89EA0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Google Shape;829;p37">
            <a:extLst>
              <a:ext uri="{FF2B5EF4-FFF2-40B4-BE49-F238E27FC236}">
                <a16:creationId xmlns:a16="http://schemas.microsoft.com/office/drawing/2014/main" id="{CBE8F87E-E534-DF7E-0152-10B17070CD25}"/>
              </a:ext>
            </a:extLst>
          </p:cNvPr>
          <p:cNvSpPr/>
          <p:nvPr/>
        </p:nvSpPr>
        <p:spPr>
          <a:xfrm>
            <a:off x="1499810" y="5164666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39B2B70B-8AFD-D27F-8625-374BB979C888}"/>
              </a:ext>
            </a:extLst>
          </p:cNvPr>
          <p:cNvSpPr txBox="1">
            <a:spLocks/>
          </p:cNvSpPr>
          <p:nvPr/>
        </p:nvSpPr>
        <p:spPr>
          <a:xfrm>
            <a:off x="4748048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Gradients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6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B399E472-F550-BC06-0006-3115D751FEB9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Colors</a:t>
            </a:r>
          </a:p>
        </p:txBody>
      </p:sp>
      <p:sp>
        <p:nvSpPr>
          <p:cNvPr id="27" name="Google Shape;830;p37">
            <a:extLst>
              <a:ext uri="{FF2B5EF4-FFF2-40B4-BE49-F238E27FC236}">
                <a16:creationId xmlns:a16="http://schemas.microsoft.com/office/drawing/2014/main" id="{EA33E19A-99AC-EB54-98AA-09C74198D6EC}"/>
              </a:ext>
            </a:extLst>
          </p:cNvPr>
          <p:cNvSpPr/>
          <p:nvPr/>
        </p:nvSpPr>
        <p:spPr>
          <a:xfrm rot="10800000">
            <a:off x="2258006" y="682129"/>
            <a:ext cx="699802" cy="4624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CF77FE9C-A656-FE70-8ECD-855CA9D45E10}"/>
              </a:ext>
            </a:extLst>
          </p:cNvPr>
          <p:cNvSpPr txBox="1">
            <a:spLocks/>
          </p:cNvSpPr>
          <p:nvPr/>
        </p:nvSpPr>
        <p:spPr>
          <a:xfrm>
            <a:off x="3200398" y="191672"/>
            <a:ext cx="130382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Backgrounds</a:t>
            </a:r>
          </a:p>
        </p:txBody>
      </p:sp>
    </p:spTree>
    <p:extLst>
      <p:ext uri="{BB962C8B-B14F-4D97-AF65-F5344CB8AC3E}">
        <p14:creationId xmlns:p14="http://schemas.microsoft.com/office/powerpoint/2010/main" val="176904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DEF5278-69D7-4A4C-4827-1E2D29CB222E}"/>
              </a:ext>
            </a:extLst>
          </p:cNvPr>
          <p:cNvSpPr txBox="1"/>
          <p:nvPr/>
        </p:nvSpPr>
        <p:spPr>
          <a:xfrm>
            <a:off x="1008296" y="1620900"/>
            <a:ext cx="8552090" cy="450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18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background</a:t>
            </a:r>
            <a:r>
              <a:rPr lang="en-US" sz="1600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ត្រូវបានប្រើដើម្បីធ្វើការតុបតែងទៅឲ្យផ្ទៃខាងក្រោយនៃគេហទំព័រ។</a:t>
            </a:r>
            <a:endParaRPr lang="ca-ES" altLang="zh-CN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767224" y="1126647"/>
            <a:ext cx="5185707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7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ការប្រើប្រាស់ផ្ទៃខាងក្រោយ </a:t>
            </a:r>
            <a:r>
              <a:rPr lang="en-US" sz="17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(</a:t>
            </a:r>
            <a:r>
              <a:rPr lang="en-US" sz="1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Backgrounds)</a:t>
            </a:r>
            <a:r>
              <a:rPr lang="en-US" sz="17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 </a:t>
            </a:r>
            <a:endParaRPr lang="en-US" sz="1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30A93C-83A1-DBAF-92EB-4AD0064C96CE}"/>
              </a:ext>
            </a:extLst>
          </p:cNvPr>
          <p:cNvSpPr txBox="1"/>
          <p:nvPr/>
        </p:nvSpPr>
        <p:spPr>
          <a:xfrm>
            <a:off x="1594984" y="2717971"/>
            <a:ext cx="3652686" cy="2421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background-color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background-image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background-repeat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background-size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</p:txBody>
      </p:sp>
      <p:sp>
        <p:nvSpPr>
          <p:cNvPr id="29" name="Google Shape;829;p37">
            <a:extLst>
              <a:ext uri="{FF2B5EF4-FFF2-40B4-BE49-F238E27FC236}">
                <a16:creationId xmlns:a16="http://schemas.microsoft.com/office/drawing/2014/main" id="{2A850DCD-40B4-F00A-A3B5-1F33B87DCD11}"/>
              </a:ext>
            </a:extLst>
          </p:cNvPr>
          <p:cNvSpPr/>
          <p:nvPr/>
        </p:nvSpPr>
        <p:spPr>
          <a:xfrm>
            <a:off x="10640039" y="5432466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0" name="Google Shape;819;p37">
            <a:extLst>
              <a:ext uri="{FF2B5EF4-FFF2-40B4-BE49-F238E27FC236}">
                <a16:creationId xmlns:a16="http://schemas.microsoft.com/office/drawing/2014/main" id="{5736EFEE-3F9F-0B8D-5D8E-F54B714891F4}"/>
              </a:ext>
            </a:extLst>
          </p:cNvPr>
          <p:cNvGrpSpPr/>
          <p:nvPr/>
        </p:nvGrpSpPr>
        <p:grpSpPr>
          <a:xfrm>
            <a:off x="10307008" y="1780943"/>
            <a:ext cx="559689" cy="563231"/>
            <a:chOff x="3470151" y="1675213"/>
            <a:chExt cx="703669" cy="670009"/>
          </a:xfrm>
        </p:grpSpPr>
        <p:sp>
          <p:nvSpPr>
            <p:cNvPr id="31" name="Google Shape;820;p37">
              <a:extLst>
                <a:ext uri="{FF2B5EF4-FFF2-40B4-BE49-F238E27FC236}">
                  <a16:creationId xmlns:a16="http://schemas.microsoft.com/office/drawing/2014/main" id="{B35B4CBE-7F66-5C5D-F336-0D37AA190724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2" name="Google Shape;821;p37">
              <a:extLst>
                <a:ext uri="{FF2B5EF4-FFF2-40B4-BE49-F238E27FC236}">
                  <a16:creationId xmlns:a16="http://schemas.microsoft.com/office/drawing/2014/main" id="{DBC9421F-89CA-60CC-46D4-EDF123C5CA5B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7AAA55F-2738-DAD6-48B4-6C33C636A021}"/>
              </a:ext>
            </a:extLst>
          </p:cNvPr>
          <p:cNvSpPr txBox="1"/>
          <p:nvPr/>
        </p:nvSpPr>
        <p:spPr>
          <a:xfrm>
            <a:off x="1194674" y="2210259"/>
            <a:ext cx="6167534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background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រួមមាន៖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C9AE32-87CD-7510-2966-3C250DFD5BD0}"/>
              </a:ext>
            </a:extLst>
          </p:cNvPr>
          <p:cNvSpPr txBox="1"/>
          <p:nvPr/>
        </p:nvSpPr>
        <p:spPr>
          <a:xfrm>
            <a:off x="5284341" y="2709966"/>
            <a:ext cx="3652686" cy="2396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background-position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background-attachment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background-clip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background-origin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0" name="Google Shape;2087;p67">
            <a:extLst>
              <a:ext uri="{FF2B5EF4-FFF2-40B4-BE49-F238E27FC236}">
                <a16:creationId xmlns:a16="http://schemas.microsoft.com/office/drawing/2014/main" id="{710B2966-DD99-F994-15F8-2F23125E690F}"/>
              </a:ext>
            </a:extLst>
          </p:cNvPr>
          <p:cNvSpPr/>
          <p:nvPr/>
        </p:nvSpPr>
        <p:spPr>
          <a:xfrm rot="5400000">
            <a:off x="5985547" y="5429096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AA45CC4E-1A38-2349-B5F8-25B3701E7B34}"/>
              </a:ext>
            </a:extLst>
          </p:cNvPr>
          <p:cNvSpPr txBox="1">
            <a:spLocks/>
          </p:cNvSpPr>
          <p:nvPr/>
        </p:nvSpPr>
        <p:spPr>
          <a:xfrm>
            <a:off x="4748048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Gradients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3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813B4BEC-F82E-7432-65C7-9A4CE4E8C482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Colors</a:t>
            </a:r>
          </a:p>
        </p:txBody>
      </p:sp>
      <p:sp>
        <p:nvSpPr>
          <p:cNvPr id="26" name="Google Shape;830;p37">
            <a:extLst>
              <a:ext uri="{FF2B5EF4-FFF2-40B4-BE49-F238E27FC236}">
                <a16:creationId xmlns:a16="http://schemas.microsoft.com/office/drawing/2014/main" id="{2E3B2E5A-F165-90D3-D2A1-6A08B223B692}"/>
              </a:ext>
            </a:extLst>
          </p:cNvPr>
          <p:cNvSpPr/>
          <p:nvPr/>
        </p:nvSpPr>
        <p:spPr>
          <a:xfrm rot="10800000">
            <a:off x="3349690" y="672792"/>
            <a:ext cx="1017037" cy="53266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EE85C087-39BA-7E58-F334-B5E3987F0451}"/>
              </a:ext>
            </a:extLst>
          </p:cNvPr>
          <p:cNvSpPr txBox="1">
            <a:spLocks/>
          </p:cNvSpPr>
          <p:nvPr/>
        </p:nvSpPr>
        <p:spPr>
          <a:xfrm>
            <a:off x="3200398" y="191672"/>
            <a:ext cx="130382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Backgrounds</a:t>
            </a:r>
          </a:p>
        </p:txBody>
      </p:sp>
    </p:spTree>
    <p:extLst>
      <p:ext uri="{BB962C8B-B14F-4D97-AF65-F5344CB8AC3E}">
        <p14:creationId xmlns:p14="http://schemas.microsoft.com/office/powerpoint/2010/main" val="288393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DEF5278-69D7-4A4C-4827-1E2D29CB222E}"/>
              </a:ext>
            </a:extLst>
          </p:cNvPr>
          <p:cNvSpPr txBox="1"/>
          <p:nvPr/>
        </p:nvSpPr>
        <p:spPr>
          <a:xfrm>
            <a:off x="700386" y="941772"/>
            <a:ext cx="8552090" cy="450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18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background-color: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ប្រើសម្រាប់កំណត់ពណ៌ទៅឲ្យផ្ទៃខាងក្រោម។ </a:t>
            </a:r>
            <a:endParaRPr lang="ca-ES" altLang="zh-CN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9" name="Google Shape;829;p37">
            <a:extLst>
              <a:ext uri="{FF2B5EF4-FFF2-40B4-BE49-F238E27FC236}">
                <a16:creationId xmlns:a16="http://schemas.microsoft.com/office/drawing/2014/main" id="{2A850DCD-40B4-F00A-A3B5-1F33B87DCD11}"/>
              </a:ext>
            </a:extLst>
          </p:cNvPr>
          <p:cNvSpPr/>
          <p:nvPr/>
        </p:nvSpPr>
        <p:spPr>
          <a:xfrm>
            <a:off x="10711954" y="5410431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0" name="Google Shape;819;p37">
            <a:extLst>
              <a:ext uri="{FF2B5EF4-FFF2-40B4-BE49-F238E27FC236}">
                <a16:creationId xmlns:a16="http://schemas.microsoft.com/office/drawing/2014/main" id="{5736EFEE-3F9F-0B8D-5D8E-F54B714891F4}"/>
              </a:ext>
            </a:extLst>
          </p:cNvPr>
          <p:cNvGrpSpPr/>
          <p:nvPr/>
        </p:nvGrpSpPr>
        <p:grpSpPr>
          <a:xfrm>
            <a:off x="10307008" y="1780943"/>
            <a:ext cx="559689" cy="563231"/>
            <a:chOff x="3470151" y="1675213"/>
            <a:chExt cx="703669" cy="670009"/>
          </a:xfrm>
        </p:grpSpPr>
        <p:sp>
          <p:nvSpPr>
            <p:cNvPr id="31" name="Google Shape;820;p37">
              <a:extLst>
                <a:ext uri="{FF2B5EF4-FFF2-40B4-BE49-F238E27FC236}">
                  <a16:creationId xmlns:a16="http://schemas.microsoft.com/office/drawing/2014/main" id="{B35B4CBE-7F66-5C5D-F336-0D37AA190724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2" name="Google Shape;821;p37">
              <a:extLst>
                <a:ext uri="{FF2B5EF4-FFF2-40B4-BE49-F238E27FC236}">
                  <a16:creationId xmlns:a16="http://schemas.microsoft.com/office/drawing/2014/main" id="{DBC9421F-89CA-60CC-46D4-EDF123C5CA5B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3F85569-2E7B-41A0-5056-F12FED3247B0}"/>
              </a:ext>
            </a:extLst>
          </p:cNvPr>
          <p:cNvSpPr txBox="1"/>
          <p:nvPr/>
        </p:nvSpPr>
        <p:spPr>
          <a:xfrm>
            <a:off x="700386" y="3647885"/>
            <a:ext cx="10247968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8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background-image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សម្រាប់ទាញយករូបភាពមកធ្វើជាផ្ទៃ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Background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ឬក៏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page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ណាមួយ។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3B162D-DE79-BCF8-774C-7CF24330A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73" y="1532593"/>
            <a:ext cx="3977985" cy="196613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90FC8F7-879C-D7E2-32E4-9A19E8404761}"/>
              </a:ext>
            </a:extLst>
          </p:cNvPr>
          <p:cNvGrpSpPr/>
          <p:nvPr/>
        </p:nvGrpSpPr>
        <p:grpSpPr>
          <a:xfrm>
            <a:off x="1068821" y="4223702"/>
            <a:ext cx="7023127" cy="446683"/>
            <a:chOff x="1662997" y="1783610"/>
            <a:chExt cx="5960113" cy="44668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7FF16DC-5331-4176-8A63-4C00218A93AC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DABAA7-585C-09FE-A13C-BDC04A853E31}"/>
                </a:ext>
              </a:extLst>
            </p:cNvPr>
            <p:cNvSpPr txBox="1"/>
            <p:nvPr/>
          </p:nvSpPr>
          <p:spPr>
            <a:xfrm>
              <a:off x="1662997" y="1783610"/>
              <a:ext cx="5960113" cy="4318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7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Syntax: background-image: url | none | initial | inherit;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ADF5801-2A8E-BA52-6A7E-55CC55E64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751" y="5004717"/>
            <a:ext cx="3899224" cy="9283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DF374F-F385-AA69-1A92-9EA796ACB3AF}"/>
              </a:ext>
            </a:extLst>
          </p:cNvPr>
          <p:cNvSpPr txBox="1"/>
          <p:nvPr/>
        </p:nvSpPr>
        <p:spPr>
          <a:xfrm>
            <a:off x="992622" y="4880468"/>
            <a:ext cx="12433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</a:t>
            </a:r>
            <a:r>
              <a:rPr lang="en-US" b="1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xample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sp>
        <p:nvSpPr>
          <p:cNvPr id="22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A6589AFF-48BB-50A9-C142-954FFF082B0F}"/>
              </a:ext>
            </a:extLst>
          </p:cNvPr>
          <p:cNvSpPr txBox="1">
            <a:spLocks/>
          </p:cNvSpPr>
          <p:nvPr/>
        </p:nvSpPr>
        <p:spPr>
          <a:xfrm>
            <a:off x="4748048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Gradients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rId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3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A530CCFE-169F-83D9-6E68-1CA480F7B6BD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Colors</a:t>
            </a:r>
          </a:p>
        </p:txBody>
      </p:sp>
      <p:sp>
        <p:nvSpPr>
          <p:cNvPr id="34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B12B4766-F72B-144C-B129-0DEB5F53C027}"/>
              </a:ext>
            </a:extLst>
          </p:cNvPr>
          <p:cNvSpPr txBox="1">
            <a:spLocks/>
          </p:cNvSpPr>
          <p:nvPr/>
        </p:nvSpPr>
        <p:spPr>
          <a:xfrm>
            <a:off x="3200398" y="191672"/>
            <a:ext cx="130382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Backgrounds</a:t>
            </a:r>
          </a:p>
        </p:txBody>
      </p:sp>
      <p:sp>
        <p:nvSpPr>
          <p:cNvPr id="18" name="Google Shape;830;p37">
            <a:extLst>
              <a:ext uri="{FF2B5EF4-FFF2-40B4-BE49-F238E27FC236}">
                <a16:creationId xmlns:a16="http://schemas.microsoft.com/office/drawing/2014/main" id="{D8DF0A9F-A0FF-B861-8C47-D0C2CFB30813}"/>
              </a:ext>
            </a:extLst>
          </p:cNvPr>
          <p:cNvSpPr/>
          <p:nvPr/>
        </p:nvSpPr>
        <p:spPr>
          <a:xfrm rot="10800000">
            <a:off x="3349690" y="672792"/>
            <a:ext cx="1017037" cy="53266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674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DEF5278-69D7-4A4C-4827-1E2D29CB222E}"/>
              </a:ext>
            </a:extLst>
          </p:cNvPr>
          <p:cNvSpPr txBox="1"/>
          <p:nvPr/>
        </p:nvSpPr>
        <p:spPr>
          <a:xfrm>
            <a:off x="753361" y="1066248"/>
            <a:ext cx="9856826" cy="1211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18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background-repeat: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ប្រើសម្រាប់ធ្វើការ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repeat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ឫ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no-repeat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ទៅលើផ្ទៃខាងក្រោយ។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Repeat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ប្រើសម្រាប់កំណត់ទៅលើរូបភាពដែលមានទំហំ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pixel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តូចឲ្យពេញផ្ទៃនៃ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ចំណែកឯ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no-repeat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ប្រើសម្រាប់កំណត់រូបភាពផ្ទៃខាងក្រោយមិនត្រូវបានធ្វើម្តងទៀតទេ។ រូបភាពនឹងត្រូវបានបង្ហាញតែម្តងប៉ុណ្ណោះ។</a:t>
            </a:r>
            <a:endParaRPr lang="ca-ES" altLang="zh-CN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9" name="Google Shape;829;p37">
            <a:extLst>
              <a:ext uri="{FF2B5EF4-FFF2-40B4-BE49-F238E27FC236}">
                <a16:creationId xmlns:a16="http://schemas.microsoft.com/office/drawing/2014/main" id="{2A850DCD-40B4-F00A-A3B5-1F33B87DCD11}"/>
              </a:ext>
            </a:extLst>
          </p:cNvPr>
          <p:cNvSpPr/>
          <p:nvPr/>
        </p:nvSpPr>
        <p:spPr>
          <a:xfrm>
            <a:off x="10630297" y="5617328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6799F2-94C8-07E4-E13C-52DEDB4868B8}"/>
              </a:ext>
            </a:extLst>
          </p:cNvPr>
          <p:cNvSpPr txBox="1"/>
          <p:nvPr/>
        </p:nvSpPr>
        <p:spPr>
          <a:xfrm>
            <a:off x="753361" y="2588551"/>
            <a:ext cx="12433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E</a:t>
            </a:r>
            <a:r>
              <a:rPr lang="en-US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xample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32686F-56FD-2E38-79D6-4538687B0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290" y="2822681"/>
            <a:ext cx="5410669" cy="1988992"/>
          </a:xfrm>
          <a:prstGeom prst="rect">
            <a:avLst/>
          </a:prstGeom>
        </p:spPr>
      </p:pic>
      <p:sp>
        <p:nvSpPr>
          <p:cNvPr id="9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90DB156A-C034-2F79-995C-FF72BDFC2BDF}"/>
              </a:ext>
            </a:extLst>
          </p:cNvPr>
          <p:cNvSpPr txBox="1">
            <a:spLocks/>
          </p:cNvSpPr>
          <p:nvPr/>
        </p:nvSpPr>
        <p:spPr>
          <a:xfrm>
            <a:off x="4748048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Gradients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D26EA9FE-DE7D-DCDB-44ED-EC234EE43681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Colors</a:t>
            </a:r>
          </a:p>
        </p:txBody>
      </p:sp>
      <p:sp>
        <p:nvSpPr>
          <p:cNvPr id="14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09E8B257-1BA0-F71C-62B9-BBAC5325CC71}"/>
              </a:ext>
            </a:extLst>
          </p:cNvPr>
          <p:cNvSpPr txBox="1">
            <a:spLocks/>
          </p:cNvSpPr>
          <p:nvPr/>
        </p:nvSpPr>
        <p:spPr>
          <a:xfrm>
            <a:off x="3200398" y="191672"/>
            <a:ext cx="130382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Backgrounds</a:t>
            </a:r>
          </a:p>
        </p:txBody>
      </p:sp>
      <p:sp>
        <p:nvSpPr>
          <p:cNvPr id="12" name="Google Shape;830;p37">
            <a:extLst>
              <a:ext uri="{FF2B5EF4-FFF2-40B4-BE49-F238E27FC236}">
                <a16:creationId xmlns:a16="http://schemas.microsoft.com/office/drawing/2014/main" id="{DC2B88D3-811A-6087-C960-F745ABB910FF}"/>
              </a:ext>
            </a:extLst>
          </p:cNvPr>
          <p:cNvSpPr/>
          <p:nvPr/>
        </p:nvSpPr>
        <p:spPr>
          <a:xfrm rot="10800000">
            <a:off x="3349690" y="672792"/>
            <a:ext cx="1017037" cy="53266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22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29;p37">
            <a:extLst>
              <a:ext uri="{FF2B5EF4-FFF2-40B4-BE49-F238E27FC236}">
                <a16:creationId xmlns:a16="http://schemas.microsoft.com/office/drawing/2014/main" id="{2A850DCD-40B4-F00A-A3B5-1F33B87DCD11}"/>
              </a:ext>
            </a:extLst>
          </p:cNvPr>
          <p:cNvSpPr/>
          <p:nvPr/>
        </p:nvSpPr>
        <p:spPr>
          <a:xfrm>
            <a:off x="10630297" y="5455403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A9BB11-6D1C-61E5-2AE0-ABF2519B9223}"/>
              </a:ext>
            </a:extLst>
          </p:cNvPr>
          <p:cNvSpPr txBox="1"/>
          <p:nvPr/>
        </p:nvSpPr>
        <p:spPr>
          <a:xfrm>
            <a:off x="628650" y="959644"/>
            <a:ext cx="11720666" cy="2764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</a:t>
            </a:r>
            <a:r>
              <a:rPr lang="en-US" sz="172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background-attachment</a:t>
            </a: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សម្រាប់កំណត់ឲ្យ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ជាប់ ឬ ក៏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Move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ទៅតាមការ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scroll page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Background-Attachment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វាមានតំលៃបីដូចខាងក្រោម៖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172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background-attachment: fixed: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សម្រាប់កំណត់ឱ្យ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Background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មិនមានការផ្លាស់ប្តូរ នៅពេលគេ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Scroll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72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2</a:t>
            </a:r>
            <a:r>
              <a:rPr lang="km-KH" sz="172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. </a:t>
            </a:r>
            <a:r>
              <a:rPr lang="en-US" sz="172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background-attachment: scroll: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សម្រាប់កំណត់ឱ្យ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Background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នោះប្រែប្រួលនៅពេលដែលគេបាន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Scroll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172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background-attachment: local: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សម្រាប់កំណត់ឱ្យ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Background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Contents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នោះប្រែប្រួលនៅពេលដែលគេបាន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Scroll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km-KH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061D05-435F-2F7A-7F6E-5A76CAD13102}"/>
              </a:ext>
            </a:extLst>
          </p:cNvPr>
          <p:cNvGrpSpPr/>
          <p:nvPr/>
        </p:nvGrpSpPr>
        <p:grpSpPr>
          <a:xfrm>
            <a:off x="1041971" y="3428100"/>
            <a:ext cx="8918106" cy="832857"/>
            <a:chOff x="1662997" y="1783610"/>
            <a:chExt cx="5960113" cy="83285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CECA7E3-6D97-C146-1B2A-AD08212B8493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5267B6-1E16-6A3A-6176-926FE87019FC}"/>
                </a:ext>
              </a:extLst>
            </p:cNvPr>
            <p:cNvSpPr txBox="1"/>
            <p:nvPr/>
          </p:nvSpPr>
          <p:spPr>
            <a:xfrm>
              <a:off x="1662997" y="1783610"/>
              <a:ext cx="5960113" cy="8328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72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Syntax: </a:t>
              </a:r>
              <a:r>
                <a:rPr lang="en-US" sz="172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background-attachment: scroll | fixed | local | initial | inherit;</a:t>
              </a:r>
              <a:endParaRPr lang="en-US" altLang="zh-CN" sz="172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FFA1F31-E15B-F0B5-5F0E-1B85C147D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580" y="4178185"/>
            <a:ext cx="4755292" cy="17070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8EB5D8-4876-A3BE-619F-65E2D2ED0F01}"/>
              </a:ext>
            </a:extLst>
          </p:cNvPr>
          <p:cNvSpPr txBox="1"/>
          <p:nvPr/>
        </p:nvSpPr>
        <p:spPr>
          <a:xfrm>
            <a:off x="1130461" y="4054149"/>
            <a:ext cx="12433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sz="1200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ឧទាហរណ៍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sp>
        <p:nvSpPr>
          <p:cNvPr id="18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5443411F-CE4D-EDA9-901A-6042A99AF4C3}"/>
              </a:ext>
            </a:extLst>
          </p:cNvPr>
          <p:cNvSpPr txBox="1">
            <a:spLocks/>
          </p:cNvSpPr>
          <p:nvPr/>
        </p:nvSpPr>
        <p:spPr>
          <a:xfrm>
            <a:off x="4748048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Gradients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9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1664DF59-0E0C-AC66-0673-36D8FE2A7FBE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Colors</a:t>
            </a:r>
          </a:p>
        </p:txBody>
      </p:sp>
      <p:sp>
        <p:nvSpPr>
          <p:cNvPr id="21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C9ACAD03-E293-A10F-13E1-DEDF85337A23}"/>
              </a:ext>
            </a:extLst>
          </p:cNvPr>
          <p:cNvSpPr txBox="1">
            <a:spLocks/>
          </p:cNvSpPr>
          <p:nvPr/>
        </p:nvSpPr>
        <p:spPr>
          <a:xfrm>
            <a:off x="3200398" y="191672"/>
            <a:ext cx="1303828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Backgrounds</a:t>
            </a:r>
          </a:p>
        </p:txBody>
      </p:sp>
      <p:sp>
        <p:nvSpPr>
          <p:cNvPr id="13" name="Google Shape;830;p37">
            <a:extLst>
              <a:ext uri="{FF2B5EF4-FFF2-40B4-BE49-F238E27FC236}">
                <a16:creationId xmlns:a16="http://schemas.microsoft.com/office/drawing/2014/main" id="{1ECFF68B-1304-46B6-1B68-004286C6BA92}"/>
              </a:ext>
            </a:extLst>
          </p:cNvPr>
          <p:cNvSpPr/>
          <p:nvPr/>
        </p:nvSpPr>
        <p:spPr>
          <a:xfrm rot="10800000">
            <a:off x="3349690" y="672792"/>
            <a:ext cx="1017037" cy="53266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3265189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/>
        </a:solidFill>
        <a:ln w="9525" cap="flat" cmpd="sng">
          <a:solidFill>
            <a:schemeClr val="accent1"/>
          </a:solidFill>
          <a:prstDash val="solid"/>
          <a:round/>
          <a:headEnd type="none" w="sm" len="sm"/>
          <a:tailEnd type="none" w="sm" len="sm"/>
        </a:ln>
        <a:effectLst>
          <a:outerShdw blurRad="57150" dist="19050" dir="5400000" algn="bl" rotWithShape="0">
            <a:schemeClr val="dk1">
              <a:alpha val="50000"/>
            </a:schemeClr>
          </a:outerShdw>
        </a:effectLst>
      </a:spPr>
      <a:bodyPr spcFirstLastPara="1" wrap="square" lIns="91425" tIns="91425" rIns="91425" bIns="91425" anchor="ctr" anchorCtr="0">
        <a:noAutofit/>
      </a:bodyPr>
      <a:lstStyle>
        <a:defPPr marL="0" indent="0" algn="ctr" rtl="0">
          <a:spcBef>
            <a:spcPts val="0"/>
          </a:spcBef>
          <a:spcAft>
            <a:spcPts val="0"/>
          </a:spcAft>
          <a:buNone/>
          <a:defRPr sz="2800" b="1" dirty="0" smtClean="0">
            <a:solidFill>
              <a:schemeClr val="tx2"/>
            </a:solidFill>
            <a:latin typeface="+mn-l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1370</Words>
  <Application>Microsoft Office PowerPoint</Application>
  <PresentationFormat>Widescreen</PresentationFormat>
  <Paragraphs>162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Roboto</vt:lpstr>
      <vt:lpstr>Arial</vt:lpstr>
      <vt:lpstr>Khmer OS Battambang</vt:lpstr>
      <vt:lpstr>Khmer OS Muol Light</vt:lpstr>
      <vt:lpstr>Wingdings</vt:lpstr>
      <vt:lpstr>Verdana</vt:lpstr>
      <vt:lpstr>Roboto Condensed</vt:lpstr>
      <vt:lpstr>Khmer OS System</vt:lpstr>
      <vt:lpstr>Small Business Web Site 4:3 Project Proposal by Slidesgo</vt:lpstr>
      <vt:lpstr>ការប្រើប្រាស់ Colors and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Colors and Background</dc:title>
  <dc:creator>Che Sophal</dc:creator>
  <cp:lastModifiedBy>Che Sophal</cp:lastModifiedBy>
  <cp:revision>62</cp:revision>
  <dcterms:modified xsi:type="dcterms:W3CDTF">2023-08-18T06:46:13Z</dcterms:modified>
</cp:coreProperties>
</file>