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8"/>
  </p:notesMasterIdLst>
  <p:handoutMasterIdLst>
    <p:handoutMasterId r:id="rId19"/>
  </p:handoutMasterIdLst>
  <p:sldIdLst>
    <p:sldId id="273" r:id="rId2"/>
    <p:sldId id="316" r:id="rId3"/>
    <p:sldId id="340" r:id="rId4"/>
    <p:sldId id="35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1" r:id="rId15"/>
    <p:sldId id="352" r:id="rId16"/>
    <p:sldId id="339" r:id="rId17"/>
  </p:sldIdLst>
  <p:sldSz cx="12192000" cy="6858000"/>
  <p:notesSz cx="6858000" cy="9144000"/>
  <p:embeddedFontLst>
    <p:embeddedFont>
      <p:font typeface="Khmer OS Battambang" panose="02000500000000020004" pitchFamily="2" charset="0"/>
      <p:regular r:id="rId20"/>
      <p:bold r:id="rId21"/>
    </p:embeddedFont>
    <p:embeddedFont>
      <p:font typeface="Khmer OS Muol Light" panose="02000500000000020004" pitchFamily="2" charset="0"/>
      <p:regular r:id="rId22"/>
    </p:embeddedFont>
    <p:embeddedFont>
      <p:font typeface="Khmer OS System" panose="02000500000000020004" pitchFamily="2" charset="0"/>
      <p:regular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  <p:embeddedFont>
      <p:font typeface="Roboto Condensed" panose="02000000000000000000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9AA0A6"/>
          </p15:clr>
        </p15:guide>
        <p15:guide id="2" pos="3840" userDrawn="1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68BA"/>
    <a:srgbClr val="200E74"/>
    <a:srgbClr val="3C9CD7"/>
    <a:srgbClr val="D1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00435D3-F470-4B2E-9787-888551F29F60}">
  <a:tblStyle styleId="{000435D3-F470-4B2E-9787-888551F29F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7" autoAdjust="0"/>
    <p:restoredTop sz="95226" autoAdjust="0"/>
  </p:normalViewPr>
  <p:slideViewPr>
    <p:cSldViewPr snapToGrid="0">
      <p:cViewPr>
        <p:scale>
          <a:sx n="90" d="100"/>
          <a:sy n="90" d="100"/>
        </p:scale>
        <p:origin x="370" y="-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3171E2-160B-9248-6081-5A641E8BF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B04B4A-8F91-9D3E-4A48-5C15ECCF02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D31542-B801-479C-BAE2-831B9F91124E}" type="datetimeFigureOut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0E4BF-906F-18DA-7024-5B238B8324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754FC4-EF34-BA66-4CEE-AEDD68379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08D6C4-375A-4F96-8E5B-A0807B41F3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860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g103eef302b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0" name="Google Shape;1210;g103eef302b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730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738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71673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7417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5391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0671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g106a9268d8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8" name="Google Shape;998;g106a9268d8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59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8994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49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777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7846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1995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84407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105385ccf6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105385ccf6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1877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" name="Google Shape;116;p6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6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" name="Google Shape;118;p6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19" name="Google Shape;119;p6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1" name="Google Shape;121;p6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2" name="Google Shape;122;p6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125" name="Google Shape;125;p6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29" name="Google Shape;129;p6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130" name="Google Shape;130;p6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134" name="Google Shape;134;p6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135" name="Google Shape;135;p6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6" name="Google Shape;136;p6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7" name="Google Shape;137;p6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" name="Google Shape;138;p6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1196000" y="1257575"/>
            <a:ext cx="9800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 txBox="1">
            <a:spLocks noGrp="1"/>
          </p:cNvSpPr>
          <p:nvPr>
            <p:ph type="title" idx="2"/>
          </p:nvPr>
        </p:nvSpPr>
        <p:spPr>
          <a:xfrm>
            <a:off x="8476535" y="21145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3"/>
          </p:nvPr>
        </p:nvSpPr>
        <p:spPr>
          <a:xfrm>
            <a:off x="8476535" y="26737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13"/>
          <p:cNvSpPr txBox="1">
            <a:spLocks noGrp="1"/>
          </p:cNvSpPr>
          <p:nvPr>
            <p:ph type="title" idx="6"/>
          </p:nvPr>
        </p:nvSpPr>
        <p:spPr>
          <a:xfrm>
            <a:off x="8476535" y="4361110"/>
            <a:ext cx="243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5" name="Google Shape;255;p13"/>
          <p:cNvSpPr txBox="1">
            <a:spLocks noGrp="1"/>
          </p:cNvSpPr>
          <p:nvPr>
            <p:ph type="subTitle" idx="7"/>
          </p:nvPr>
        </p:nvSpPr>
        <p:spPr>
          <a:xfrm>
            <a:off x="8476535" y="4920313"/>
            <a:ext cx="292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13"/>
          <p:cNvSpPr txBox="1">
            <a:spLocks noGrp="1"/>
          </p:cNvSpPr>
          <p:nvPr>
            <p:ph type="title" idx="8" hasCustomPrompt="1"/>
          </p:nvPr>
        </p:nvSpPr>
        <p:spPr>
          <a:xfrm>
            <a:off x="690733" y="2753550"/>
            <a:ext cx="3634400" cy="1350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 err="1"/>
              <a:t>sdsd</a:t>
            </a:r>
            <a:endParaRPr dirty="0"/>
          </a:p>
        </p:txBody>
      </p:sp>
      <p:sp>
        <p:nvSpPr>
          <p:cNvPr id="257" name="Google Shape;257;p13"/>
          <p:cNvSpPr txBox="1">
            <a:spLocks noGrp="1"/>
          </p:cNvSpPr>
          <p:nvPr>
            <p:ph type="subTitle" idx="9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cxnSp>
        <p:nvCxnSpPr>
          <p:cNvPr id="258" name="Google Shape;258;p13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A7B17"/>
          </p15:clr>
        </p15:guide>
        <p15:guide id="2" pos="4071" userDrawn="1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1" name="Google Shape;651;p2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2" name="Google Shape;652;p27"/>
          <p:cNvCxnSpPr/>
          <p:nvPr/>
        </p:nvCxnSpPr>
        <p:spPr>
          <a:xfrm>
            <a:off x="-63000" y="6172205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3" name="Google Shape;653;p27"/>
          <p:cNvSpPr txBox="1">
            <a:spLocks noGrp="1"/>
          </p:cNvSpPr>
          <p:nvPr>
            <p:ph type="subTitle" idx="1"/>
          </p:nvPr>
        </p:nvSpPr>
        <p:spPr>
          <a:xfrm>
            <a:off x="8521208" y="6316950"/>
            <a:ext cx="30488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2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3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4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5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690734" y="6379773"/>
            <a:ext cx="372425" cy="279655"/>
          </a:xfrm>
          <a:custGeom>
            <a:avLst/>
            <a:gdLst/>
            <a:ahLst/>
            <a:cxnLst/>
            <a:rect l="l" t="t" r="r" b="b"/>
            <a:pathLst>
              <a:path w="10860" h="10872" extrusionOk="0">
                <a:moveTo>
                  <a:pt x="5430" y="1"/>
                </a:moveTo>
                <a:cubicBezTo>
                  <a:pt x="3990" y="1"/>
                  <a:pt x="2608" y="560"/>
                  <a:pt x="1596" y="1584"/>
                </a:cubicBezTo>
                <a:cubicBezTo>
                  <a:pt x="561" y="2620"/>
                  <a:pt x="1" y="3989"/>
                  <a:pt x="1" y="5430"/>
                </a:cubicBezTo>
                <a:cubicBezTo>
                  <a:pt x="1" y="6561"/>
                  <a:pt x="346" y="7645"/>
                  <a:pt x="1001" y="8573"/>
                </a:cubicBezTo>
                <a:cubicBezTo>
                  <a:pt x="1632" y="9466"/>
                  <a:pt x="2513" y="10145"/>
                  <a:pt x="3537" y="10538"/>
                </a:cubicBezTo>
                <a:cubicBezTo>
                  <a:pt x="3559" y="10544"/>
                  <a:pt x="3579" y="10547"/>
                  <a:pt x="3599" y="10547"/>
                </a:cubicBezTo>
                <a:cubicBezTo>
                  <a:pt x="3656" y="10547"/>
                  <a:pt x="3704" y="10522"/>
                  <a:pt x="3740" y="10478"/>
                </a:cubicBezTo>
                <a:cubicBezTo>
                  <a:pt x="3763" y="10443"/>
                  <a:pt x="3763" y="10395"/>
                  <a:pt x="3763" y="10371"/>
                </a:cubicBezTo>
                <a:lnTo>
                  <a:pt x="3763" y="7275"/>
                </a:lnTo>
                <a:cubicBezTo>
                  <a:pt x="3763" y="7180"/>
                  <a:pt x="3692" y="7097"/>
                  <a:pt x="3585" y="7097"/>
                </a:cubicBezTo>
                <a:lnTo>
                  <a:pt x="2156" y="7097"/>
                </a:lnTo>
                <a:lnTo>
                  <a:pt x="2156" y="5835"/>
                </a:lnTo>
                <a:lnTo>
                  <a:pt x="3585" y="5835"/>
                </a:lnTo>
                <a:cubicBezTo>
                  <a:pt x="3680" y="5835"/>
                  <a:pt x="3763" y="5751"/>
                  <a:pt x="3763" y="5656"/>
                </a:cubicBezTo>
                <a:lnTo>
                  <a:pt x="3763" y="5430"/>
                </a:lnTo>
                <a:cubicBezTo>
                  <a:pt x="3763" y="3942"/>
                  <a:pt x="5180" y="2632"/>
                  <a:pt x="6799" y="2632"/>
                </a:cubicBezTo>
                <a:lnTo>
                  <a:pt x="7550" y="2632"/>
                </a:lnTo>
                <a:lnTo>
                  <a:pt x="7550" y="3894"/>
                </a:lnTo>
                <a:lnTo>
                  <a:pt x="6799" y="3894"/>
                </a:lnTo>
                <a:cubicBezTo>
                  <a:pt x="6311" y="3894"/>
                  <a:pt x="5883" y="4025"/>
                  <a:pt x="5561" y="4287"/>
                </a:cubicBezTo>
                <a:cubicBezTo>
                  <a:pt x="5228" y="4561"/>
                  <a:pt x="5025" y="4966"/>
                  <a:pt x="5025" y="5430"/>
                </a:cubicBezTo>
                <a:lnTo>
                  <a:pt x="5025" y="5656"/>
                </a:lnTo>
                <a:cubicBezTo>
                  <a:pt x="5025" y="5740"/>
                  <a:pt x="5109" y="5835"/>
                  <a:pt x="5204" y="5835"/>
                </a:cubicBezTo>
                <a:lnTo>
                  <a:pt x="5883" y="5835"/>
                </a:lnTo>
                <a:cubicBezTo>
                  <a:pt x="5966" y="5835"/>
                  <a:pt x="6061" y="5751"/>
                  <a:pt x="6061" y="5656"/>
                </a:cubicBezTo>
                <a:cubicBezTo>
                  <a:pt x="6061" y="5561"/>
                  <a:pt x="5978" y="5478"/>
                  <a:pt x="5883" y="5478"/>
                </a:cubicBezTo>
                <a:lnTo>
                  <a:pt x="5371" y="5478"/>
                </a:lnTo>
                <a:lnTo>
                  <a:pt x="5371" y="5418"/>
                </a:lnTo>
                <a:cubicBezTo>
                  <a:pt x="5371" y="4525"/>
                  <a:pt x="6145" y="4204"/>
                  <a:pt x="6799" y="4204"/>
                </a:cubicBezTo>
                <a:lnTo>
                  <a:pt x="7704" y="4204"/>
                </a:lnTo>
                <a:cubicBezTo>
                  <a:pt x="7800" y="4204"/>
                  <a:pt x="7883" y="4132"/>
                  <a:pt x="7883" y="4025"/>
                </a:cubicBezTo>
                <a:lnTo>
                  <a:pt x="7883" y="2418"/>
                </a:lnTo>
                <a:cubicBezTo>
                  <a:pt x="7883" y="2334"/>
                  <a:pt x="7811" y="2239"/>
                  <a:pt x="7704" y="2239"/>
                </a:cubicBezTo>
                <a:lnTo>
                  <a:pt x="6799" y="2239"/>
                </a:lnTo>
                <a:cubicBezTo>
                  <a:pt x="5966" y="2239"/>
                  <a:pt x="5121" y="2572"/>
                  <a:pt x="4466" y="3156"/>
                </a:cubicBezTo>
                <a:cubicBezTo>
                  <a:pt x="3799" y="3763"/>
                  <a:pt x="3418" y="4549"/>
                  <a:pt x="3418" y="5382"/>
                </a:cubicBezTo>
                <a:lnTo>
                  <a:pt x="3418" y="5442"/>
                </a:lnTo>
                <a:lnTo>
                  <a:pt x="1989" y="5442"/>
                </a:lnTo>
                <a:cubicBezTo>
                  <a:pt x="1906" y="5442"/>
                  <a:pt x="1811" y="5513"/>
                  <a:pt x="1811" y="5620"/>
                </a:cubicBezTo>
                <a:lnTo>
                  <a:pt x="1811" y="7228"/>
                </a:lnTo>
                <a:cubicBezTo>
                  <a:pt x="1811" y="7323"/>
                  <a:pt x="1894" y="7406"/>
                  <a:pt x="1989" y="7406"/>
                </a:cubicBezTo>
                <a:lnTo>
                  <a:pt x="3418" y="7406"/>
                </a:lnTo>
                <a:lnTo>
                  <a:pt x="3418" y="10085"/>
                </a:lnTo>
                <a:cubicBezTo>
                  <a:pt x="1561" y="9300"/>
                  <a:pt x="346" y="7442"/>
                  <a:pt x="346" y="5418"/>
                </a:cubicBezTo>
                <a:cubicBezTo>
                  <a:pt x="346" y="2596"/>
                  <a:pt x="2620" y="322"/>
                  <a:pt x="5430" y="322"/>
                </a:cubicBezTo>
                <a:cubicBezTo>
                  <a:pt x="8228" y="322"/>
                  <a:pt x="10526" y="2620"/>
                  <a:pt x="10526" y="5418"/>
                </a:cubicBezTo>
                <a:cubicBezTo>
                  <a:pt x="10526" y="8228"/>
                  <a:pt x="8240" y="10502"/>
                  <a:pt x="5430" y="10502"/>
                </a:cubicBezTo>
                <a:lnTo>
                  <a:pt x="5371" y="10502"/>
                </a:lnTo>
                <a:lnTo>
                  <a:pt x="5371" y="7418"/>
                </a:lnTo>
                <a:lnTo>
                  <a:pt x="7728" y="7418"/>
                </a:lnTo>
                <a:cubicBezTo>
                  <a:pt x="7811" y="7418"/>
                  <a:pt x="7907" y="7347"/>
                  <a:pt x="7907" y="7240"/>
                </a:cubicBezTo>
                <a:lnTo>
                  <a:pt x="7907" y="5656"/>
                </a:lnTo>
                <a:cubicBezTo>
                  <a:pt x="7907" y="5561"/>
                  <a:pt x="7823" y="5478"/>
                  <a:pt x="7728" y="5478"/>
                </a:cubicBezTo>
                <a:lnTo>
                  <a:pt x="6728" y="5478"/>
                </a:lnTo>
                <a:cubicBezTo>
                  <a:pt x="6633" y="5478"/>
                  <a:pt x="6549" y="5549"/>
                  <a:pt x="6549" y="5656"/>
                </a:cubicBezTo>
                <a:cubicBezTo>
                  <a:pt x="6549" y="5740"/>
                  <a:pt x="6621" y="5835"/>
                  <a:pt x="6728" y="5835"/>
                </a:cubicBezTo>
                <a:lnTo>
                  <a:pt x="7561" y="5835"/>
                </a:lnTo>
                <a:lnTo>
                  <a:pt x="7561" y="7097"/>
                </a:lnTo>
                <a:lnTo>
                  <a:pt x="5204" y="7097"/>
                </a:lnTo>
                <a:cubicBezTo>
                  <a:pt x="5121" y="7097"/>
                  <a:pt x="5025" y="7168"/>
                  <a:pt x="5025" y="7275"/>
                </a:cubicBezTo>
                <a:lnTo>
                  <a:pt x="5025" y="10693"/>
                </a:lnTo>
                <a:cubicBezTo>
                  <a:pt x="5025" y="10788"/>
                  <a:pt x="5109" y="10859"/>
                  <a:pt x="5192" y="10871"/>
                </a:cubicBezTo>
                <a:lnTo>
                  <a:pt x="5430" y="10871"/>
                </a:lnTo>
                <a:cubicBezTo>
                  <a:pt x="6871" y="10871"/>
                  <a:pt x="8240" y="10312"/>
                  <a:pt x="9276" y="9288"/>
                </a:cubicBezTo>
                <a:cubicBezTo>
                  <a:pt x="10300" y="8252"/>
                  <a:pt x="10859" y="6883"/>
                  <a:pt x="10859" y="5442"/>
                </a:cubicBezTo>
                <a:cubicBezTo>
                  <a:pt x="10859" y="3989"/>
                  <a:pt x="10300" y="2620"/>
                  <a:pt x="9276" y="1584"/>
                </a:cubicBezTo>
                <a:cubicBezTo>
                  <a:pt x="8240" y="560"/>
                  <a:pt x="6871" y="1"/>
                  <a:pt x="5430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grpSp>
        <p:nvGrpSpPr>
          <p:cNvPr id="659" name="Google Shape;659;p27"/>
          <p:cNvGrpSpPr/>
          <p:nvPr/>
        </p:nvGrpSpPr>
        <p:grpSpPr>
          <a:xfrm>
            <a:off x="1175000" y="6379931"/>
            <a:ext cx="372864" cy="279339"/>
            <a:chOff x="3303268" y="3817349"/>
            <a:chExt cx="346056" cy="345674"/>
          </a:xfrm>
        </p:grpSpPr>
        <p:sp>
          <p:nvSpPr>
            <p:cNvPr id="660" name="Google Shape;660;p27"/>
            <p:cNvSpPr/>
            <p:nvPr/>
          </p:nvSpPr>
          <p:spPr>
            <a:xfrm>
              <a:off x="330326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18" y="334"/>
                  </a:moveTo>
                  <a:cubicBezTo>
                    <a:pt x="8228" y="334"/>
                    <a:pt x="10514" y="2608"/>
                    <a:pt x="10514" y="5430"/>
                  </a:cubicBezTo>
                  <a:cubicBezTo>
                    <a:pt x="10514" y="8240"/>
                    <a:pt x="8228" y="10514"/>
                    <a:pt x="5418" y="10514"/>
                  </a:cubicBezTo>
                  <a:cubicBezTo>
                    <a:pt x="2608" y="10514"/>
                    <a:pt x="334" y="8240"/>
                    <a:pt x="334" y="5430"/>
                  </a:cubicBezTo>
                  <a:cubicBezTo>
                    <a:pt x="334" y="2608"/>
                    <a:pt x="2608" y="334"/>
                    <a:pt x="5418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3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3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1" name="Google Shape;661;p27"/>
            <p:cNvSpPr/>
            <p:nvPr/>
          </p:nvSpPr>
          <p:spPr>
            <a:xfrm>
              <a:off x="3368074" y="3882537"/>
              <a:ext cx="215298" cy="215298"/>
            </a:xfrm>
            <a:custGeom>
              <a:avLst/>
              <a:gdLst/>
              <a:ahLst/>
              <a:cxnLst/>
              <a:rect l="l" t="t" r="r" b="b"/>
              <a:pathLst>
                <a:path w="6764" h="6764" extrusionOk="0">
                  <a:moveTo>
                    <a:pt x="5335" y="346"/>
                  </a:moveTo>
                  <a:cubicBezTo>
                    <a:pt x="5930" y="346"/>
                    <a:pt x="6418" y="834"/>
                    <a:pt x="6418" y="1429"/>
                  </a:cubicBezTo>
                  <a:lnTo>
                    <a:pt x="6418" y="5335"/>
                  </a:lnTo>
                  <a:cubicBezTo>
                    <a:pt x="6418" y="5930"/>
                    <a:pt x="5930" y="6418"/>
                    <a:pt x="5335" y="6418"/>
                  </a:cubicBezTo>
                  <a:lnTo>
                    <a:pt x="1429" y="6418"/>
                  </a:lnTo>
                  <a:cubicBezTo>
                    <a:pt x="834" y="6418"/>
                    <a:pt x="346" y="5930"/>
                    <a:pt x="346" y="5335"/>
                  </a:cubicBezTo>
                  <a:lnTo>
                    <a:pt x="346" y="1429"/>
                  </a:lnTo>
                  <a:cubicBezTo>
                    <a:pt x="346" y="834"/>
                    <a:pt x="834" y="346"/>
                    <a:pt x="1429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29"/>
                  </a:cubicBezTo>
                  <a:lnTo>
                    <a:pt x="1" y="5335"/>
                  </a:lnTo>
                  <a:cubicBezTo>
                    <a:pt x="1" y="6120"/>
                    <a:pt x="644" y="6763"/>
                    <a:pt x="1429" y="6763"/>
                  </a:cubicBezTo>
                  <a:lnTo>
                    <a:pt x="5335" y="6763"/>
                  </a:lnTo>
                  <a:cubicBezTo>
                    <a:pt x="6121" y="6763"/>
                    <a:pt x="6763" y="6120"/>
                    <a:pt x="6763" y="5335"/>
                  </a:cubicBezTo>
                  <a:lnTo>
                    <a:pt x="6763" y="1429"/>
                  </a:lnTo>
                  <a:cubicBezTo>
                    <a:pt x="6763" y="644"/>
                    <a:pt x="6121" y="1"/>
                    <a:pt x="53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2" name="Google Shape;662;p27"/>
            <p:cNvSpPr/>
            <p:nvPr/>
          </p:nvSpPr>
          <p:spPr>
            <a:xfrm>
              <a:off x="3418143" y="3933656"/>
              <a:ext cx="114811" cy="112742"/>
            </a:xfrm>
            <a:custGeom>
              <a:avLst/>
              <a:gdLst/>
              <a:ahLst/>
              <a:cxnLst/>
              <a:rect l="l" t="t" r="r" b="b"/>
              <a:pathLst>
                <a:path w="3607" h="3542" extrusionOk="0">
                  <a:moveTo>
                    <a:pt x="1822" y="0"/>
                  </a:moveTo>
                  <a:cubicBezTo>
                    <a:pt x="812" y="0"/>
                    <a:pt x="1" y="851"/>
                    <a:pt x="59" y="1859"/>
                  </a:cubicBezTo>
                  <a:cubicBezTo>
                    <a:pt x="95" y="2776"/>
                    <a:pt x="833" y="3502"/>
                    <a:pt x="1726" y="3538"/>
                  </a:cubicBezTo>
                  <a:cubicBezTo>
                    <a:pt x="1764" y="3541"/>
                    <a:pt x="1802" y="3542"/>
                    <a:pt x="1840" y="3542"/>
                  </a:cubicBezTo>
                  <a:cubicBezTo>
                    <a:pt x="2178" y="3542"/>
                    <a:pt x="2494" y="3447"/>
                    <a:pt x="2762" y="3276"/>
                  </a:cubicBezTo>
                  <a:cubicBezTo>
                    <a:pt x="2857" y="3217"/>
                    <a:pt x="2869" y="3086"/>
                    <a:pt x="2797" y="3014"/>
                  </a:cubicBezTo>
                  <a:cubicBezTo>
                    <a:pt x="2761" y="2978"/>
                    <a:pt x="2711" y="2964"/>
                    <a:pt x="2664" y="2964"/>
                  </a:cubicBezTo>
                  <a:cubicBezTo>
                    <a:pt x="2634" y="2964"/>
                    <a:pt x="2606" y="2969"/>
                    <a:pt x="2583" y="2979"/>
                  </a:cubicBezTo>
                  <a:cubicBezTo>
                    <a:pt x="2380" y="3096"/>
                    <a:pt x="2149" y="3185"/>
                    <a:pt x="1897" y="3185"/>
                  </a:cubicBezTo>
                  <a:cubicBezTo>
                    <a:pt x="1868" y="3185"/>
                    <a:pt x="1839" y="3183"/>
                    <a:pt x="1809" y="3181"/>
                  </a:cubicBezTo>
                  <a:cubicBezTo>
                    <a:pt x="1023" y="3169"/>
                    <a:pt x="380" y="2514"/>
                    <a:pt x="392" y="1716"/>
                  </a:cubicBezTo>
                  <a:cubicBezTo>
                    <a:pt x="426" y="948"/>
                    <a:pt x="1028" y="330"/>
                    <a:pt x="1792" y="330"/>
                  </a:cubicBezTo>
                  <a:cubicBezTo>
                    <a:pt x="1833" y="330"/>
                    <a:pt x="1874" y="332"/>
                    <a:pt x="1916" y="335"/>
                  </a:cubicBezTo>
                  <a:cubicBezTo>
                    <a:pt x="2619" y="371"/>
                    <a:pt x="3190" y="943"/>
                    <a:pt x="3250" y="1633"/>
                  </a:cubicBezTo>
                  <a:cubicBezTo>
                    <a:pt x="3285" y="1919"/>
                    <a:pt x="3214" y="2193"/>
                    <a:pt x="3095" y="2431"/>
                  </a:cubicBezTo>
                  <a:cubicBezTo>
                    <a:pt x="3059" y="2490"/>
                    <a:pt x="3059" y="2574"/>
                    <a:pt x="3119" y="2633"/>
                  </a:cubicBezTo>
                  <a:cubicBezTo>
                    <a:pt x="3149" y="2663"/>
                    <a:pt x="3191" y="2678"/>
                    <a:pt x="3234" y="2678"/>
                  </a:cubicBezTo>
                  <a:cubicBezTo>
                    <a:pt x="3295" y="2678"/>
                    <a:pt x="3358" y="2648"/>
                    <a:pt x="3393" y="2586"/>
                  </a:cubicBezTo>
                  <a:cubicBezTo>
                    <a:pt x="3536" y="2324"/>
                    <a:pt x="3607" y="2014"/>
                    <a:pt x="3583" y="1669"/>
                  </a:cubicBezTo>
                  <a:cubicBezTo>
                    <a:pt x="3536" y="764"/>
                    <a:pt x="2797" y="50"/>
                    <a:pt x="1904" y="2"/>
                  </a:cubicBezTo>
                  <a:cubicBezTo>
                    <a:pt x="1877" y="1"/>
                    <a:pt x="1849" y="0"/>
                    <a:pt x="18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3519298" y="3910197"/>
              <a:ext cx="29570" cy="29220"/>
            </a:xfrm>
            <a:custGeom>
              <a:avLst/>
              <a:gdLst/>
              <a:ahLst/>
              <a:cxnLst/>
              <a:rect l="l" t="t" r="r" b="b"/>
              <a:pathLst>
                <a:path w="929" h="918" extrusionOk="0">
                  <a:moveTo>
                    <a:pt x="465" y="1"/>
                  </a:moveTo>
                  <a:cubicBezTo>
                    <a:pt x="203" y="1"/>
                    <a:pt x="0" y="203"/>
                    <a:pt x="0" y="453"/>
                  </a:cubicBezTo>
                  <a:cubicBezTo>
                    <a:pt x="0" y="715"/>
                    <a:pt x="203" y="918"/>
                    <a:pt x="465" y="918"/>
                  </a:cubicBezTo>
                  <a:cubicBezTo>
                    <a:pt x="715" y="918"/>
                    <a:pt x="929" y="715"/>
                    <a:pt x="929" y="453"/>
                  </a:cubicBezTo>
                  <a:cubicBezTo>
                    <a:pt x="929" y="203"/>
                    <a:pt x="715" y="1"/>
                    <a:pt x="4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4" name="Google Shape;664;p27"/>
          <p:cNvGrpSpPr/>
          <p:nvPr/>
        </p:nvGrpSpPr>
        <p:grpSpPr>
          <a:xfrm>
            <a:off x="1658880" y="6379931"/>
            <a:ext cx="372864" cy="279339"/>
            <a:chOff x="3752358" y="3817349"/>
            <a:chExt cx="346056" cy="345674"/>
          </a:xfrm>
        </p:grpSpPr>
        <p:sp>
          <p:nvSpPr>
            <p:cNvPr id="665" name="Google Shape;665;p27"/>
            <p:cNvSpPr/>
            <p:nvPr/>
          </p:nvSpPr>
          <p:spPr>
            <a:xfrm>
              <a:off x="3752358" y="3817349"/>
              <a:ext cx="346056" cy="345674"/>
            </a:xfrm>
            <a:custGeom>
              <a:avLst/>
              <a:gdLst/>
              <a:ahLst/>
              <a:cxnLst/>
              <a:rect l="l" t="t" r="r" b="b"/>
              <a:pathLst>
                <a:path w="10872" h="10860" extrusionOk="0">
                  <a:moveTo>
                    <a:pt x="5430" y="334"/>
                  </a:moveTo>
                  <a:cubicBezTo>
                    <a:pt x="8252" y="334"/>
                    <a:pt x="10526" y="2608"/>
                    <a:pt x="10526" y="5430"/>
                  </a:cubicBezTo>
                  <a:cubicBezTo>
                    <a:pt x="10526" y="8240"/>
                    <a:pt x="8228" y="10514"/>
                    <a:pt x="5430" y="10514"/>
                  </a:cubicBezTo>
                  <a:cubicBezTo>
                    <a:pt x="2620" y="10514"/>
                    <a:pt x="346" y="8240"/>
                    <a:pt x="346" y="5430"/>
                  </a:cubicBezTo>
                  <a:cubicBezTo>
                    <a:pt x="346" y="2608"/>
                    <a:pt x="2620" y="334"/>
                    <a:pt x="5430" y="334"/>
                  </a:cubicBezTo>
                  <a:close/>
                  <a:moveTo>
                    <a:pt x="5430" y="1"/>
                  </a:moveTo>
                  <a:cubicBezTo>
                    <a:pt x="3989" y="1"/>
                    <a:pt x="2620" y="560"/>
                    <a:pt x="1596" y="1584"/>
                  </a:cubicBezTo>
                  <a:cubicBezTo>
                    <a:pt x="572" y="2620"/>
                    <a:pt x="1" y="3989"/>
                    <a:pt x="1" y="5430"/>
                  </a:cubicBezTo>
                  <a:cubicBezTo>
                    <a:pt x="1" y="6871"/>
                    <a:pt x="572" y="8240"/>
                    <a:pt x="1596" y="9264"/>
                  </a:cubicBezTo>
                  <a:cubicBezTo>
                    <a:pt x="2620" y="10300"/>
                    <a:pt x="3989" y="10859"/>
                    <a:pt x="5430" y="10859"/>
                  </a:cubicBezTo>
                  <a:cubicBezTo>
                    <a:pt x="6882" y="10859"/>
                    <a:pt x="8252" y="10300"/>
                    <a:pt x="9276" y="9264"/>
                  </a:cubicBezTo>
                  <a:cubicBezTo>
                    <a:pt x="10300" y="8240"/>
                    <a:pt x="10871" y="6871"/>
                    <a:pt x="10871" y="5430"/>
                  </a:cubicBezTo>
                  <a:cubicBezTo>
                    <a:pt x="10871" y="3989"/>
                    <a:pt x="10300" y="2620"/>
                    <a:pt x="9276" y="1584"/>
                  </a:cubicBezTo>
                  <a:cubicBezTo>
                    <a:pt x="8252" y="560"/>
                    <a:pt x="6882" y="1"/>
                    <a:pt x="54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3831933" y="3955682"/>
              <a:ext cx="47809" cy="120540"/>
            </a:xfrm>
            <a:custGeom>
              <a:avLst/>
              <a:gdLst/>
              <a:ahLst/>
              <a:cxnLst/>
              <a:rect l="l" t="t" r="r" b="b"/>
              <a:pathLst>
                <a:path w="1502" h="3787" extrusionOk="0">
                  <a:moveTo>
                    <a:pt x="1168" y="346"/>
                  </a:moveTo>
                  <a:lnTo>
                    <a:pt x="1168" y="3430"/>
                  </a:lnTo>
                  <a:lnTo>
                    <a:pt x="358" y="3430"/>
                  </a:lnTo>
                  <a:lnTo>
                    <a:pt x="358" y="346"/>
                  </a:lnTo>
                  <a:close/>
                  <a:moveTo>
                    <a:pt x="180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72" y="3787"/>
                    <a:pt x="180" y="3787"/>
                  </a:cubicBezTo>
                  <a:lnTo>
                    <a:pt x="1323" y="3787"/>
                  </a:lnTo>
                  <a:cubicBezTo>
                    <a:pt x="1418" y="3787"/>
                    <a:pt x="1501" y="3715"/>
                    <a:pt x="1501" y="3608"/>
                  </a:cubicBezTo>
                  <a:lnTo>
                    <a:pt x="1501" y="179"/>
                  </a:lnTo>
                  <a:cubicBezTo>
                    <a:pt x="1501" y="72"/>
                    <a:pt x="1430" y="1"/>
                    <a:pt x="13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7" name="Google Shape;667;p27"/>
            <p:cNvSpPr/>
            <p:nvPr/>
          </p:nvSpPr>
          <p:spPr>
            <a:xfrm>
              <a:off x="3824739" y="3890112"/>
              <a:ext cx="55002" cy="55002"/>
            </a:xfrm>
            <a:custGeom>
              <a:avLst/>
              <a:gdLst/>
              <a:ahLst/>
              <a:cxnLst/>
              <a:rect l="l" t="t" r="r" b="b"/>
              <a:pathLst>
                <a:path w="1728" h="1728" extrusionOk="0">
                  <a:moveTo>
                    <a:pt x="870" y="334"/>
                  </a:moveTo>
                  <a:cubicBezTo>
                    <a:pt x="1156" y="334"/>
                    <a:pt x="1394" y="572"/>
                    <a:pt x="1394" y="846"/>
                  </a:cubicBezTo>
                  <a:cubicBezTo>
                    <a:pt x="1394" y="1132"/>
                    <a:pt x="1156" y="1370"/>
                    <a:pt x="870" y="1370"/>
                  </a:cubicBezTo>
                  <a:cubicBezTo>
                    <a:pt x="584" y="1370"/>
                    <a:pt x="346" y="1132"/>
                    <a:pt x="346" y="846"/>
                  </a:cubicBezTo>
                  <a:cubicBezTo>
                    <a:pt x="346" y="572"/>
                    <a:pt x="584" y="334"/>
                    <a:pt x="870" y="334"/>
                  </a:cubicBezTo>
                  <a:close/>
                  <a:moveTo>
                    <a:pt x="870" y="1"/>
                  </a:moveTo>
                  <a:cubicBezTo>
                    <a:pt x="394" y="1"/>
                    <a:pt x="1" y="394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4"/>
                    <a:pt x="1346" y="1"/>
                    <a:pt x="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68" name="Google Shape;668;p27"/>
            <p:cNvSpPr/>
            <p:nvPr/>
          </p:nvSpPr>
          <p:spPr>
            <a:xfrm>
              <a:off x="3904696" y="3955682"/>
              <a:ext cx="128148" cy="120540"/>
            </a:xfrm>
            <a:custGeom>
              <a:avLst/>
              <a:gdLst/>
              <a:ahLst/>
              <a:cxnLst/>
              <a:rect l="l" t="t" r="r" b="b"/>
              <a:pathLst>
                <a:path w="4026" h="3787" extrusionOk="0">
                  <a:moveTo>
                    <a:pt x="191" y="1"/>
                  </a:moveTo>
                  <a:cubicBezTo>
                    <a:pt x="96" y="1"/>
                    <a:pt x="1" y="72"/>
                    <a:pt x="1" y="179"/>
                  </a:cubicBezTo>
                  <a:lnTo>
                    <a:pt x="1" y="3608"/>
                  </a:lnTo>
                  <a:cubicBezTo>
                    <a:pt x="1" y="3703"/>
                    <a:pt x="84" y="3787"/>
                    <a:pt x="191" y="3787"/>
                  </a:cubicBezTo>
                  <a:lnTo>
                    <a:pt x="1334" y="3787"/>
                  </a:lnTo>
                  <a:cubicBezTo>
                    <a:pt x="1418" y="3787"/>
                    <a:pt x="1513" y="3715"/>
                    <a:pt x="1513" y="3608"/>
                  </a:cubicBezTo>
                  <a:lnTo>
                    <a:pt x="1513" y="2382"/>
                  </a:lnTo>
                  <a:cubicBezTo>
                    <a:pt x="1513" y="1977"/>
                    <a:pt x="1596" y="1501"/>
                    <a:pt x="2037" y="1501"/>
                  </a:cubicBezTo>
                  <a:cubicBezTo>
                    <a:pt x="2347" y="1501"/>
                    <a:pt x="2477" y="1763"/>
                    <a:pt x="2525" y="2060"/>
                  </a:cubicBezTo>
                  <a:cubicBezTo>
                    <a:pt x="2537" y="2156"/>
                    <a:pt x="2608" y="2215"/>
                    <a:pt x="2692" y="2215"/>
                  </a:cubicBezTo>
                  <a:cubicBezTo>
                    <a:pt x="2787" y="2215"/>
                    <a:pt x="2870" y="2120"/>
                    <a:pt x="2847" y="2025"/>
                  </a:cubicBezTo>
                  <a:cubicBezTo>
                    <a:pt x="2763" y="1465"/>
                    <a:pt x="2477" y="1155"/>
                    <a:pt x="2013" y="1155"/>
                  </a:cubicBezTo>
                  <a:cubicBezTo>
                    <a:pt x="1465" y="1155"/>
                    <a:pt x="1156" y="1608"/>
                    <a:pt x="1156" y="2382"/>
                  </a:cubicBezTo>
                  <a:lnTo>
                    <a:pt x="1156" y="3430"/>
                  </a:lnTo>
                  <a:lnTo>
                    <a:pt x="346" y="3430"/>
                  </a:lnTo>
                  <a:lnTo>
                    <a:pt x="346" y="358"/>
                  </a:lnTo>
                  <a:lnTo>
                    <a:pt x="918" y="358"/>
                  </a:lnTo>
                  <a:lnTo>
                    <a:pt x="918" y="572"/>
                  </a:lnTo>
                  <a:cubicBezTo>
                    <a:pt x="918" y="632"/>
                    <a:pt x="930" y="679"/>
                    <a:pt x="977" y="715"/>
                  </a:cubicBezTo>
                  <a:cubicBezTo>
                    <a:pt x="1007" y="733"/>
                    <a:pt x="1043" y="742"/>
                    <a:pt x="1078" y="742"/>
                  </a:cubicBezTo>
                  <a:cubicBezTo>
                    <a:pt x="1114" y="742"/>
                    <a:pt x="1150" y="733"/>
                    <a:pt x="1180" y="715"/>
                  </a:cubicBezTo>
                  <a:cubicBezTo>
                    <a:pt x="1477" y="477"/>
                    <a:pt x="1835" y="358"/>
                    <a:pt x="2227" y="358"/>
                  </a:cubicBezTo>
                  <a:cubicBezTo>
                    <a:pt x="3204" y="358"/>
                    <a:pt x="3656" y="1191"/>
                    <a:pt x="3656" y="2001"/>
                  </a:cubicBezTo>
                  <a:lnTo>
                    <a:pt x="3656" y="3430"/>
                  </a:lnTo>
                  <a:lnTo>
                    <a:pt x="2847" y="3430"/>
                  </a:lnTo>
                  <a:lnTo>
                    <a:pt x="2847" y="2870"/>
                  </a:lnTo>
                  <a:cubicBezTo>
                    <a:pt x="2847" y="2775"/>
                    <a:pt x="2775" y="2703"/>
                    <a:pt x="2692" y="2703"/>
                  </a:cubicBezTo>
                  <a:cubicBezTo>
                    <a:pt x="2597" y="2703"/>
                    <a:pt x="2525" y="2775"/>
                    <a:pt x="2525" y="2870"/>
                  </a:cubicBezTo>
                  <a:lnTo>
                    <a:pt x="2525" y="3596"/>
                  </a:lnTo>
                  <a:cubicBezTo>
                    <a:pt x="2525" y="3691"/>
                    <a:pt x="2597" y="3775"/>
                    <a:pt x="2704" y="3775"/>
                  </a:cubicBezTo>
                  <a:lnTo>
                    <a:pt x="3847" y="3775"/>
                  </a:lnTo>
                  <a:cubicBezTo>
                    <a:pt x="3942" y="3775"/>
                    <a:pt x="4025" y="3703"/>
                    <a:pt x="4025" y="3596"/>
                  </a:cubicBezTo>
                  <a:lnTo>
                    <a:pt x="4025" y="1989"/>
                  </a:lnTo>
                  <a:cubicBezTo>
                    <a:pt x="4025" y="810"/>
                    <a:pt x="3299" y="1"/>
                    <a:pt x="2239" y="1"/>
                  </a:cubicBezTo>
                  <a:cubicBezTo>
                    <a:pt x="1894" y="1"/>
                    <a:pt x="1573" y="84"/>
                    <a:pt x="1275" y="251"/>
                  </a:cubicBezTo>
                  <a:lnTo>
                    <a:pt x="1275" y="179"/>
                  </a:lnTo>
                  <a:cubicBezTo>
                    <a:pt x="1275" y="84"/>
                    <a:pt x="1204" y="1"/>
                    <a:pt x="10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69" name="Google Shape;669;p27"/>
          <p:cNvGrpSpPr/>
          <p:nvPr/>
        </p:nvGrpSpPr>
        <p:grpSpPr>
          <a:xfrm>
            <a:off x="723502" y="285486"/>
            <a:ext cx="375785" cy="183028"/>
            <a:chOff x="683075" y="1239500"/>
            <a:chExt cx="390900" cy="240700"/>
          </a:xfrm>
        </p:grpSpPr>
        <p:cxnSp>
          <p:nvCxnSpPr>
            <p:cNvPr id="670" name="Google Shape;670;p27"/>
            <p:cNvCxnSpPr/>
            <p:nvPr/>
          </p:nvCxnSpPr>
          <p:spPr>
            <a:xfrm>
              <a:off x="683075" y="1239500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1" name="Google Shape;671;p27"/>
            <p:cNvCxnSpPr/>
            <p:nvPr/>
          </p:nvCxnSpPr>
          <p:spPr>
            <a:xfrm>
              <a:off x="683075" y="1319733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2" name="Google Shape;672;p27"/>
            <p:cNvCxnSpPr/>
            <p:nvPr/>
          </p:nvCxnSpPr>
          <p:spPr>
            <a:xfrm>
              <a:off x="683075" y="1399967"/>
              <a:ext cx="3909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3" name="Google Shape;673;p27"/>
            <p:cNvCxnSpPr/>
            <p:nvPr/>
          </p:nvCxnSpPr>
          <p:spPr>
            <a:xfrm>
              <a:off x="683075" y="1480200"/>
              <a:ext cx="2460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5" name="Google Shape;675;p28"/>
          <p:cNvGrpSpPr/>
          <p:nvPr/>
        </p:nvGrpSpPr>
        <p:grpSpPr>
          <a:xfrm>
            <a:off x="10378847" y="1271083"/>
            <a:ext cx="672856" cy="544194"/>
            <a:chOff x="1271525" y="4920325"/>
            <a:chExt cx="655039" cy="706378"/>
          </a:xfrm>
        </p:grpSpPr>
        <p:sp>
          <p:nvSpPr>
            <p:cNvPr id="676" name="Google Shape;676;p28"/>
            <p:cNvSpPr/>
            <p:nvPr/>
          </p:nvSpPr>
          <p:spPr>
            <a:xfrm>
              <a:off x="1513164" y="4920325"/>
              <a:ext cx="413400" cy="4134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77" name="Google Shape;677;p28"/>
            <p:cNvSpPr/>
            <p:nvPr/>
          </p:nvSpPr>
          <p:spPr>
            <a:xfrm>
              <a:off x="1271525" y="5375603"/>
              <a:ext cx="251100" cy="251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grpSp>
        <p:nvGrpSpPr>
          <p:cNvPr id="678" name="Google Shape;678;p28"/>
          <p:cNvGrpSpPr/>
          <p:nvPr/>
        </p:nvGrpSpPr>
        <p:grpSpPr>
          <a:xfrm>
            <a:off x="849213" y="3650328"/>
            <a:ext cx="660367" cy="794590"/>
            <a:chOff x="937334" y="4305428"/>
            <a:chExt cx="495275" cy="794590"/>
          </a:xfrm>
        </p:grpSpPr>
        <p:grpSp>
          <p:nvGrpSpPr>
            <p:cNvPr id="679" name="Google Shape;679;p28"/>
            <p:cNvGrpSpPr/>
            <p:nvPr/>
          </p:nvGrpSpPr>
          <p:grpSpPr>
            <a:xfrm>
              <a:off x="937334" y="4597068"/>
              <a:ext cx="222000" cy="502950"/>
              <a:chOff x="690709" y="1212543"/>
              <a:chExt cx="222000" cy="502950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>
              <a:off x="1210609" y="4305428"/>
              <a:ext cx="222000" cy="502950"/>
              <a:chOff x="690709" y="1212543"/>
              <a:chExt cx="222000" cy="502950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690709" y="149349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690709" y="1212543"/>
                <a:ext cx="222000" cy="222000"/>
              </a:xfrm>
              <a:prstGeom prst="roundRect">
                <a:avLst>
                  <a:gd name="adj" fmla="val 16667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/>
              </a:p>
            </p:txBody>
          </p:sp>
        </p:grpSp>
      </p:grpSp>
      <p:grpSp>
        <p:nvGrpSpPr>
          <p:cNvPr id="685" name="Google Shape;685;p28"/>
          <p:cNvGrpSpPr/>
          <p:nvPr/>
        </p:nvGrpSpPr>
        <p:grpSpPr>
          <a:xfrm>
            <a:off x="8397634" y="5828697"/>
            <a:ext cx="1002193" cy="221700"/>
            <a:chOff x="7408350" y="5643697"/>
            <a:chExt cx="751645" cy="221700"/>
          </a:xfrm>
        </p:grpSpPr>
        <p:sp>
          <p:nvSpPr>
            <p:cNvPr id="686" name="Google Shape;686;p28"/>
            <p:cNvSpPr/>
            <p:nvPr/>
          </p:nvSpPr>
          <p:spPr>
            <a:xfrm>
              <a:off x="7408350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7" name="Google Shape;687;p28"/>
            <p:cNvSpPr/>
            <p:nvPr/>
          </p:nvSpPr>
          <p:spPr>
            <a:xfrm>
              <a:off x="7673323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  <p:sp>
          <p:nvSpPr>
            <p:cNvPr id="688" name="Google Shape;688;p28"/>
            <p:cNvSpPr/>
            <p:nvPr/>
          </p:nvSpPr>
          <p:spPr>
            <a:xfrm>
              <a:off x="7938296" y="5643697"/>
              <a:ext cx="221700" cy="2217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/>
            </a:p>
          </p:txBody>
        </p:sp>
      </p:grpSp>
      <p:sp>
        <p:nvSpPr>
          <p:cNvPr id="689" name="Google Shape;689;p28"/>
          <p:cNvSpPr/>
          <p:nvPr/>
        </p:nvSpPr>
        <p:spPr>
          <a:xfrm>
            <a:off x="1256171" y="4526753"/>
            <a:ext cx="3613752" cy="2701654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userDrawn="1">
  <p:cSld name="Title and text 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7"/>
          <p:cNvSpPr txBox="1">
            <a:spLocks noGrp="1"/>
          </p:cNvSpPr>
          <p:nvPr>
            <p:ph type="title"/>
          </p:nvPr>
        </p:nvSpPr>
        <p:spPr>
          <a:xfrm>
            <a:off x="7341779" y="3251285"/>
            <a:ext cx="349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body" idx="1"/>
          </p:nvPr>
        </p:nvSpPr>
        <p:spPr>
          <a:xfrm>
            <a:off x="7341800" y="3917770"/>
            <a:ext cx="34964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cxnSp>
        <p:nvCxnSpPr>
          <p:cNvPr id="361" name="Google Shape;361;p17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3" name="Google Shape;363;p17">
            <a:hlinkClick r:id="" action="ppaction://noaction"/>
          </p:cNvPr>
          <p:cNvSpPr txBox="1">
            <a:spLocks noGrp="1"/>
          </p:cNvSpPr>
          <p:nvPr>
            <p:ph type="subTitle" idx="3"/>
          </p:nvPr>
        </p:nvSpPr>
        <p:spPr>
          <a:xfrm>
            <a:off x="12351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Condensed"/>
              <a:buNone/>
              <a:defRPr sz="1800"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4" name="Google Shape;364;p17"/>
          <p:cNvSpPr txBox="1">
            <a:spLocks noGrp="1"/>
          </p:cNvSpPr>
          <p:nvPr>
            <p:ph type="subTitle" idx="4"/>
          </p:nvPr>
        </p:nvSpPr>
        <p:spPr>
          <a:xfrm>
            <a:off x="24994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5" name="Google Shape;365;p17"/>
          <p:cNvSpPr txBox="1">
            <a:spLocks noGrp="1"/>
          </p:cNvSpPr>
          <p:nvPr>
            <p:ph type="subTitle" idx="5"/>
          </p:nvPr>
        </p:nvSpPr>
        <p:spPr>
          <a:xfrm>
            <a:off x="37637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366" name="Google Shape;366;p17"/>
          <p:cNvSpPr txBox="1">
            <a:spLocks noGrp="1"/>
          </p:cNvSpPr>
          <p:nvPr>
            <p:ph type="subTitle" idx="6"/>
          </p:nvPr>
        </p:nvSpPr>
        <p:spPr>
          <a:xfrm>
            <a:off x="5028064" y="174350"/>
            <a:ext cx="13412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705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Main point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8"/>
          <p:cNvCxnSpPr/>
          <p:nvPr/>
        </p:nvCxnSpPr>
        <p:spPr>
          <a:xfrm>
            <a:off x="-63000" y="695151"/>
            <a:ext cx="12318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59488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0733" y="685792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0733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59" r:id="rId3"/>
    <p:sldLayoutId id="2147483673" r:id="rId4"/>
    <p:sldLayoutId id="2147483674" r:id="rId5"/>
    <p:sldLayoutId id="2147483678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9.png"/><Relationship Id="rId7" Type="http://schemas.openxmlformats.org/officeDocument/2006/relationships/slide" Target="slide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CheSopha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4.png"/><Relationship Id="rId7" Type="http://schemas.openxmlformats.org/officeDocument/2006/relationships/slide" Target="slide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5.png"/><Relationship Id="rId7" Type="http://schemas.openxmlformats.org/officeDocument/2006/relationships/slide" Target="slide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image" Target="../media/image6.png"/><Relationship Id="rId7" Type="http://schemas.openxmlformats.org/officeDocument/2006/relationships/slide" Target="slide1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slide" Target="slide2.xml"/><Relationship Id="rId5" Type="http://schemas.openxmlformats.org/officeDocument/2006/relationships/slide" Target="slide5.xml"/><Relationship Id="rId10" Type="http://schemas.openxmlformats.org/officeDocument/2006/relationships/slide" Target="slide15.xml"/><Relationship Id="rId4" Type="http://schemas.openxmlformats.org/officeDocument/2006/relationships/image" Target="../media/image7.png"/><Relationship Id="rId9" Type="http://schemas.openxmlformats.org/officeDocument/2006/relationships/slide" Target="slid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8.png"/><Relationship Id="rId7" Type="http://schemas.openxmlformats.org/officeDocument/2006/relationships/slide" Target="slide7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slide" Target="slide14.xml"/><Relationship Id="rId5" Type="http://schemas.openxmlformats.org/officeDocument/2006/relationships/slide" Target="slide2.xml"/><Relationship Id="rId4" Type="http://schemas.openxmlformats.org/officeDocument/2006/relationships/slide" Target="slide5.xml"/><Relationship Id="rId9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5.xml"/><Relationship Id="rId7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slide" Target="slide14.xml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50"/>
          <p:cNvSpPr txBox="1">
            <a:spLocks noGrp="1"/>
          </p:cNvSpPr>
          <p:nvPr>
            <p:ph type="title"/>
          </p:nvPr>
        </p:nvSpPr>
        <p:spPr>
          <a:xfrm>
            <a:off x="6038757" y="3194865"/>
            <a:ext cx="4831399" cy="19216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50000"/>
              </a:lnSpc>
              <a:buSzPts val="5200"/>
            </a:pPr>
            <a:r>
              <a:rPr lang="km-KH" sz="3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  <a:t>ការកំណត់ស៊ុម និងគំលាត</a:t>
            </a:r>
            <a:br>
              <a:rPr lang="en-US" sz="3000" dirty="0">
                <a:latin typeface="Khmer OS Muol Light" panose="02000500000000020004" pitchFamily="2" charset="0"/>
                <a:cs typeface="Khmer OS Muol Light" panose="02000500000000020004" pitchFamily="2" charset="0"/>
              </a:rPr>
            </a:br>
            <a:r>
              <a:rPr lang="en-US" sz="3000" dirty="0"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Box Model and Style</a:t>
            </a:r>
            <a:endParaRPr sz="3000" dirty="0"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1220" name="Google Shape;1220;p50"/>
          <p:cNvGrpSpPr/>
          <p:nvPr/>
        </p:nvGrpSpPr>
        <p:grpSpPr>
          <a:xfrm>
            <a:off x="1884263" y="2370754"/>
            <a:ext cx="3771185" cy="3107176"/>
            <a:chOff x="3056525" y="3054300"/>
            <a:chExt cx="2022300" cy="1666225"/>
          </a:xfrm>
        </p:grpSpPr>
        <p:sp>
          <p:nvSpPr>
            <p:cNvPr id="1221" name="Google Shape;1221;p50"/>
            <p:cNvSpPr/>
            <p:nvPr/>
          </p:nvSpPr>
          <p:spPr>
            <a:xfrm>
              <a:off x="3853750" y="4156750"/>
              <a:ext cx="427825" cy="507050"/>
            </a:xfrm>
            <a:custGeom>
              <a:avLst/>
              <a:gdLst/>
              <a:ahLst/>
              <a:cxnLst/>
              <a:rect l="l" t="t" r="r" b="b"/>
              <a:pathLst>
                <a:path w="17113" h="20282" extrusionOk="0">
                  <a:moveTo>
                    <a:pt x="1" y="1"/>
                  </a:moveTo>
                  <a:lnTo>
                    <a:pt x="1" y="20282"/>
                  </a:lnTo>
                  <a:lnTo>
                    <a:pt x="17113" y="20282"/>
                  </a:lnTo>
                  <a:lnTo>
                    <a:pt x="171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2" name="Google Shape;1222;p50"/>
            <p:cNvSpPr/>
            <p:nvPr/>
          </p:nvSpPr>
          <p:spPr>
            <a:xfrm>
              <a:off x="3620250" y="4553700"/>
              <a:ext cx="894825" cy="166825"/>
            </a:xfrm>
            <a:custGeom>
              <a:avLst/>
              <a:gdLst/>
              <a:ahLst/>
              <a:cxnLst/>
              <a:rect l="l" t="t" r="r" b="b"/>
              <a:pathLst>
                <a:path w="35793" h="6673" extrusionOk="0">
                  <a:moveTo>
                    <a:pt x="5305" y="1"/>
                  </a:moveTo>
                  <a:cubicBezTo>
                    <a:pt x="2369" y="1"/>
                    <a:pt x="1" y="2369"/>
                    <a:pt x="1" y="5271"/>
                  </a:cubicBezTo>
                  <a:lnTo>
                    <a:pt x="1" y="6672"/>
                  </a:lnTo>
                  <a:lnTo>
                    <a:pt x="35793" y="6672"/>
                  </a:lnTo>
                  <a:lnTo>
                    <a:pt x="35793" y="5271"/>
                  </a:lnTo>
                  <a:cubicBezTo>
                    <a:pt x="35793" y="2369"/>
                    <a:pt x="33425" y="1"/>
                    <a:pt x="30489" y="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3" name="Google Shape;1223;p50"/>
            <p:cNvSpPr/>
            <p:nvPr/>
          </p:nvSpPr>
          <p:spPr>
            <a:xfrm>
              <a:off x="3056525" y="3054300"/>
              <a:ext cx="2022300" cy="1332650"/>
            </a:xfrm>
            <a:custGeom>
              <a:avLst/>
              <a:gdLst/>
              <a:ahLst/>
              <a:cxnLst/>
              <a:rect l="l" t="t" r="r" b="b"/>
              <a:pathLst>
                <a:path w="80892" h="53306" extrusionOk="0">
                  <a:moveTo>
                    <a:pt x="2302" y="0"/>
                  </a:moveTo>
                  <a:cubicBezTo>
                    <a:pt x="1034" y="0"/>
                    <a:pt x="0" y="1034"/>
                    <a:pt x="0" y="2269"/>
                  </a:cubicBezTo>
                  <a:lnTo>
                    <a:pt x="0" y="51037"/>
                  </a:lnTo>
                  <a:cubicBezTo>
                    <a:pt x="0" y="52304"/>
                    <a:pt x="1034" y="53305"/>
                    <a:pt x="2302" y="53305"/>
                  </a:cubicBezTo>
                  <a:lnTo>
                    <a:pt x="78590" y="53305"/>
                  </a:lnTo>
                  <a:cubicBezTo>
                    <a:pt x="79857" y="53305"/>
                    <a:pt x="80891" y="52304"/>
                    <a:pt x="80891" y="51037"/>
                  </a:cubicBezTo>
                  <a:lnTo>
                    <a:pt x="80891" y="2269"/>
                  </a:lnTo>
                  <a:cubicBezTo>
                    <a:pt x="80891" y="1034"/>
                    <a:pt x="79857" y="0"/>
                    <a:pt x="78590" y="0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3119075" y="3115175"/>
              <a:ext cx="1897200" cy="1160025"/>
            </a:xfrm>
            <a:custGeom>
              <a:avLst/>
              <a:gdLst/>
              <a:ahLst/>
              <a:cxnLst/>
              <a:rect l="l" t="t" r="r" b="b"/>
              <a:pathLst>
                <a:path w="75888" h="46401" extrusionOk="0">
                  <a:moveTo>
                    <a:pt x="0" y="0"/>
                  </a:moveTo>
                  <a:lnTo>
                    <a:pt x="0" y="46400"/>
                  </a:lnTo>
                  <a:lnTo>
                    <a:pt x="75888" y="46400"/>
                  </a:lnTo>
                  <a:lnTo>
                    <a:pt x="758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4043900" y="4304350"/>
              <a:ext cx="47550" cy="47575"/>
            </a:xfrm>
            <a:custGeom>
              <a:avLst/>
              <a:gdLst/>
              <a:ahLst/>
              <a:cxnLst/>
              <a:rect l="l" t="t" r="r" b="b"/>
              <a:pathLst>
                <a:path w="1902" h="1903" extrusionOk="0">
                  <a:moveTo>
                    <a:pt x="934" y="1"/>
                  </a:moveTo>
                  <a:cubicBezTo>
                    <a:pt x="434" y="1"/>
                    <a:pt x="0" y="434"/>
                    <a:pt x="0" y="935"/>
                  </a:cubicBezTo>
                  <a:cubicBezTo>
                    <a:pt x="0" y="1468"/>
                    <a:pt x="434" y="1902"/>
                    <a:pt x="934" y="1902"/>
                  </a:cubicBezTo>
                  <a:cubicBezTo>
                    <a:pt x="1468" y="1902"/>
                    <a:pt x="1902" y="1468"/>
                    <a:pt x="1902" y="935"/>
                  </a:cubicBezTo>
                  <a:cubicBezTo>
                    <a:pt x="1902" y="434"/>
                    <a:pt x="1468" y="1"/>
                    <a:pt x="93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cxnSp>
        <p:nvCxnSpPr>
          <p:cNvPr id="1226" name="Google Shape;1226;p50"/>
          <p:cNvCxnSpPr>
            <a:cxnSpLocks/>
          </p:cNvCxnSpPr>
          <p:nvPr/>
        </p:nvCxnSpPr>
        <p:spPr>
          <a:xfrm rot="10800000" flipV="1">
            <a:off x="3769982" y="1744600"/>
            <a:ext cx="3931920" cy="65332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dash"/>
            <a:round/>
            <a:headEnd type="diamond" w="med" len="med"/>
            <a:tailEnd type="diamond" w="med" len="med"/>
          </a:ln>
        </p:spPr>
      </p:cxnSp>
      <p:sp>
        <p:nvSpPr>
          <p:cNvPr id="1229" name="Google Shape;1229;p50"/>
          <p:cNvSpPr/>
          <p:nvPr/>
        </p:nvSpPr>
        <p:spPr>
          <a:xfrm>
            <a:off x="10244233" y="4997750"/>
            <a:ext cx="374400" cy="3744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0" name="Google Shape;1230;p50"/>
          <p:cNvGrpSpPr/>
          <p:nvPr/>
        </p:nvGrpSpPr>
        <p:grpSpPr>
          <a:xfrm>
            <a:off x="1626879" y="1212543"/>
            <a:ext cx="518239" cy="502950"/>
            <a:chOff x="690709" y="1212543"/>
            <a:chExt cx="518239" cy="502950"/>
          </a:xfrm>
        </p:grpSpPr>
        <p:sp>
          <p:nvSpPr>
            <p:cNvPr id="1231" name="Google Shape;1231;p50"/>
            <p:cNvSpPr/>
            <p:nvPr/>
          </p:nvSpPr>
          <p:spPr>
            <a:xfrm>
              <a:off x="690709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2" name="Google Shape;1232;p50"/>
            <p:cNvSpPr/>
            <p:nvPr/>
          </p:nvSpPr>
          <p:spPr>
            <a:xfrm>
              <a:off x="986947" y="1493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690709" y="121254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234" name="Google Shape;1234;p50"/>
          <p:cNvSpPr/>
          <p:nvPr/>
        </p:nvSpPr>
        <p:spPr>
          <a:xfrm>
            <a:off x="2086533" y="5615879"/>
            <a:ext cx="222000" cy="2220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235" name="Google Shape;1235;p50"/>
          <p:cNvGrpSpPr/>
          <p:nvPr/>
        </p:nvGrpSpPr>
        <p:grpSpPr>
          <a:xfrm>
            <a:off x="9154177" y="2144831"/>
            <a:ext cx="633094" cy="451845"/>
            <a:chOff x="6712801" y="2072648"/>
            <a:chExt cx="633094" cy="451845"/>
          </a:xfrm>
        </p:grpSpPr>
        <p:sp>
          <p:nvSpPr>
            <p:cNvPr id="1236" name="Google Shape;1236;p50"/>
            <p:cNvSpPr/>
            <p:nvPr/>
          </p:nvSpPr>
          <p:spPr>
            <a:xfrm>
              <a:off x="7123895" y="2302493"/>
              <a:ext cx="222000" cy="2220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712801" y="2072648"/>
              <a:ext cx="330600" cy="3306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238" name="Google Shape;1238;p50"/>
          <p:cNvGrpSpPr/>
          <p:nvPr/>
        </p:nvGrpSpPr>
        <p:grpSpPr>
          <a:xfrm>
            <a:off x="7701902" y="1284093"/>
            <a:ext cx="862800" cy="862800"/>
            <a:chOff x="5465538" y="1366672"/>
            <a:chExt cx="862800" cy="862800"/>
          </a:xfrm>
        </p:grpSpPr>
        <p:sp>
          <p:nvSpPr>
            <p:cNvPr id="1227" name="Google Shape;1227;p50"/>
            <p:cNvSpPr/>
            <p:nvPr/>
          </p:nvSpPr>
          <p:spPr>
            <a:xfrm>
              <a:off x="5465538" y="1366672"/>
              <a:ext cx="862800" cy="8628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89000">
                  <a:schemeClr val="lt1"/>
                </a:gs>
                <a:gs pos="100000">
                  <a:schemeClr val="accent1"/>
                </a:gs>
              </a:gsLst>
              <a:lin ang="8100019" scaled="0"/>
            </a:gradFill>
            <a:ln>
              <a:noFill/>
            </a:ln>
            <a:effectLst>
              <a:outerShdw blurRad="57150" dist="123825" dir="3300000" algn="bl" rotWithShape="0">
                <a:srgbClr val="CCCCCC">
                  <a:alpha val="6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5731637" y="1511757"/>
              <a:ext cx="330592" cy="572626"/>
            </a:xfrm>
            <a:custGeom>
              <a:avLst/>
              <a:gdLst/>
              <a:ahLst/>
              <a:cxnLst/>
              <a:rect l="l" t="t" r="r" b="b"/>
              <a:pathLst>
                <a:path w="6537" h="11324" extrusionOk="0">
                  <a:moveTo>
                    <a:pt x="5704" y="334"/>
                  </a:moveTo>
                  <a:cubicBezTo>
                    <a:pt x="5965" y="334"/>
                    <a:pt x="6192" y="561"/>
                    <a:pt x="6192" y="834"/>
                  </a:cubicBezTo>
                  <a:lnTo>
                    <a:pt x="6192" y="1323"/>
                  </a:lnTo>
                  <a:lnTo>
                    <a:pt x="346" y="1323"/>
                  </a:lnTo>
                  <a:lnTo>
                    <a:pt x="346" y="834"/>
                  </a:lnTo>
                  <a:cubicBezTo>
                    <a:pt x="346" y="561"/>
                    <a:pt x="560" y="334"/>
                    <a:pt x="834" y="334"/>
                  </a:cubicBezTo>
                  <a:close/>
                  <a:moveTo>
                    <a:pt x="6192" y="1644"/>
                  </a:moveTo>
                  <a:lnTo>
                    <a:pt x="6192" y="8990"/>
                  </a:lnTo>
                  <a:lnTo>
                    <a:pt x="1501" y="8990"/>
                  </a:lnTo>
                  <a:cubicBezTo>
                    <a:pt x="1405" y="8990"/>
                    <a:pt x="1334" y="9062"/>
                    <a:pt x="1334" y="9145"/>
                  </a:cubicBezTo>
                  <a:cubicBezTo>
                    <a:pt x="1334" y="9240"/>
                    <a:pt x="1405" y="9312"/>
                    <a:pt x="1501" y="9312"/>
                  </a:cubicBezTo>
                  <a:lnTo>
                    <a:pt x="6192" y="9312"/>
                  </a:lnTo>
                  <a:lnTo>
                    <a:pt x="6192" y="10478"/>
                  </a:lnTo>
                  <a:cubicBezTo>
                    <a:pt x="6192" y="10740"/>
                    <a:pt x="5965" y="10967"/>
                    <a:pt x="5704" y="10967"/>
                  </a:cubicBezTo>
                  <a:lnTo>
                    <a:pt x="834" y="10967"/>
                  </a:lnTo>
                  <a:cubicBezTo>
                    <a:pt x="560" y="10967"/>
                    <a:pt x="346" y="10740"/>
                    <a:pt x="346" y="10478"/>
                  </a:cubicBezTo>
                  <a:lnTo>
                    <a:pt x="346" y="9312"/>
                  </a:lnTo>
                  <a:lnTo>
                    <a:pt x="834" y="9312"/>
                  </a:lnTo>
                  <a:cubicBezTo>
                    <a:pt x="917" y="9312"/>
                    <a:pt x="1001" y="9240"/>
                    <a:pt x="1001" y="9145"/>
                  </a:cubicBezTo>
                  <a:cubicBezTo>
                    <a:pt x="1001" y="9062"/>
                    <a:pt x="917" y="8990"/>
                    <a:pt x="834" y="8990"/>
                  </a:cubicBezTo>
                  <a:lnTo>
                    <a:pt x="346" y="8990"/>
                  </a:lnTo>
                  <a:lnTo>
                    <a:pt x="346" y="1644"/>
                  </a:lnTo>
                  <a:close/>
                  <a:moveTo>
                    <a:pt x="834" y="1"/>
                  </a:moveTo>
                  <a:cubicBezTo>
                    <a:pt x="370" y="1"/>
                    <a:pt x="0" y="370"/>
                    <a:pt x="0" y="834"/>
                  </a:cubicBezTo>
                  <a:lnTo>
                    <a:pt x="0" y="10490"/>
                  </a:lnTo>
                  <a:cubicBezTo>
                    <a:pt x="0" y="10955"/>
                    <a:pt x="370" y="11324"/>
                    <a:pt x="834" y="11324"/>
                  </a:cubicBezTo>
                  <a:lnTo>
                    <a:pt x="5704" y="11324"/>
                  </a:lnTo>
                  <a:cubicBezTo>
                    <a:pt x="6156" y="11324"/>
                    <a:pt x="6537" y="10955"/>
                    <a:pt x="6537" y="10490"/>
                  </a:cubicBezTo>
                  <a:lnTo>
                    <a:pt x="6537" y="834"/>
                  </a:lnTo>
                  <a:cubicBezTo>
                    <a:pt x="6513" y="370"/>
                    <a:pt x="6144" y="1"/>
                    <a:pt x="57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3" name="Google Shape;579;p41">
            <a:extLst>
              <a:ext uri="{FF2B5EF4-FFF2-40B4-BE49-F238E27FC236}">
                <a16:creationId xmlns:a16="http://schemas.microsoft.com/office/drawing/2014/main" id="{EEDED91F-D3F7-9DC6-2F36-119414C9B272}"/>
              </a:ext>
            </a:extLst>
          </p:cNvPr>
          <p:cNvSpPr/>
          <p:nvPr/>
        </p:nvSpPr>
        <p:spPr>
          <a:xfrm>
            <a:off x="6128278" y="2630732"/>
            <a:ext cx="1806554" cy="56413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accent5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1"/>
                </a:solidFill>
                <a:latin typeface="+mn-lt"/>
              </a:rPr>
              <a:t>Chapter 4</a:t>
            </a:r>
            <a:endParaRPr sz="20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2" name="Picture 4" descr="Basic CSS: The CSS Box Model">
            <a:extLst>
              <a:ext uri="{FF2B5EF4-FFF2-40B4-BE49-F238E27FC236}">
                <a16:creationId xmlns:a16="http://schemas.microsoft.com/office/drawing/2014/main" id="{FD8277E9-579E-10A6-2FED-73C8D1FC5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06" y="2475430"/>
            <a:ext cx="3537899" cy="2172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EF2CE566-A1F8-D002-3550-0279CB770476}"/>
              </a:ext>
            </a:extLst>
          </p:cNvPr>
          <p:cNvSpPr txBox="1">
            <a:spLocks/>
          </p:cNvSpPr>
          <p:nvPr/>
        </p:nvSpPr>
        <p:spPr>
          <a:xfrm>
            <a:off x="719453" y="881340"/>
            <a:ext cx="5618717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ស៊ុមរូបភាព </a:t>
            </a:r>
            <a:r>
              <a:rPr lang="en-US" sz="18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Border-image) </a:t>
            </a:r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នៅក្នុង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CSS3</a:t>
            </a:r>
            <a:endParaRPr lang="en-US" sz="17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grpSp>
        <p:nvGrpSpPr>
          <p:cNvPr id="11" name="Google Shape;819;p37">
            <a:extLst>
              <a:ext uri="{FF2B5EF4-FFF2-40B4-BE49-F238E27FC236}">
                <a16:creationId xmlns:a16="http://schemas.microsoft.com/office/drawing/2014/main" id="{61863A6D-22FD-E5B3-B3AF-DCB51C3FC45C}"/>
              </a:ext>
            </a:extLst>
          </p:cNvPr>
          <p:cNvGrpSpPr/>
          <p:nvPr/>
        </p:nvGrpSpPr>
        <p:grpSpPr>
          <a:xfrm>
            <a:off x="10421372" y="1258251"/>
            <a:ext cx="559689" cy="563231"/>
            <a:chOff x="3470151" y="1675213"/>
            <a:chExt cx="703669" cy="670009"/>
          </a:xfrm>
        </p:grpSpPr>
        <p:sp>
          <p:nvSpPr>
            <p:cNvPr id="12" name="Google Shape;820;p37">
              <a:extLst>
                <a:ext uri="{FF2B5EF4-FFF2-40B4-BE49-F238E27FC236}">
                  <a16:creationId xmlns:a16="http://schemas.microsoft.com/office/drawing/2014/main" id="{9036030B-0BAC-577C-19BE-FB3975EEE472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821;p37">
              <a:extLst>
                <a:ext uri="{FF2B5EF4-FFF2-40B4-BE49-F238E27FC236}">
                  <a16:creationId xmlns:a16="http://schemas.microsoft.com/office/drawing/2014/main" id="{7B524596-8E19-7278-D5D5-AF2029A7B260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" name="Google Shape;829;p37">
            <a:extLst>
              <a:ext uri="{FF2B5EF4-FFF2-40B4-BE49-F238E27FC236}">
                <a16:creationId xmlns:a16="http://schemas.microsoft.com/office/drawing/2014/main" id="{2F121596-A683-E608-B578-B5650AD39C93}"/>
              </a:ext>
            </a:extLst>
          </p:cNvPr>
          <p:cNvSpPr/>
          <p:nvPr/>
        </p:nvSpPr>
        <p:spPr>
          <a:xfrm>
            <a:off x="10744661" y="5643184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E2C4F5-1250-2958-6002-E5DAF51CEB37}"/>
              </a:ext>
            </a:extLst>
          </p:cNvPr>
          <p:cNvSpPr txBox="1">
            <a:spLocks/>
          </p:cNvSpPr>
          <p:nvPr/>
        </p:nvSpPr>
        <p:spPr>
          <a:xfrm>
            <a:off x="1026367" y="1425536"/>
            <a:ext cx="9367936" cy="47790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border-image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ប្រើសម្រាប់ទាញយករូបភាពទៅធ្វើជាស៊ុមឲ្យតំបន់ (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ណាមួយក្នុងទំព័រ។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9DEEE-8673-43EE-8D6C-81ABD5C65CED}"/>
              </a:ext>
            </a:extLst>
          </p:cNvPr>
          <p:cNvSpPr txBox="1"/>
          <p:nvPr/>
        </p:nvSpPr>
        <p:spPr>
          <a:xfrm>
            <a:off x="1190237" y="1903445"/>
            <a:ext cx="8830841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image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_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path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សម្រាប់កំណត់ទីតាំងនិងរូបភាពដែលត្រូវយកមកធ្វើជា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value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ជាតម្លៃ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offset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សម្រាប់កំណត់ទំហំជ្រុងនៃរូបភាពដែលនឹងក្លាយជា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 វាអាចមាន ៤ តម្លៃ , ៣ តម្លៃ , ២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តម្លៃ, ១ តម្លៃ។(នឹងពន្យល់នៅក្នុងថ្នាក់រៀន)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stretch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សម្រាប់ឲ្យផ្នែកនៃរូបភាពដែលបានកំណត់រីកពេញ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repeat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សម្រាប់ឲ្យផ្នែកនៃរូបភាពដែលបានកំណត់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repeat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ពេញ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round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សម្រាប់ឲ្យផ្នែកនៃរូបភាពដែលបានកំណត់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repeat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ពេញ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ដោយមិនឲ្យដាច់ទំហំដែលបានកំណត់បើដាក់មិនអស់វានឹងបង្រួមទំហំនៃរូបភាពនោះ។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9313C1-7696-D4A7-73BB-C8EB2516883F}"/>
              </a:ext>
            </a:extLst>
          </p:cNvPr>
          <p:cNvGrpSpPr/>
          <p:nvPr/>
        </p:nvGrpSpPr>
        <p:grpSpPr>
          <a:xfrm>
            <a:off x="1544114" y="4903277"/>
            <a:ext cx="8476964" cy="456014"/>
            <a:chOff x="1662997" y="1774279"/>
            <a:chExt cx="5960113" cy="456014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B7BBA72-DE82-048B-D3CB-80AC5F26CDF4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BE5CF81-86AE-C17A-F935-7463544F3875}"/>
                </a:ext>
              </a:extLst>
            </p:cNvPr>
            <p:cNvSpPr txBox="1"/>
            <p:nvPr/>
          </p:nvSpPr>
          <p:spPr>
            <a:xfrm>
              <a:off x="1662997" y="1774279"/>
              <a:ext cx="5960113" cy="4339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</a:t>
              </a:r>
              <a:r>
                <a:rPr lang="zh-CN" altLang="en-US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： </a:t>
              </a:r>
              <a:r>
                <a:rPr lang="en-US" altLang="zh-CN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border-image: url(image_path) value1 value2​ round/stretch/repeat;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64CCAFC-AD02-DBBA-79AB-2375127AB241}"/>
              </a:ext>
            </a:extLst>
          </p:cNvPr>
          <p:cNvGrpSpPr/>
          <p:nvPr/>
        </p:nvGrpSpPr>
        <p:grpSpPr>
          <a:xfrm>
            <a:off x="1544113" y="5456412"/>
            <a:ext cx="6314011" cy="461457"/>
            <a:chOff x="1662997" y="1721799"/>
            <a:chExt cx="5960113" cy="508494"/>
          </a:xfrm>
        </p:grpSpPr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D7D51197-7AFD-6F9D-1F82-7C16B9C10DCA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0F37673-EDD1-1D62-B96D-C3A5A50059FA}"/>
                </a:ext>
              </a:extLst>
            </p:cNvPr>
            <p:cNvSpPr txBox="1"/>
            <p:nvPr/>
          </p:nvSpPr>
          <p:spPr>
            <a:xfrm>
              <a:off x="1662997" y="1721799"/>
              <a:ext cx="5960113" cy="4781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Example</a:t>
              </a:r>
              <a:r>
                <a:rPr lang="zh-CN" altLang="en-US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： </a:t>
              </a:r>
              <a:r>
                <a:rPr lang="en-US" altLang="zh-CN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border-image: url(img/border.png) 28​ round;</a:t>
              </a:r>
            </a:p>
          </p:txBody>
        </p:sp>
      </p:grpSp>
      <p:sp>
        <p:nvSpPr>
          <p:cNvPr id="21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322A8BA9-7228-7FAE-7657-0DF057114769}"/>
              </a:ext>
            </a:extLst>
          </p:cNvPr>
          <p:cNvSpPr txBox="1">
            <a:spLocks/>
          </p:cNvSpPr>
          <p:nvPr/>
        </p:nvSpPr>
        <p:spPr>
          <a:xfrm>
            <a:off x="4253169" y="207547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22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2672BD1A-F8EE-C0F6-F116-4311D91EC55A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23" name="Google Shape;830;p37">
            <a:extLst>
              <a:ext uri="{FF2B5EF4-FFF2-40B4-BE49-F238E27FC236}">
                <a16:creationId xmlns:a16="http://schemas.microsoft.com/office/drawing/2014/main" id="{8A9E8691-6ACA-A1F3-90DA-FC86672F6913}"/>
              </a:ext>
            </a:extLst>
          </p:cNvPr>
          <p:cNvSpPr/>
          <p:nvPr/>
        </p:nvSpPr>
        <p:spPr>
          <a:xfrm rot="10800000">
            <a:off x="5176415" y="673252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4" name="Google Shape;785;p36">
            <a:hlinkClick r:id="rId5" action="ppaction://hlinksldjump"/>
            <a:extLst>
              <a:ext uri="{FF2B5EF4-FFF2-40B4-BE49-F238E27FC236}">
                <a16:creationId xmlns:a16="http://schemas.microsoft.com/office/drawing/2014/main" id="{8FE2E65E-08F1-D5CF-FE70-DF0C8189B500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5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C5919708-D752-A15E-7B92-0139770B9DF7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</a:rPr>
              <a:t>Border</a:t>
            </a:r>
          </a:p>
        </p:txBody>
      </p:sp>
      <p:sp>
        <p:nvSpPr>
          <p:cNvPr id="33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3725692C-3AB2-498D-BC5E-2914CE49E739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35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1A9D4FC7-03A2-2688-B881-4318B82A2856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0433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EF2CE566-A1F8-D002-3550-0279CB770476}"/>
              </a:ext>
            </a:extLst>
          </p:cNvPr>
          <p:cNvSpPr txBox="1">
            <a:spLocks/>
          </p:cNvSpPr>
          <p:nvPr/>
        </p:nvSpPr>
        <p:spPr>
          <a:xfrm>
            <a:off x="719454" y="881340"/>
            <a:ext cx="5376546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ស៊ុមរូបភាព</a:t>
            </a:r>
            <a:r>
              <a:rPr lang="km-KH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Border-image) </a:t>
            </a:r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ទម្រង់ដើម</a:t>
            </a:r>
            <a:r>
              <a:rPr lang="en-US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 </a:t>
            </a:r>
            <a:endParaRPr lang="en-US" sz="1700" b="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grpSp>
        <p:nvGrpSpPr>
          <p:cNvPr id="11" name="Google Shape;819;p37">
            <a:extLst>
              <a:ext uri="{FF2B5EF4-FFF2-40B4-BE49-F238E27FC236}">
                <a16:creationId xmlns:a16="http://schemas.microsoft.com/office/drawing/2014/main" id="{61863A6D-22FD-E5B3-B3AF-DCB51C3FC45C}"/>
              </a:ext>
            </a:extLst>
          </p:cNvPr>
          <p:cNvGrpSpPr/>
          <p:nvPr/>
        </p:nvGrpSpPr>
        <p:grpSpPr>
          <a:xfrm>
            <a:off x="10579872" y="5537994"/>
            <a:ext cx="559689" cy="563231"/>
            <a:chOff x="3470151" y="1675213"/>
            <a:chExt cx="703669" cy="670009"/>
          </a:xfrm>
        </p:grpSpPr>
        <p:sp>
          <p:nvSpPr>
            <p:cNvPr id="12" name="Google Shape;820;p37">
              <a:extLst>
                <a:ext uri="{FF2B5EF4-FFF2-40B4-BE49-F238E27FC236}">
                  <a16:creationId xmlns:a16="http://schemas.microsoft.com/office/drawing/2014/main" id="{9036030B-0BAC-577C-19BE-FB3975EEE472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821;p37">
              <a:extLst>
                <a:ext uri="{FF2B5EF4-FFF2-40B4-BE49-F238E27FC236}">
                  <a16:creationId xmlns:a16="http://schemas.microsoft.com/office/drawing/2014/main" id="{7B524596-8E19-7278-D5D5-AF2029A7B260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551F532-1A68-1AB9-394A-0F80712B1F5D}"/>
              </a:ext>
            </a:extLst>
          </p:cNvPr>
          <p:cNvSpPr txBox="1"/>
          <p:nvPr/>
        </p:nvSpPr>
        <p:spPr>
          <a:xfrm>
            <a:off x="1052438" y="1502543"/>
            <a:ext cx="10087123" cy="2258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border-image-source: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សម្រាប់កំណត់ទីតាំងនិងរូបភាពដែលត្រូវយកមកធ្វើជា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Border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b="1" dirty="0">
              <a:solidFill>
                <a:srgbClr val="200E74"/>
              </a:solidFill>
              <a:latin typeface="+mj-lt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border-image-slice: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សម្រាប់បញ្ជាក់ពីរបៀបកាត់រូបភាពដែលបានបញ្ជាក់ដោយ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border-image-source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border-image-width: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ប្រើសម្រាប់កំណត់ទំហំនៃ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Border image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border-image-outset: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សម្រាប់បញ្ជាក់ចំនួនដែលផ្ទៃរូបភាពព្រំដែនដែលហួសពីប្រអប់ស៊ុម។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border-image-repeat: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សម្រាប់បញ្ជាក់​ថា​តើ​រូបភាព​ស៊ុម​គួរ​ត្រូវ​បាន​ធ្វើ​ឡើង​វិញ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+mj-lt"/>
                <a:cs typeface="Khmer OS Battambang" panose="02000500000000020004" pitchFamily="2" charset="0"/>
              </a:rPr>
              <a:t>rounded, spaced or stretched</a:t>
            </a:r>
            <a:r>
              <a:rPr lang="km-KH" sz="1600" dirty="0">
                <a:latin typeface="+mj-lt"/>
                <a:cs typeface="Khmer OS Battambang" panose="02000500000000020004" pitchFamily="2" charset="0"/>
              </a:rPr>
              <a:t> ។ </a:t>
            </a:r>
            <a:endParaRPr lang="en-US" sz="1600" dirty="0">
              <a:latin typeface="+mj-lt"/>
              <a:cs typeface="Khmer OS Battambang" panose="0200050000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084A1D-59C3-BE64-6BEC-99A823D23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455" y="3788847"/>
            <a:ext cx="4434784" cy="2312378"/>
          </a:xfrm>
          <a:prstGeom prst="rect">
            <a:avLst/>
          </a:prstGeom>
        </p:spPr>
      </p:pic>
      <p:sp>
        <p:nvSpPr>
          <p:cNvPr id="15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5EA078C3-5F2D-BD5D-E687-13BAA538DA6B}"/>
              </a:ext>
            </a:extLst>
          </p:cNvPr>
          <p:cNvSpPr txBox="1">
            <a:spLocks/>
          </p:cNvSpPr>
          <p:nvPr/>
        </p:nvSpPr>
        <p:spPr>
          <a:xfrm>
            <a:off x="4226967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16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67A7453E-EC8D-DCBA-8550-D38C08286A14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17" name="Google Shape;830;p37">
            <a:extLst>
              <a:ext uri="{FF2B5EF4-FFF2-40B4-BE49-F238E27FC236}">
                <a16:creationId xmlns:a16="http://schemas.microsoft.com/office/drawing/2014/main" id="{47C14A34-783F-6999-510A-CC9C2C17EC70}"/>
              </a:ext>
            </a:extLst>
          </p:cNvPr>
          <p:cNvSpPr/>
          <p:nvPr/>
        </p:nvSpPr>
        <p:spPr>
          <a:xfrm rot="10800000">
            <a:off x="5158657" y="673252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9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0D1E80CC-EA73-F68E-5ED4-7B22596BB1A9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0" name="Google Shape;785;p36">
            <a:hlinkClick r:id="rId7" action="ppaction://hlinksldjump"/>
            <a:extLst>
              <a:ext uri="{FF2B5EF4-FFF2-40B4-BE49-F238E27FC236}">
                <a16:creationId xmlns:a16="http://schemas.microsoft.com/office/drawing/2014/main" id="{B3F784F2-3246-32F1-9683-C2A468D7E480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</a:rPr>
              <a:t>Border</a:t>
            </a:r>
          </a:p>
        </p:txBody>
      </p:sp>
      <p:sp>
        <p:nvSpPr>
          <p:cNvPr id="21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96D3D32F-C82E-F2EB-9E1E-C02B2A28576B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23" name="Google Shape;785;p36">
            <a:hlinkClick r:id="rId9" action="ppaction://hlinksldjump"/>
            <a:extLst>
              <a:ext uri="{FF2B5EF4-FFF2-40B4-BE49-F238E27FC236}">
                <a16:creationId xmlns:a16="http://schemas.microsoft.com/office/drawing/2014/main" id="{2F264D32-DC62-60E8-D764-2A047E576717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9045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EF2CE566-A1F8-D002-3550-0279CB770476}"/>
              </a:ext>
            </a:extLst>
          </p:cNvPr>
          <p:cNvSpPr txBox="1">
            <a:spLocks/>
          </p:cNvSpPr>
          <p:nvPr/>
        </p:nvSpPr>
        <p:spPr>
          <a:xfrm>
            <a:off x="719454" y="937326"/>
            <a:ext cx="4284602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ស៊ុមកោង </a:t>
            </a:r>
            <a:r>
              <a:rPr lang="km-KH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Border-radius) </a:t>
            </a:r>
            <a:endParaRPr lang="en-US" sz="1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C2F3101-6407-3827-198D-024C2C79BB5C}"/>
              </a:ext>
            </a:extLst>
          </p:cNvPr>
          <p:cNvSpPr txBox="1">
            <a:spLocks/>
          </p:cNvSpPr>
          <p:nvPr/>
        </p:nvSpPr>
        <p:spPr>
          <a:xfrm>
            <a:off x="798326" y="1487160"/>
            <a:ext cx="10674220" cy="194902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ca-ES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border-radius</a:t>
            </a:r>
            <a:r>
              <a:rPr lang="en-US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km-KH" altLang="zh-CN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ប្រើសម្រាប់កំណត់ភាពកោងទៅឲ្យប្រអប់។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ការកំណត់ប្រអប់កោងមានបួនរបៀប៖ </a:t>
            </a:r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en-US" altLang="zh-CN" sz="1750" dirty="0">
                <a:latin typeface="Khmer OS System" pitchFamily="2" charset="0"/>
                <a:cs typeface="Khmer OS System" pitchFamily="2" charset="0"/>
              </a:rPr>
              <a:t>1.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កំណត់តម្លៃឲ្យ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border-radius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តម្លៃ</a:t>
            </a:r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endParaRPr lang="en-US" altLang="zh-CN" sz="1600" dirty="0">
              <a:latin typeface="Khmer OS System" pitchFamily="2" charset="0"/>
              <a:cs typeface="Khmer OS System" pitchFamily="2" charset="0"/>
            </a:endParaRPr>
          </a:p>
          <a:p>
            <a:pPr marL="228600" lvl="2">
              <a:lnSpc>
                <a:spcPts val="3000"/>
              </a:lnSpc>
              <a:spcBef>
                <a:spcPts val="600"/>
              </a:spcBef>
              <a:buClr>
                <a:srgbClr val="00B0F0"/>
              </a:buClr>
            </a:pPr>
            <a:endParaRPr lang="ca-ES" altLang="zh-CN" sz="1800" dirty="0">
              <a:latin typeface="Khmer OS System" pitchFamily="2" charset="0"/>
              <a:cs typeface="Khmer OS System" pitchFamily="2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703A47-0C1A-1290-3834-7380737B9B33}"/>
              </a:ext>
            </a:extLst>
          </p:cNvPr>
          <p:cNvGrpSpPr/>
          <p:nvPr/>
        </p:nvGrpSpPr>
        <p:grpSpPr>
          <a:xfrm>
            <a:off x="1352425" y="2520656"/>
            <a:ext cx="4229225" cy="465539"/>
            <a:chOff x="1662997" y="1764754"/>
            <a:chExt cx="6000657" cy="465539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84583BE-3E42-CD02-500A-C7E992CEBD75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60697D4-8F1E-E0F7-1F85-DE3E9E0FBDAE}"/>
                </a:ext>
              </a:extLst>
            </p:cNvPr>
            <p:cNvSpPr txBox="1"/>
            <p:nvPr/>
          </p:nvSpPr>
          <p:spPr>
            <a:xfrm>
              <a:off x="1703541" y="1764754"/>
              <a:ext cx="5960113" cy="45179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</a:t>
              </a:r>
              <a:r>
                <a:rPr lang="ca-E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System" pitchFamily="2" charset="0"/>
                </a:rPr>
                <a:t>border-radius: allcorner</a:t>
              </a:r>
              <a:endParaRPr lang="en-U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0C9330C-F415-6267-25F3-E2A58FA93EFD}"/>
              </a:ext>
            </a:extLst>
          </p:cNvPr>
          <p:cNvSpPr txBox="1"/>
          <p:nvPr/>
        </p:nvSpPr>
        <p:spPr>
          <a:xfrm>
            <a:off x="804309" y="3064949"/>
            <a:ext cx="61675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en-US" altLang="zh-CN" sz="1750" dirty="0">
                <a:latin typeface="Khmer OS System" pitchFamily="2" charset="0"/>
                <a:cs typeface="Khmer OS System" pitchFamily="2" charset="0"/>
              </a:rPr>
              <a:t>2.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កំណត់តម្លៃឲ្យ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border-radius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តម្លៃ</a:t>
            </a:r>
            <a:endParaRPr lang="en-US" altLang="zh-CN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1B52AC-DC1E-0A2A-1678-1CCA36DE109C}"/>
              </a:ext>
            </a:extLst>
          </p:cNvPr>
          <p:cNvGrpSpPr/>
          <p:nvPr/>
        </p:nvGrpSpPr>
        <p:grpSpPr>
          <a:xfrm>
            <a:off x="1352424" y="3635972"/>
            <a:ext cx="8639301" cy="513818"/>
            <a:chOff x="1662997" y="1790581"/>
            <a:chExt cx="5972861" cy="439712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B163848-EF74-D9DE-2605-F187BF0A4594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F1B9E0-D3C1-2FB1-63A0-6E77ADFAB64F}"/>
                </a:ext>
              </a:extLst>
            </p:cNvPr>
            <p:cNvSpPr txBox="1"/>
            <p:nvPr/>
          </p:nvSpPr>
          <p:spPr>
            <a:xfrm>
              <a:off x="1675745" y="1790581"/>
              <a:ext cx="5960113" cy="3726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</a:t>
              </a: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System" pitchFamily="2" charset="0"/>
                </a:rPr>
                <a:t>border-radius: top-left&amp;bottom-right  top-right&amp;bottom-left;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F934881-0DE0-B2E2-3449-AD7BC9C0FC8D}"/>
              </a:ext>
            </a:extLst>
          </p:cNvPr>
          <p:cNvSpPr txBox="1"/>
          <p:nvPr/>
        </p:nvSpPr>
        <p:spPr>
          <a:xfrm>
            <a:off x="804309" y="4188455"/>
            <a:ext cx="61675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en-US" altLang="zh-CN" sz="1750" dirty="0">
                <a:latin typeface="Khmer OS System" pitchFamily="2" charset="0"/>
                <a:cs typeface="Khmer OS System" pitchFamily="2" charset="0"/>
              </a:rPr>
              <a:t>3.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កំណត់តម្លៃឲ្យ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border-radius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តម្លៃ</a:t>
            </a:r>
            <a:endParaRPr lang="en-US" altLang="zh-CN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2D70AC2-1CF2-548A-3D8D-61CD519D911F}"/>
              </a:ext>
            </a:extLst>
          </p:cNvPr>
          <p:cNvGrpSpPr/>
          <p:nvPr/>
        </p:nvGrpSpPr>
        <p:grpSpPr>
          <a:xfrm>
            <a:off x="1352424" y="4702716"/>
            <a:ext cx="8782176" cy="824265"/>
            <a:chOff x="1662997" y="1755229"/>
            <a:chExt cx="5975514" cy="82426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F4D2D40-BF3B-8E6F-4161-00249BF97D7E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1411DB-1787-42D3-8575-FCF5D2A71A9D}"/>
                </a:ext>
              </a:extLst>
            </p:cNvPr>
            <p:cNvSpPr txBox="1"/>
            <p:nvPr/>
          </p:nvSpPr>
          <p:spPr>
            <a:xfrm>
              <a:off x="1678398" y="1755229"/>
              <a:ext cx="5960113" cy="824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00" b="1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</a:t>
              </a: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System" pitchFamily="2" charset="0"/>
                </a:rPr>
                <a:t>border-radius: top-left  top-right&amp;bottom-left  bottom-right; </a:t>
              </a:r>
              <a:endParaRPr lang="en-U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endParaRPr>
            </a:p>
          </p:txBody>
        </p:sp>
      </p:grpSp>
      <p:sp>
        <p:nvSpPr>
          <p:cNvPr id="30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7AE9E83B-E96E-4802-9D06-F996E1D71585}"/>
              </a:ext>
            </a:extLst>
          </p:cNvPr>
          <p:cNvSpPr txBox="1">
            <a:spLocks/>
          </p:cNvSpPr>
          <p:nvPr/>
        </p:nvSpPr>
        <p:spPr>
          <a:xfrm>
            <a:off x="4269110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31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605E988C-0D18-EA58-D1AD-5D135CF0293C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32" name="Google Shape;830;p37">
            <a:extLst>
              <a:ext uri="{FF2B5EF4-FFF2-40B4-BE49-F238E27FC236}">
                <a16:creationId xmlns:a16="http://schemas.microsoft.com/office/drawing/2014/main" id="{7B67E527-7E74-2018-7D30-A23ACA625AAF}"/>
              </a:ext>
            </a:extLst>
          </p:cNvPr>
          <p:cNvSpPr/>
          <p:nvPr/>
        </p:nvSpPr>
        <p:spPr>
          <a:xfrm rot="10800000">
            <a:off x="5149781" y="673252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3" name="Google Shape;785;p36">
            <a:hlinkClick r:id="rId5" action="ppaction://hlinksldjump"/>
            <a:extLst>
              <a:ext uri="{FF2B5EF4-FFF2-40B4-BE49-F238E27FC236}">
                <a16:creationId xmlns:a16="http://schemas.microsoft.com/office/drawing/2014/main" id="{A0435B8E-7CC3-8A03-76D9-0E9495D665EA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35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E10F35A4-C164-6FBD-AFF6-204585D4F45D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</a:rPr>
              <a:t>Border</a:t>
            </a:r>
          </a:p>
        </p:txBody>
      </p:sp>
      <p:sp>
        <p:nvSpPr>
          <p:cNvPr id="36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B7C001F1-4859-BB22-D2D9-9A8E0A418167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38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4C60BF94-BCB2-5EA1-839D-8923BAEA0895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337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C0C9330C-F415-6267-25F3-E2A58FA93EFD}"/>
              </a:ext>
            </a:extLst>
          </p:cNvPr>
          <p:cNvSpPr txBox="1"/>
          <p:nvPr/>
        </p:nvSpPr>
        <p:spPr>
          <a:xfrm>
            <a:off x="804309" y="1049530"/>
            <a:ext cx="61675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en-US" altLang="zh-CN" sz="1750" dirty="0">
                <a:latin typeface="Khmer OS System" pitchFamily="2" charset="0"/>
                <a:cs typeface="Khmer OS System" pitchFamily="2" charset="0"/>
              </a:rPr>
              <a:t>4.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កំណត់តម្លៃឲ្យ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border-radius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តម្លៃ</a:t>
            </a:r>
            <a:endParaRPr lang="en-US" altLang="zh-CN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C1B52AC-DC1E-0A2A-1678-1CCA36DE109C}"/>
              </a:ext>
            </a:extLst>
          </p:cNvPr>
          <p:cNvGrpSpPr/>
          <p:nvPr/>
        </p:nvGrpSpPr>
        <p:grpSpPr>
          <a:xfrm>
            <a:off x="1352424" y="1582841"/>
            <a:ext cx="8705976" cy="824265"/>
            <a:chOff x="1662997" y="1774279"/>
            <a:chExt cx="5973183" cy="82426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B163848-EF74-D9DE-2605-F187BF0A4594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F1B9E0-D3C1-2FB1-63A0-6E77ADFAB64F}"/>
                </a:ext>
              </a:extLst>
            </p:cNvPr>
            <p:cNvSpPr txBox="1"/>
            <p:nvPr/>
          </p:nvSpPr>
          <p:spPr>
            <a:xfrm>
              <a:off x="1676067" y="1774279"/>
              <a:ext cx="5960113" cy="824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00" b="1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</a:t>
              </a: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System" pitchFamily="2" charset="0"/>
                </a:rPr>
                <a:t>border-radius: top-left  top-right  bottom-right  bottom-left; </a:t>
              </a:r>
              <a:endParaRPr lang="en-US" altLang="zh-CN" sz="1700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endParaRPr>
            </a:p>
          </p:txBody>
        </p:sp>
      </p:grp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CAEB5E6-4464-86A3-F0E2-21E6D61FD8B6}"/>
              </a:ext>
            </a:extLst>
          </p:cNvPr>
          <p:cNvSpPr txBox="1">
            <a:spLocks/>
          </p:cNvSpPr>
          <p:nvPr/>
        </p:nvSpPr>
        <p:spPr>
          <a:xfrm>
            <a:off x="550506" y="2235737"/>
            <a:ext cx="9367936" cy="47790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*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យើងក៏អាចកំណត់ភាពកោងទៅលើជ្រុងណាមួយក៏បាន ដោយគ្រាន់តែប្រើ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ខាងក្រោម៖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km-KH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02FE66-6A5C-9D3C-165C-0E29CF878947}"/>
              </a:ext>
            </a:extLst>
          </p:cNvPr>
          <p:cNvSpPr txBox="1"/>
          <p:nvPr/>
        </p:nvSpPr>
        <p:spPr>
          <a:xfrm>
            <a:off x="1010830" y="2741371"/>
            <a:ext cx="83757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border-top-left-radius</a:t>
            </a:r>
            <a:r>
              <a:rPr lang="en-US" sz="1600" b="1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ប្រើសម្រាប់កំណត់ភាពកោងនៅផ្នែកខាងលើនៃខាងឆ្វេង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64989-FE01-7F22-723C-60DB7911EFC7}"/>
              </a:ext>
            </a:extLst>
          </p:cNvPr>
          <p:cNvSpPr txBox="1"/>
          <p:nvPr/>
        </p:nvSpPr>
        <p:spPr>
          <a:xfrm>
            <a:off x="1010829" y="3199983"/>
            <a:ext cx="83757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border-top-right-radius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ប្រើសម្រាប់កំណត់ភាពកោងនៅផ្នែកខាងលើនៃខាងស្តាំ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4FD7BF-A1C3-2E12-BAB0-A0547B38E0A2}"/>
              </a:ext>
            </a:extLst>
          </p:cNvPr>
          <p:cNvSpPr txBox="1"/>
          <p:nvPr/>
        </p:nvSpPr>
        <p:spPr>
          <a:xfrm>
            <a:off x="1010828" y="3685743"/>
            <a:ext cx="83757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border-bottom-left-radius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ប្រើសម្រាប់កំណត់ភាពកោងនៅផ្នែកខាងក្រោមនៃខាងឆ្វេង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9F76B61-93AB-D2FE-C3F8-9A9A5223B279}"/>
              </a:ext>
            </a:extLst>
          </p:cNvPr>
          <p:cNvSpPr txBox="1"/>
          <p:nvPr/>
        </p:nvSpPr>
        <p:spPr>
          <a:xfrm>
            <a:off x="1010827" y="4144355"/>
            <a:ext cx="837576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border-bottom-right-radius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ប្រើសម្រាប់កំណត់ភាពកោងនៅផ្នែកខាងក្រោមនៃខាងស្តាំ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E8F8491-7E21-943E-A891-EC2E0766E9B3}"/>
              </a:ext>
            </a:extLst>
          </p:cNvPr>
          <p:cNvGrpSpPr/>
          <p:nvPr/>
        </p:nvGrpSpPr>
        <p:grpSpPr>
          <a:xfrm>
            <a:off x="1406750" y="4927145"/>
            <a:ext cx="4962652" cy="465539"/>
            <a:chOff x="1662997" y="1764754"/>
            <a:chExt cx="6041279" cy="465539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C4CFA255-AD47-A513-631A-1A9E68E03CFA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A46E22C-A902-10D3-907C-236521AA22E1}"/>
                </a:ext>
              </a:extLst>
            </p:cNvPr>
            <p:cNvSpPr txBox="1"/>
            <p:nvPr/>
          </p:nvSpPr>
          <p:spPr>
            <a:xfrm>
              <a:off x="1744163" y="1764754"/>
              <a:ext cx="596011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Example: </a:t>
              </a: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System" pitchFamily="2" charset="0"/>
                </a:rPr>
                <a:t>border-top-left-radius: 10px;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771F660-A15D-4594-0E56-E62F8BF5B8DC}"/>
              </a:ext>
            </a:extLst>
          </p:cNvPr>
          <p:cNvGrpSpPr/>
          <p:nvPr/>
        </p:nvGrpSpPr>
        <p:grpSpPr>
          <a:xfrm>
            <a:off x="6096000" y="4927145"/>
            <a:ext cx="5293379" cy="456014"/>
            <a:chOff x="1662997" y="1774279"/>
            <a:chExt cx="5981640" cy="45601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7EE3DA10-EAC8-1308-980A-646241A3BF8A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F65EFF-D33D-4891-17AF-98889CD82473}"/>
                </a:ext>
              </a:extLst>
            </p:cNvPr>
            <p:cNvSpPr txBox="1"/>
            <p:nvPr/>
          </p:nvSpPr>
          <p:spPr>
            <a:xfrm>
              <a:off x="1684524" y="1774279"/>
              <a:ext cx="5960113" cy="433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Example: </a:t>
              </a: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System" pitchFamily="2" charset="0"/>
                </a:rPr>
                <a:t>border-bottom-left-radius: 10px;</a:t>
              </a:r>
            </a:p>
          </p:txBody>
        </p:sp>
      </p:grpSp>
      <p:sp>
        <p:nvSpPr>
          <p:cNvPr id="29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88696F80-8CF6-95D9-835A-DBEA5234BBAE}"/>
              </a:ext>
            </a:extLst>
          </p:cNvPr>
          <p:cNvSpPr txBox="1">
            <a:spLocks/>
          </p:cNvSpPr>
          <p:nvPr/>
        </p:nvSpPr>
        <p:spPr>
          <a:xfrm>
            <a:off x="4114539" y="200131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>
                <a:uFill>
                  <a:solidFill>
                    <a:schemeClr val="tx2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  <a:endParaRPr lang="en-US" sz="1500" u="sng" dirty="0">
              <a:uFill>
                <a:solidFill>
                  <a:schemeClr val="tx2"/>
                </a:solidFill>
              </a:u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43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866318B9-E3DC-E761-8454-25FFDD41635B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44" name="Google Shape;830;p37">
            <a:extLst>
              <a:ext uri="{FF2B5EF4-FFF2-40B4-BE49-F238E27FC236}">
                <a16:creationId xmlns:a16="http://schemas.microsoft.com/office/drawing/2014/main" id="{122BD7B3-B2C4-9585-25EE-09067C1E6BD8}"/>
              </a:ext>
            </a:extLst>
          </p:cNvPr>
          <p:cNvSpPr/>
          <p:nvPr/>
        </p:nvSpPr>
        <p:spPr>
          <a:xfrm rot="10800000">
            <a:off x="5167540" y="673252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5" name="Google Shape;785;p36">
            <a:hlinkClick r:id="rId5" action="ppaction://hlinksldjump"/>
            <a:extLst>
              <a:ext uri="{FF2B5EF4-FFF2-40B4-BE49-F238E27FC236}">
                <a16:creationId xmlns:a16="http://schemas.microsoft.com/office/drawing/2014/main" id="{28BEAC42-A98F-77A3-82B5-8E05347CBB07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46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6B84B6BB-39C4-8BF3-6715-CC7641E4F37F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</a:rPr>
              <a:t>Border</a:t>
            </a:r>
          </a:p>
        </p:txBody>
      </p:sp>
      <p:sp>
        <p:nvSpPr>
          <p:cNvPr id="47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D521CBE3-6D45-BFC1-7E1D-3B7DA9B8C9F1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48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984A5BB0-0AC1-A76F-6CED-B5B3795C2B12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867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811;p37">
            <a:extLst>
              <a:ext uri="{FF2B5EF4-FFF2-40B4-BE49-F238E27FC236}">
                <a16:creationId xmlns:a16="http://schemas.microsoft.com/office/drawing/2014/main" id="{8282A3CE-2A30-1762-E847-B2483CC73FE9}"/>
              </a:ext>
            </a:extLst>
          </p:cNvPr>
          <p:cNvSpPr txBox="1">
            <a:spLocks/>
          </p:cNvSpPr>
          <p:nvPr/>
        </p:nvSpPr>
        <p:spPr>
          <a:xfrm>
            <a:off x="719454" y="881340"/>
            <a:ext cx="5376546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7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គ្រោងស៊ុម </a:t>
            </a:r>
            <a:r>
              <a:rPr lang="km-KH" sz="17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(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Outline</a:t>
            </a:r>
            <a:r>
              <a:rPr lang="km-KH" sz="17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)</a:t>
            </a:r>
            <a:r>
              <a:rPr lang="en-US" sz="17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361D9B-09AA-BE29-D7EF-043E13323CFC}"/>
              </a:ext>
            </a:extLst>
          </p:cNvPr>
          <p:cNvSpPr txBox="1"/>
          <p:nvPr/>
        </p:nvSpPr>
        <p:spPr>
          <a:xfrm>
            <a:off x="802697" y="1411348"/>
            <a:ext cx="11308438" cy="867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7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outline</a:t>
            </a: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</a:t>
            </a:r>
            <a:r>
              <a:rPr lang="en-US" sz="17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គឺជាបន្ទាត់ដែលគូសនៅខាងក្រៅស៊ុមរបស់ធាតុ។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Outline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គឺជាបន្ទាត់ដែលត្រូវបានគូសជុំវិញធាតុ នៅខាងក្រៅស៊ុមដើម្បីធ្វើឱ្យធាតុ "លេចធ្លោ" 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3AE403-BB3E-23DD-2CCE-8D89C9A16B56}"/>
              </a:ext>
            </a:extLst>
          </p:cNvPr>
          <p:cNvSpPr txBox="1"/>
          <p:nvPr/>
        </p:nvSpPr>
        <p:spPr>
          <a:xfrm>
            <a:off x="1217645" y="2322631"/>
            <a:ext cx="9074020" cy="1844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Outline-style: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សម្រាប់កំណត់រូបរាងទៅឲ្យ outline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Outline-color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ពណ៌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 outline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Outline-width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សម្រាប់កំណត់កម្រាស់ឲ្យ outline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ទាំងបួនជ្រុង។ </a:t>
            </a:r>
            <a:endParaRPr lang="en-US" sz="1700" b="1" dirty="0">
              <a:solidFill>
                <a:srgbClr val="200E74"/>
              </a:solidFill>
              <a:latin typeface="+mj-lt"/>
              <a:cs typeface="Khmer OS Battambang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Outline-offset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បន្ថែមចន្លោះរវាងគ្រោងមួយ និងគែម/ព្រំដែននៃធាតុមួយ។ 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11A39AC-D485-4907-8383-F2F40406B763}"/>
              </a:ext>
            </a:extLst>
          </p:cNvPr>
          <p:cNvGrpSpPr/>
          <p:nvPr/>
        </p:nvGrpSpPr>
        <p:grpSpPr>
          <a:xfrm>
            <a:off x="1384750" y="4393575"/>
            <a:ext cx="7378250" cy="446683"/>
            <a:chOff x="1662997" y="1783610"/>
            <a:chExt cx="5960113" cy="446683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5CC9526-693F-B826-A872-6C3F979AD140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7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B42E1B1-58B0-E00E-71C5-E9C0102EFD6A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430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</a:t>
              </a:r>
              <a:r>
                <a:rPr lang="zh-CN" altLang="en-US" sz="1700" dirty="0">
                  <a:solidFill>
                    <a:srgbClr val="200E74"/>
                  </a:solidFill>
                  <a:latin typeface="Verdana" panose="020B0604030504040204" pitchFamily="34" charset="0"/>
                  <a:cs typeface="Khmer OS Battambang" panose="02000500000000020004" pitchFamily="2" charset="0"/>
                </a:rPr>
                <a:t>： </a:t>
              </a: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outline:</a:t>
              </a:r>
              <a:r>
                <a:rPr lang="zh-CN" altLang="en-US" sz="1700" dirty="0">
                  <a:solidFill>
                    <a:srgbClr val="200E74"/>
                  </a:solidFill>
                  <a:latin typeface="Verdana" panose="020B0604030504040204" pitchFamily="34" charset="0"/>
                  <a:cs typeface="Khmer OS Battambang" panose="02000500000000020004" pitchFamily="2" charset="0"/>
                </a:rPr>
                <a:t> </a:t>
              </a: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outline-with outline-style outline-color ;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18503DB-E255-952C-E9BC-73003966AC22}"/>
              </a:ext>
            </a:extLst>
          </p:cNvPr>
          <p:cNvGrpSpPr/>
          <p:nvPr/>
        </p:nvGrpSpPr>
        <p:grpSpPr>
          <a:xfrm>
            <a:off x="1384749" y="5029857"/>
            <a:ext cx="4997001" cy="475258"/>
            <a:chOff x="1662997" y="1755035"/>
            <a:chExt cx="5960113" cy="47525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578EA45-A872-A53F-4AC4-1A249C45424F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019E914-0ED5-AD15-62D4-DD9B81C20378}"/>
                </a:ext>
              </a:extLst>
            </p:cNvPr>
            <p:cNvSpPr txBox="1"/>
            <p:nvPr/>
          </p:nvSpPr>
          <p:spPr>
            <a:xfrm>
              <a:off x="1662997" y="1755035"/>
              <a:ext cx="5960113" cy="4330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Example</a:t>
              </a:r>
              <a:r>
                <a:rPr lang="zh-CN" altLang="en-US" sz="16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： </a:t>
              </a: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outline:</a:t>
              </a:r>
              <a:r>
                <a:rPr lang="zh-CN" altLang="en-US" sz="1700" dirty="0">
                  <a:solidFill>
                    <a:srgbClr val="200E74"/>
                  </a:solidFill>
                  <a:latin typeface="Verdana" panose="020B0604030504040204" pitchFamily="34" charset="0"/>
                  <a:cs typeface="Khmer OS Battambang" panose="02000500000000020004" pitchFamily="2" charset="0"/>
                </a:rPr>
                <a:t> </a:t>
              </a:r>
              <a:r>
                <a:rPr lang="en-US" altLang="zh-CN" sz="17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2px solid lightblue;</a:t>
              </a:r>
            </a:p>
          </p:txBody>
        </p:sp>
      </p:grpSp>
      <p:sp>
        <p:nvSpPr>
          <p:cNvPr id="56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078B0E9C-FE40-CAAB-ABB9-6BA609D52DDD}"/>
              </a:ext>
            </a:extLst>
          </p:cNvPr>
          <p:cNvSpPr txBox="1">
            <a:spLocks/>
          </p:cNvSpPr>
          <p:nvPr/>
        </p:nvSpPr>
        <p:spPr>
          <a:xfrm>
            <a:off x="4114539" y="200131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>
                <a:uFill>
                  <a:solidFill>
                    <a:schemeClr val="tx2"/>
                  </a:solidFill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  <a:endParaRPr lang="en-US" sz="1500" u="sng" dirty="0">
              <a:uFill>
                <a:solidFill>
                  <a:schemeClr val="tx2"/>
                </a:solidFill>
              </a:uFill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57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972E0542-DBD5-87FA-8FAD-9C9DE6DCB6F7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58" name="Google Shape;830;p37">
            <a:extLst>
              <a:ext uri="{FF2B5EF4-FFF2-40B4-BE49-F238E27FC236}">
                <a16:creationId xmlns:a16="http://schemas.microsoft.com/office/drawing/2014/main" id="{8249D3CF-6BE7-1133-D2FE-041A15307FDA}"/>
              </a:ext>
            </a:extLst>
          </p:cNvPr>
          <p:cNvSpPr/>
          <p:nvPr/>
        </p:nvSpPr>
        <p:spPr>
          <a:xfrm rot="10800000">
            <a:off x="6133933" y="673252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" name="Google Shape;785;p36">
            <a:hlinkClick r:id="rId5" action="ppaction://hlinksldjump"/>
            <a:extLst>
              <a:ext uri="{FF2B5EF4-FFF2-40B4-BE49-F238E27FC236}">
                <a16:creationId xmlns:a16="http://schemas.microsoft.com/office/drawing/2014/main" id="{0EECDEF3-372A-36C0-085F-2FCCB8D36C82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</a:rPr>
              <a:t>Outline </a:t>
            </a:r>
          </a:p>
        </p:txBody>
      </p:sp>
      <p:sp>
        <p:nvSpPr>
          <p:cNvPr id="60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083E13B5-89C0-C90D-AA2C-91BADD65EE44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Border</a:t>
            </a:r>
          </a:p>
        </p:txBody>
      </p:sp>
      <p:sp>
        <p:nvSpPr>
          <p:cNvPr id="61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04EBD7CC-56CB-4D82-BEA0-799F6BEE3D7F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62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D755A7BA-FF5B-9B29-6394-DF7D3E6017E8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 </a:t>
            </a:r>
          </a:p>
        </p:txBody>
      </p:sp>
    </p:spTree>
    <p:extLst>
      <p:ext uri="{BB962C8B-B14F-4D97-AF65-F5344CB8AC3E}">
        <p14:creationId xmlns:p14="http://schemas.microsoft.com/office/powerpoint/2010/main" val="7174100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6">
            <a:hlinkClick r:id="" action="ppaction://noaction"/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298425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  <a:endParaRPr sz="1500" u="sng" dirty="0">
              <a:solidFill>
                <a:schemeClr val="accent4"/>
              </a:solidFill>
              <a:uFill>
                <a:solidFill>
                  <a:schemeClr val="tx2"/>
                </a:solidFill>
              </a:uFill>
              <a:latin typeface="Roboto Condensed"/>
              <a:ea typeface="Roboto Condensed"/>
              <a:sym typeface="Roboto Condensed"/>
              <a:hlinkClick r:id="rId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4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2748EDEF-E438-677A-FE26-558E7A01CBA9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37" name="Google Shape;830;p37">
            <a:extLst>
              <a:ext uri="{FF2B5EF4-FFF2-40B4-BE49-F238E27FC236}">
                <a16:creationId xmlns:a16="http://schemas.microsoft.com/office/drawing/2014/main" id="{7DDC8728-47D2-1DD1-6BCD-3D612ABF3093}"/>
              </a:ext>
            </a:extLst>
          </p:cNvPr>
          <p:cNvSpPr/>
          <p:nvPr/>
        </p:nvSpPr>
        <p:spPr>
          <a:xfrm rot="10800000">
            <a:off x="7074465" y="673252"/>
            <a:ext cx="100584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77" name="Google Shape;785;p36">
            <a:hlinkClick r:id="rId5" action="ppaction://hlinksldjump"/>
            <a:extLst>
              <a:ext uri="{FF2B5EF4-FFF2-40B4-BE49-F238E27FC236}">
                <a16:creationId xmlns:a16="http://schemas.microsoft.com/office/drawing/2014/main" id="{D3F00DB8-7D84-3F79-CDB6-4B909B10FC90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6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A88F1ABE-CDC6-D99A-0DFE-9F5AAB0307F0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Border</a:t>
            </a:r>
          </a:p>
        </p:txBody>
      </p:sp>
      <p:sp>
        <p:nvSpPr>
          <p:cNvPr id="18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C813CEBF-351C-26F8-6D35-76CD5AD3F834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27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7CEAF978-3ADB-7564-EDAA-EF90F80EF298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Box-shadow </a:t>
            </a:r>
          </a:p>
        </p:txBody>
      </p:sp>
      <p:sp>
        <p:nvSpPr>
          <p:cNvPr id="28" name="Google Shape;811;p37">
            <a:extLst>
              <a:ext uri="{FF2B5EF4-FFF2-40B4-BE49-F238E27FC236}">
                <a16:creationId xmlns:a16="http://schemas.microsoft.com/office/drawing/2014/main" id="{8282A3CE-2A30-1762-E847-B2483CC73FE9}"/>
              </a:ext>
            </a:extLst>
          </p:cNvPr>
          <p:cNvSpPr txBox="1">
            <a:spLocks/>
          </p:cNvSpPr>
          <p:nvPr/>
        </p:nvSpPr>
        <p:spPr>
          <a:xfrm>
            <a:off x="719454" y="881340"/>
            <a:ext cx="5376546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ស្រមោលប្រអប់</a:t>
            </a:r>
            <a:r>
              <a:rPr lang="km-KH" sz="18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Box Shadow ) </a:t>
            </a:r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ក្នុង</a:t>
            </a:r>
            <a:r>
              <a:rPr lang="km-KH" sz="18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 CSS3</a:t>
            </a:r>
            <a:endParaRPr lang="en-US" sz="1700" dirty="0">
              <a:solidFill>
                <a:schemeClr val="tx1"/>
              </a:solidFill>
              <a:latin typeface="+mj-lt"/>
              <a:cs typeface="Khmer OS Muol Light" panose="02000500000000020004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361D9B-09AA-BE29-D7EF-043E13323CFC}"/>
              </a:ext>
            </a:extLst>
          </p:cNvPr>
          <p:cNvSpPr txBox="1"/>
          <p:nvPr/>
        </p:nvSpPr>
        <p:spPr>
          <a:xfrm>
            <a:off x="802697" y="1443330"/>
            <a:ext cx="8598159" cy="452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box-shadow: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ប្រើសម្រាប់កំណត់ស្រមោលទៅឲ្យប្រអប់។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CD2FED8-8304-7CF5-6FDD-876740B591BA}"/>
              </a:ext>
            </a:extLst>
          </p:cNvPr>
          <p:cNvSpPr txBox="1"/>
          <p:nvPr/>
        </p:nvSpPr>
        <p:spPr>
          <a:xfrm>
            <a:off x="1078336" y="1844733"/>
            <a:ext cx="6167534" cy="2798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h-shadow: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សម្រាប់កំណត់ស្រមោលតាមទិសដៅដេក។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v-shadow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សម្រាប់កំណត់ស្រមោលតាមទិសដៅឈរ។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blur：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សម្រាប់កំណត់ភាពព្រឺលនៃស្រមោល។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spread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សម្រាប់កំណត់ប្រវែងជះចេញនៃប្រមោល។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color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សម្រាប់កំណត់ពណ៌នៃស្រមោល។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inset：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សម្រាប់កំណត់ឲ្យស្រមោលជះចេញក្រៅ ឬ ចូលក្នុង។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749546-D208-EB42-88FE-B5A08D51A758}"/>
              </a:ext>
            </a:extLst>
          </p:cNvPr>
          <p:cNvGrpSpPr/>
          <p:nvPr/>
        </p:nvGrpSpPr>
        <p:grpSpPr>
          <a:xfrm>
            <a:off x="1078336" y="4806181"/>
            <a:ext cx="7891944" cy="456014"/>
            <a:chOff x="1662997" y="1774279"/>
            <a:chExt cx="5960113" cy="456014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7E45979-2764-DA49-0BB6-9674CB7F1132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E4EF9A7-5445-4D8E-3661-505A2631879A}"/>
                </a:ext>
              </a:extLst>
            </p:cNvPr>
            <p:cNvSpPr txBox="1"/>
            <p:nvPr/>
          </p:nvSpPr>
          <p:spPr>
            <a:xfrm>
              <a:off x="1662997" y="1774279"/>
              <a:ext cx="5960113" cy="411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Syntax: </a:t>
              </a:r>
              <a:r>
                <a:rPr lang="en-US" altLang="zh-CN" sz="1600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Battambang" panose="02000500000000020004" pitchFamily="2" charset="0"/>
                </a:rPr>
                <a:t>box-shadow: h-shadow v-shadow blur spread color inset;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394384A3-D133-3632-FBE0-C7C645418952}"/>
              </a:ext>
            </a:extLst>
          </p:cNvPr>
          <p:cNvSpPr txBox="1"/>
          <p:nvPr/>
        </p:nvSpPr>
        <p:spPr>
          <a:xfrm>
            <a:off x="802697" y="5303371"/>
            <a:ext cx="10645964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ចំណាំ</a:t>
            </a:r>
            <a:r>
              <a:rPr lang="en-US" sz="16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color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របស់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box-shadow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ក៏អាចប្រើប្រាស់ពណ៌បានគ្រប់ប្រភេទដូចជា៖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Color Name, RGB, RGBA, HSL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…</a:t>
            </a:r>
            <a:endParaRPr lang="km-KH" sz="1600" dirty="0">
              <a:latin typeface="Verdana" panose="020B0604030504040204" pitchFamily="34" charset="0"/>
              <a:ea typeface="Verdana" panose="020B0604030504040204" pitchFamily="34" charset="0"/>
              <a:cs typeface="Khmer OS Battambang" panose="02000500000000020004" pitchFamily="2" charset="0"/>
            </a:endParaRPr>
          </a:p>
        </p:txBody>
      </p:sp>
      <p:pic>
        <p:nvPicPr>
          <p:cNvPr id="1028" name="Picture 4" descr="A Collection Of Cross-browser CSS Box Shadows - Box-shadows.css | CSS Script">
            <a:extLst>
              <a:ext uri="{FF2B5EF4-FFF2-40B4-BE49-F238E27FC236}">
                <a16:creationId xmlns:a16="http://schemas.microsoft.com/office/drawing/2014/main" id="{22A0A938-616E-0574-3313-0ADF62CFE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9979" y="1381428"/>
            <a:ext cx="4564297" cy="331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9662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44"/>
          <p:cNvSpPr/>
          <p:nvPr/>
        </p:nvSpPr>
        <p:spPr>
          <a:xfrm>
            <a:off x="8939556" y="1943657"/>
            <a:ext cx="237300" cy="237300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1009" name="Google Shape;1009;p44"/>
          <p:cNvGrpSpPr/>
          <p:nvPr/>
        </p:nvGrpSpPr>
        <p:grpSpPr>
          <a:xfrm>
            <a:off x="2450374" y="4332839"/>
            <a:ext cx="621956" cy="560400"/>
            <a:chOff x="828474" y="4714951"/>
            <a:chExt cx="621956" cy="560400"/>
          </a:xfrm>
        </p:grpSpPr>
        <p:sp>
          <p:nvSpPr>
            <p:cNvPr id="1010" name="Google Shape;1010;p44"/>
            <p:cNvSpPr/>
            <p:nvPr/>
          </p:nvSpPr>
          <p:spPr>
            <a:xfrm>
              <a:off x="828474" y="4714951"/>
              <a:ext cx="323100" cy="3231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1213129" y="5038050"/>
              <a:ext cx="237300" cy="237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7239288" y="1244085"/>
            <a:ext cx="413045" cy="405306"/>
            <a:chOff x="1329585" y="1989925"/>
            <a:chExt cx="341472" cy="335074"/>
          </a:xfrm>
        </p:grpSpPr>
        <p:sp>
          <p:nvSpPr>
            <p:cNvPr id="1013" name="Google Shape;1013;p4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40" name="Google Shape;1523;p59">
            <a:extLst>
              <a:ext uri="{FF2B5EF4-FFF2-40B4-BE49-F238E27FC236}">
                <a16:creationId xmlns:a16="http://schemas.microsoft.com/office/drawing/2014/main" id="{802E686B-0E77-FCC8-AB83-8494E2900D1E}"/>
              </a:ext>
            </a:extLst>
          </p:cNvPr>
          <p:cNvSpPr txBox="1">
            <a:spLocks/>
          </p:cNvSpPr>
          <p:nvPr/>
        </p:nvSpPr>
        <p:spPr>
          <a:xfrm>
            <a:off x="3954000" y="1945580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 Condensed"/>
              <a:buNone/>
              <a:defRPr sz="80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Q &amp; A!</a:t>
            </a:r>
          </a:p>
        </p:txBody>
      </p:sp>
      <p:sp>
        <p:nvSpPr>
          <p:cNvPr id="41" name="Google Shape;1524;p59">
            <a:extLst>
              <a:ext uri="{FF2B5EF4-FFF2-40B4-BE49-F238E27FC236}">
                <a16:creationId xmlns:a16="http://schemas.microsoft.com/office/drawing/2014/main" id="{CFEC4A91-AF79-588F-7E4D-35F99B5F812D}"/>
              </a:ext>
            </a:extLst>
          </p:cNvPr>
          <p:cNvSpPr txBox="1">
            <a:spLocks/>
          </p:cNvSpPr>
          <p:nvPr/>
        </p:nvSpPr>
        <p:spPr>
          <a:xfrm>
            <a:off x="3646553" y="3219103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Do you have any questions? </a:t>
            </a:r>
            <a:endParaRPr lang="km-KH" sz="1600" dirty="0"/>
          </a:p>
          <a:p>
            <a:pPr marL="0" indent="0" algn="ctr">
              <a:spcBef>
                <a:spcPts val="600"/>
              </a:spcBef>
              <a:buClr>
                <a:schemeClr val="lt1"/>
              </a:buClr>
              <a:buSzPts val="1100"/>
            </a:pPr>
            <a:r>
              <a:rPr lang="en-US" sz="1500" dirty="0"/>
              <a:t>If you have any questions, feel free to ask me</a:t>
            </a:r>
            <a:r>
              <a:rPr lang="en-US" sz="1600" dirty="0"/>
              <a:t>.</a:t>
            </a:r>
          </a:p>
        </p:txBody>
      </p:sp>
      <p:pic>
        <p:nvPicPr>
          <p:cNvPr id="19" name="Picture 18">
            <a:hlinkClick r:id="rId3"/>
            <a:extLst>
              <a:ext uri="{FF2B5EF4-FFF2-40B4-BE49-F238E27FC236}">
                <a16:creationId xmlns:a16="http://schemas.microsoft.com/office/drawing/2014/main" id="{65A38763-9E7C-98D5-C723-52E8D62B3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0" y="3895957"/>
            <a:ext cx="457200" cy="457200"/>
          </a:xfrm>
          <a:prstGeom prst="rect">
            <a:avLst/>
          </a:prstGeom>
        </p:spPr>
      </p:pic>
      <p:sp>
        <p:nvSpPr>
          <p:cNvPr id="13" name="Google Shape;1524;p59">
            <a:extLst>
              <a:ext uri="{FF2B5EF4-FFF2-40B4-BE49-F238E27FC236}">
                <a16:creationId xmlns:a16="http://schemas.microsoft.com/office/drawing/2014/main" id="{37F57B95-B3E2-1AC4-15CE-F78EBE6D4138}"/>
              </a:ext>
            </a:extLst>
          </p:cNvPr>
          <p:cNvSpPr txBox="1">
            <a:spLocks/>
          </p:cNvSpPr>
          <p:nvPr/>
        </p:nvSpPr>
        <p:spPr>
          <a:xfrm>
            <a:off x="3646553" y="4738874"/>
            <a:ext cx="4898894" cy="382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 algn="ctr">
              <a:buClr>
                <a:schemeClr val="lt1"/>
              </a:buClr>
              <a:buSzPts val="1100"/>
            </a:pPr>
            <a:r>
              <a:rPr lang="en-US" sz="1600" dirty="0"/>
              <a:t>Ctrl -&gt; click</a:t>
            </a:r>
          </a:p>
        </p:txBody>
      </p:sp>
      <p:sp>
        <p:nvSpPr>
          <p:cNvPr id="14" name="Google Shape;2087;p67">
            <a:extLst>
              <a:ext uri="{FF2B5EF4-FFF2-40B4-BE49-F238E27FC236}">
                <a16:creationId xmlns:a16="http://schemas.microsoft.com/office/drawing/2014/main" id="{FF2A7524-2414-6C02-E00A-87C080B30FA1}"/>
              </a:ext>
            </a:extLst>
          </p:cNvPr>
          <p:cNvSpPr/>
          <p:nvPr/>
        </p:nvSpPr>
        <p:spPr>
          <a:xfrm rot="16200000">
            <a:off x="5985547" y="4488190"/>
            <a:ext cx="220905" cy="243139"/>
          </a:xfrm>
          <a:custGeom>
            <a:avLst/>
            <a:gdLst/>
            <a:ahLst/>
            <a:cxnLst/>
            <a:rect l="l" t="t" r="r" b="b"/>
            <a:pathLst>
              <a:path w="2432" h="2677" extrusionOk="0">
                <a:moveTo>
                  <a:pt x="801" y="1"/>
                </a:moveTo>
                <a:lnTo>
                  <a:pt x="1205" y="751"/>
                </a:lnTo>
                <a:lnTo>
                  <a:pt x="1" y="751"/>
                </a:lnTo>
                <a:lnTo>
                  <a:pt x="1" y="1927"/>
                </a:lnTo>
                <a:lnTo>
                  <a:pt x="1205" y="1927"/>
                </a:lnTo>
                <a:lnTo>
                  <a:pt x="801" y="2677"/>
                </a:lnTo>
                <a:lnTo>
                  <a:pt x="2431" y="1335"/>
                </a:lnTo>
                <a:lnTo>
                  <a:pt x="801" y="1"/>
                </a:lnTo>
                <a:close/>
              </a:path>
            </a:pathLst>
          </a:cu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3DEF5278-69D7-4A4C-4827-1E2D29CB222E}"/>
              </a:ext>
            </a:extLst>
          </p:cNvPr>
          <p:cNvSpPr txBox="1"/>
          <p:nvPr/>
        </p:nvSpPr>
        <p:spPr>
          <a:xfrm>
            <a:off x="1037505" y="1421363"/>
            <a:ext cx="8552090" cy="1211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នៅក្នុង 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CSS </a:t>
            </a:r>
            <a:r>
              <a:rPr lang="km-KH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ពាក្យ "គំរូប្រអប់" ត្រូវបានប្រើនៅពេលនិយាយអំពីការរចនា និងប្លង់។</a:t>
            </a:r>
            <a:r>
              <a:rPr lang="ca-E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រូបភាពខាងក្រោមបង្ហាញពីលំដាប់នៃ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</a:t>
            </a:r>
            <a:r>
              <a:rPr lang="en-US" sz="158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Border, Padding 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និង  </a:t>
            </a:r>
            <a:r>
              <a:rPr lang="en-U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</a:t>
            </a:r>
            <a:r>
              <a:rPr lang="ca-ES" sz="158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។</a:t>
            </a:r>
          </a:p>
          <a:p>
            <a:pPr>
              <a:lnSpc>
                <a:spcPts val="3000"/>
              </a:lnSpc>
            </a:pPr>
            <a:endParaRPr lang="ca-ES" altLang="zh-CN" sz="158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5" name="Google Shape;811;p37">
            <a:extLst>
              <a:ext uri="{FF2B5EF4-FFF2-40B4-BE49-F238E27FC236}">
                <a16:creationId xmlns:a16="http://schemas.microsoft.com/office/drawing/2014/main" id="{0821DE72-77FC-2FFE-5693-9200FE8715DE}"/>
              </a:ext>
            </a:extLst>
          </p:cNvPr>
          <p:cNvSpPr txBox="1">
            <a:spLocks/>
          </p:cNvSpPr>
          <p:nvPr/>
        </p:nvSpPr>
        <p:spPr>
          <a:xfrm>
            <a:off x="767225" y="930700"/>
            <a:ext cx="2748790" cy="53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700" b="0" dirty="0">
                <a:solidFill>
                  <a:schemeClr val="tx1"/>
                </a:solidFill>
                <a:latin typeface="Khmer OS Muol Light" panose="02000500000000020004" pitchFamily="2" charset="0"/>
                <a:cs typeface="Khmer OS Muol Light" panose="02000500000000020004" pitchFamily="2" charset="0"/>
              </a:rPr>
              <a:t>គំរូប្រអប់</a:t>
            </a:r>
            <a:r>
              <a:rPr lang="km-KH" sz="1700" b="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(</a:t>
            </a:r>
            <a:r>
              <a:rPr lang="en-US" sz="17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Box Model)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64E0B5-9A0D-98E3-23F0-316EC0A6A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6814" y="2465938"/>
            <a:ext cx="8477801" cy="3294345"/>
          </a:xfrm>
          <a:prstGeom prst="rect">
            <a:avLst/>
          </a:prstGeom>
        </p:spPr>
      </p:pic>
      <p:sp>
        <p:nvSpPr>
          <p:cNvPr id="11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B277F2B8-3F3E-AAB7-F0B2-0EC4E311B118}"/>
              </a:ext>
            </a:extLst>
          </p:cNvPr>
          <p:cNvSpPr txBox="1">
            <a:spLocks/>
          </p:cNvSpPr>
          <p:nvPr/>
        </p:nvSpPr>
        <p:spPr>
          <a:xfrm>
            <a:off x="4278441" y="180913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12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B1B07AD8-7E34-6B13-FFDE-1A9784CA8EF9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</a:rPr>
              <a:t>Box Model</a:t>
            </a:r>
          </a:p>
        </p:txBody>
      </p:sp>
      <p:sp>
        <p:nvSpPr>
          <p:cNvPr id="13" name="Google Shape;830;p37">
            <a:extLst>
              <a:ext uri="{FF2B5EF4-FFF2-40B4-BE49-F238E27FC236}">
                <a16:creationId xmlns:a16="http://schemas.microsoft.com/office/drawing/2014/main" id="{1A512972-46C9-C6D1-E73A-7E1356FFF55A}"/>
              </a:ext>
            </a:extLst>
          </p:cNvPr>
          <p:cNvSpPr/>
          <p:nvPr/>
        </p:nvSpPr>
        <p:spPr>
          <a:xfrm rot="10800000">
            <a:off x="2164696" y="672298"/>
            <a:ext cx="91440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4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CC5F30D8-BBF1-64B7-54A7-7F5F9CA7189B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15" name="Google Shape;785;p36">
            <a:hlinkClick r:id="rId7" action="ppaction://hlinksldjump"/>
            <a:extLst>
              <a:ext uri="{FF2B5EF4-FFF2-40B4-BE49-F238E27FC236}">
                <a16:creationId xmlns:a16="http://schemas.microsoft.com/office/drawing/2014/main" id="{FDA8F302-AB61-DBAD-403F-3F7F2AB8D625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Border</a:t>
            </a:r>
          </a:p>
        </p:txBody>
      </p:sp>
      <p:sp>
        <p:nvSpPr>
          <p:cNvPr id="16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EB29B3A1-C52A-49A2-4B22-448EC7E7D644}"/>
              </a:ext>
            </a:extLst>
          </p:cNvPr>
          <p:cNvSpPr txBox="1">
            <a:spLocks/>
          </p:cNvSpPr>
          <p:nvPr/>
        </p:nvSpPr>
        <p:spPr>
          <a:xfrm>
            <a:off x="3184196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17" name="Google Shape;785;p36">
            <a:hlinkClick r:id="rId9" action="ppaction://hlinksldjump"/>
            <a:extLst>
              <a:ext uri="{FF2B5EF4-FFF2-40B4-BE49-F238E27FC236}">
                <a16:creationId xmlns:a16="http://schemas.microsoft.com/office/drawing/2014/main" id="{8164D847-391D-D7FD-04C4-782D20D7FA57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 </a:t>
            </a:r>
          </a:p>
        </p:txBody>
      </p:sp>
    </p:spTree>
    <p:extLst>
      <p:ext uri="{BB962C8B-B14F-4D97-AF65-F5344CB8AC3E}">
        <p14:creationId xmlns:p14="http://schemas.microsoft.com/office/powerpoint/2010/main" val="546389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EF2CE566-A1F8-D002-3550-0279CB770476}"/>
              </a:ext>
            </a:extLst>
          </p:cNvPr>
          <p:cNvSpPr txBox="1">
            <a:spLocks/>
          </p:cNvSpPr>
          <p:nvPr/>
        </p:nvSpPr>
        <p:spPr>
          <a:xfrm>
            <a:off x="635478" y="976574"/>
            <a:ext cx="5501853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គម្លាតខាងក្នុងប្រអប់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(Padding) </a:t>
            </a:r>
            <a:endParaRPr lang="en-US" sz="1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11" name="Google Shape;819;p37">
            <a:extLst>
              <a:ext uri="{FF2B5EF4-FFF2-40B4-BE49-F238E27FC236}">
                <a16:creationId xmlns:a16="http://schemas.microsoft.com/office/drawing/2014/main" id="{61863A6D-22FD-E5B3-B3AF-DCB51C3FC45C}"/>
              </a:ext>
            </a:extLst>
          </p:cNvPr>
          <p:cNvGrpSpPr/>
          <p:nvPr/>
        </p:nvGrpSpPr>
        <p:grpSpPr>
          <a:xfrm>
            <a:off x="10657150" y="5009858"/>
            <a:ext cx="559689" cy="563231"/>
            <a:chOff x="3470151" y="1675213"/>
            <a:chExt cx="703669" cy="670009"/>
          </a:xfrm>
        </p:grpSpPr>
        <p:sp>
          <p:nvSpPr>
            <p:cNvPr id="12" name="Google Shape;820;p37">
              <a:extLst>
                <a:ext uri="{FF2B5EF4-FFF2-40B4-BE49-F238E27FC236}">
                  <a16:creationId xmlns:a16="http://schemas.microsoft.com/office/drawing/2014/main" id="{9036030B-0BAC-577C-19BE-FB3975EEE472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  <p:sp>
          <p:nvSpPr>
            <p:cNvPr id="13" name="Google Shape;821;p37">
              <a:extLst>
                <a:ext uri="{FF2B5EF4-FFF2-40B4-BE49-F238E27FC236}">
                  <a16:creationId xmlns:a16="http://schemas.microsoft.com/office/drawing/2014/main" id="{7B524596-8E19-7278-D5D5-AF2029A7B260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" name="Google Shape;829;p37">
            <a:extLst>
              <a:ext uri="{FF2B5EF4-FFF2-40B4-BE49-F238E27FC236}">
                <a16:creationId xmlns:a16="http://schemas.microsoft.com/office/drawing/2014/main" id="{2F121596-A683-E608-B578-B5650AD39C93}"/>
              </a:ext>
            </a:extLst>
          </p:cNvPr>
          <p:cNvSpPr/>
          <p:nvPr/>
        </p:nvSpPr>
        <p:spPr>
          <a:xfrm>
            <a:off x="2881853" y="5336689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A25DC7-6710-7437-82CF-38D1E837404F}"/>
              </a:ext>
            </a:extLst>
          </p:cNvPr>
          <p:cNvSpPr txBox="1">
            <a:spLocks/>
          </p:cNvSpPr>
          <p:nvPr/>
        </p:nvSpPr>
        <p:spPr>
          <a:xfrm>
            <a:off x="975161" y="1635101"/>
            <a:ext cx="10241678" cy="471095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17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padding</a:t>
            </a:r>
            <a:r>
              <a:rPr lang="km-KH" sz="17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កំណត់គម្លាតនៅខាងក្នុងប្រអប់។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ត្រូវបានបែងចែកជាបួនដូចជា លើ, ក្រោម, ឆ្វេង,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ស្ដាំ។ ខាងក្រោមជា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ដែលនឹងប្រើសម្រាប់តុបតែង៖</a:t>
            </a:r>
          </a:p>
          <a:p>
            <a:pPr>
              <a:lnSpc>
                <a:spcPts val="3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65635-A05E-92F9-30B5-A01125C7DCDC}"/>
              </a:ext>
            </a:extLst>
          </p:cNvPr>
          <p:cNvSpPr txBox="1"/>
          <p:nvPr/>
        </p:nvSpPr>
        <p:spPr>
          <a:xfrm>
            <a:off x="1436001" y="2687348"/>
            <a:ext cx="7678502" cy="18351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padding-top</a:t>
            </a:r>
            <a:r>
              <a:rPr lang="en-US" sz="17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700" dirty="0">
                <a:solidFill>
                  <a:srgbClr val="2268BA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សម្រាប់កំណត់គម្លាតខាងក្នុងប្រអប់ផ្នែកខាងលើ 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padding-right</a:t>
            </a:r>
            <a:r>
              <a:rPr lang="en-US" sz="17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700" b="1" dirty="0">
                <a:latin typeface="+mj-lt"/>
                <a:cs typeface="Khmer OS Battambang" panose="02000500000000020004" pitchFamily="2" charset="0"/>
              </a:rPr>
              <a:t>​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សម្រាប់កំណត់គម្លាតខាងក្នុងប្រអប់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ស្ដាំ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padding-bottom</a:t>
            </a:r>
            <a:r>
              <a:rPr lang="en-US" sz="1700" b="1" dirty="0"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សម្រាប់កំណត់គម្លាតខាងក្នុងប្រអប់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ក្រោម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padding-left</a:t>
            </a:r>
            <a:r>
              <a:rPr lang="zh-CN" altLang="en-US" sz="1700" b="1" dirty="0">
                <a:latin typeface="+mj-lt"/>
                <a:cs typeface="Khmer OS Battambang" panose="02000500000000020004" pitchFamily="2" charset="0"/>
              </a:rPr>
              <a:t>：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សម្រាប់កំណត់គម្លាតខាងក្នុងប្រអប់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ឆ្វេង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C6BC787B-6D21-258C-5D0E-0BC59957B7BB}"/>
              </a:ext>
            </a:extLst>
          </p:cNvPr>
          <p:cNvSpPr txBox="1">
            <a:spLocks/>
          </p:cNvSpPr>
          <p:nvPr/>
        </p:nvSpPr>
        <p:spPr>
          <a:xfrm>
            <a:off x="4283332" y="190244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20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AB076227-B431-1403-9558-3A72397E759F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21" name="Google Shape;830;p37">
            <a:extLst>
              <a:ext uri="{FF2B5EF4-FFF2-40B4-BE49-F238E27FC236}">
                <a16:creationId xmlns:a16="http://schemas.microsoft.com/office/drawing/2014/main" id="{2AD54112-7CBC-B520-3C90-4E5EAD5AA540}"/>
              </a:ext>
            </a:extLst>
          </p:cNvPr>
          <p:cNvSpPr/>
          <p:nvPr/>
        </p:nvSpPr>
        <p:spPr>
          <a:xfrm rot="10800000">
            <a:off x="3336608" y="682130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2" name="Google Shape;785;p36">
            <a:hlinkClick r:id="rId5" action="ppaction://hlinksldjump"/>
            <a:extLst>
              <a:ext uri="{FF2B5EF4-FFF2-40B4-BE49-F238E27FC236}">
                <a16:creationId xmlns:a16="http://schemas.microsoft.com/office/drawing/2014/main" id="{DFB215BE-A846-E779-0106-2D8AC4CE9095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3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FF77B08E-1E89-4C44-300E-CD74BBA2D43B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Border</a:t>
            </a:r>
          </a:p>
        </p:txBody>
      </p:sp>
      <p:sp>
        <p:nvSpPr>
          <p:cNvPr id="24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EF138A6E-6923-CAFD-E97E-7634E8384E27}"/>
              </a:ext>
            </a:extLst>
          </p:cNvPr>
          <p:cNvSpPr txBox="1">
            <a:spLocks/>
          </p:cNvSpPr>
          <p:nvPr/>
        </p:nvSpPr>
        <p:spPr>
          <a:xfrm>
            <a:off x="3174865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Padding</a:t>
            </a:r>
          </a:p>
        </p:txBody>
      </p:sp>
      <p:sp>
        <p:nvSpPr>
          <p:cNvPr id="25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52061605-7AF5-E028-4278-1C3871A74593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 </a:t>
            </a:r>
          </a:p>
        </p:txBody>
      </p:sp>
    </p:spTree>
    <p:extLst>
      <p:ext uri="{BB962C8B-B14F-4D97-AF65-F5344CB8AC3E}">
        <p14:creationId xmlns:p14="http://schemas.microsoft.com/office/powerpoint/2010/main" val="310008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oogle Shape;819;p37">
            <a:extLst>
              <a:ext uri="{FF2B5EF4-FFF2-40B4-BE49-F238E27FC236}">
                <a16:creationId xmlns:a16="http://schemas.microsoft.com/office/drawing/2014/main" id="{61863A6D-22FD-E5B3-B3AF-DCB51C3FC45C}"/>
              </a:ext>
            </a:extLst>
          </p:cNvPr>
          <p:cNvGrpSpPr/>
          <p:nvPr/>
        </p:nvGrpSpPr>
        <p:grpSpPr>
          <a:xfrm>
            <a:off x="10974544" y="5009858"/>
            <a:ext cx="559689" cy="563231"/>
            <a:chOff x="3470151" y="1675213"/>
            <a:chExt cx="703669" cy="670009"/>
          </a:xfrm>
        </p:grpSpPr>
        <p:sp>
          <p:nvSpPr>
            <p:cNvPr id="12" name="Google Shape;820;p37">
              <a:extLst>
                <a:ext uri="{FF2B5EF4-FFF2-40B4-BE49-F238E27FC236}">
                  <a16:creationId xmlns:a16="http://schemas.microsoft.com/office/drawing/2014/main" id="{9036030B-0BAC-577C-19BE-FB3975EEE472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821;p37">
              <a:extLst>
                <a:ext uri="{FF2B5EF4-FFF2-40B4-BE49-F238E27FC236}">
                  <a16:creationId xmlns:a16="http://schemas.microsoft.com/office/drawing/2014/main" id="{7B524596-8E19-7278-D5D5-AF2029A7B260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" name="Google Shape;829;p37">
            <a:extLst>
              <a:ext uri="{FF2B5EF4-FFF2-40B4-BE49-F238E27FC236}">
                <a16:creationId xmlns:a16="http://schemas.microsoft.com/office/drawing/2014/main" id="{2F121596-A683-E608-B578-B5650AD39C93}"/>
              </a:ext>
            </a:extLst>
          </p:cNvPr>
          <p:cNvSpPr/>
          <p:nvPr/>
        </p:nvSpPr>
        <p:spPr>
          <a:xfrm>
            <a:off x="11261290" y="1137925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730897F9-B5EF-73F8-D6FA-85630AAE2C0D}"/>
              </a:ext>
            </a:extLst>
          </p:cNvPr>
          <p:cNvSpPr txBox="1">
            <a:spLocks/>
          </p:cNvSpPr>
          <p:nvPr/>
        </p:nvSpPr>
        <p:spPr>
          <a:xfrm>
            <a:off x="734911" y="958080"/>
            <a:ext cx="10674220" cy="1949028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ការកំណត់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មានបួនរបៀប៖ </a:t>
            </a:r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en-US" altLang="zh-CN" sz="1750" dirty="0">
                <a:latin typeface="Khmer OS System" pitchFamily="2" charset="0"/>
                <a:cs typeface="Khmer OS System" pitchFamily="2" charset="0"/>
              </a:rPr>
              <a:t>1.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កំណត់តម្លៃឲ្យ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1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តម្លៃ</a:t>
            </a:r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ca-E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	</a:t>
            </a:r>
          </a:p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endParaRPr lang="en-US" altLang="zh-CN" sz="1600" dirty="0">
              <a:latin typeface="Khmer OS System" pitchFamily="2" charset="0"/>
              <a:cs typeface="Khmer OS System" pitchFamily="2" charset="0"/>
            </a:endParaRPr>
          </a:p>
          <a:p>
            <a:pPr marL="228600" lvl="2">
              <a:lnSpc>
                <a:spcPts val="3000"/>
              </a:lnSpc>
              <a:spcBef>
                <a:spcPts val="600"/>
              </a:spcBef>
              <a:buClr>
                <a:srgbClr val="00B0F0"/>
              </a:buClr>
            </a:pPr>
            <a:endParaRPr lang="ca-ES" altLang="zh-CN" sz="1800" dirty="0">
              <a:latin typeface="Khmer OS System" pitchFamily="2" charset="0"/>
              <a:cs typeface="Khmer OS System" pitchFamily="2" charset="0"/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9E67A3-9C44-7FB8-D446-13517AD7EFCF}"/>
              </a:ext>
            </a:extLst>
          </p:cNvPr>
          <p:cNvGrpSpPr/>
          <p:nvPr/>
        </p:nvGrpSpPr>
        <p:grpSpPr>
          <a:xfrm>
            <a:off x="1289009" y="2001101"/>
            <a:ext cx="3508825" cy="456014"/>
            <a:chOff x="1662997" y="1774279"/>
            <a:chExt cx="5960113" cy="456014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B874831E-32BA-6322-AD86-A26D7AABCAB5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9C29C5-85D8-6BC0-817C-14D25A7A7FB0}"/>
                </a:ext>
              </a:extLst>
            </p:cNvPr>
            <p:cNvSpPr txBox="1"/>
            <p:nvPr/>
          </p:nvSpPr>
          <p:spPr>
            <a:xfrm>
              <a:off x="1662997" y="1774279"/>
              <a:ext cx="596011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</a:t>
              </a:r>
              <a:r>
                <a:rPr lang="ca-ES" altLang="zh-CN" sz="1600" dirty="0">
                  <a:solidFill>
                    <a:srgbClr val="200E74"/>
                  </a:solidFill>
                  <a:latin typeface="Khmer OS System" pitchFamily="2" charset="0"/>
                  <a:cs typeface="Khmer OS System" pitchFamily="2" charset="0"/>
                </a:rPr>
                <a:t>padding: allcorner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7F15C5B-32B7-1F37-6B9C-AB1E922C878E}"/>
              </a:ext>
            </a:extLst>
          </p:cNvPr>
          <p:cNvSpPr txBox="1"/>
          <p:nvPr/>
        </p:nvSpPr>
        <p:spPr>
          <a:xfrm>
            <a:off x="740894" y="2535869"/>
            <a:ext cx="61675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en-US" altLang="zh-CN" sz="1750" dirty="0">
                <a:latin typeface="Khmer OS System" pitchFamily="2" charset="0"/>
                <a:cs typeface="Khmer OS System" pitchFamily="2" charset="0"/>
              </a:rPr>
              <a:t>2.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កំណត់តម្លៃឲ្យ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តម្លៃ</a:t>
            </a:r>
            <a:endParaRPr lang="en-US" altLang="zh-CN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3A541B-BA41-7035-5E52-1F9FC31A8275}"/>
              </a:ext>
            </a:extLst>
          </p:cNvPr>
          <p:cNvGrpSpPr/>
          <p:nvPr/>
        </p:nvGrpSpPr>
        <p:grpSpPr>
          <a:xfrm>
            <a:off x="1289009" y="3087842"/>
            <a:ext cx="4393334" cy="456014"/>
            <a:chOff x="1662997" y="1774279"/>
            <a:chExt cx="5960113" cy="456014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E9FD553-CA1E-0718-EC5F-59747D63FB1B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82E83FA-709A-B67C-DDD7-852F6337A3FB}"/>
                </a:ext>
              </a:extLst>
            </p:cNvPr>
            <p:cNvSpPr txBox="1"/>
            <p:nvPr/>
          </p:nvSpPr>
          <p:spPr>
            <a:xfrm>
              <a:off x="1662997" y="1774279"/>
              <a:ext cx="596011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</a:t>
              </a:r>
              <a:r>
                <a:rPr lang="en-US" altLang="zh-CN" sz="1600" dirty="0">
                  <a:solidFill>
                    <a:srgbClr val="200E74"/>
                  </a:solidFill>
                  <a:latin typeface="Khmer OS System" pitchFamily="2" charset="0"/>
                  <a:cs typeface="Khmer OS System" pitchFamily="2" charset="0"/>
                </a:rPr>
                <a:t>padding: top-&amp;bottom  left&amp;right; 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6FAFDCD-6088-800B-A6F0-31D6FE3E9F9B}"/>
              </a:ext>
            </a:extLst>
          </p:cNvPr>
          <p:cNvSpPr txBox="1"/>
          <p:nvPr/>
        </p:nvSpPr>
        <p:spPr>
          <a:xfrm>
            <a:off x="740894" y="3659375"/>
            <a:ext cx="61675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en-US" altLang="zh-CN" sz="1750" dirty="0">
                <a:latin typeface="Khmer OS System" pitchFamily="2" charset="0"/>
                <a:cs typeface="Khmer OS System" pitchFamily="2" charset="0"/>
              </a:rPr>
              <a:t>3.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កំណត់តម្លៃឲ្យ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តម្លៃ</a:t>
            </a:r>
            <a:endParaRPr lang="en-US" altLang="zh-CN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6E6B52D-0D14-7937-7D53-4F2E6A961048}"/>
              </a:ext>
            </a:extLst>
          </p:cNvPr>
          <p:cNvGrpSpPr/>
          <p:nvPr/>
        </p:nvGrpSpPr>
        <p:grpSpPr>
          <a:xfrm>
            <a:off x="1289009" y="4192686"/>
            <a:ext cx="4236659" cy="456014"/>
            <a:chOff x="1662997" y="1774279"/>
            <a:chExt cx="5960113" cy="456014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019E68C-90E6-1395-4AA9-C820F54AE783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172E7EB-9569-B21F-F0EE-E91AFCF0E79C}"/>
                </a:ext>
              </a:extLst>
            </p:cNvPr>
            <p:cNvSpPr txBox="1"/>
            <p:nvPr/>
          </p:nvSpPr>
          <p:spPr>
            <a:xfrm>
              <a:off x="1662997" y="1774279"/>
              <a:ext cx="596011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</a:t>
              </a:r>
              <a:r>
                <a:rPr lang="en-US" altLang="zh-CN" sz="1600" dirty="0">
                  <a:solidFill>
                    <a:srgbClr val="200E74"/>
                  </a:solidFill>
                  <a:latin typeface="Khmer OS System" pitchFamily="2" charset="0"/>
                  <a:cs typeface="Khmer OS System" pitchFamily="2" charset="0"/>
                </a:rPr>
                <a:t>padding: top  left&amp;right  bottom; 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030A9E9-F858-A34E-C282-8E5DC5C0A9EC}"/>
              </a:ext>
            </a:extLst>
          </p:cNvPr>
          <p:cNvSpPr txBox="1"/>
          <p:nvPr/>
        </p:nvSpPr>
        <p:spPr>
          <a:xfrm>
            <a:off x="734911" y="4834903"/>
            <a:ext cx="6167534" cy="462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en-US" altLang="zh-CN" sz="1750" dirty="0">
                <a:latin typeface="Khmer OS System" pitchFamily="2" charset="0"/>
                <a:cs typeface="Khmer OS System" pitchFamily="2" charset="0"/>
              </a:rPr>
              <a:t>4.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កំណត់តម្លៃឲ្យ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altLang="zh-CN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padding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ចំនួន </a:t>
            </a:r>
            <a:r>
              <a:rPr lang="en-US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4</a:t>
            </a:r>
            <a:r>
              <a:rPr lang="km-KH" altLang="zh-CN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តម្លៃ</a:t>
            </a:r>
            <a:endParaRPr lang="en-US" altLang="zh-CN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81ECCB-694C-0CC0-BEF8-DA7F4C694767}"/>
              </a:ext>
            </a:extLst>
          </p:cNvPr>
          <p:cNvGrpSpPr/>
          <p:nvPr/>
        </p:nvGrpSpPr>
        <p:grpSpPr>
          <a:xfrm>
            <a:off x="1283026" y="5368214"/>
            <a:ext cx="4100737" cy="456014"/>
            <a:chOff x="1662997" y="1774279"/>
            <a:chExt cx="5960113" cy="456014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60BA98C-17B6-0D2C-3372-ACE24D58751E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4A7AAEA-0E2C-B08A-DA78-531551F46119}"/>
                </a:ext>
              </a:extLst>
            </p:cNvPr>
            <p:cNvSpPr txBox="1"/>
            <p:nvPr/>
          </p:nvSpPr>
          <p:spPr>
            <a:xfrm>
              <a:off x="1662997" y="1774279"/>
              <a:ext cx="5960113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Syntax: </a:t>
              </a:r>
              <a:r>
                <a:rPr lang="en-US" altLang="zh-CN" sz="1600" dirty="0">
                  <a:solidFill>
                    <a:srgbClr val="200E74"/>
                  </a:solidFill>
                  <a:latin typeface="Khmer OS System" pitchFamily="2" charset="0"/>
                  <a:cs typeface="Khmer OS System" pitchFamily="2" charset="0"/>
                </a:rPr>
                <a:t>padding: top  right bottom left; </a:t>
              </a:r>
              <a:endParaRPr lang="en-US" altLang="zh-CN" sz="1600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endParaRPr>
            </a:p>
          </p:txBody>
        </p:sp>
      </p:grpSp>
      <p:pic>
        <p:nvPicPr>
          <p:cNvPr id="50" name="Picture 2" descr="CSS Padding and Margin Tutorial, TutorialsPoint">
            <a:extLst>
              <a:ext uri="{FF2B5EF4-FFF2-40B4-BE49-F238E27FC236}">
                <a16:creationId xmlns:a16="http://schemas.microsoft.com/office/drawing/2014/main" id="{E2FC5F15-7534-799E-847C-F12650CB3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0400" y="1603121"/>
            <a:ext cx="5489246" cy="3539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966B59A5-4F98-705E-BD9D-2466D2069D65}"/>
              </a:ext>
            </a:extLst>
          </p:cNvPr>
          <p:cNvSpPr txBox="1">
            <a:spLocks/>
          </p:cNvSpPr>
          <p:nvPr/>
        </p:nvSpPr>
        <p:spPr>
          <a:xfrm>
            <a:off x="4266891" y="184559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52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AB22AF99-F0A1-901D-1C6D-8405322161A4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53" name="Google Shape;830;p37">
            <a:extLst>
              <a:ext uri="{FF2B5EF4-FFF2-40B4-BE49-F238E27FC236}">
                <a16:creationId xmlns:a16="http://schemas.microsoft.com/office/drawing/2014/main" id="{4537673D-0837-F8A5-0646-DC518D034040}"/>
              </a:ext>
            </a:extLst>
          </p:cNvPr>
          <p:cNvSpPr/>
          <p:nvPr/>
        </p:nvSpPr>
        <p:spPr>
          <a:xfrm rot="10800000">
            <a:off x="3297881" y="682130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1CC837B2-A21C-FA3F-022A-82E9BD6C0AAD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55" name="Google Shape;785;p36">
            <a:hlinkClick r:id="rId7" action="ppaction://hlinksldjump"/>
            <a:extLst>
              <a:ext uri="{FF2B5EF4-FFF2-40B4-BE49-F238E27FC236}">
                <a16:creationId xmlns:a16="http://schemas.microsoft.com/office/drawing/2014/main" id="{514F033F-5C49-9A38-E011-44F8F09C02E3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Border</a:t>
            </a:r>
          </a:p>
        </p:txBody>
      </p:sp>
      <p:sp>
        <p:nvSpPr>
          <p:cNvPr id="56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8A76BCC1-C6D0-EA77-CE8F-6E958EB08953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Padding</a:t>
            </a:r>
          </a:p>
        </p:txBody>
      </p:sp>
      <p:sp>
        <p:nvSpPr>
          <p:cNvPr id="57" name="Google Shape;785;p36">
            <a:hlinkClick r:id="rId9" action="ppaction://hlinksldjump"/>
            <a:extLst>
              <a:ext uri="{FF2B5EF4-FFF2-40B4-BE49-F238E27FC236}">
                <a16:creationId xmlns:a16="http://schemas.microsoft.com/office/drawing/2014/main" id="{6C58E7F0-FBC0-C198-92D8-DFA36B8CFAD0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84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EF2CE566-A1F8-D002-3550-0279CB770476}"/>
              </a:ext>
            </a:extLst>
          </p:cNvPr>
          <p:cNvSpPr txBox="1">
            <a:spLocks/>
          </p:cNvSpPr>
          <p:nvPr/>
        </p:nvSpPr>
        <p:spPr>
          <a:xfrm>
            <a:off x="739551" y="888102"/>
            <a:ext cx="6508973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គម្លាតខាងក្រៅប្រអប់ 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(Margin)</a:t>
            </a:r>
            <a:endParaRPr lang="en-US" sz="1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EA25DC7-6710-7437-82CF-38D1E837404F}"/>
              </a:ext>
            </a:extLst>
          </p:cNvPr>
          <p:cNvSpPr txBox="1">
            <a:spLocks/>
          </p:cNvSpPr>
          <p:nvPr/>
        </p:nvSpPr>
        <p:spPr>
          <a:xfrm>
            <a:off x="888942" y="1464918"/>
            <a:ext cx="9670794" cy="471095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3000"/>
              </a:lnSpc>
            </a:pPr>
            <a:r>
              <a:rPr lang="en-US" sz="165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margin</a:t>
            </a:r>
            <a:r>
              <a:rPr lang="km-KH" sz="165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គម្លាតផ្នែកខាងក្រៅដែលនៅជុំវិញប្រអប់។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ត្រូវបានបែងចែកជាបួនដូចជា លើ, ក្រោម, ឆ្វេង,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ស្ដាំ។ ខាងក្រោមជា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7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</a:t>
            </a:r>
            <a:r>
              <a:rPr lang="en-U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ដែលនឹងប្រើសម្រាប់តុបតែង៖</a:t>
            </a:r>
          </a:p>
          <a:p>
            <a:pPr>
              <a:lnSpc>
                <a:spcPts val="3000"/>
              </a:lnSpc>
            </a:pPr>
            <a:endParaRPr lang="en-US" sz="17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965635-A05E-92F9-30B5-A01125C7DCDC}"/>
              </a:ext>
            </a:extLst>
          </p:cNvPr>
          <p:cNvSpPr txBox="1"/>
          <p:nvPr/>
        </p:nvSpPr>
        <p:spPr>
          <a:xfrm>
            <a:off x="1108533" y="2372344"/>
            <a:ext cx="6167534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margin-top</a:t>
            </a:r>
            <a:r>
              <a:rPr lang="en-US" sz="1700" dirty="0">
                <a:solidFill>
                  <a:srgbClr val="200E74"/>
                </a:solidFill>
                <a:latin typeface="Khmer OS Battambang" panose="02000500000000020004" pitchFamily="2" charset="0"/>
                <a:cs typeface="Khmer OS Battambang" panose="02000500000000020004" pitchFamily="2" charset="0"/>
              </a:rPr>
              <a:t>: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គម្លាតផ្នែក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ខាងលើ។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margin-right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គម្លាតផ្នែក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ស្ដាំ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margin-bottom</a:t>
            </a:r>
            <a:r>
              <a:rPr 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គម្លាតផ្នែក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ក្រោម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ts val="3000"/>
              </a:lnSpc>
              <a:spcBef>
                <a:spcPts val="600"/>
              </a:spcBef>
            </a:pPr>
            <a:r>
              <a:rPr lang="en-US" altLang="zh-CN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m</a:t>
            </a: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argin</a:t>
            </a:r>
            <a:r>
              <a:rPr lang="en-US" altLang="zh-CN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-left</a:t>
            </a:r>
            <a:r>
              <a:rPr lang="zh-CN" altLang="en-US" sz="17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：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គម្លាតផ្នែក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</a:t>
            </a:r>
            <a:r>
              <a:rPr lang="ca-ES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ឆ្វេង</a:t>
            </a:r>
            <a:r>
              <a:rPr lang="km-KH" sz="17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7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85CF31-D11A-734E-B924-CCDA98F1A651}"/>
              </a:ext>
            </a:extLst>
          </p:cNvPr>
          <p:cNvSpPr txBox="1"/>
          <p:nvPr/>
        </p:nvSpPr>
        <p:spPr>
          <a:xfrm>
            <a:off x="749656" y="4567665"/>
            <a:ext cx="99493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  <a:sym typeface="Roboto Condensed"/>
              </a:rPr>
              <a:t>Box-sizing </a:t>
            </a:r>
            <a:r>
              <a:rPr lang="ca-E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ប្រើសម្រាប់កំណត់ពីទំហំនៃ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width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height</a:t>
            </a:r>
            <a:r>
              <a:rPr lang="en-U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8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ថាគិតចាប់ពីទីតាំងណាមួយ។</a:t>
            </a:r>
          </a:p>
          <a:p>
            <a:pPr marL="0" indent="0">
              <a:buNone/>
            </a:pPr>
            <a:endParaRPr lang="ca-ES" sz="18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endParaRPr lang="en-US" sz="1800" b="1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  <a:sym typeface="Roboto Condensed"/>
            </a:endParaRPr>
          </a:p>
        </p:txBody>
      </p:sp>
      <p:sp>
        <p:nvSpPr>
          <p:cNvPr id="17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0541610C-6E69-FB7C-4735-7987D974455C}"/>
              </a:ext>
            </a:extLst>
          </p:cNvPr>
          <p:cNvSpPr txBox="1">
            <a:spLocks/>
          </p:cNvSpPr>
          <p:nvPr/>
        </p:nvSpPr>
        <p:spPr>
          <a:xfrm>
            <a:off x="4298425" y="188829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21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31BC1A96-68BB-0C53-B802-88F2DEBE35FC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22" name="Google Shape;830;p37">
            <a:extLst>
              <a:ext uri="{FF2B5EF4-FFF2-40B4-BE49-F238E27FC236}">
                <a16:creationId xmlns:a16="http://schemas.microsoft.com/office/drawing/2014/main" id="{A6FBF215-6B38-FB49-F365-6A35DE72F15B}"/>
              </a:ext>
            </a:extLst>
          </p:cNvPr>
          <p:cNvSpPr/>
          <p:nvPr/>
        </p:nvSpPr>
        <p:spPr>
          <a:xfrm rot="10800000">
            <a:off x="4316328" y="682130"/>
            <a:ext cx="73152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Google Shape;785;p36">
            <a:hlinkClick r:id="rId5" action="ppaction://hlinksldjump"/>
            <a:extLst>
              <a:ext uri="{FF2B5EF4-FFF2-40B4-BE49-F238E27FC236}">
                <a16:creationId xmlns:a16="http://schemas.microsoft.com/office/drawing/2014/main" id="{450F7E58-03CB-1774-DAC3-DB9D24E5C02F}"/>
              </a:ext>
            </a:extLst>
          </p:cNvPr>
          <p:cNvSpPr txBox="1">
            <a:spLocks/>
          </p:cNvSpPr>
          <p:nvPr/>
        </p:nvSpPr>
        <p:spPr>
          <a:xfrm>
            <a:off x="5831634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4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68C2A54B-B9B1-0F63-C616-828E786BCDC3}"/>
              </a:ext>
            </a:extLst>
          </p:cNvPr>
          <p:cNvSpPr txBox="1">
            <a:spLocks/>
          </p:cNvSpPr>
          <p:nvPr/>
        </p:nvSpPr>
        <p:spPr>
          <a:xfrm>
            <a:off x="4972966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Border</a:t>
            </a:r>
          </a:p>
        </p:txBody>
      </p:sp>
      <p:sp>
        <p:nvSpPr>
          <p:cNvPr id="25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5B46601A-7A06-4EAC-6E8C-11C103C72649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27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565600E0-3DA8-7277-5DB1-1BE53A06E4F2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 </a:t>
            </a:r>
          </a:p>
        </p:txBody>
      </p:sp>
    </p:spTree>
    <p:extLst>
      <p:ext uri="{BB962C8B-B14F-4D97-AF65-F5344CB8AC3E}">
        <p14:creationId xmlns:p14="http://schemas.microsoft.com/office/powerpoint/2010/main" val="280405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9691D168-F8C2-26FD-2455-21B940C794C1}"/>
              </a:ext>
            </a:extLst>
          </p:cNvPr>
          <p:cNvSpPr txBox="1"/>
          <p:nvPr/>
        </p:nvSpPr>
        <p:spPr>
          <a:xfrm>
            <a:off x="891072" y="967820"/>
            <a:ext cx="10334606" cy="844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content-box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ទំហំនៃប្រអប់ដោយគិតយកតែត្រឹម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content (default value)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 lvl="0">
              <a:lnSpc>
                <a:spcPct val="150000"/>
              </a:lnSpc>
            </a:pPr>
            <a:r>
              <a:rPr lang="en-US" sz="17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border-box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ទំហំនៃប្រអប់ដោយគិតរាប់បញ្ចូលទាំង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border, padding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content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តែមិនមាន </a:t>
            </a:r>
            <a:r>
              <a:rPr lang="en-U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margin </a:t>
            </a:r>
            <a:r>
              <a:rPr lang="ca-ES" altLang="zh-CN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ទេ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CE060C-8FAE-EE21-EE7B-903520F33D8F}"/>
              </a:ext>
            </a:extLst>
          </p:cNvPr>
          <p:cNvGrpSpPr/>
          <p:nvPr/>
        </p:nvGrpSpPr>
        <p:grpSpPr>
          <a:xfrm>
            <a:off x="966321" y="1920578"/>
            <a:ext cx="6301254" cy="365760"/>
            <a:chOff x="1010831" y="2017137"/>
            <a:chExt cx="5129678" cy="36576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698B6FC3-4F0B-A444-733D-F1932BF6891A}"/>
                </a:ext>
              </a:extLst>
            </p:cNvPr>
            <p:cNvSpPr/>
            <p:nvPr/>
          </p:nvSpPr>
          <p:spPr>
            <a:xfrm>
              <a:off x="1010831" y="2017137"/>
              <a:ext cx="4643520" cy="365760"/>
            </a:xfrm>
            <a:prstGeom prst="round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FB42191-0FFB-2A4C-90A5-746AC37B919D}"/>
                </a:ext>
              </a:extLst>
            </p:cNvPr>
            <p:cNvSpPr txBox="1"/>
            <p:nvPr/>
          </p:nvSpPr>
          <p:spPr>
            <a:xfrm>
              <a:off x="1064671" y="2025596"/>
              <a:ext cx="507583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</a:pPr>
              <a:r>
                <a:rPr lang="en-US" altLang="zh-CN" sz="1600" b="1" dirty="0">
                  <a:solidFill>
                    <a:srgbClr val="200E74"/>
                  </a:solidFill>
                  <a:latin typeface="+mj-lt"/>
                  <a:cs typeface="Khmer OS System" panose="02000500000000020004" pitchFamily="2" charset="0"/>
                </a:rPr>
                <a:t>Syntax </a:t>
              </a:r>
              <a:r>
                <a:rPr lang="zh-CN" altLang="en-US" sz="1600" b="1" dirty="0">
                  <a:solidFill>
                    <a:srgbClr val="200E74"/>
                  </a:solidFill>
                  <a:latin typeface="+mj-lt"/>
                  <a:cs typeface="Khmer OS System" panose="02000500000000020004" pitchFamily="2" charset="0"/>
                </a:rPr>
                <a:t>： </a:t>
              </a:r>
              <a:r>
                <a:rPr lang="en-US" altLang="zh-CN" sz="1600" b="1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System" panose="02000500000000020004" pitchFamily="2" charset="0"/>
                </a:rPr>
                <a:t>box-sizing</a:t>
              </a:r>
              <a:r>
                <a:rPr lang="zh-CN" altLang="en-US" sz="1600" b="1" dirty="0">
                  <a:solidFill>
                    <a:srgbClr val="200E74"/>
                  </a:solidFill>
                  <a:latin typeface="Verdana" panose="020B0604030504040204" pitchFamily="34" charset="0"/>
                  <a:cs typeface="Khmer OS System" panose="02000500000000020004" pitchFamily="2" charset="0"/>
                </a:rPr>
                <a:t>：</a:t>
              </a:r>
              <a:r>
                <a:rPr lang="en-US" altLang="zh-CN" sz="1600" b="1" dirty="0">
                  <a:solidFill>
                    <a:srgbClr val="200E74"/>
                  </a:solidFill>
                  <a:latin typeface="Verdana" panose="020B0604030504040204" pitchFamily="34" charset="0"/>
                  <a:ea typeface="Verdana" panose="020B0604030504040204" pitchFamily="34" charset="0"/>
                  <a:cs typeface="Khmer OS System" panose="02000500000000020004" pitchFamily="2" charset="0"/>
                </a:rPr>
                <a:t>content-box / border-box ;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F20E05D-6C75-8975-2F8C-366C8B4C9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9955" y="2494863"/>
            <a:ext cx="5098913" cy="31881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75E783-AB47-07B0-4EF7-D96BDD5655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259" y="2494863"/>
            <a:ext cx="5119230" cy="3188152"/>
          </a:xfrm>
          <a:prstGeom prst="rect">
            <a:avLst/>
          </a:prstGeom>
        </p:spPr>
      </p:pic>
      <p:sp>
        <p:nvSpPr>
          <p:cNvPr id="14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D2A8A460-A16D-77C2-0210-2FC152D6817C}"/>
              </a:ext>
            </a:extLst>
          </p:cNvPr>
          <p:cNvSpPr txBox="1">
            <a:spLocks/>
          </p:cNvSpPr>
          <p:nvPr/>
        </p:nvSpPr>
        <p:spPr>
          <a:xfrm>
            <a:off x="4222713" y="191672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 Condensed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15" name="Google Shape;812;p37">
            <a:hlinkClick r:id="rId6" action="ppaction://hlinksldjump"/>
            <a:extLst>
              <a:ext uri="{FF2B5EF4-FFF2-40B4-BE49-F238E27FC236}">
                <a16:creationId xmlns:a16="http://schemas.microsoft.com/office/drawing/2014/main" id="{78656CEC-BBA4-312A-5157-4D143E2A2AAB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16" name="Google Shape;830;p37">
            <a:extLst>
              <a:ext uri="{FF2B5EF4-FFF2-40B4-BE49-F238E27FC236}">
                <a16:creationId xmlns:a16="http://schemas.microsoft.com/office/drawing/2014/main" id="{98116E50-36AE-25C8-6562-0FCCE9D46E0F}"/>
              </a:ext>
            </a:extLst>
          </p:cNvPr>
          <p:cNvSpPr/>
          <p:nvPr/>
        </p:nvSpPr>
        <p:spPr>
          <a:xfrm rot="10800000">
            <a:off x="4244255" y="673252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785;p36">
            <a:hlinkClick r:id="rId7" action="ppaction://hlinksldjump"/>
            <a:extLst>
              <a:ext uri="{FF2B5EF4-FFF2-40B4-BE49-F238E27FC236}">
                <a16:creationId xmlns:a16="http://schemas.microsoft.com/office/drawing/2014/main" id="{17598AA3-01CE-6907-8A37-6761A0136D4A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19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F762903C-22EC-C57A-A8F4-A3FE797D2ED4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Border</a:t>
            </a:r>
          </a:p>
        </p:txBody>
      </p:sp>
      <p:sp>
        <p:nvSpPr>
          <p:cNvPr id="20" name="Google Shape;788;p36">
            <a:hlinkClick r:id="rId9" action="ppaction://hlinksldjump"/>
            <a:extLst>
              <a:ext uri="{FF2B5EF4-FFF2-40B4-BE49-F238E27FC236}">
                <a16:creationId xmlns:a16="http://schemas.microsoft.com/office/drawing/2014/main" id="{98085CB1-1FA5-CA91-9C0D-CA774B2911A9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23" name="Google Shape;785;p36">
            <a:hlinkClick r:id="rId10" action="ppaction://hlinksldjump"/>
            <a:extLst>
              <a:ext uri="{FF2B5EF4-FFF2-40B4-BE49-F238E27FC236}">
                <a16:creationId xmlns:a16="http://schemas.microsoft.com/office/drawing/2014/main" id="{3EA706B3-CA7B-6589-CD2F-1CD5CB9F22DB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55689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811;p37">
            <a:extLst>
              <a:ext uri="{FF2B5EF4-FFF2-40B4-BE49-F238E27FC236}">
                <a16:creationId xmlns:a16="http://schemas.microsoft.com/office/drawing/2014/main" id="{EF2CE566-A1F8-D002-3550-0279CB770476}"/>
              </a:ext>
            </a:extLst>
          </p:cNvPr>
          <p:cNvSpPr txBox="1">
            <a:spLocks/>
          </p:cNvSpPr>
          <p:nvPr/>
        </p:nvSpPr>
        <p:spPr>
          <a:xfrm>
            <a:off x="719454" y="844016"/>
            <a:ext cx="4284602" cy="658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oboto Condensed"/>
              <a:buNone/>
              <a:defRPr sz="3500" b="1" i="0" u="none" strike="noStrike" cap="none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m-KH" sz="1800" b="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ស៊ុម</a:t>
            </a:r>
            <a:r>
              <a:rPr lang="km-KH" sz="1800" dirty="0">
                <a:solidFill>
                  <a:schemeClr val="tx1"/>
                </a:solidFill>
                <a:latin typeface="+mj-lt"/>
                <a:cs typeface="Khmer OS Muol Light" panose="02000500000000020004" pitchFamily="2" charset="0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Muol Light" panose="02000500000000020004" pitchFamily="2" charset="0"/>
              </a:rPr>
              <a:t>Border)</a:t>
            </a:r>
            <a:endParaRPr lang="en-US" sz="17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Khmer OS Muol Light" panose="02000500000000020004" pitchFamily="2" charset="0"/>
            </a:endParaRPr>
          </a:p>
        </p:txBody>
      </p:sp>
      <p:grpSp>
        <p:nvGrpSpPr>
          <p:cNvPr id="11" name="Google Shape;819;p37">
            <a:extLst>
              <a:ext uri="{FF2B5EF4-FFF2-40B4-BE49-F238E27FC236}">
                <a16:creationId xmlns:a16="http://schemas.microsoft.com/office/drawing/2014/main" id="{61863A6D-22FD-E5B3-B3AF-DCB51C3FC45C}"/>
              </a:ext>
            </a:extLst>
          </p:cNvPr>
          <p:cNvGrpSpPr/>
          <p:nvPr/>
        </p:nvGrpSpPr>
        <p:grpSpPr>
          <a:xfrm>
            <a:off x="11304768" y="939312"/>
            <a:ext cx="559689" cy="563231"/>
            <a:chOff x="3470151" y="1675213"/>
            <a:chExt cx="703669" cy="670009"/>
          </a:xfrm>
        </p:grpSpPr>
        <p:sp>
          <p:nvSpPr>
            <p:cNvPr id="12" name="Google Shape;820;p37">
              <a:extLst>
                <a:ext uri="{FF2B5EF4-FFF2-40B4-BE49-F238E27FC236}">
                  <a16:creationId xmlns:a16="http://schemas.microsoft.com/office/drawing/2014/main" id="{9036030B-0BAC-577C-19BE-FB3975EEE472}"/>
                </a:ext>
              </a:extLst>
            </p:cNvPr>
            <p:cNvSpPr/>
            <p:nvPr/>
          </p:nvSpPr>
          <p:spPr>
            <a:xfrm>
              <a:off x="3784720" y="1675213"/>
              <a:ext cx="389100" cy="3891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" name="Google Shape;821;p37">
              <a:extLst>
                <a:ext uri="{FF2B5EF4-FFF2-40B4-BE49-F238E27FC236}">
                  <a16:creationId xmlns:a16="http://schemas.microsoft.com/office/drawing/2014/main" id="{7B524596-8E19-7278-D5D5-AF2029A7B260}"/>
                </a:ext>
              </a:extLst>
            </p:cNvPr>
            <p:cNvSpPr/>
            <p:nvPr/>
          </p:nvSpPr>
          <p:spPr>
            <a:xfrm>
              <a:off x="3470151" y="2108821"/>
              <a:ext cx="236399" cy="236401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</p:grpSp>
      <p:sp>
        <p:nvSpPr>
          <p:cNvPr id="14" name="Google Shape;829;p37">
            <a:extLst>
              <a:ext uri="{FF2B5EF4-FFF2-40B4-BE49-F238E27FC236}">
                <a16:creationId xmlns:a16="http://schemas.microsoft.com/office/drawing/2014/main" id="{2F121596-A683-E608-B578-B5650AD39C93}"/>
              </a:ext>
            </a:extLst>
          </p:cNvPr>
          <p:cNvSpPr/>
          <p:nvPr/>
        </p:nvSpPr>
        <p:spPr>
          <a:xfrm>
            <a:off x="9428171" y="5567208"/>
            <a:ext cx="236400" cy="236400"/>
          </a:xfrm>
          <a:prstGeom prst="roundRect">
            <a:avLst>
              <a:gd name="adj" fmla="val 16667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E2C4F5-1250-2958-6002-E5DAF51CEB37}"/>
              </a:ext>
            </a:extLst>
          </p:cNvPr>
          <p:cNvSpPr txBox="1">
            <a:spLocks/>
          </p:cNvSpPr>
          <p:nvPr/>
        </p:nvSpPr>
        <p:spPr>
          <a:xfrm>
            <a:off x="1087432" y="1378880"/>
            <a:ext cx="9857376" cy="5217459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border: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ប្រើសម្រាប់ធ្វើការកំណត់ស៊ុមទៅឲ្យតំបន់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(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block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)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ណាមួយក្នុងទំព័រ។ ស៊ុមត្រូវបានបែងចែកជាបួនទៅតាមជ្រុងរបស់វា ដូចជា លើ, ក្រោម, ឆ្វេង,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ស្ដាំ។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ខាងក្រោមជា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property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ដែលនឹងប្រើសម្រាប់តុបតែងឲ្យ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border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៖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 border-width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សម្រាប់កំណត់កម្រាស់ឲ្យ border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ទាំងបួនជ្រុង។ 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CD85B7-163A-54D2-D91B-17D35A003CB8}"/>
              </a:ext>
            </a:extLst>
          </p:cNvPr>
          <p:cNvSpPr txBox="1"/>
          <p:nvPr/>
        </p:nvSpPr>
        <p:spPr>
          <a:xfrm>
            <a:off x="1303165" y="3110413"/>
            <a:ext cx="6795806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7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border-top-width: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សម្រាប់កំណត់កម្រាស់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ផ្នែកខាងលើ </a:t>
            </a:r>
          </a:p>
          <a:p>
            <a:pPr marL="342900" lvl="7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border-right-width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សម្រាប់កំណត់កម្រាស់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ខាងស្តាំ </a:t>
            </a:r>
          </a:p>
          <a:p>
            <a:pPr marL="342900" lvl="7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border-bottom-width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សម្រាប់កំណត់កម្រាស់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 </a:t>
            </a:r>
          </a:p>
          <a:p>
            <a:pPr marL="342900" lvl="7" indent="-34290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border-left-width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 កម្រាស់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ខាងឆ្វេង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DD899-A347-A5C3-4BAE-BB8F9B7055D1}"/>
              </a:ext>
            </a:extLst>
          </p:cNvPr>
          <p:cNvSpPr txBox="1"/>
          <p:nvPr/>
        </p:nvSpPr>
        <p:spPr>
          <a:xfrm>
            <a:off x="1044880" y="4899944"/>
            <a:ext cx="960406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975" lvl="2">
              <a:lnSpc>
                <a:spcPct val="150000"/>
              </a:lnSpc>
              <a:spcBef>
                <a:spcPts val="600"/>
              </a:spcBef>
              <a:buClr>
                <a:srgbClr val="00B0F0"/>
              </a:buClr>
            </a:pP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ចំណាំ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ចំពោះតម្លៃនៃ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មានដូចជា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thin medium thick </a:t>
            </a:r>
            <a:r>
              <a:rPr lang="km-KH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ឬ អ្នកអាចកំណត់ជាតំលៃ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លេខ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16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90320F8C-D754-7029-261E-68F19F0DAC45}"/>
              </a:ext>
            </a:extLst>
          </p:cNvPr>
          <p:cNvSpPr txBox="1">
            <a:spLocks/>
          </p:cNvSpPr>
          <p:nvPr/>
        </p:nvSpPr>
        <p:spPr>
          <a:xfrm>
            <a:off x="4235442" y="192634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19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6984B53A-C580-DD7E-09EC-B611144059C0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20" name="Google Shape;830;p37">
            <a:extLst>
              <a:ext uri="{FF2B5EF4-FFF2-40B4-BE49-F238E27FC236}">
                <a16:creationId xmlns:a16="http://schemas.microsoft.com/office/drawing/2014/main" id="{6663E0AE-4DBD-F48C-BD77-D0BAF0A12281}"/>
              </a:ext>
            </a:extLst>
          </p:cNvPr>
          <p:cNvSpPr/>
          <p:nvPr/>
        </p:nvSpPr>
        <p:spPr>
          <a:xfrm rot="10800000">
            <a:off x="5190644" y="682130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3" name="Google Shape;785;p36">
            <a:hlinkClick r:id="rId5" action="ppaction://hlinksldjump"/>
            <a:extLst>
              <a:ext uri="{FF2B5EF4-FFF2-40B4-BE49-F238E27FC236}">
                <a16:creationId xmlns:a16="http://schemas.microsoft.com/office/drawing/2014/main" id="{31B5E122-B099-2C09-2F1E-B70DB58BD47B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4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E27B7896-F883-A484-3ADD-6094D1850ECC}"/>
              </a:ext>
            </a:extLst>
          </p:cNvPr>
          <p:cNvSpPr txBox="1">
            <a:spLocks/>
          </p:cNvSpPr>
          <p:nvPr/>
        </p:nvSpPr>
        <p:spPr>
          <a:xfrm>
            <a:off x="4859635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</a:rPr>
              <a:t>Border</a:t>
            </a:r>
          </a:p>
        </p:txBody>
      </p:sp>
      <p:sp>
        <p:nvSpPr>
          <p:cNvPr id="25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EB61B7C5-32D4-A33C-6316-86C845B55EE6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27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6A0E8164-06A2-B52C-8CB5-87188CC43AB8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 </a:t>
            </a:r>
          </a:p>
        </p:txBody>
      </p:sp>
    </p:spTree>
    <p:extLst>
      <p:ext uri="{BB962C8B-B14F-4D97-AF65-F5344CB8AC3E}">
        <p14:creationId xmlns:p14="http://schemas.microsoft.com/office/powerpoint/2010/main" val="418682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5B8593A-55F9-2D72-3049-980424C04446}"/>
              </a:ext>
            </a:extLst>
          </p:cNvPr>
          <p:cNvSpPr txBox="1">
            <a:spLocks/>
          </p:cNvSpPr>
          <p:nvPr/>
        </p:nvSpPr>
        <p:spPr>
          <a:xfrm>
            <a:off x="1113087" y="939312"/>
            <a:ext cx="9377081" cy="2369131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3000"/>
              </a:lnSpc>
              <a:spcBef>
                <a:spcPts val="500"/>
              </a:spcBef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2.  </a:t>
            </a: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សម្រាប់កំណត់រូបរាងទៅឲ្យ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B3DED1-9D3F-2C0A-811E-6B31085DA63E}"/>
              </a:ext>
            </a:extLst>
          </p:cNvPr>
          <p:cNvSpPr txBox="1"/>
          <p:nvPr/>
        </p:nvSpPr>
        <p:spPr>
          <a:xfrm>
            <a:off x="1113087" y="3308443"/>
            <a:ext cx="7685680" cy="442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500"/>
              </a:spcBef>
            </a:pP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3.  </a:t>
            </a: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border-color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ពណ៌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ទៅឲ្យ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FBDFD1-7AA9-4D55-6439-6097B2A62E73}"/>
              </a:ext>
            </a:extLst>
          </p:cNvPr>
          <p:cNvSpPr txBox="1"/>
          <p:nvPr/>
        </p:nvSpPr>
        <p:spPr>
          <a:xfrm>
            <a:off x="1436000" y="1446874"/>
            <a:ext cx="7857289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border-top-style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សម្រាប់កំណត់រូបរាងឲ្យ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ផ្នែកខាងលើ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border-right-style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សម្រាប់កំណត់រូបរាងឲ្យ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ខាងស្តាំ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border-bottom-style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សម្រាប់កំណត់រូបរាងឲ្យ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border-left-style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សម្រាប់កំណត់រូបរាងឲ្យ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ខាងឆ្វេង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C85AB-CD47-5290-3B85-128241C45ED7}"/>
              </a:ext>
            </a:extLst>
          </p:cNvPr>
          <p:cNvSpPr txBox="1"/>
          <p:nvPr/>
        </p:nvSpPr>
        <p:spPr>
          <a:xfrm>
            <a:off x="1436000" y="3842726"/>
            <a:ext cx="7685679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border-top-color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​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សម្រាប់កំណត់ពណ៌ឲ្យ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ផ្នែកខាងលើ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border-right-color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សម្រាប់កំណត់ពណ៌ឲ្យ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​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ខាងស្តាំ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border-bottom-color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សម្រាប់កំណត់ពណ៌ឲ្យ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 </a:t>
            </a: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border-left-color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សម្រាប់កំណត់ពណ៌ឲ្យ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ខាងឆ្វេង ។</a:t>
            </a:r>
          </a:p>
        </p:txBody>
      </p:sp>
      <p:pic>
        <p:nvPicPr>
          <p:cNvPr id="1028" name="Picture 4" descr="The CSS Borders Tutorial">
            <a:extLst>
              <a:ext uri="{FF2B5EF4-FFF2-40B4-BE49-F238E27FC236}">
                <a16:creationId xmlns:a16="http://schemas.microsoft.com/office/drawing/2014/main" id="{7D0309D1-B0D1-960F-A6FD-266DA36C8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6558" y="1245559"/>
            <a:ext cx="3621297" cy="4023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4643459E-9621-7631-F024-40AF0CF4BD52}"/>
              </a:ext>
            </a:extLst>
          </p:cNvPr>
          <p:cNvSpPr txBox="1">
            <a:spLocks/>
          </p:cNvSpPr>
          <p:nvPr/>
        </p:nvSpPr>
        <p:spPr>
          <a:xfrm>
            <a:off x="4272939" y="200027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14" name="Google Shape;812;p37">
            <a:hlinkClick r:id="rId5" action="ppaction://hlinksldjump"/>
            <a:extLst>
              <a:ext uri="{FF2B5EF4-FFF2-40B4-BE49-F238E27FC236}">
                <a16:creationId xmlns:a16="http://schemas.microsoft.com/office/drawing/2014/main" id="{8D580DF3-2751-91F3-1F35-591FB3C55AFF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15" name="Google Shape;830;p37">
            <a:extLst>
              <a:ext uri="{FF2B5EF4-FFF2-40B4-BE49-F238E27FC236}">
                <a16:creationId xmlns:a16="http://schemas.microsoft.com/office/drawing/2014/main" id="{727360F5-B181-02D2-EFE1-8C7B8EBB4788}"/>
              </a:ext>
            </a:extLst>
          </p:cNvPr>
          <p:cNvSpPr/>
          <p:nvPr/>
        </p:nvSpPr>
        <p:spPr>
          <a:xfrm rot="10800000">
            <a:off x="5158658" y="673252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17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31EE8215-8389-D5EB-1234-1331F9BC91BD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1" name="Google Shape;785;p36">
            <a:hlinkClick r:id="rId7" action="ppaction://hlinksldjump"/>
            <a:extLst>
              <a:ext uri="{FF2B5EF4-FFF2-40B4-BE49-F238E27FC236}">
                <a16:creationId xmlns:a16="http://schemas.microsoft.com/office/drawing/2014/main" id="{4B13DE4E-8D05-CABD-39E3-9CECA56312E0}"/>
              </a:ext>
            </a:extLst>
          </p:cNvPr>
          <p:cNvSpPr txBox="1">
            <a:spLocks/>
          </p:cNvSpPr>
          <p:nvPr/>
        </p:nvSpPr>
        <p:spPr>
          <a:xfrm>
            <a:off x="484187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</a:rPr>
              <a:t>Border</a:t>
            </a:r>
          </a:p>
        </p:txBody>
      </p:sp>
      <p:sp>
        <p:nvSpPr>
          <p:cNvPr id="22" name="Google Shape;788;p36">
            <a:hlinkClick r:id="rId8" action="ppaction://hlinksldjump"/>
            <a:extLst>
              <a:ext uri="{FF2B5EF4-FFF2-40B4-BE49-F238E27FC236}">
                <a16:creationId xmlns:a16="http://schemas.microsoft.com/office/drawing/2014/main" id="{F7426B7D-37E8-A71C-D887-A751DD648805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24" name="Google Shape;785;p36">
            <a:hlinkClick r:id="rId9" action="ppaction://hlinksldjump"/>
            <a:extLst>
              <a:ext uri="{FF2B5EF4-FFF2-40B4-BE49-F238E27FC236}">
                <a16:creationId xmlns:a16="http://schemas.microsoft.com/office/drawing/2014/main" id="{5C65F887-1773-8974-391A-493E285E944F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2884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8463542-A73B-3409-46D0-B5C269F58498}"/>
              </a:ext>
            </a:extLst>
          </p:cNvPr>
          <p:cNvSpPr txBox="1">
            <a:spLocks/>
          </p:cNvSpPr>
          <p:nvPr/>
        </p:nvSpPr>
        <p:spPr>
          <a:xfrm>
            <a:off x="1092652" y="1108907"/>
            <a:ext cx="9670794" cy="4845424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200E74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border-color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ទាំងបួនជ្រុង ។</a:t>
            </a:r>
            <a:endParaRPr lang="en-US" sz="1600" b="1" dirty="0">
              <a:solidFill>
                <a:srgbClr val="200E74"/>
              </a:solidFill>
              <a:latin typeface="+mj-lt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   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border-top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border-color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ខាងលើ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   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border-right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border-color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ខាងស្តាំ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   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border-bottom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border-color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ខាងក្រោម 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   </a:t>
            </a:r>
            <a:r>
              <a:rPr lang="en-US" sz="1600" dirty="0">
                <a:solidFill>
                  <a:srgbClr val="2268BA"/>
                </a:solidFill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border-left</a:t>
            </a:r>
            <a:r>
              <a:rPr lang="en-US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:</a:t>
            </a:r>
            <a:r>
              <a:rPr lang="km-KH" sz="1600" b="1" dirty="0">
                <a:solidFill>
                  <a:srgbClr val="200E74"/>
                </a:solidFill>
                <a:latin typeface="+mj-lt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សម្រាប់កំណត់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border-color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,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border-width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និង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border-style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ខាង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ឆ្វេង</a:t>
            </a:r>
            <a:r>
              <a:rPr lang="km-KH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។</a:t>
            </a: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600" dirty="0">
              <a:latin typeface="Khmer OS Battambang" panose="02000500000000020004" pitchFamily="2" charset="0"/>
              <a:cs typeface="Khmer OS Battambang" panose="02000500000000020004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351AAFF-7918-9341-6137-5F01AB979544}"/>
              </a:ext>
            </a:extLst>
          </p:cNvPr>
          <p:cNvGrpSpPr/>
          <p:nvPr/>
        </p:nvGrpSpPr>
        <p:grpSpPr>
          <a:xfrm>
            <a:off x="1384750" y="4393575"/>
            <a:ext cx="6197150" cy="446683"/>
            <a:chOff x="1662997" y="1783610"/>
            <a:chExt cx="5960113" cy="44668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6596DB3-2D52-D578-F57A-BFB7007883C9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EC16E1-91FB-B69F-D2BF-CE802FFB9A57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4339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Syntax</a:t>
              </a:r>
              <a:r>
                <a:rPr lang="zh-CN" altLang="en-US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： </a:t>
              </a:r>
              <a:r>
                <a:rPr lang="en-US" altLang="zh-CN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border:</a:t>
              </a:r>
              <a:r>
                <a:rPr lang="zh-CN" altLang="en-US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 </a:t>
              </a:r>
              <a:r>
                <a:rPr lang="en-US" altLang="zh-CN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border-with border-style border-color ;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5601039-DE95-85AB-5E5D-DD4054BDDC0A}"/>
              </a:ext>
            </a:extLst>
          </p:cNvPr>
          <p:cNvSpPr txBox="1"/>
          <p:nvPr/>
        </p:nvSpPr>
        <p:spPr>
          <a:xfrm>
            <a:off x="1306532" y="3703476"/>
            <a:ext cx="898440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km-KH" sz="16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ចំណាំ</a:t>
            </a:r>
            <a:r>
              <a:rPr lang="ca-ES" sz="1600" b="1" dirty="0">
                <a:solidFill>
                  <a:srgbClr val="2268BA"/>
                </a:solidFill>
                <a:latin typeface="+mj-lt"/>
                <a:cs typeface="Khmer OS Battambang" panose="02000500000000020004" pitchFamily="2" charset="0"/>
              </a:rPr>
              <a:t>: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យើងអាចប្រើប្រាស់ទម្រង់ខ្លីនៃ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border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ដោយការដាក់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en-US" sz="1600" dirty="0">
                <a:latin typeface="Verdana" panose="020B0604030504040204" pitchFamily="34" charset="0"/>
                <a:ea typeface="Verdana" panose="020B0604030504040204" pitchFamily="34" charset="0"/>
                <a:cs typeface="Khmer OS Battambang" panose="02000500000000020004" pitchFamily="2" charset="0"/>
              </a:rPr>
              <a:t>property</a:t>
            </a:r>
            <a:r>
              <a:rPr lang="en-U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 </a:t>
            </a:r>
            <a:r>
              <a:rPr lang="ca-ES" sz="1600" dirty="0">
                <a:latin typeface="Khmer OS Battambang" panose="02000500000000020004" pitchFamily="2" charset="0"/>
                <a:cs typeface="Khmer OS Battambang" panose="02000500000000020004" pitchFamily="2" charset="0"/>
              </a:rPr>
              <a:t>ទាំងបីខាងលើចូលគ្នា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584DCE-4075-670E-A16A-06DCB001CF31}"/>
              </a:ext>
            </a:extLst>
          </p:cNvPr>
          <p:cNvGrpSpPr/>
          <p:nvPr/>
        </p:nvGrpSpPr>
        <p:grpSpPr>
          <a:xfrm>
            <a:off x="1384749" y="5058432"/>
            <a:ext cx="4292151" cy="446683"/>
            <a:chOff x="1662997" y="1783610"/>
            <a:chExt cx="5960113" cy="446683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9B09DA7-EF5B-1646-DA57-B77183902D1F}"/>
                </a:ext>
              </a:extLst>
            </p:cNvPr>
            <p:cNvSpPr/>
            <p:nvPr/>
          </p:nvSpPr>
          <p:spPr>
            <a:xfrm>
              <a:off x="1662997" y="1816462"/>
              <a:ext cx="5353623" cy="413831"/>
            </a:xfrm>
            <a:prstGeom prst="roundRect">
              <a:avLst/>
            </a:prstGeom>
            <a:ln>
              <a:solidFill>
                <a:schemeClr val="accent5"/>
              </a:solidFill>
              <a:headEnd type="none" w="sm" len="sm"/>
              <a:tailEnd type="none" w="sm" len="sm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spcFirstLastPara="1" wrap="square" lIns="91425" tIns="91425" rIns="91425" bIns="91425" rtlCol="0" anchor="ctr" anchorCtr="0">
              <a:noAutofit/>
            </a:bodyPr>
            <a:lstStyle/>
            <a:p>
              <a:pPr mar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2800" b="1" dirty="0">
                <a:solidFill>
                  <a:schemeClr val="tx2"/>
                </a:solidFill>
                <a:latin typeface="+mn-lt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C58E4E-FFD6-EF17-AACC-67058BB85A20}"/>
                </a:ext>
              </a:extLst>
            </p:cNvPr>
            <p:cNvSpPr txBox="1"/>
            <p:nvPr/>
          </p:nvSpPr>
          <p:spPr>
            <a:xfrm>
              <a:off x="1662997" y="1783610"/>
              <a:ext cx="5960113" cy="4362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Example</a:t>
              </a:r>
              <a:r>
                <a:rPr lang="zh-CN" altLang="en-US" sz="16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： </a:t>
              </a:r>
              <a:r>
                <a:rPr lang="en-US" altLang="zh-CN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border:</a:t>
              </a:r>
              <a:r>
                <a:rPr lang="zh-CN" altLang="en-US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 </a:t>
              </a:r>
              <a:r>
                <a:rPr lang="en-US" altLang="zh-CN" sz="1700" dirty="0">
                  <a:solidFill>
                    <a:srgbClr val="200E74"/>
                  </a:solidFill>
                  <a:latin typeface="+mj-lt"/>
                  <a:cs typeface="Khmer OS Battambang" panose="02000500000000020004" pitchFamily="2" charset="0"/>
                </a:rPr>
                <a:t>2px solid lightblue;</a:t>
              </a:r>
            </a:p>
          </p:txBody>
        </p:sp>
      </p:grpSp>
      <p:sp>
        <p:nvSpPr>
          <p:cNvPr id="16" name="Google Shape;788;p36">
            <a:hlinkClick r:id="" action="ppaction://noaction"/>
            <a:extLst>
              <a:ext uri="{FF2B5EF4-FFF2-40B4-BE49-F238E27FC236}">
                <a16:creationId xmlns:a16="http://schemas.microsoft.com/office/drawing/2014/main" id="{62EF36B1-DD8A-9C00-9904-C721C7D56F36}"/>
              </a:ext>
            </a:extLst>
          </p:cNvPr>
          <p:cNvSpPr txBox="1">
            <a:spLocks/>
          </p:cNvSpPr>
          <p:nvPr/>
        </p:nvSpPr>
        <p:spPr>
          <a:xfrm>
            <a:off x="4279763" y="189791"/>
            <a:ext cx="1005900" cy="4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Margin</a:t>
            </a:r>
          </a:p>
        </p:txBody>
      </p:sp>
      <p:sp>
        <p:nvSpPr>
          <p:cNvPr id="17" name="Google Shape;812;p37">
            <a:hlinkClick r:id="rId4" action="ppaction://hlinksldjump"/>
            <a:extLst>
              <a:ext uri="{FF2B5EF4-FFF2-40B4-BE49-F238E27FC236}">
                <a16:creationId xmlns:a16="http://schemas.microsoft.com/office/drawing/2014/main" id="{3FEBE6A2-66E3-41A0-73E3-06CD53FAC0C6}"/>
              </a:ext>
            </a:extLst>
          </p:cNvPr>
          <p:cNvSpPr txBox="1">
            <a:spLocks/>
          </p:cNvSpPr>
          <p:nvPr/>
        </p:nvSpPr>
        <p:spPr>
          <a:xfrm>
            <a:off x="1996751" y="191672"/>
            <a:ext cx="1203647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 algn="ctr">
              <a:buClr>
                <a:schemeClr val="accent4"/>
              </a:buClr>
            </a:pPr>
            <a:r>
              <a:rPr lang="en-US" sz="1500" u="sng" dirty="0">
                <a:solidFill>
                  <a:schemeClr val="accent4"/>
                </a:solidFill>
                <a:uFill>
                  <a:solidFill>
                    <a:schemeClr val="tx2"/>
                  </a:solidFill>
                </a:uFill>
                <a:latin typeface="Roboto Condensed"/>
                <a:ea typeface="Roboto Condensed"/>
                <a:sym typeface="Roboto Condensed"/>
              </a:rPr>
              <a:t>Box Model</a:t>
            </a:r>
          </a:p>
        </p:txBody>
      </p:sp>
      <p:sp>
        <p:nvSpPr>
          <p:cNvPr id="19" name="Google Shape;830;p37">
            <a:extLst>
              <a:ext uri="{FF2B5EF4-FFF2-40B4-BE49-F238E27FC236}">
                <a16:creationId xmlns:a16="http://schemas.microsoft.com/office/drawing/2014/main" id="{EA5862D4-5471-0023-0486-3DEFC1F35E0A}"/>
              </a:ext>
            </a:extLst>
          </p:cNvPr>
          <p:cNvSpPr/>
          <p:nvPr/>
        </p:nvSpPr>
        <p:spPr>
          <a:xfrm rot="10800000">
            <a:off x="5158657" y="673252"/>
            <a:ext cx="640080" cy="45719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89000">
                <a:schemeClr val="lt1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0" name="Google Shape;785;p36">
            <a:hlinkClick r:id="rId5" action="ppaction://hlinksldjump"/>
            <a:extLst>
              <a:ext uri="{FF2B5EF4-FFF2-40B4-BE49-F238E27FC236}">
                <a16:creationId xmlns:a16="http://schemas.microsoft.com/office/drawing/2014/main" id="{025D7BC9-7CDF-7E41-CCD1-459FCE3DC770}"/>
              </a:ext>
            </a:extLst>
          </p:cNvPr>
          <p:cNvSpPr txBox="1">
            <a:spLocks/>
          </p:cNvSpPr>
          <p:nvPr/>
        </p:nvSpPr>
        <p:spPr>
          <a:xfrm>
            <a:off x="5775648" y="185184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</a:rPr>
              <a:t>Outline</a:t>
            </a:r>
            <a:r>
              <a:rPr lang="en-US" dirty="0"/>
              <a:t> </a:t>
            </a:r>
          </a:p>
        </p:txBody>
      </p:sp>
      <p:sp>
        <p:nvSpPr>
          <p:cNvPr id="23" name="Google Shape;785;p36">
            <a:hlinkClick r:id="rId6" action="ppaction://hlinksldjump"/>
            <a:extLst>
              <a:ext uri="{FF2B5EF4-FFF2-40B4-BE49-F238E27FC236}">
                <a16:creationId xmlns:a16="http://schemas.microsoft.com/office/drawing/2014/main" id="{83EBD65B-45B7-78C8-17BD-74D2BD9341C0}"/>
              </a:ext>
            </a:extLst>
          </p:cNvPr>
          <p:cNvSpPr txBox="1">
            <a:spLocks/>
          </p:cNvSpPr>
          <p:nvPr/>
        </p:nvSpPr>
        <p:spPr>
          <a:xfrm>
            <a:off x="4833001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</a:rPr>
              <a:t>Border</a:t>
            </a:r>
          </a:p>
        </p:txBody>
      </p:sp>
      <p:sp>
        <p:nvSpPr>
          <p:cNvPr id="27" name="Google Shape;788;p36">
            <a:hlinkClick r:id="rId7" action="ppaction://hlinksldjump"/>
            <a:extLst>
              <a:ext uri="{FF2B5EF4-FFF2-40B4-BE49-F238E27FC236}">
                <a16:creationId xmlns:a16="http://schemas.microsoft.com/office/drawing/2014/main" id="{DB19E2C1-E3DE-0FB1-560D-1EC05C401B80}"/>
              </a:ext>
            </a:extLst>
          </p:cNvPr>
          <p:cNvSpPr txBox="1">
            <a:spLocks/>
          </p:cNvSpPr>
          <p:nvPr/>
        </p:nvSpPr>
        <p:spPr>
          <a:xfrm>
            <a:off x="3156203" y="191672"/>
            <a:ext cx="10059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Padding</a:t>
            </a:r>
          </a:p>
        </p:txBody>
      </p:sp>
      <p:sp>
        <p:nvSpPr>
          <p:cNvPr id="28" name="Google Shape;785;p36">
            <a:hlinkClick r:id="rId8" action="ppaction://hlinksldjump"/>
            <a:extLst>
              <a:ext uri="{FF2B5EF4-FFF2-40B4-BE49-F238E27FC236}">
                <a16:creationId xmlns:a16="http://schemas.microsoft.com/office/drawing/2014/main" id="{787B3B28-0D47-252C-9838-19F6464F189F}"/>
              </a:ext>
            </a:extLst>
          </p:cNvPr>
          <p:cNvSpPr txBox="1">
            <a:spLocks/>
          </p:cNvSpPr>
          <p:nvPr/>
        </p:nvSpPr>
        <p:spPr>
          <a:xfrm>
            <a:off x="6902769" y="191672"/>
            <a:ext cx="1304331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Font typeface="Roboto Condensed"/>
              <a:buNone/>
              <a:defRPr sz="13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Roboto Condensed"/>
              <a:buNone/>
              <a:defRPr sz="1800" b="0" i="0" u="none" strike="noStrike" cap="none">
                <a:solidFill>
                  <a:schemeClr val="accent4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pPr marL="0" indent="0"/>
            <a:r>
              <a:rPr lang="en-US" sz="1500" u="sng" dirty="0">
                <a:uFill>
                  <a:solidFill>
                    <a:schemeClr val="tx2"/>
                  </a:solidFill>
                </a:uFill>
                <a:sym typeface="Roboto"/>
              </a:rPr>
              <a:t>Box-shadow</a:t>
            </a:r>
            <a:r>
              <a:rPr lang="en-US" sz="1500" b="1" u="sng" dirty="0">
                <a:solidFill>
                  <a:schemeClr val="accent2"/>
                </a:solidFill>
                <a:uFill>
                  <a:solidFill>
                    <a:schemeClr val="tx2"/>
                  </a:solidFill>
                </a:uFill>
                <a:latin typeface="Roboto Condensed" panose="02000000000000000000" pitchFamily="2" charset="0"/>
                <a:ea typeface="Roboto Condensed" panose="02000000000000000000" pitchFamily="2" charset="0"/>
                <a:sym typeface="Robot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5147890"/>
      </p:ext>
    </p:extLst>
  </p:cSld>
  <p:clrMapOvr>
    <a:masterClrMapping/>
  </p:clrMapOvr>
</p:sld>
</file>

<file path=ppt/theme/theme1.xml><?xml version="1.0" encoding="utf-8"?>
<a:theme xmlns:a="http://schemas.openxmlformats.org/drawingml/2006/main" name="Small Business Web Site 4:3 Project Proposal by Slidesgo">
  <a:themeElements>
    <a:clrScheme name="Simple Light">
      <a:dk1>
        <a:srgbClr val="200E74"/>
      </a:dk1>
      <a:lt1>
        <a:srgbClr val="01539D"/>
      </a:lt1>
      <a:dk2>
        <a:srgbClr val="5C5C61"/>
      </a:dk2>
      <a:lt2>
        <a:srgbClr val="FFFFFF"/>
      </a:lt2>
      <a:accent1>
        <a:srgbClr val="5C3DA4"/>
      </a:accent1>
      <a:accent2>
        <a:srgbClr val="B24EBE"/>
      </a:accent2>
      <a:accent3>
        <a:srgbClr val="84B9FF"/>
      </a:accent3>
      <a:accent4>
        <a:srgbClr val="9A9AA0"/>
      </a:accent4>
      <a:accent5>
        <a:srgbClr val="ECECEC"/>
      </a:accent5>
      <a:accent6>
        <a:srgbClr val="DBDBDB"/>
      </a:accent6>
      <a:hlink>
        <a:srgbClr val="5C5C6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/>
        </a:solidFill>
        <a:ln w="9525" cap="flat" cmpd="sng">
          <a:solidFill>
            <a:schemeClr val="accent1"/>
          </a:solidFill>
          <a:prstDash val="solid"/>
          <a:round/>
          <a:headEnd type="none" w="sm" len="sm"/>
          <a:tailEnd type="none" w="sm" len="sm"/>
        </a:ln>
        <a:effectLst>
          <a:outerShdw blurRad="57150" dist="19050" dir="5400000" algn="bl" rotWithShape="0">
            <a:schemeClr val="dk1">
              <a:alpha val="50000"/>
            </a:schemeClr>
          </a:outerShdw>
        </a:effectLst>
      </a:spPr>
      <a:bodyPr spcFirstLastPara="1" wrap="square" lIns="91425" tIns="91425" rIns="91425" bIns="9142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2800" b="1" dirty="0" smtClean="0">
            <a:solidFill>
              <a:schemeClr val="tx2"/>
            </a:solidFill>
            <a:latin typeface="+mn-lt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1612</Words>
  <Application>Microsoft Office PowerPoint</Application>
  <PresentationFormat>Widescreen</PresentationFormat>
  <Paragraphs>200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Khmer OS System</vt:lpstr>
      <vt:lpstr>Verdana</vt:lpstr>
      <vt:lpstr>Wingdings</vt:lpstr>
      <vt:lpstr>Khmer OS Muol Light</vt:lpstr>
      <vt:lpstr>Roboto</vt:lpstr>
      <vt:lpstr>Roboto Condensed</vt:lpstr>
      <vt:lpstr>Khmer OS Battambang</vt:lpstr>
      <vt:lpstr>Small Business Web Site 4:3 Project Proposal by Slidesgo</vt:lpstr>
      <vt:lpstr>ការកំណត់ស៊ុម និងគំលាត Box Model and Style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 Box Model and Style</dc:title>
  <dc:creator>Che Sophal</dc:creator>
  <cp:lastModifiedBy>Che Sophal</cp:lastModifiedBy>
  <cp:revision>54</cp:revision>
  <dcterms:modified xsi:type="dcterms:W3CDTF">2023-08-29T08:39:17Z</dcterms:modified>
</cp:coreProperties>
</file>