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handoutMasterIdLst>
    <p:handoutMasterId r:id="rId10"/>
  </p:handoutMasterIdLst>
  <p:sldIdLst>
    <p:sldId id="273" r:id="rId2"/>
    <p:sldId id="316" r:id="rId3"/>
    <p:sldId id="341" r:id="rId4"/>
    <p:sldId id="338" r:id="rId5"/>
    <p:sldId id="339" r:id="rId6"/>
    <p:sldId id="340" r:id="rId7"/>
    <p:sldId id="337" r:id="rId8"/>
  </p:sldIdLst>
  <p:sldSz cx="12192000" cy="6858000"/>
  <p:notesSz cx="6858000" cy="9144000"/>
  <p:embeddedFontLst>
    <p:embeddedFont>
      <p:font typeface="Khmer OS Battambang" panose="02000500000000020004" pitchFamily="2" charset="0"/>
      <p:regular r:id="rId11"/>
      <p:bold r:id="rId12"/>
    </p:embeddedFont>
    <p:embeddedFont>
      <p:font typeface="Khmer OS Muol Light" panose="02000500000000020004" pitchFamily="2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E74"/>
    <a:srgbClr val="2268BA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89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11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7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27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9" r:id="rId3"/>
    <p:sldLayoutId id="2147483673" r:id="rId4"/>
    <p:sldLayoutId id="2147483674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6038757" y="3194865"/>
            <a:ext cx="5071695" cy="192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km-KH" sz="3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CSS 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Navbar and Table Style 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1884263" y="2370754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769982" y="1744600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1229" name="Google Shape;1229;p50"/>
          <p:cNvSpPr/>
          <p:nvPr/>
        </p:nvSpPr>
        <p:spPr>
          <a:xfrm>
            <a:off x="10244233" y="4997750"/>
            <a:ext cx="374400" cy="37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0" name="Google Shape;1230;p50"/>
          <p:cNvGrpSpPr/>
          <p:nvPr/>
        </p:nvGrpSpPr>
        <p:grpSpPr>
          <a:xfrm>
            <a:off x="1626879" y="1212543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2086533" y="5615879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5" name="Google Shape;1235;p50"/>
          <p:cNvGrpSpPr/>
          <p:nvPr/>
        </p:nvGrpSpPr>
        <p:grpSpPr>
          <a:xfrm>
            <a:off x="9154177" y="2144831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7701902" y="1284093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6128278" y="2630732"/>
            <a:ext cx="1806554" cy="56413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 5</a:t>
            </a:r>
            <a:endParaRPr sz="2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DD47D-9D12-3C07-974E-7208991CC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905" y="2475431"/>
            <a:ext cx="3537899" cy="2172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5" y="930700"/>
            <a:ext cx="2748790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តំណភ្ជាប់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(Link)</a:t>
            </a:r>
          </a:p>
        </p:txBody>
      </p:sp>
      <p:sp>
        <p:nvSpPr>
          <p:cNvPr id="11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B277F2B8-3F3E-AAB7-F0B2-0EC4E311B118}"/>
              </a:ext>
            </a:extLst>
          </p:cNvPr>
          <p:cNvSpPr txBox="1">
            <a:spLocks/>
          </p:cNvSpPr>
          <p:nvPr/>
        </p:nvSpPr>
        <p:spPr>
          <a:xfrm>
            <a:off x="4250448" y="180913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Float &amp; Clear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2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B1B07AD8-7E34-6B13-FFDE-1A9784CA8EF9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</a:endParaRPr>
          </a:p>
        </p:txBody>
      </p:sp>
      <p:sp>
        <p:nvSpPr>
          <p:cNvPr id="13" name="Google Shape;830;p37">
            <a:extLst>
              <a:ext uri="{FF2B5EF4-FFF2-40B4-BE49-F238E27FC236}">
                <a16:creationId xmlns:a16="http://schemas.microsoft.com/office/drawing/2014/main" id="{1A512972-46C9-C6D1-E73A-7E1356FFF55A}"/>
              </a:ext>
            </a:extLst>
          </p:cNvPr>
          <p:cNvSpPr/>
          <p:nvPr/>
        </p:nvSpPr>
        <p:spPr>
          <a:xfrm rot="10800000">
            <a:off x="2343840" y="673252"/>
            <a:ext cx="5486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EB29B3A1-C52A-49A2-4B22-448EC7E7D644}"/>
              </a:ext>
            </a:extLst>
          </p:cNvPr>
          <p:cNvSpPr txBox="1">
            <a:spLocks/>
          </p:cNvSpPr>
          <p:nvPr/>
        </p:nvSpPr>
        <p:spPr>
          <a:xfrm>
            <a:off x="3165534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0D730-206C-0C0F-7AB4-FC04E972E976}"/>
              </a:ext>
            </a:extLst>
          </p:cNvPr>
          <p:cNvSpPr txBox="1"/>
          <p:nvPr/>
        </p:nvSpPr>
        <p:spPr>
          <a:xfrm>
            <a:off x="767225" y="1466023"/>
            <a:ext cx="9293296" cy="251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យើងបានស្គាល់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រួចមកហើយដែលកើតឡើងពី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&lt;a&gt;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នៅពេលនេះយើងនឹងធ្វើការតែង 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នេះឲ្យមានភាពស្រស់ស្អាតនិងមានសកម្មភាពតាមរយៈ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Pseudo-classes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មានបន្ថែមទៀតនៅមេរៀនទី៦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9250" indent="-349250">
              <a:lnSpc>
                <a:spcPts val="3000"/>
              </a:lnSpc>
            </a:pP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  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តែងឲ្យ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នៅពេលដំណើរការ</a:t>
            </a:r>
            <a:r>
              <a:rPr lang="zh-CN" altLang="en-US" sz="1580" dirty="0">
                <a:latin typeface="Verdana" panose="020B0604030504040204" pitchFamily="34" charset="0"/>
                <a:cs typeface="Khmer OS Battambang" panose="02000500000000020004" pitchFamily="2" charset="0"/>
              </a:rPr>
              <a:t>（</a:t>
            </a:r>
            <a:r>
              <a:rPr lang="en-US" altLang="zh-CN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zh-CN" altLang="en-US" sz="1580" dirty="0">
                <a:latin typeface="Verdana" panose="020B0604030504040204" pitchFamily="34" charset="0"/>
                <a:cs typeface="Khmer OS Battambang" panose="02000500000000020004" pitchFamily="2" charset="0"/>
              </a:rPr>
              <a:t>）</a:t>
            </a:r>
            <a:endParaRPr lang="en-NZ" altLang="zh-CN" sz="158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 marL="349250" indent="-349250">
              <a:lnSpc>
                <a:spcPts val="3000"/>
              </a:lnSpc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visited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់តែង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ណាដែលយើងបាន </a:t>
            </a:r>
            <a:r>
              <a:rPr lang="en-US" altLang="zh-CN" sz="1580" dirty="0">
                <a:latin typeface="Verdana" panose="020B0604030504040204" pitchFamily="34" charset="0"/>
                <a:cs typeface="Khmer OS Battambang" panose="02000500000000020004" pitchFamily="2" charset="0"/>
              </a:rPr>
              <a:t>visited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9250" indent="-349250">
              <a:lnSpc>
                <a:spcPts val="3000"/>
              </a:lnSpc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hover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តែងនៅពេលដែលយក </a:t>
            </a:r>
            <a:r>
              <a:rPr lang="en-US" altLang="zh-CN" sz="1580" dirty="0">
                <a:latin typeface="Verdana" panose="020B0604030504040204" pitchFamily="34" charset="0"/>
                <a:cs typeface="Khmer OS Battambang" panose="02000500000000020004" pitchFamily="2" charset="0"/>
              </a:rPr>
              <a:t>mouse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ដាក់ពីលើ ។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9250" indent="-349250">
              <a:lnSpc>
                <a:spcPts val="3000"/>
              </a:lnSpc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active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តែងនៅពេលដែល </a:t>
            </a:r>
            <a:r>
              <a:rPr lang="en-US" sz="1580" dirty="0">
                <a:latin typeface="Verdana" panose="020B0604030504040204" pitchFamily="34" charset="0"/>
                <a:cs typeface="Khmer OS Battambang" panose="02000500000000020004" pitchFamily="2" charset="0"/>
              </a:rPr>
              <a:t>click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cs typeface="Khmer OS Battambang" panose="02000500000000020004" pitchFamily="2" charset="0"/>
              </a:rPr>
              <a:t>mouse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ជាប់នៅលើ </a:t>
            </a:r>
            <a:r>
              <a:rPr lang="en-US" altLang="zh-CN" sz="1580" dirty="0">
                <a:latin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213ED-FEA8-791B-3B4A-DC5043995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620" y="4329345"/>
            <a:ext cx="6119390" cy="13717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F1682F-F882-74FD-8352-EEF28D3EF871}"/>
              </a:ext>
            </a:extLst>
          </p:cNvPr>
          <p:cNvSpPr txBox="1"/>
          <p:nvPr/>
        </p:nvSpPr>
        <p:spPr>
          <a:xfrm>
            <a:off x="1028590" y="4181943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20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D04FD519-A0D0-A58A-3EC8-D45D99921CDF}"/>
              </a:ext>
            </a:extLst>
          </p:cNvPr>
          <p:cNvSpPr txBox="1">
            <a:spLocks/>
          </p:cNvSpPr>
          <p:nvPr/>
        </p:nvSpPr>
        <p:spPr>
          <a:xfrm>
            <a:off x="5812969" y="180913"/>
            <a:ext cx="192521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Display &amp; Visibility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14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CD050FC2-2416-7ADE-CC48-0DE251CF753D}"/>
              </a:ext>
            </a:extLst>
          </p:cNvPr>
          <p:cNvSpPr txBox="1">
            <a:spLocks/>
          </p:cNvSpPr>
          <p:nvPr/>
        </p:nvSpPr>
        <p:spPr>
          <a:xfrm>
            <a:off x="7756847" y="180913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11;p37">
            <a:extLst>
              <a:ext uri="{FF2B5EF4-FFF2-40B4-BE49-F238E27FC236}">
                <a16:creationId xmlns:a16="http://schemas.microsoft.com/office/drawing/2014/main" id="{BC9B858B-756D-A253-4C71-10887A567E45}"/>
              </a:ext>
            </a:extLst>
          </p:cNvPr>
          <p:cNvSpPr txBox="1">
            <a:spLocks/>
          </p:cNvSpPr>
          <p:nvPr/>
        </p:nvSpPr>
        <p:spPr>
          <a:xfrm>
            <a:off x="739232" y="1044387"/>
            <a:ext cx="3511216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Property List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4F53A52-DED2-E0BC-94C3-1EF687C8A07E}"/>
              </a:ext>
            </a:extLst>
          </p:cNvPr>
          <p:cNvSpPr txBox="1">
            <a:spLocks/>
          </p:cNvSpPr>
          <p:nvPr/>
        </p:nvSpPr>
        <p:spPr>
          <a:xfrm>
            <a:off x="739231" y="1612757"/>
            <a:ext cx="10056587" cy="86278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3000"/>
              </a:lnSpc>
            </a:pP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 </a:t>
            </a:r>
            <a:r>
              <a:rPr lang="ca-E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List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ដែលយើងនិយមប្រើសម្រាប់បង្ហាញទិន្នន័យជាបញ្ជីដែលអាចជា &lt;</a:t>
            </a:r>
            <a:r>
              <a:rPr lang="ca-E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ul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 &lt;</a:t>
            </a:r>
            <a:r>
              <a:rPr lang="ca-E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ol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យើងក៏អាចតែង </a:t>
            </a:r>
            <a:r>
              <a:rPr lang="ca-E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បន្ថែមទៀតតាមរយៈ </a:t>
            </a:r>
            <a:r>
              <a:rPr lang="ca-E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ខាងក្រោម៖</a:t>
            </a:r>
            <a:endParaRPr lang="en-US" altLang="zh-CN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</a:pPr>
            <a:endParaRPr lang="km-KH" altLang="zh-CN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</a:p>
          <a:p>
            <a:pPr>
              <a:lnSpc>
                <a:spcPts val="3000"/>
              </a:lnSpc>
            </a:pP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</a:pP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B392D-493D-8553-2D17-AFA931C93D6D}"/>
              </a:ext>
            </a:extLst>
          </p:cNvPr>
          <p:cNvSpPr txBox="1"/>
          <p:nvPr/>
        </p:nvSpPr>
        <p:spPr>
          <a:xfrm>
            <a:off x="1021701" y="2516564"/>
            <a:ext cx="8962053" cy="1860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list-style-type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សម្រាប់កំណត់ប្រភេទ </a:t>
            </a:r>
            <a:r>
              <a:rPr lang="ca-E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list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list-style-position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សម្រាប់កំណត់ទីតាំងរបស់សញ្ញាសម្គាល់នោះឱ្យនៅខាងក្នុង ឬ នៅខាងក្រៅ 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list-style-image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សម្រាប់យករូបភាពមកធ្វើជាសញ្ញាសម្គាល់។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list-style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ជាទម្រង់កាត់នៃការប្រើប្រាស់ 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property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811CE1-A65B-1F19-6D90-92EB118E2C4F}"/>
              </a:ext>
            </a:extLst>
          </p:cNvPr>
          <p:cNvGrpSpPr/>
          <p:nvPr/>
        </p:nvGrpSpPr>
        <p:grpSpPr>
          <a:xfrm>
            <a:off x="1098890" y="4459900"/>
            <a:ext cx="5418780" cy="867289"/>
            <a:chOff x="1640139" y="1721264"/>
            <a:chExt cx="5960113" cy="86728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DF364B1-4461-879F-00F8-839CC1DDA4B4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6F3209-0266-993D-F0A8-F6932F8268BD}"/>
                </a:ext>
              </a:extLst>
            </p:cNvPr>
            <p:cNvSpPr txBox="1"/>
            <p:nvPr/>
          </p:nvSpPr>
          <p:spPr>
            <a:xfrm>
              <a:off x="1640139" y="1721264"/>
              <a:ext cx="5960113" cy="867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 Syntax: </a:t>
              </a:r>
              <a:r>
                <a:rPr lang="ca-E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list-style: type position image;</a:t>
              </a:r>
            </a:p>
          </p:txBody>
        </p:sp>
      </p:grpSp>
      <p:sp>
        <p:nvSpPr>
          <p:cNvPr id="32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3D0FC45E-29C9-0A2B-6299-C723A7A82B6C}"/>
              </a:ext>
            </a:extLst>
          </p:cNvPr>
          <p:cNvSpPr txBox="1">
            <a:spLocks/>
          </p:cNvSpPr>
          <p:nvPr/>
        </p:nvSpPr>
        <p:spPr>
          <a:xfrm>
            <a:off x="4250448" y="180913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Float &amp; Clear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3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0F78FF53-7965-68B2-4AA9-777182E82F2B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cs typeface="Arial"/>
              <a:sym typeface="Roboto Condensed"/>
            </a:endParaRPr>
          </a:p>
        </p:txBody>
      </p:sp>
      <p:sp>
        <p:nvSpPr>
          <p:cNvPr id="34" name="Google Shape;830;p37">
            <a:extLst>
              <a:ext uri="{FF2B5EF4-FFF2-40B4-BE49-F238E27FC236}">
                <a16:creationId xmlns:a16="http://schemas.microsoft.com/office/drawing/2014/main" id="{E532FFFA-CBD6-0C7C-EB29-9AA71F392E6F}"/>
              </a:ext>
            </a:extLst>
          </p:cNvPr>
          <p:cNvSpPr/>
          <p:nvPr/>
        </p:nvSpPr>
        <p:spPr>
          <a:xfrm rot="10800000">
            <a:off x="3407531" y="673252"/>
            <a:ext cx="5486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A1A5F279-8B0F-E9F7-1AB7-E308409B4652}"/>
              </a:ext>
            </a:extLst>
          </p:cNvPr>
          <p:cNvSpPr txBox="1">
            <a:spLocks/>
          </p:cNvSpPr>
          <p:nvPr/>
        </p:nvSpPr>
        <p:spPr>
          <a:xfrm>
            <a:off x="3165534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36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1B458891-FE97-2C7B-642B-76CDB8ACF435}"/>
              </a:ext>
            </a:extLst>
          </p:cNvPr>
          <p:cNvSpPr txBox="1">
            <a:spLocks/>
          </p:cNvSpPr>
          <p:nvPr/>
        </p:nvSpPr>
        <p:spPr>
          <a:xfrm>
            <a:off x="5812969" y="180913"/>
            <a:ext cx="192521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Display &amp; Visibility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A5461D99-876F-0EA3-2101-7CEECD5A5669}"/>
              </a:ext>
            </a:extLst>
          </p:cNvPr>
          <p:cNvSpPr txBox="1">
            <a:spLocks/>
          </p:cNvSpPr>
          <p:nvPr/>
        </p:nvSpPr>
        <p:spPr>
          <a:xfrm>
            <a:off x="7756847" y="180913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7092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5" y="1042672"/>
            <a:ext cx="4569890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Float and Clear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59439-6590-5E93-C6DA-021036FD98B2}"/>
              </a:ext>
            </a:extLst>
          </p:cNvPr>
          <p:cNvSpPr txBox="1"/>
          <p:nvPr/>
        </p:nvSpPr>
        <p:spPr>
          <a:xfrm>
            <a:off x="916513" y="1613392"/>
            <a:ext cx="10121604" cy="1236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float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គេប្រើដើម្បីតែងឲ្យ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ណាមួយនៅពេលដែលគេចង់រុញវាទៅខាងឆ្វេងផុត ឬទៅខាងស្តាំផុត។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តម្លៃរបស់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float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មានពីរគឺ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Left &amp; Right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(នៅពេលដែលប្រើ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float left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តម្លៃដែលនៅខាងក្រោម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នោះនឹងលោតមកនៅខាងលើ ឫស្តាំ។)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CDB96F-315B-0AA0-EE91-5D56D96EE821}"/>
              </a:ext>
            </a:extLst>
          </p:cNvPr>
          <p:cNvGrpSpPr/>
          <p:nvPr/>
        </p:nvGrpSpPr>
        <p:grpSpPr>
          <a:xfrm>
            <a:off x="970379" y="2952014"/>
            <a:ext cx="3618162" cy="867289"/>
            <a:chOff x="1628763" y="1751319"/>
            <a:chExt cx="5960113" cy="86728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CAD1B6D-40A1-F71F-F17D-E1CB004AC887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F5BBEF-566B-F0AC-964A-38EA95FAACB0}"/>
                </a:ext>
              </a:extLst>
            </p:cNvPr>
            <p:cNvSpPr txBox="1"/>
            <p:nvPr/>
          </p:nvSpPr>
          <p:spPr>
            <a:xfrm>
              <a:off x="1628763" y="1751319"/>
              <a:ext cx="5960113" cy="867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 Syntax: float: left | right;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D42443-7B10-232C-9965-AF6840457E3C}"/>
              </a:ext>
            </a:extLst>
          </p:cNvPr>
          <p:cNvSpPr txBox="1"/>
          <p:nvPr/>
        </p:nvSpPr>
        <p:spPr>
          <a:xfrm>
            <a:off x="991161" y="3517398"/>
            <a:ext cx="10046956" cy="131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clear: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គេតែងតែប្រើជាមួយនឹង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float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ឧៈ នៅពេលដែលគេប្រើ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float left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ហើយមិនចង់ឲ្យខ្លឹមសារដែលនៅខាងក្រោមលោតមកខាងលើ ឫស្តាំយើងប្រើប្រាស់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clear left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63F82D-7D18-40E0-55B9-F0C89B3356FD}"/>
              </a:ext>
            </a:extLst>
          </p:cNvPr>
          <p:cNvGrpSpPr/>
          <p:nvPr/>
        </p:nvGrpSpPr>
        <p:grpSpPr>
          <a:xfrm>
            <a:off x="959987" y="4495913"/>
            <a:ext cx="4475575" cy="477856"/>
            <a:chOff x="1621483" y="1752437"/>
            <a:chExt cx="5960113" cy="47785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3072D5-D451-28F7-B773-BED497DD6AD0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34F2A1-CCA3-F87E-0D81-4F9F244E5421}"/>
                </a:ext>
              </a:extLst>
            </p:cNvPr>
            <p:cNvSpPr txBox="1"/>
            <p:nvPr/>
          </p:nvSpPr>
          <p:spPr>
            <a:xfrm>
              <a:off x="1621483" y="1752437"/>
              <a:ext cx="5960113" cy="451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 Syntax: clear: left | right | both</a:t>
              </a:r>
            </a:p>
          </p:txBody>
        </p:sp>
      </p:grpSp>
      <p:sp>
        <p:nvSpPr>
          <p:cNvPr id="15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1FCF21BD-5533-2C36-B82D-9641C2C3F0E7}"/>
              </a:ext>
            </a:extLst>
          </p:cNvPr>
          <p:cNvSpPr txBox="1">
            <a:spLocks/>
          </p:cNvSpPr>
          <p:nvPr/>
        </p:nvSpPr>
        <p:spPr>
          <a:xfrm>
            <a:off x="4250448" y="180913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Float &amp; Clear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AE5F7EFE-E7FD-B656-902B-3F3973E9F343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cs typeface="Arial"/>
              <a:sym typeface="Roboto Condensed"/>
            </a:endParaRPr>
          </a:p>
        </p:txBody>
      </p:sp>
      <p:sp>
        <p:nvSpPr>
          <p:cNvPr id="19" name="Google Shape;830;p37">
            <a:extLst>
              <a:ext uri="{FF2B5EF4-FFF2-40B4-BE49-F238E27FC236}">
                <a16:creationId xmlns:a16="http://schemas.microsoft.com/office/drawing/2014/main" id="{CD4994D2-8FB0-6B09-419A-7C5C7D0CF759}"/>
              </a:ext>
            </a:extLst>
          </p:cNvPr>
          <p:cNvSpPr/>
          <p:nvPr/>
        </p:nvSpPr>
        <p:spPr>
          <a:xfrm rot="10800000">
            <a:off x="4331275" y="673252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7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B15158FB-B675-2ECD-C731-98C8FC9B623B}"/>
              </a:ext>
            </a:extLst>
          </p:cNvPr>
          <p:cNvSpPr txBox="1">
            <a:spLocks/>
          </p:cNvSpPr>
          <p:nvPr/>
        </p:nvSpPr>
        <p:spPr>
          <a:xfrm>
            <a:off x="3165534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8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F7F28822-879D-0D40-D1E7-D92CFC9D9D4B}"/>
              </a:ext>
            </a:extLst>
          </p:cNvPr>
          <p:cNvSpPr txBox="1">
            <a:spLocks/>
          </p:cNvSpPr>
          <p:nvPr/>
        </p:nvSpPr>
        <p:spPr>
          <a:xfrm>
            <a:off x="5812969" y="180913"/>
            <a:ext cx="192521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Display &amp; Visibility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9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CD87EDB8-2FE7-581D-5329-DB03615633E9}"/>
              </a:ext>
            </a:extLst>
          </p:cNvPr>
          <p:cNvSpPr txBox="1">
            <a:spLocks/>
          </p:cNvSpPr>
          <p:nvPr/>
        </p:nvSpPr>
        <p:spPr>
          <a:xfrm>
            <a:off x="7756847" y="180913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72718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1516" y="955478"/>
            <a:ext cx="4775159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Display and Visibility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CDB96F-315B-0AA0-EE91-5D56D96EE821}"/>
              </a:ext>
            </a:extLst>
          </p:cNvPr>
          <p:cNvGrpSpPr/>
          <p:nvPr/>
        </p:nvGrpSpPr>
        <p:grpSpPr>
          <a:xfrm>
            <a:off x="1419556" y="3170856"/>
            <a:ext cx="6895769" cy="944233"/>
            <a:chOff x="1640233" y="1753555"/>
            <a:chExt cx="5960113" cy="94423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CAD1B6D-40A1-F71F-F17D-E1CB004AC887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F5BBEF-566B-F0AC-964A-38EA95FAACB0}"/>
                </a:ext>
              </a:extLst>
            </p:cNvPr>
            <p:cNvSpPr txBox="1"/>
            <p:nvPr/>
          </p:nvSpPr>
          <p:spPr>
            <a:xfrm>
              <a:off x="1640233" y="1753555"/>
              <a:ext cx="5960113" cy="944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 </a:t>
              </a:r>
              <a:r>
                <a:rPr lang="en-US" altLang="zh-CN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</a:t>
              </a:r>
              <a:r>
                <a:rPr lang="en-U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: display: </a:t>
              </a:r>
              <a:r>
                <a:rPr lang="en-US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none | block | inline | inline-block;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en-US" altLang="zh-CN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047AE58-2235-0B61-91D8-63A1B3136A75}"/>
              </a:ext>
            </a:extLst>
          </p:cNvPr>
          <p:cNvSpPr txBox="1"/>
          <p:nvPr/>
        </p:nvSpPr>
        <p:spPr>
          <a:xfrm>
            <a:off x="966620" y="1434232"/>
            <a:ext cx="9880061" cy="1360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​</a:t>
            </a:r>
            <a:r>
              <a:rPr lang="en-US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display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គេប្រើដើម្បីតែងកំណត់ពីលក្ខណៈនៃការបង្ហាញ ឫលាក់។ តម្លៃរបស់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display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មានបីដូចខាងក្រោម៖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580" b="1" dirty="0">
              <a:solidFill>
                <a:srgbClr val="200E74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D0A41C-D63F-DD94-0323-5EE0556A5E7D}"/>
              </a:ext>
            </a:extLst>
          </p:cNvPr>
          <p:cNvGrpSpPr/>
          <p:nvPr/>
        </p:nvGrpSpPr>
        <p:grpSpPr>
          <a:xfrm>
            <a:off x="1463837" y="4274037"/>
            <a:ext cx="4822663" cy="516625"/>
            <a:chOff x="1662997" y="1713668"/>
            <a:chExt cx="5960113" cy="51662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82E1C8D-3C36-10CF-3684-9F921300552D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6FDF95-BE5F-DA86-A60F-71A09010A032}"/>
                </a:ext>
              </a:extLst>
            </p:cNvPr>
            <p:cNvSpPr txBox="1"/>
            <p:nvPr/>
          </p:nvSpPr>
          <p:spPr>
            <a:xfrm>
              <a:off x="1662997" y="1713668"/>
              <a:ext cx="5960113" cy="491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 </a:t>
              </a:r>
              <a:r>
                <a:rPr lang="en-US" altLang="zh-CN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</a:t>
              </a:r>
              <a:r>
                <a:rPr lang="en-US" altLang="zh-CN" sz="20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: </a:t>
              </a:r>
              <a:r>
                <a:rPr lang="en-US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visibility: visible | hidden;</a:t>
              </a:r>
              <a:endParaRPr lang="en-US" altLang="zh-CN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E5A1215-F00E-5318-F2D0-6B1B7B92EA11}"/>
              </a:ext>
            </a:extLst>
          </p:cNvPr>
          <p:cNvSpPr txBox="1"/>
          <p:nvPr/>
        </p:nvSpPr>
        <p:spPr>
          <a:xfrm>
            <a:off x="995842" y="3794717"/>
            <a:ext cx="119601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 visibility: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សម្រាប់កំណត់ពីលក្ខណៈនៃការបង្ហាញ ឬលាក់។ តម្លៃរបស់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visibility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មានពីរគឺ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visible &amp; hidden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​។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	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DAB2D-EF4A-9092-1689-C52AF3048631}"/>
              </a:ext>
            </a:extLst>
          </p:cNvPr>
          <p:cNvSpPr txBox="1"/>
          <p:nvPr/>
        </p:nvSpPr>
        <p:spPr>
          <a:xfrm>
            <a:off x="1354197" y="1877029"/>
            <a:ext cx="9979091" cy="1211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250" indent="-34925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none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ប្រើសម្រាប់កំណត់ឲ្យមិនមាន​។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9250" indent="-34925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ប្រើសម្រាប់កំណត់ឲ្យបង្ហាញ នឹងសម្រាប់កាត់បន្ទាត់ចុះមកក្រោម។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9250" indent="-34925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Inline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សម្រាប់បង្ហាញធាតុជាធាតុក្នុងជួរ (ដូចជា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&lt;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span&gt;)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លក្ខណៈសម្បត្តិកម្ពស់ និងទទឹងនឹងមិនមានឥទ្ធិពលទេ។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C3601-E342-F7CE-C3A7-2CA266DBD156}"/>
              </a:ext>
            </a:extLst>
          </p:cNvPr>
          <p:cNvSpPr txBox="1"/>
          <p:nvPr/>
        </p:nvSpPr>
        <p:spPr>
          <a:xfrm>
            <a:off x="1363528" y="4911042"/>
            <a:ext cx="9269963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56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</a:t>
            </a:r>
            <a:r>
              <a:rPr lang="en-US" sz="156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560" dirty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ភាពខុសគ្នារវាង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display</a:t>
            </a:r>
            <a:r>
              <a:rPr lang="en-US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visibility</a:t>
            </a:r>
            <a:r>
              <a:rPr lang="en-US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ត្រង់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display</a:t>
            </a:r>
            <a:r>
              <a:rPr lang="en-US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គឺមិនរក្សាកន្លែងនៅលើទំព័រទេ </a:t>
            </a:r>
            <a:r>
              <a:rPr lang="en-US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ធាតុនឹងមិនបែងចែកចន្លោះនៅក្នុងទំព័រ</a:t>
            </a:r>
            <a:r>
              <a:rPr lang="en-US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ហើយនឹងមិនអាចមើលឃើញ។ ចំណែកឯ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visibility</a:t>
            </a:r>
            <a:r>
              <a:rPr lang="en-US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វិញគឺរក្សាកន្លែងនៅលើទំព័រទេ </a:t>
            </a:r>
            <a:r>
              <a:rPr lang="en-US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ធាតុបែងចែកចន្លោះនៅក្នុងទំព័រ</a:t>
            </a:r>
            <a:r>
              <a:rPr lang="en-US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156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ប៉ុន្តែវាមិនអាចមើលឃើញទេ។</a:t>
            </a:r>
          </a:p>
        </p:txBody>
      </p:sp>
      <p:sp>
        <p:nvSpPr>
          <p:cNvPr id="22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D59F3CB9-F369-1CA4-9130-4C5DAFB9A557}"/>
              </a:ext>
            </a:extLst>
          </p:cNvPr>
          <p:cNvSpPr txBox="1">
            <a:spLocks/>
          </p:cNvSpPr>
          <p:nvPr/>
        </p:nvSpPr>
        <p:spPr>
          <a:xfrm>
            <a:off x="4250448" y="180913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Float &amp; Clear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3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39A22FC7-30B2-7F68-36C4-080873054456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cs typeface="Arial"/>
              <a:sym typeface="Roboto Condensed"/>
            </a:endParaRPr>
          </a:p>
        </p:txBody>
      </p:sp>
      <p:sp>
        <p:nvSpPr>
          <p:cNvPr id="24" name="Google Shape;830;p37">
            <a:extLst>
              <a:ext uri="{FF2B5EF4-FFF2-40B4-BE49-F238E27FC236}">
                <a16:creationId xmlns:a16="http://schemas.microsoft.com/office/drawing/2014/main" id="{6A69AC70-2C4B-A8A0-BBB2-0C6ABFE9B3B1}"/>
              </a:ext>
            </a:extLst>
          </p:cNvPr>
          <p:cNvSpPr/>
          <p:nvPr/>
        </p:nvSpPr>
        <p:spPr>
          <a:xfrm rot="10800000">
            <a:off x="5898812" y="673252"/>
            <a:ext cx="14630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6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AAC035C2-87BA-6461-974D-E68A6E1D3BCC}"/>
              </a:ext>
            </a:extLst>
          </p:cNvPr>
          <p:cNvSpPr txBox="1">
            <a:spLocks/>
          </p:cNvSpPr>
          <p:nvPr/>
        </p:nvSpPr>
        <p:spPr>
          <a:xfrm>
            <a:off x="3165534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32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CED423B8-2527-4824-0FBA-4AA26AEA0BBC}"/>
              </a:ext>
            </a:extLst>
          </p:cNvPr>
          <p:cNvSpPr txBox="1">
            <a:spLocks/>
          </p:cNvSpPr>
          <p:nvPr/>
        </p:nvSpPr>
        <p:spPr>
          <a:xfrm>
            <a:off x="5812969" y="180913"/>
            <a:ext cx="192521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Display &amp; Visibility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</a:endParaRPr>
          </a:p>
        </p:txBody>
      </p:sp>
      <p:sp>
        <p:nvSpPr>
          <p:cNvPr id="33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4F0A1C95-42BC-2363-D65D-45A95D385883}"/>
              </a:ext>
            </a:extLst>
          </p:cNvPr>
          <p:cNvSpPr txBox="1">
            <a:spLocks/>
          </p:cNvSpPr>
          <p:nvPr/>
        </p:nvSpPr>
        <p:spPr>
          <a:xfrm>
            <a:off x="7756847" y="180913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2896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1516" y="1000927"/>
            <a:ext cx="4775159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20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តារាង</a:t>
            </a:r>
            <a:r>
              <a:rPr lang="en-US" sz="20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Table</a:t>
            </a:r>
            <a:r>
              <a:rPr lang="en-US" sz="20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)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9D884-C901-0B91-35B4-550F3651AE1F}"/>
              </a:ext>
            </a:extLst>
          </p:cNvPr>
          <p:cNvSpPr txBox="1"/>
          <p:nvPr/>
        </p:nvSpPr>
        <p:spPr>
          <a:xfrm>
            <a:off x="960232" y="1504874"/>
            <a:ext cx="8442945" cy="82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ca-ES" altLang="zh-CN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មួយចំនួនសម្រាប់ តែងឲ្យតារាងដូចជា៖ </a:t>
            </a:r>
          </a:p>
          <a:p>
            <a:pPr marL="0" indent="0">
              <a:lnSpc>
                <a:spcPts val="3000"/>
              </a:lnSpc>
              <a:buNone/>
            </a:pP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FEBB8-5357-EF63-D93E-DBFC3E4E55C7}"/>
              </a:ext>
            </a:extLst>
          </p:cNvPr>
          <p:cNvSpPr txBox="1"/>
          <p:nvPr/>
        </p:nvSpPr>
        <p:spPr>
          <a:xfrm>
            <a:off x="1216191" y="2027659"/>
            <a:ext cx="7931026" cy="136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r>
              <a:rPr lang="ca-E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border-collapse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សម្រាប់កំណត់រូបរាងនៃ </a:t>
            </a:r>
            <a:r>
              <a:rPr lang="ca-E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table border (collapse = “ rules=‘all’ ”)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ca-E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text-align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: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សម្រាប់កំណត់ទីតាំងនៃអក្សរ (ឆ្វេង កណ្ដាល ស្ដាំ)។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r>
              <a:rPr lang="ca-E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vertical-align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សម្រាប់កំណត់ទីតាំងនៃអក្សរ (លើ,​ កណ្ដាល, ក្រោម)។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8AF7EC-41B6-D2E7-679B-ACF5E8E1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04" y="3706370"/>
            <a:ext cx="6043184" cy="13640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D9A40-54BE-D663-C031-C1CECFD80AFE}"/>
              </a:ext>
            </a:extLst>
          </p:cNvPr>
          <p:cNvSpPr txBox="1"/>
          <p:nvPr/>
        </p:nvSpPr>
        <p:spPr>
          <a:xfrm>
            <a:off x="1216191" y="3576879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14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21BD5CC5-D09F-6CE3-E3B4-6039B1B0BAD7}"/>
              </a:ext>
            </a:extLst>
          </p:cNvPr>
          <p:cNvSpPr txBox="1">
            <a:spLocks/>
          </p:cNvSpPr>
          <p:nvPr/>
        </p:nvSpPr>
        <p:spPr>
          <a:xfrm>
            <a:off x="4206058" y="189791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+mj-lt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Float &amp; Clear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+mj-lt"/>
              <a:ea typeface="Roboto Condensed"/>
              <a:sym typeface="Roboto Condensed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5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C66C7F97-89AE-EE36-F962-967384064446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+mj-lt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+mj-lt"/>
              <a:ea typeface="Roboto Condensed"/>
              <a:cs typeface="Arial"/>
              <a:sym typeface="Roboto Condensed"/>
            </a:endParaRPr>
          </a:p>
        </p:txBody>
      </p:sp>
      <p:sp>
        <p:nvSpPr>
          <p:cNvPr id="17" name="Google Shape;830;p37">
            <a:extLst>
              <a:ext uri="{FF2B5EF4-FFF2-40B4-BE49-F238E27FC236}">
                <a16:creationId xmlns:a16="http://schemas.microsoft.com/office/drawing/2014/main" id="{E46AB56A-D09A-58E7-7E4D-A49602F39661}"/>
              </a:ext>
            </a:extLst>
          </p:cNvPr>
          <p:cNvSpPr/>
          <p:nvPr/>
        </p:nvSpPr>
        <p:spPr>
          <a:xfrm rot="10800000">
            <a:off x="7776117" y="673252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8BC73061-D298-2D66-50A6-76264C0C306A}"/>
              </a:ext>
            </a:extLst>
          </p:cNvPr>
          <p:cNvSpPr txBox="1">
            <a:spLocks/>
          </p:cNvSpPr>
          <p:nvPr/>
        </p:nvSpPr>
        <p:spPr>
          <a:xfrm>
            <a:off x="3005738" y="184531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latin typeface="+mj-lt"/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endParaRPr lang="en-US" sz="1500" u="sng" dirty="0">
              <a:uFill>
                <a:solidFill>
                  <a:schemeClr val="tx2"/>
                </a:solidFill>
              </a:uFill>
              <a:latin typeface="+mj-lt"/>
              <a:cs typeface="Arial"/>
              <a:sym typeface="Roboto"/>
            </a:endParaRPr>
          </a:p>
        </p:txBody>
      </p:sp>
      <p:sp>
        <p:nvSpPr>
          <p:cNvPr id="19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09E2268E-51ED-33A7-30EA-123DA1A7DDDB}"/>
              </a:ext>
            </a:extLst>
          </p:cNvPr>
          <p:cNvSpPr txBox="1">
            <a:spLocks/>
          </p:cNvSpPr>
          <p:nvPr/>
        </p:nvSpPr>
        <p:spPr>
          <a:xfrm>
            <a:off x="5812969" y="180913"/>
            <a:ext cx="192521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+mj-lt"/>
                <a:ea typeface="Verdana" panose="020B0604030504040204" pitchFamily="34" charset="0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Display &amp; Visibility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+mj-lt"/>
              <a:ea typeface="Verdana" panose="020B0604030504040204" pitchFamily="34" charset="0"/>
              <a:sym typeface="Roboto Condensed"/>
            </a:endParaRPr>
          </a:p>
        </p:txBody>
      </p:sp>
      <p:sp>
        <p:nvSpPr>
          <p:cNvPr id="20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1F216CF5-B70D-839F-27C3-542F22204A2C}"/>
              </a:ext>
            </a:extLst>
          </p:cNvPr>
          <p:cNvSpPr txBox="1">
            <a:spLocks/>
          </p:cNvSpPr>
          <p:nvPr/>
        </p:nvSpPr>
        <p:spPr>
          <a:xfrm>
            <a:off x="7756847" y="180913"/>
            <a:ext cx="1646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+mj-lt"/>
                <a:ea typeface="Roboto Condensed" panose="02000000000000000000" pitchFamily="2" charset="0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8905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49660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Ctrl -&gt; click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98976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713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 Condensed</vt:lpstr>
      <vt:lpstr>Arial</vt:lpstr>
      <vt:lpstr>Khmer OS Battambang</vt:lpstr>
      <vt:lpstr>Khmer OS Muol Light</vt:lpstr>
      <vt:lpstr>Wingdings</vt:lpstr>
      <vt:lpstr>Verdana</vt:lpstr>
      <vt:lpstr>Roboto</vt:lpstr>
      <vt:lpstr>Small Business Web Site 4:3 Project Proposal by Slidesgo</vt:lpstr>
      <vt:lpstr>ការប្រើប្រាស់ CSS  Navbar and Table Style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Navigation and Table Style</dc:title>
  <dc:creator>Che Sophal</dc:creator>
  <cp:lastModifiedBy>Che Sophal</cp:lastModifiedBy>
  <cp:revision>59</cp:revision>
  <dcterms:modified xsi:type="dcterms:W3CDTF">2023-08-18T06:47:34Z</dcterms:modified>
</cp:coreProperties>
</file>