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73" r:id="rId2"/>
    <p:sldId id="316" r:id="rId3"/>
    <p:sldId id="338" r:id="rId4"/>
    <p:sldId id="339" r:id="rId5"/>
    <p:sldId id="344" r:id="rId6"/>
    <p:sldId id="340" r:id="rId7"/>
    <p:sldId id="341" r:id="rId8"/>
    <p:sldId id="342" r:id="rId9"/>
    <p:sldId id="343" r:id="rId10"/>
    <p:sldId id="337" r:id="rId11"/>
  </p:sldIdLst>
  <p:sldSz cx="12192000" cy="6858000"/>
  <p:notesSz cx="6858000" cy="9144000"/>
  <p:embeddedFontLst>
    <p:embeddedFont>
      <p:font typeface="Khmer OS Battambang" panose="02000500000000020004" pitchFamily="2" charset="0"/>
      <p:regular r:id="rId14"/>
      <p:bold r:id="rId15"/>
    </p:embeddedFont>
    <p:embeddedFont>
      <p:font typeface="Khmer OS Muol Light" panose="02000500000000020004" pitchFamily="2" charset="0"/>
      <p:regular r:id="rId16"/>
    </p:embeddedFont>
    <p:embeddedFont>
      <p:font typeface="Khmer OS System" panose="02000500000000020004" pitchFamily="2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BA"/>
    <a:srgbClr val="3C9CD7"/>
    <a:srgbClr val="200E74"/>
    <a:srgbClr val="D1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435D3-F470-4B2E-9787-888551F29F60}">
  <a:tblStyle styleId="{000435D3-F470-4B2E-9787-888551F29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>
        <p:scale>
          <a:sx n="100" d="100"/>
          <a:sy n="100" d="100"/>
        </p:scale>
        <p:origin x="990" y="2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3171E2-160B-9248-6081-5A641E8BF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4B4A-8F91-9D3E-4A48-5C15ECCF0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1542-B801-479C-BAE2-831B9F91124E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E4BF-906F-18DA-7024-5B238B8324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54FC4-EF34-BA66-4CEE-AEDD6837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D6C4-375A-4F96-8E5B-A0807B41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3eef302b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3eef302b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59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365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8826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8882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801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498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89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5112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 hasCustomPrompt="1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/>
              <a:t>sdsd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and text 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7341779" y="3251285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7341800" y="3917770"/>
            <a:ext cx="34964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0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9" r:id="rId3"/>
    <p:sldLayoutId id="2147483673" r:id="rId4"/>
    <p:sldLayoutId id="2147483674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heSoph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5.xml"/><Relationship Id="rId5" Type="http://schemas.openxmlformats.org/officeDocument/2006/relationships/image" Target="../media/image6.jpeg"/><Relationship Id="rId10" Type="http://schemas.openxmlformats.org/officeDocument/2006/relationships/slide" Target="slide9.xml"/><Relationship Id="rId4" Type="http://schemas.openxmlformats.org/officeDocument/2006/relationships/image" Target="../media/image5.jpeg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" Target="slide6.xml"/><Relationship Id="rId7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5" Type="http://schemas.openxmlformats.org/officeDocument/2006/relationships/slide" Target="slide3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7.png"/><Relationship Id="rId7" Type="http://schemas.openxmlformats.org/officeDocument/2006/relationships/slide" Target="slide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image" Target="../media/image8.png"/><Relationship Id="rId7" Type="http://schemas.openxmlformats.org/officeDocument/2006/relationships/slide" Target="slide8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slide" Target="slide6.xml"/><Relationship Id="rId9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0"/>
          <p:cNvSpPr txBox="1">
            <a:spLocks noGrp="1"/>
          </p:cNvSpPr>
          <p:nvPr>
            <p:ph type="title"/>
          </p:nvPr>
        </p:nvSpPr>
        <p:spPr>
          <a:xfrm>
            <a:off x="5973935" y="3183289"/>
            <a:ext cx="5232130" cy="192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SzPts val="5200"/>
            </a:pPr>
            <a:r>
              <a:rPr lang="km-KH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</a:t>
            </a:r>
            <a:r>
              <a:rPr lang="en-US" sz="28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7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CSS Layout, Horizontal &amp; Vertical Align, Cursor and Position</a:t>
            </a:r>
            <a:endParaRPr sz="2700" dirty="0"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grpSp>
        <p:nvGrpSpPr>
          <p:cNvPr id="1220" name="Google Shape;1220;p50"/>
          <p:cNvGrpSpPr/>
          <p:nvPr/>
        </p:nvGrpSpPr>
        <p:grpSpPr>
          <a:xfrm>
            <a:off x="1884263" y="2370754"/>
            <a:ext cx="3771185" cy="3107176"/>
            <a:chOff x="3056525" y="3054300"/>
            <a:chExt cx="2022300" cy="1666225"/>
          </a:xfrm>
        </p:grpSpPr>
        <p:sp>
          <p:nvSpPr>
            <p:cNvPr id="1221" name="Google Shape;1221;p50"/>
            <p:cNvSpPr/>
            <p:nvPr/>
          </p:nvSpPr>
          <p:spPr>
            <a:xfrm>
              <a:off x="3853750" y="4156750"/>
              <a:ext cx="427825" cy="507050"/>
            </a:xfrm>
            <a:custGeom>
              <a:avLst/>
              <a:gdLst/>
              <a:ahLst/>
              <a:cxnLst/>
              <a:rect l="l" t="t" r="r" b="b"/>
              <a:pathLst>
                <a:path w="17113" h="20282" extrusionOk="0">
                  <a:moveTo>
                    <a:pt x="1" y="1"/>
                  </a:moveTo>
                  <a:lnTo>
                    <a:pt x="1" y="20282"/>
                  </a:lnTo>
                  <a:lnTo>
                    <a:pt x="17113" y="20282"/>
                  </a:lnTo>
                  <a:lnTo>
                    <a:pt x="17113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620250" y="4553700"/>
              <a:ext cx="894825" cy="166825"/>
            </a:xfrm>
            <a:custGeom>
              <a:avLst/>
              <a:gdLst/>
              <a:ahLst/>
              <a:cxnLst/>
              <a:rect l="l" t="t" r="r" b="b"/>
              <a:pathLst>
                <a:path w="35793" h="6673" extrusionOk="0">
                  <a:moveTo>
                    <a:pt x="5305" y="1"/>
                  </a:moveTo>
                  <a:cubicBezTo>
                    <a:pt x="2369" y="1"/>
                    <a:pt x="1" y="2369"/>
                    <a:pt x="1" y="5271"/>
                  </a:cubicBezTo>
                  <a:lnTo>
                    <a:pt x="1" y="6672"/>
                  </a:lnTo>
                  <a:lnTo>
                    <a:pt x="35793" y="6672"/>
                  </a:lnTo>
                  <a:lnTo>
                    <a:pt x="35793" y="5271"/>
                  </a:lnTo>
                  <a:cubicBezTo>
                    <a:pt x="35793" y="2369"/>
                    <a:pt x="33425" y="1"/>
                    <a:pt x="30489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056525" y="3054300"/>
              <a:ext cx="2022300" cy="1332650"/>
            </a:xfrm>
            <a:custGeom>
              <a:avLst/>
              <a:gdLst/>
              <a:ahLst/>
              <a:cxnLst/>
              <a:rect l="l" t="t" r="r" b="b"/>
              <a:pathLst>
                <a:path w="80892" h="53306" extrusionOk="0">
                  <a:moveTo>
                    <a:pt x="2302" y="0"/>
                  </a:moveTo>
                  <a:cubicBezTo>
                    <a:pt x="1034" y="0"/>
                    <a:pt x="0" y="1034"/>
                    <a:pt x="0" y="2269"/>
                  </a:cubicBezTo>
                  <a:lnTo>
                    <a:pt x="0" y="51037"/>
                  </a:lnTo>
                  <a:cubicBezTo>
                    <a:pt x="0" y="52304"/>
                    <a:pt x="1034" y="53305"/>
                    <a:pt x="2302" y="53305"/>
                  </a:cubicBezTo>
                  <a:lnTo>
                    <a:pt x="78590" y="53305"/>
                  </a:lnTo>
                  <a:cubicBezTo>
                    <a:pt x="79857" y="53305"/>
                    <a:pt x="80891" y="52304"/>
                    <a:pt x="80891" y="51037"/>
                  </a:cubicBezTo>
                  <a:lnTo>
                    <a:pt x="80891" y="2269"/>
                  </a:lnTo>
                  <a:cubicBezTo>
                    <a:pt x="80891" y="1034"/>
                    <a:pt x="79857" y="0"/>
                    <a:pt x="7859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119075" y="3115175"/>
              <a:ext cx="1897200" cy="1160025"/>
            </a:xfrm>
            <a:custGeom>
              <a:avLst/>
              <a:gdLst/>
              <a:ahLst/>
              <a:cxnLst/>
              <a:rect l="l" t="t" r="r" b="b"/>
              <a:pathLst>
                <a:path w="75888" h="46401" extrusionOk="0">
                  <a:moveTo>
                    <a:pt x="0" y="0"/>
                  </a:moveTo>
                  <a:lnTo>
                    <a:pt x="0" y="46400"/>
                  </a:lnTo>
                  <a:lnTo>
                    <a:pt x="75888" y="46400"/>
                  </a:lnTo>
                  <a:lnTo>
                    <a:pt x="75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43900" y="4304350"/>
              <a:ext cx="47550" cy="47575"/>
            </a:xfrm>
            <a:custGeom>
              <a:avLst/>
              <a:gdLst/>
              <a:ahLst/>
              <a:cxnLst/>
              <a:rect l="l" t="t" r="r" b="b"/>
              <a:pathLst>
                <a:path w="1902" h="1903" extrusionOk="0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68"/>
                    <a:pt x="434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1226" name="Google Shape;1226;p50"/>
          <p:cNvCxnSpPr>
            <a:cxnSpLocks/>
          </p:cNvCxnSpPr>
          <p:nvPr/>
        </p:nvCxnSpPr>
        <p:spPr>
          <a:xfrm rot="10800000" flipV="1">
            <a:off x="3769982" y="1744600"/>
            <a:ext cx="3931920" cy="65332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1229" name="Google Shape;1229;p50"/>
          <p:cNvSpPr/>
          <p:nvPr/>
        </p:nvSpPr>
        <p:spPr>
          <a:xfrm>
            <a:off x="10188249" y="5276519"/>
            <a:ext cx="374400" cy="374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0" name="Google Shape;1230;p50"/>
          <p:cNvGrpSpPr/>
          <p:nvPr/>
        </p:nvGrpSpPr>
        <p:grpSpPr>
          <a:xfrm>
            <a:off x="1626879" y="1212543"/>
            <a:ext cx="518239" cy="502950"/>
            <a:chOff x="690709" y="1212543"/>
            <a:chExt cx="518239" cy="502950"/>
          </a:xfrm>
        </p:grpSpPr>
        <p:sp>
          <p:nvSpPr>
            <p:cNvPr id="1231" name="Google Shape;1231;p50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4" name="Google Shape;1234;p50"/>
          <p:cNvSpPr/>
          <p:nvPr/>
        </p:nvSpPr>
        <p:spPr>
          <a:xfrm>
            <a:off x="2086533" y="5615879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5" name="Google Shape;1235;p50"/>
          <p:cNvGrpSpPr/>
          <p:nvPr/>
        </p:nvGrpSpPr>
        <p:grpSpPr>
          <a:xfrm>
            <a:off x="9154177" y="2144831"/>
            <a:ext cx="633094" cy="451845"/>
            <a:chOff x="6712801" y="2072648"/>
            <a:chExt cx="633094" cy="451845"/>
          </a:xfrm>
        </p:grpSpPr>
        <p:sp>
          <p:nvSpPr>
            <p:cNvPr id="1236" name="Google Shape;1236;p50"/>
            <p:cNvSpPr/>
            <p:nvPr/>
          </p:nvSpPr>
          <p:spPr>
            <a:xfrm>
              <a:off x="7123895" y="2302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712801" y="2072648"/>
              <a:ext cx="330600" cy="330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38" name="Google Shape;1238;p50"/>
          <p:cNvGrpSpPr/>
          <p:nvPr/>
        </p:nvGrpSpPr>
        <p:grpSpPr>
          <a:xfrm>
            <a:off x="7701902" y="1284093"/>
            <a:ext cx="862800" cy="862800"/>
            <a:chOff x="5465538" y="1366672"/>
            <a:chExt cx="862800" cy="862800"/>
          </a:xfrm>
        </p:grpSpPr>
        <p:sp>
          <p:nvSpPr>
            <p:cNvPr id="1227" name="Google Shape;1227;p50"/>
            <p:cNvSpPr/>
            <p:nvPr/>
          </p:nvSpPr>
          <p:spPr>
            <a:xfrm>
              <a:off x="5465538" y="1366672"/>
              <a:ext cx="862800" cy="86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5731637" y="1511757"/>
              <a:ext cx="330592" cy="572626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" name="Google Shape;579;p41">
            <a:extLst>
              <a:ext uri="{FF2B5EF4-FFF2-40B4-BE49-F238E27FC236}">
                <a16:creationId xmlns:a16="http://schemas.microsoft.com/office/drawing/2014/main" id="{EEDED91F-D3F7-9DC6-2F36-119414C9B272}"/>
              </a:ext>
            </a:extLst>
          </p:cNvPr>
          <p:cNvSpPr/>
          <p:nvPr/>
        </p:nvSpPr>
        <p:spPr>
          <a:xfrm>
            <a:off x="6086669" y="2499207"/>
            <a:ext cx="1806554" cy="56413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Chapter 6</a:t>
            </a:r>
            <a:endParaRPr sz="19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" name="Picture 2" descr="The full guide to UI design - Justinmind">
            <a:extLst>
              <a:ext uri="{FF2B5EF4-FFF2-40B4-BE49-F238E27FC236}">
                <a16:creationId xmlns:a16="http://schemas.microsoft.com/office/drawing/2014/main" id="{FDF1494E-232A-0564-AE7B-47A078F41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06" y="2475430"/>
            <a:ext cx="3537899" cy="217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/>
          <p:nvPr/>
        </p:nvSpPr>
        <p:spPr>
          <a:xfrm>
            <a:off x="8939556" y="1943657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2450374" y="4332839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7239288" y="1244085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" name="Google Shape;1523;p59">
            <a:extLst>
              <a:ext uri="{FF2B5EF4-FFF2-40B4-BE49-F238E27FC236}">
                <a16:creationId xmlns:a16="http://schemas.microsoft.com/office/drawing/2014/main" id="{802E686B-0E77-FCC8-AB83-8494E2900D1E}"/>
              </a:ext>
            </a:extLst>
          </p:cNvPr>
          <p:cNvSpPr txBox="1">
            <a:spLocks/>
          </p:cNvSpPr>
          <p:nvPr/>
        </p:nvSpPr>
        <p:spPr>
          <a:xfrm>
            <a:off x="3954000" y="194558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8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Q &amp; A!</a:t>
            </a:r>
          </a:p>
        </p:txBody>
      </p:sp>
      <p:sp>
        <p:nvSpPr>
          <p:cNvPr id="41" name="Google Shape;1524;p59">
            <a:extLst>
              <a:ext uri="{FF2B5EF4-FFF2-40B4-BE49-F238E27FC236}">
                <a16:creationId xmlns:a16="http://schemas.microsoft.com/office/drawing/2014/main" id="{CFEC4A91-AF79-588F-7E4D-35F99B5F812D}"/>
              </a:ext>
            </a:extLst>
          </p:cNvPr>
          <p:cNvSpPr txBox="1">
            <a:spLocks/>
          </p:cNvSpPr>
          <p:nvPr/>
        </p:nvSpPr>
        <p:spPr>
          <a:xfrm>
            <a:off x="3646553" y="3219103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Do you have any questions? </a:t>
            </a:r>
            <a:endParaRPr lang="km-KH" sz="1600" dirty="0"/>
          </a:p>
          <a:p>
            <a:pPr marL="0" indent="0" algn="ctr">
              <a:spcBef>
                <a:spcPts val="600"/>
              </a:spcBef>
              <a:buClr>
                <a:schemeClr val="lt1"/>
              </a:buClr>
              <a:buSzPts val="1100"/>
            </a:pPr>
            <a:r>
              <a:rPr lang="en-US" sz="1500" dirty="0"/>
              <a:t>If you have any questions, feel free to ask me</a:t>
            </a:r>
            <a:r>
              <a:rPr lang="en-US" sz="1600" dirty="0"/>
              <a:t>.</a:t>
            </a:r>
          </a:p>
        </p:txBody>
      </p:sp>
      <p:pic>
        <p:nvPicPr>
          <p:cNvPr id="19" name="Picture 18">
            <a:hlinkClick r:id="rId3"/>
            <a:extLst>
              <a:ext uri="{FF2B5EF4-FFF2-40B4-BE49-F238E27FC236}">
                <a16:creationId xmlns:a16="http://schemas.microsoft.com/office/drawing/2014/main" id="{65A38763-9E7C-98D5-C723-52E8D62B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95957"/>
            <a:ext cx="457200" cy="457200"/>
          </a:xfrm>
          <a:prstGeom prst="rect">
            <a:avLst/>
          </a:prstGeom>
        </p:spPr>
      </p:pic>
      <p:sp>
        <p:nvSpPr>
          <p:cNvPr id="13" name="Google Shape;1524;p59">
            <a:extLst>
              <a:ext uri="{FF2B5EF4-FFF2-40B4-BE49-F238E27FC236}">
                <a16:creationId xmlns:a16="http://schemas.microsoft.com/office/drawing/2014/main" id="{37F57B95-B3E2-1AC4-15CE-F78EBE6D4138}"/>
              </a:ext>
            </a:extLst>
          </p:cNvPr>
          <p:cNvSpPr txBox="1">
            <a:spLocks/>
          </p:cNvSpPr>
          <p:nvPr/>
        </p:nvSpPr>
        <p:spPr>
          <a:xfrm>
            <a:off x="3646553" y="4748658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Ctrl -&gt; click</a:t>
            </a:r>
          </a:p>
        </p:txBody>
      </p:sp>
      <p:sp>
        <p:nvSpPr>
          <p:cNvPr id="14" name="Google Shape;2087;p67">
            <a:extLst>
              <a:ext uri="{FF2B5EF4-FFF2-40B4-BE49-F238E27FC236}">
                <a16:creationId xmlns:a16="http://schemas.microsoft.com/office/drawing/2014/main" id="{FF2A7524-2414-6C02-E00A-87C080B30FA1}"/>
              </a:ext>
            </a:extLst>
          </p:cNvPr>
          <p:cNvSpPr/>
          <p:nvPr/>
        </p:nvSpPr>
        <p:spPr>
          <a:xfrm rot="16200000">
            <a:off x="5985547" y="4507305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73919" y="1020211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7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ការប្រើប្រាស់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Dimension</a:t>
            </a:r>
            <a:endParaRPr lang="en-US" sz="1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11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B277F2B8-3F3E-AAB7-F0B2-0EC4E311B118}"/>
              </a:ext>
            </a:extLst>
          </p:cNvPr>
          <p:cNvSpPr txBox="1">
            <a:spLocks/>
          </p:cNvSpPr>
          <p:nvPr/>
        </p:nvSpPr>
        <p:spPr>
          <a:xfrm>
            <a:off x="5698104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Position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2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B1B07AD8-7E34-6B13-FFDE-1A9784CA8EF9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Dimensions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3" name="Google Shape;830;p37">
            <a:extLst>
              <a:ext uri="{FF2B5EF4-FFF2-40B4-BE49-F238E27FC236}">
                <a16:creationId xmlns:a16="http://schemas.microsoft.com/office/drawing/2014/main" id="{1A512972-46C9-C6D1-E73A-7E1356FFF55A}"/>
              </a:ext>
            </a:extLst>
          </p:cNvPr>
          <p:cNvSpPr/>
          <p:nvPr/>
        </p:nvSpPr>
        <p:spPr>
          <a:xfrm rot="10800000">
            <a:off x="2094324" y="675393"/>
            <a:ext cx="10058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6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EB29B3A1-C52A-49A2-4B22-448EC7E7D644}"/>
              </a:ext>
            </a:extLst>
          </p:cNvPr>
          <p:cNvSpPr txBox="1">
            <a:spLocks/>
          </p:cNvSpPr>
          <p:nvPr/>
        </p:nvSpPr>
        <p:spPr>
          <a:xfrm>
            <a:off x="3431840" y="182516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 CSS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69B89-5DAB-5C9B-B7EF-A6A03CFBD282}"/>
              </a:ext>
            </a:extLst>
          </p:cNvPr>
          <p:cNvSpPr txBox="1"/>
          <p:nvPr/>
        </p:nvSpPr>
        <p:spPr>
          <a:xfrm>
            <a:off x="778108" y="1615900"/>
            <a:ext cx="1021335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នៅក្នុងមេរៀននេះយើងនឹងរៀនពីរបៀបដែលយើងអាចផ្លាស់ប្តូរទំហំប្រអប់។ យើងមាន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properties</a:t>
            </a:r>
            <a:r>
              <a:rPr lang="km-KH" sz="1600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ដូចខាងក្រោមដែលអនុញ្ញាតឱ្យអ្នកគ្រប់គ្រងអាចកំណត់វិមាត្រនៃប្រអប់មួយបាន។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1030035" y="2476813"/>
            <a:ext cx="10980559" cy="1975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height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ត្រូវបានប្រើដើម្បីកំណត់កម្ពស់ប្រអប់។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width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ត្រូវបានប្រើដើម្បីកំណត់ទទឹងប្រអប់។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line-height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ត្រូវបានប្រើដើម្បីកំណត់កម្ពស់បន្ទាត់នៃអត្ថបទ។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max-height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ប្រើដើម្បីកំណត់កម្ពស់អតិបរមាដែលប្រអប់។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min-height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ប្រើដើម្បីកំណត់កម្ពស់អប្បបរមាដែលប្រអប់។</a:t>
            </a: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max-width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ត្រូវបានប្រើដើម្បីកំណត់ទទឹងអតិបរមាប្រអប់។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min-width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ត្រូវ​បាន​ប្រើ​ដើម្បី​កំណត់​ទទឹង​អប្បបរមា​​ប្រអប់​។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186516-9324-55C6-BCC9-83FE1E95DB2C}"/>
              </a:ext>
            </a:extLst>
          </p:cNvPr>
          <p:cNvSpPr txBox="1"/>
          <p:nvPr/>
        </p:nvSpPr>
        <p:spPr>
          <a:xfrm>
            <a:off x="1030034" y="4654403"/>
            <a:ext cx="9242969" cy="33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m-KH" sz="1600" b="1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ចំណាំ</a:t>
            </a:r>
            <a:r>
              <a:rPr lang="en-US" sz="1600" b="1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height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និង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width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អាចមានតម្លៃដូចជា: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auto, length (px, rem, cm …), % (percent)… </a:t>
            </a:r>
          </a:p>
        </p:txBody>
      </p:sp>
      <p:sp>
        <p:nvSpPr>
          <p:cNvPr id="10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844D0C67-1E57-BD85-8854-AECEE34116F6}"/>
              </a:ext>
            </a:extLst>
          </p:cNvPr>
          <p:cNvSpPr txBox="1">
            <a:spLocks/>
          </p:cNvSpPr>
          <p:nvPr/>
        </p:nvSpPr>
        <p:spPr>
          <a:xfrm>
            <a:off x="6506003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Overflow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14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434E0021-7DBA-228C-9D28-6C5F3C1A60A1}"/>
              </a:ext>
            </a:extLst>
          </p:cNvPr>
          <p:cNvSpPr txBox="1">
            <a:spLocks/>
          </p:cNvSpPr>
          <p:nvPr/>
        </p:nvSpPr>
        <p:spPr>
          <a:xfrm>
            <a:off x="7562918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Resize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19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0405A6AA-59CD-36E7-C30F-AE04E443866E}"/>
              </a:ext>
            </a:extLst>
          </p:cNvPr>
          <p:cNvSpPr txBox="1">
            <a:spLocks/>
          </p:cNvSpPr>
          <p:nvPr/>
        </p:nvSpPr>
        <p:spPr>
          <a:xfrm>
            <a:off x="4678513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Cursor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 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54638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33656" y="945543"/>
            <a:ext cx="650976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ការកំណត់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Horizontal &amp; Vertical Align CSS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B69B89-5DAB-5C9B-B7EF-A6A03CFBD282}"/>
              </a:ext>
            </a:extLst>
          </p:cNvPr>
          <p:cNvSpPr txBox="1"/>
          <p:nvPr/>
        </p:nvSpPr>
        <p:spPr>
          <a:xfrm>
            <a:off x="793378" y="1442384"/>
            <a:ext cx="10213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ដើម្បីកំណត់ធាតុ ឫតម្លៃមួយឲ្យនៅចំកណ្តាលគឺយើងមានវិធីសាស្រ្តច្រើន។ នៅខាងក្រោមនេះគឺជាការបង្ហាញពីរបៀបកំណត់៖</a:t>
            </a:r>
          </a:p>
        </p:txBody>
      </p:sp>
      <p:sp>
        <p:nvSpPr>
          <p:cNvPr id="10" name="Google Shape;811;p37">
            <a:extLst>
              <a:ext uri="{FF2B5EF4-FFF2-40B4-BE49-F238E27FC236}">
                <a16:creationId xmlns:a16="http://schemas.microsoft.com/office/drawing/2014/main" id="{ABF61E7A-D303-4727-8381-9DF1F49664F3}"/>
              </a:ext>
            </a:extLst>
          </p:cNvPr>
          <p:cNvSpPr txBox="1">
            <a:spLocks/>
          </p:cNvSpPr>
          <p:nvPr/>
        </p:nvSpPr>
        <p:spPr>
          <a:xfrm>
            <a:off x="793377" y="1873423"/>
            <a:ext cx="4823651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km-KH" sz="145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ការកំណត់ទៅលើ</a:t>
            </a:r>
            <a:r>
              <a:rPr lang="en-US" sz="145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450" b="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  <a:sym typeface="Arial"/>
              </a:rPr>
              <a:t>Content</a:t>
            </a:r>
            <a:r>
              <a:rPr lang="en-US" sz="145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 </a:t>
            </a:r>
            <a:r>
              <a:rPr lang="km-KH" sz="145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ឲ្យនៅចំកណ្តាល</a:t>
            </a:r>
            <a:r>
              <a:rPr lang="en-US" sz="145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: 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D567A-E546-6BB0-C9A4-487AFAB38FB6}"/>
              </a:ext>
            </a:extLst>
          </p:cNvPr>
          <p:cNvSpPr txBox="1"/>
          <p:nvPr/>
        </p:nvSpPr>
        <p:spPr>
          <a:xfrm>
            <a:off x="793378" y="2429363"/>
            <a:ext cx="10140094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km-KH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text-align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ប្រើសម្រាប់កំណត់ទីតាំងរបស់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text (only horizontal)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តម្លៃរបស់វាមានបួនគឺ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left, center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right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និង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justify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km-KH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text-align-last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ប្រើសម្រាប់កំណត់ទីតាំងរបស់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text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ដែលកំណត់ទៅបន្ទាត់ចុងក្រោយ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only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horizontal)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line-height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ប្រើសម្រាប់កំណត់កម្ពស់បន្ទាត់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text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(only vertical)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ដំណើរការសម្រាប់តែបន្ទាត់នៃអត្ថបទមួយប៉ុណ្ណោះ។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km-KH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4" name="Google Shape;2087;p67">
            <a:extLst>
              <a:ext uri="{FF2B5EF4-FFF2-40B4-BE49-F238E27FC236}">
                <a16:creationId xmlns:a16="http://schemas.microsoft.com/office/drawing/2014/main" id="{6BD38179-DA15-92EE-CC5C-B40B426B96CA}"/>
              </a:ext>
            </a:extLst>
          </p:cNvPr>
          <p:cNvSpPr/>
          <p:nvPr/>
        </p:nvSpPr>
        <p:spPr>
          <a:xfrm rot="5400000">
            <a:off x="6035581" y="5447601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8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BBBCC0BD-248A-55C0-C483-AFEB0559E19B}"/>
              </a:ext>
            </a:extLst>
          </p:cNvPr>
          <p:cNvSpPr txBox="1">
            <a:spLocks/>
          </p:cNvSpPr>
          <p:nvPr/>
        </p:nvSpPr>
        <p:spPr>
          <a:xfrm>
            <a:off x="5698104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Position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9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C2ACA9E3-DD59-217B-925B-693B9B121DC9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Dimensions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0" name="Google Shape;830;p37">
            <a:extLst>
              <a:ext uri="{FF2B5EF4-FFF2-40B4-BE49-F238E27FC236}">
                <a16:creationId xmlns:a16="http://schemas.microsoft.com/office/drawing/2014/main" id="{E725687E-990B-D309-B88D-1A6AB1EA58D3}"/>
              </a:ext>
            </a:extLst>
          </p:cNvPr>
          <p:cNvSpPr/>
          <p:nvPr/>
        </p:nvSpPr>
        <p:spPr>
          <a:xfrm rot="10800000">
            <a:off x="3482723" y="675393"/>
            <a:ext cx="91440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394CEE06-AF7D-BE09-935C-40BF0C2EC9B6}"/>
              </a:ext>
            </a:extLst>
          </p:cNvPr>
          <p:cNvSpPr txBox="1">
            <a:spLocks/>
          </p:cNvSpPr>
          <p:nvPr/>
        </p:nvSpPr>
        <p:spPr>
          <a:xfrm>
            <a:off x="3431840" y="182516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 CSS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29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BD45F642-EC7E-A99E-3FCF-836D54D979AE}"/>
              </a:ext>
            </a:extLst>
          </p:cNvPr>
          <p:cNvSpPr txBox="1">
            <a:spLocks/>
          </p:cNvSpPr>
          <p:nvPr/>
        </p:nvSpPr>
        <p:spPr>
          <a:xfrm>
            <a:off x="6506003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Overflow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0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5A33BBE3-0D83-CBC8-BBE1-72F91B88ACD0}"/>
              </a:ext>
            </a:extLst>
          </p:cNvPr>
          <p:cNvSpPr txBox="1">
            <a:spLocks/>
          </p:cNvSpPr>
          <p:nvPr/>
        </p:nvSpPr>
        <p:spPr>
          <a:xfrm>
            <a:off x="7562918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Resize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1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55D7DB61-9F5F-FA4B-DC09-69801D20C917}"/>
              </a:ext>
            </a:extLst>
          </p:cNvPr>
          <p:cNvSpPr txBox="1">
            <a:spLocks/>
          </p:cNvSpPr>
          <p:nvPr/>
        </p:nvSpPr>
        <p:spPr>
          <a:xfrm>
            <a:off x="4669182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Cursor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 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97368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1;p37">
            <a:extLst>
              <a:ext uri="{FF2B5EF4-FFF2-40B4-BE49-F238E27FC236}">
                <a16:creationId xmlns:a16="http://schemas.microsoft.com/office/drawing/2014/main" id="{ABF61E7A-D303-4727-8381-9DF1F49664F3}"/>
              </a:ext>
            </a:extLst>
          </p:cNvPr>
          <p:cNvSpPr txBox="1">
            <a:spLocks/>
          </p:cNvSpPr>
          <p:nvPr/>
        </p:nvSpPr>
        <p:spPr>
          <a:xfrm>
            <a:off x="793376" y="922244"/>
            <a:ext cx="5233797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ការកំណត់ទៅលើ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20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Box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ឲ្យនៅចំកណ្តាល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D567A-E546-6BB0-C9A4-487AFAB38FB6}"/>
              </a:ext>
            </a:extLst>
          </p:cNvPr>
          <p:cNvSpPr txBox="1"/>
          <p:nvPr/>
        </p:nvSpPr>
        <p:spPr>
          <a:xfrm>
            <a:off x="793376" y="1556770"/>
            <a:ext cx="10925869" cy="819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ប្រើសម្រាប់កំណត់គម្លាតខាងក្រៅនៃប្រអប់ ប៉ុន្តែយើងក៏អាចកំណត់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Box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ឲ្យនៅចំកណ្តាលបានដែរ ដោយគ្រាន់តែប្រើតម្លៃ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(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auto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margin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នោះប្រអប់នឹងរត់ទៅកណ្តាល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(horizontal)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Note: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ត្រូវកំណត់ប្រវែង នឹងកម្ពស់ជាមុនសិន។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55A49-7831-1F83-2AE3-697CA3785E02}"/>
              </a:ext>
            </a:extLst>
          </p:cNvPr>
          <p:cNvSpPr txBox="1"/>
          <p:nvPr/>
        </p:nvSpPr>
        <p:spPr>
          <a:xfrm>
            <a:off x="793376" y="2527327"/>
            <a:ext cx="1034737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b="1" dirty="0">
                <a:solidFill>
                  <a:srgbClr val="3C9CD7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ចំណាំ</a:t>
            </a:r>
            <a:r>
              <a:rPr lang="en-US" sz="1600" b="1" dirty="0">
                <a:solidFill>
                  <a:srgbClr val="3C9CD7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3C9CD7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ដើម្បីកំណត់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+mj-lt"/>
                <a:cs typeface="Khmer OS Battambang" panose="02000500000000020004" pitchFamily="2" charset="0"/>
              </a:rPr>
              <a:t>Box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ឲ្យចំកណ្តាលនៃ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horizontal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&amp;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vertical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គឺអាចប្រើប្រាស់បានថែមទៀតតាមរយៈ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flexbox, grid, transform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និង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position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ប៉ុន្តែយើងនឹងសិក្សានៅមេរៀនបន្ទាប់ទៀត។ </a:t>
            </a:r>
          </a:p>
        </p:txBody>
      </p:sp>
      <p:grpSp>
        <p:nvGrpSpPr>
          <p:cNvPr id="24" name="Google Shape;10017;p76">
            <a:extLst>
              <a:ext uri="{FF2B5EF4-FFF2-40B4-BE49-F238E27FC236}">
                <a16:creationId xmlns:a16="http://schemas.microsoft.com/office/drawing/2014/main" id="{2E9E6EBC-554B-E3A7-2A5A-CB6527FFAED9}"/>
              </a:ext>
            </a:extLst>
          </p:cNvPr>
          <p:cNvGrpSpPr/>
          <p:nvPr/>
        </p:nvGrpSpPr>
        <p:grpSpPr>
          <a:xfrm rot="10800000">
            <a:off x="4897861" y="3961679"/>
            <a:ext cx="2138400" cy="1339551"/>
            <a:chOff x="5645403" y="2920021"/>
            <a:chExt cx="2650800" cy="2180614"/>
          </a:xfrm>
        </p:grpSpPr>
        <p:sp>
          <p:nvSpPr>
            <p:cNvPr id="26" name="Google Shape;10018;p76">
              <a:extLst>
                <a:ext uri="{FF2B5EF4-FFF2-40B4-BE49-F238E27FC236}">
                  <a16:creationId xmlns:a16="http://schemas.microsoft.com/office/drawing/2014/main" id="{C179E29F-DC59-31BA-7ABD-A760412CEE02}"/>
                </a:ext>
              </a:extLst>
            </p:cNvPr>
            <p:cNvSpPr/>
            <p:nvPr/>
          </p:nvSpPr>
          <p:spPr>
            <a:xfrm>
              <a:off x="5772903" y="2920021"/>
              <a:ext cx="2523300" cy="469200"/>
            </a:xfrm>
            <a:prstGeom prst="rect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7" name="Google Shape;10019;p76">
              <a:extLst>
                <a:ext uri="{FF2B5EF4-FFF2-40B4-BE49-F238E27FC236}">
                  <a16:creationId xmlns:a16="http://schemas.microsoft.com/office/drawing/2014/main" id="{5F45A55B-9D20-DEE6-43E7-919C541FCCD4}"/>
                </a:ext>
              </a:extLst>
            </p:cNvPr>
            <p:cNvCxnSpPr>
              <a:stCxn id="26" idx="1"/>
            </p:cNvCxnSpPr>
            <p:nvPr/>
          </p:nvCxnSpPr>
          <p:spPr>
            <a:xfrm rot="10800000">
              <a:off x="5645403" y="3154021"/>
              <a:ext cx="127500" cy="600"/>
            </a:xfrm>
            <a:prstGeom prst="straightConnector1">
              <a:avLst/>
            </a:pr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" name="Google Shape;10020;p76">
              <a:extLst>
                <a:ext uri="{FF2B5EF4-FFF2-40B4-BE49-F238E27FC236}">
                  <a16:creationId xmlns:a16="http://schemas.microsoft.com/office/drawing/2014/main" id="{F88B0CB7-EB8D-2756-725A-DCCF4FC951E0}"/>
                </a:ext>
              </a:extLst>
            </p:cNvPr>
            <p:cNvSpPr/>
            <p:nvPr/>
          </p:nvSpPr>
          <p:spPr>
            <a:xfrm>
              <a:off x="6010040" y="3500932"/>
              <a:ext cx="2049000" cy="469200"/>
            </a:xfrm>
            <a:prstGeom prst="rect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29" name="Google Shape;10021;p76">
              <a:extLst>
                <a:ext uri="{FF2B5EF4-FFF2-40B4-BE49-F238E27FC236}">
                  <a16:creationId xmlns:a16="http://schemas.microsoft.com/office/drawing/2014/main" id="{49B5241E-B9B3-4811-3A22-CEF5A579637D}"/>
                </a:ext>
              </a:extLst>
            </p:cNvPr>
            <p:cNvCxnSpPr>
              <a:endCxn id="28" idx="3"/>
            </p:cNvCxnSpPr>
            <p:nvPr/>
          </p:nvCxnSpPr>
          <p:spPr>
            <a:xfrm rot="10800000">
              <a:off x="8059040" y="3735532"/>
              <a:ext cx="135300" cy="0"/>
            </a:xfrm>
            <a:prstGeom prst="straightConnector1">
              <a:avLst/>
            </a:prstGeom>
            <a:noFill/>
            <a:ln w="9525" cap="flat" cmpd="sng">
              <a:solidFill>
                <a:srgbClr val="5F7D9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" name="Google Shape;10022;p76">
              <a:extLst>
                <a:ext uri="{FF2B5EF4-FFF2-40B4-BE49-F238E27FC236}">
                  <a16:creationId xmlns:a16="http://schemas.microsoft.com/office/drawing/2014/main" id="{857D6ACE-1F75-6D5D-8D5F-F43ABC53B0E9}"/>
                </a:ext>
              </a:extLst>
            </p:cNvPr>
            <p:cNvSpPr/>
            <p:nvPr/>
          </p:nvSpPr>
          <p:spPr>
            <a:xfrm>
              <a:off x="6299123" y="4066183"/>
              <a:ext cx="1470600" cy="469200"/>
            </a:xfrm>
            <a:prstGeom prst="rect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31" name="Google Shape;10023;p76">
              <a:extLst>
                <a:ext uri="{FF2B5EF4-FFF2-40B4-BE49-F238E27FC236}">
                  <a16:creationId xmlns:a16="http://schemas.microsoft.com/office/drawing/2014/main" id="{D651BE50-8AD9-C00C-E03D-F1A773D472FF}"/>
                </a:ext>
              </a:extLst>
            </p:cNvPr>
            <p:cNvCxnSpPr>
              <a:stCxn id="30" idx="1"/>
            </p:cNvCxnSpPr>
            <p:nvPr/>
          </p:nvCxnSpPr>
          <p:spPr>
            <a:xfrm rot="10800000">
              <a:off x="6175223" y="4300183"/>
              <a:ext cx="123900" cy="600"/>
            </a:xfrm>
            <a:prstGeom prst="straightConnector1">
              <a:avLst/>
            </a:pr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" name="Google Shape;10024;p76">
              <a:extLst>
                <a:ext uri="{FF2B5EF4-FFF2-40B4-BE49-F238E27FC236}">
                  <a16:creationId xmlns:a16="http://schemas.microsoft.com/office/drawing/2014/main" id="{B6BC590C-F8EA-E646-FDE4-908E9A490AE3}"/>
                </a:ext>
              </a:extLst>
            </p:cNvPr>
            <p:cNvSpPr/>
            <p:nvPr/>
          </p:nvSpPr>
          <p:spPr>
            <a:xfrm>
              <a:off x="6629161" y="4631435"/>
              <a:ext cx="810600" cy="469200"/>
            </a:xfrm>
            <a:prstGeom prst="rect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33" name="Google Shape;10025;p76">
              <a:extLst>
                <a:ext uri="{FF2B5EF4-FFF2-40B4-BE49-F238E27FC236}">
                  <a16:creationId xmlns:a16="http://schemas.microsoft.com/office/drawing/2014/main" id="{C7D632B7-967B-2BC6-075C-A6DB44AC91B1}"/>
                </a:ext>
              </a:extLst>
            </p:cNvPr>
            <p:cNvCxnSpPr>
              <a:endCxn id="32" idx="3"/>
            </p:cNvCxnSpPr>
            <p:nvPr/>
          </p:nvCxnSpPr>
          <p:spPr>
            <a:xfrm flipH="1">
              <a:off x="7439761" y="4864535"/>
              <a:ext cx="104400" cy="1500"/>
            </a:xfrm>
            <a:prstGeom prst="straightConnector1">
              <a:avLst/>
            </a:pr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A3C2DE5C-4453-A112-8A54-DCF608A1EA21}"/>
              </a:ext>
            </a:extLst>
          </p:cNvPr>
          <p:cNvSpPr txBox="1">
            <a:spLocks/>
          </p:cNvSpPr>
          <p:nvPr/>
        </p:nvSpPr>
        <p:spPr>
          <a:xfrm>
            <a:off x="5698104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Position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7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3F3B08EB-C234-A4DB-211C-16E209F5658F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Dimensions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38" name="Google Shape;830;p37">
            <a:extLst>
              <a:ext uri="{FF2B5EF4-FFF2-40B4-BE49-F238E27FC236}">
                <a16:creationId xmlns:a16="http://schemas.microsoft.com/office/drawing/2014/main" id="{D3326170-6DF9-E248-B533-83AB8D147014}"/>
              </a:ext>
            </a:extLst>
          </p:cNvPr>
          <p:cNvSpPr/>
          <p:nvPr/>
        </p:nvSpPr>
        <p:spPr>
          <a:xfrm rot="10800000">
            <a:off x="3473386" y="675393"/>
            <a:ext cx="91440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9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B2F39539-1CB7-F3E0-32E3-36C4442A2466}"/>
              </a:ext>
            </a:extLst>
          </p:cNvPr>
          <p:cNvSpPr txBox="1">
            <a:spLocks/>
          </p:cNvSpPr>
          <p:nvPr/>
        </p:nvSpPr>
        <p:spPr>
          <a:xfrm>
            <a:off x="3431840" y="182516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 CSS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"/>
            </a:endParaRPr>
          </a:p>
        </p:txBody>
      </p:sp>
      <p:sp>
        <p:nvSpPr>
          <p:cNvPr id="40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849546F9-3109-6473-47AD-7190319B24D9}"/>
              </a:ext>
            </a:extLst>
          </p:cNvPr>
          <p:cNvSpPr txBox="1">
            <a:spLocks/>
          </p:cNvSpPr>
          <p:nvPr/>
        </p:nvSpPr>
        <p:spPr>
          <a:xfrm>
            <a:off x="6506003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Overflow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41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79EAAD29-8524-84A0-AFA4-62E933CC027B}"/>
              </a:ext>
            </a:extLst>
          </p:cNvPr>
          <p:cNvSpPr txBox="1">
            <a:spLocks/>
          </p:cNvSpPr>
          <p:nvPr/>
        </p:nvSpPr>
        <p:spPr>
          <a:xfrm>
            <a:off x="7562918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Resize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42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7D010795-7912-3CAE-775A-D90A2102A8C6}"/>
              </a:ext>
            </a:extLst>
          </p:cNvPr>
          <p:cNvSpPr txBox="1">
            <a:spLocks/>
          </p:cNvSpPr>
          <p:nvPr/>
        </p:nvSpPr>
        <p:spPr>
          <a:xfrm>
            <a:off x="4669182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Cursor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 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56222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1;p37">
            <a:extLst>
              <a:ext uri="{FF2B5EF4-FFF2-40B4-BE49-F238E27FC236}">
                <a16:creationId xmlns:a16="http://schemas.microsoft.com/office/drawing/2014/main" id="{ABF61E7A-D303-4727-8381-9DF1F49664F3}"/>
              </a:ext>
            </a:extLst>
          </p:cNvPr>
          <p:cNvSpPr txBox="1">
            <a:spLocks/>
          </p:cNvSpPr>
          <p:nvPr/>
        </p:nvSpPr>
        <p:spPr>
          <a:xfrm>
            <a:off x="653413" y="922244"/>
            <a:ext cx="5233797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ការកំណត់ប្រភេទ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Cursor</a:t>
            </a:r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នៅក្នុង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CSS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D567A-E546-6BB0-C9A4-487AFAB38FB6}"/>
              </a:ext>
            </a:extLst>
          </p:cNvPr>
          <p:cNvSpPr txBox="1"/>
          <p:nvPr/>
        </p:nvSpPr>
        <p:spPr>
          <a:xfrm>
            <a:off x="653413" y="1510115"/>
            <a:ext cx="109258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cursor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ប្រើសម្រាប់ផ្លាស់ប្តូរសញ្ញា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Mouse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ដែលមានតម្លៃដូចខាងក្រោម៖​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593BB-16AE-F079-9BB7-48EC17BCA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78" y="2206823"/>
            <a:ext cx="4245376" cy="289741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50B451A-D96A-3876-31A0-E9801C8FE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271" y="2290869"/>
            <a:ext cx="3822324" cy="272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BCE59F6-334C-527E-9F25-8433CBB1D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601" y="3688904"/>
            <a:ext cx="3762929" cy="22640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8ACF99F1-74F8-6CCC-3D45-98A4E7BC3532}"/>
              </a:ext>
            </a:extLst>
          </p:cNvPr>
          <p:cNvSpPr txBox="1">
            <a:spLocks/>
          </p:cNvSpPr>
          <p:nvPr/>
        </p:nvSpPr>
        <p:spPr>
          <a:xfrm>
            <a:off x="5698104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Position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8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0C94DBB6-FF69-7936-1CF8-D36F85119211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Dimensions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39" name="Google Shape;830;p37">
            <a:extLst>
              <a:ext uri="{FF2B5EF4-FFF2-40B4-BE49-F238E27FC236}">
                <a16:creationId xmlns:a16="http://schemas.microsoft.com/office/drawing/2014/main" id="{BF92E7C3-CCC8-8715-527F-66EE9299EF46}"/>
              </a:ext>
            </a:extLst>
          </p:cNvPr>
          <p:cNvSpPr/>
          <p:nvPr/>
        </p:nvSpPr>
        <p:spPr>
          <a:xfrm rot="10800000">
            <a:off x="4708764" y="675393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0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9E2C92B9-537E-867B-23BD-80CAB580A99B}"/>
              </a:ext>
            </a:extLst>
          </p:cNvPr>
          <p:cNvSpPr txBox="1">
            <a:spLocks/>
          </p:cNvSpPr>
          <p:nvPr/>
        </p:nvSpPr>
        <p:spPr>
          <a:xfrm>
            <a:off x="3431840" y="182516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 CSS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41" name="Google Shape;812;p37">
            <a:hlinkClick r:id="rId9" action="ppaction://hlinksldjump"/>
            <a:extLst>
              <a:ext uri="{FF2B5EF4-FFF2-40B4-BE49-F238E27FC236}">
                <a16:creationId xmlns:a16="http://schemas.microsoft.com/office/drawing/2014/main" id="{4E28EEB2-3160-D3C8-3938-18BDA3C426EE}"/>
              </a:ext>
            </a:extLst>
          </p:cNvPr>
          <p:cNvSpPr txBox="1">
            <a:spLocks/>
          </p:cNvSpPr>
          <p:nvPr/>
        </p:nvSpPr>
        <p:spPr>
          <a:xfrm>
            <a:off x="6506003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Overflow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42" name="Google Shape;812;p37">
            <a:hlinkClick r:id="rId10" action="ppaction://hlinksldjump"/>
            <a:extLst>
              <a:ext uri="{FF2B5EF4-FFF2-40B4-BE49-F238E27FC236}">
                <a16:creationId xmlns:a16="http://schemas.microsoft.com/office/drawing/2014/main" id="{8C9F47D5-746E-F8A9-82CF-866B0A7C29D9}"/>
              </a:ext>
            </a:extLst>
          </p:cNvPr>
          <p:cNvSpPr txBox="1">
            <a:spLocks/>
          </p:cNvSpPr>
          <p:nvPr/>
        </p:nvSpPr>
        <p:spPr>
          <a:xfrm>
            <a:off x="7562918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Resize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43" name="Google Shape;788;p36">
            <a:hlinkClick r:id="rId11" action="ppaction://hlinksldjump"/>
            <a:extLst>
              <a:ext uri="{FF2B5EF4-FFF2-40B4-BE49-F238E27FC236}">
                <a16:creationId xmlns:a16="http://schemas.microsoft.com/office/drawing/2014/main" id="{B50E4CDD-E972-F3C9-BF26-4F8724C8AA77}"/>
              </a:ext>
            </a:extLst>
          </p:cNvPr>
          <p:cNvSpPr txBox="1">
            <a:spLocks/>
          </p:cNvSpPr>
          <p:nvPr/>
        </p:nvSpPr>
        <p:spPr>
          <a:xfrm>
            <a:off x="4669182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Cursor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 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54028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767225" y="1061874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ការប្រើប្រាស់ 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Position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 </a:t>
            </a:r>
            <a:endParaRPr lang="en-US" sz="1800" dirty="0">
              <a:solidFill>
                <a:schemeClr val="tx1"/>
              </a:solidFill>
              <a:latin typeface="+mj-lt"/>
              <a:cs typeface="Khmer OS Muol Light" panose="02000500000000020004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F38B1F-EFE3-C937-6299-7ED80A7152CF}"/>
              </a:ext>
            </a:extLst>
          </p:cNvPr>
          <p:cNvSpPr txBox="1">
            <a:spLocks/>
          </p:cNvSpPr>
          <p:nvPr/>
        </p:nvSpPr>
        <p:spPr>
          <a:xfrm>
            <a:off x="915055" y="1621233"/>
            <a:ext cx="10705096" cy="67004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position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ប្រើសម្រាប់កំណត់ទីតាំងនៃ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block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ណាមួយទៅតាមតម្លៃនៃ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តម្លៃរបស់វាមាន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៥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ដូចខាងក្រោមៈ</a:t>
            </a:r>
          </a:p>
          <a:p>
            <a:pPr>
              <a:lnSpc>
                <a:spcPct val="150000"/>
              </a:lnSpc>
            </a:pPr>
            <a:endParaRPr lang="ca-E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ca-E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ca-E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ca-E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ca-E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tx1"/>
              </a:solidFill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A40615-4D36-7923-EF81-668C6550F350}"/>
              </a:ext>
            </a:extLst>
          </p:cNvPr>
          <p:cNvSpPr txBox="1"/>
          <p:nvPr/>
        </p:nvSpPr>
        <p:spPr>
          <a:xfrm>
            <a:off x="1121546" y="2075816"/>
            <a:ext cx="9948908" cy="4646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Position</a:t>
            </a:r>
            <a:r>
              <a:rPr lang="en-U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static 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វាជាតម្លៃ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default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position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នៃរាល់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បើយើងមិនដាក់ក៏ដូចគ្នា។ </a:t>
            </a:r>
            <a:endParaRPr lang="km-KH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ca-E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</a:t>
            </a:r>
            <a:r>
              <a:rPr lang="en-U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</a:t>
            </a:r>
            <a:r>
              <a:rPr lang="ca-E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sotion</a:t>
            </a:r>
            <a:r>
              <a:rPr lang="ca-E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</a:t>
            </a:r>
            <a:r>
              <a:rPr lang="en-U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fixed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ជាតម្លៃមួយដែលប្រើសម្រាប់កំណត់ឲ្យ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block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ណាមួយនៅ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fixed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មួយកន្លែងធៀបនឹង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Window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មិនផ្លាស់ប្តូរទីតាំង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ទោះបីជា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window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scroll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ក៏ដោយ។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Position</a:t>
            </a:r>
            <a:r>
              <a:rPr lang="en-U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relative: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វាជាតម្លៃមួយដែលកំណត់ឲ្យ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block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ណាមួយប្តូរទីតាំងដោយប្រើប្រាស់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top, right, bottom, left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ការផ្លាស់ប្តូរទីតាំងរបស់វាគឺធៀបទៅនឹងទីតាំងចាស់ដែលវា</a:t>
            </a:r>
            <a:r>
              <a:rPr lang="km-KH" altLang="zh-CN" sz="160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កំពុងស្ថិតនៅ។</a:t>
            </a:r>
            <a:endParaRPr lang="en-US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r>
              <a:rPr lang="en-U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Position</a:t>
            </a:r>
            <a:r>
              <a:rPr lang="en-U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absolute: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វាជាតម្លៃមួយដែលកំណត់ឲ្យ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block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ណាមួយប្តូរទីតាំងដោយប្រើប្រាស់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top, right, bottom, left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ប្រសិនបើវាមិនស្ថិតនៅក្នុង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block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ដែលប្រើប្រាស់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Position relative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 ការផ្លាស់ប្តូរទីតាំងរបស់វាគឺធៀបទៅនឹង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Window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endParaRPr lang="km-KH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endParaRPr lang="km-KH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endParaRPr lang="km-KH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2" name="Google Shape;2087;p67">
            <a:extLst>
              <a:ext uri="{FF2B5EF4-FFF2-40B4-BE49-F238E27FC236}">
                <a16:creationId xmlns:a16="http://schemas.microsoft.com/office/drawing/2014/main" id="{6D1223B8-1B92-6537-99E7-96EEA36CD6D1}"/>
              </a:ext>
            </a:extLst>
          </p:cNvPr>
          <p:cNvSpPr/>
          <p:nvPr/>
        </p:nvSpPr>
        <p:spPr>
          <a:xfrm rot="5400000">
            <a:off x="6035581" y="5447601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2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62C370AA-D6EF-4664-8FFA-347505401D3C}"/>
              </a:ext>
            </a:extLst>
          </p:cNvPr>
          <p:cNvSpPr txBox="1">
            <a:spLocks/>
          </p:cNvSpPr>
          <p:nvPr/>
        </p:nvSpPr>
        <p:spPr>
          <a:xfrm>
            <a:off x="5698104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Position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3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FE58856B-AEA6-C74D-1DD3-A8D6788FEE15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Dimensions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4" name="Google Shape;830;p37">
            <a:extLst>
              <a:ext uri="{FF2B5EF4-FFF2-40B4-BE49-F238E27FC236}">
                <a16:creationId xmlns:a16="http://schemas.microsoft.com/office/drawing/2014/main" id="{757F9998-0994-F9E8-1E81-521CFB17EF37}"/>
              </a:ext>
            </a:extLst>
          </p:cNvPr>
          <p:cNvSpPr/>
          <p:nvPr/>
        </p:nvSpPr>
        <p:spPr>
          <a:xfrm rot="10800000">
            <a:off x="5720198" y="675393"/>
            <a:ext cx="82296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723A3824-6C7B-D111-7172-D6BE996BB1DA}"/>
              </a:ext>
            </a:extLst>
          </p:cNvPr>
          <p:cNvSpPr txBox="1">
            <a:spLocks/>
          </p:cNvSpPr>
          <p:nvPr/>
        </p:nvSpPr>
        <p:spPr>
          <a:xfrm>
            <a:off x="3431840" y="182516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 CSS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16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FBFB2CA8-432C-D4E8-CD1E-40AFD5D141BD}"/>
              </a:ext>
            </a:extLst>
          </p:cNvPr>
          <p:cNvSpPr txBox="1">
            <a:spLocks/>
          </p:cNvSpPr>
          <p:nvPr/>
        </p:nvSpPr>
        <p:spPr>
          <a:xfrm>
            <a:off x="6506003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Overflow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17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AF49888A-3DE7-E47C-5902-4EC588BBFAF1}"/>
              </a:ext>
            </a:extLst>
          </p:cNvPr>
          <p:cNvSpPr txBox="1">
            <a:spLocks/>
          </p:cNvSpPr>
          <p:nvPr/>
        </p:nvSpPr>
        <p:spPr>
          <a:xfrm>
            <a:off x="7562918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Resize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0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F85633B2-B40A-396D-50F6-BC32068B930E}"/>
              </a:ext>
            </a:extLst>
          </p:cNvPr>
          <p:cNvSpPr txBox="1">
            <a:spLocks/>
          </p:cNvSpPr>
          <p:nvPr/>
        </p:nvSpPr>
        <p:spPr>
          <a:xfrm>
            <a:off x="4669182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Cursor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 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73040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AA40615-4D36-7923-EF81-668C6550F350}"/>
              </a:ext>
            </a:extLst>
          </p:cNvPr>
          <p:cNvSpPr txBox="1"/>
          <p:nvPr/>
        </p:nvSpPr>
        <p:spPr>
          <a:xfrm>
            <a:off x="1121546" y="1205802"/>
            <a:ext cx="9948908" cy="2144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 startAt="5"/>
            </a:pPr>
            <a:r>
              <a:rPr lang="en-U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Position</a:t>
            </a:r>
            <a:r>
              <a:rPr lang="en-US" altLang="zh-CN" sz="16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sticky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គឺជាតម្លៃមួយដែលប្រើសម្រាប់កំណត់ឲ្យ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 fixed</a:t>
            </a:r>
            <a:r>
              <a:rPr lang="km-KH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scroll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Note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ដើម្បីកំណត់ឲ្យ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Elements</a:t>
            </a:r>
            <a:r>
              <a:rPr lang="km-KH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fixed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បានគឺត្រូវប្រើប្រាស់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top</a:t>
            </a:r>
            <a:r>
              <a:rPr lang="km-KH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កំណត់តម្លៃលក្ខខណ្ឌ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(px, rem, cm, %)</a:t>
            </a:r>
            <a:r>
              <a:rPr lang="km-KH" altLang="zh-CN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km-KH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endParaRPr lang="km-KH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AutoNum type="arabicPeriod"/>
            </a:pPr>
            <a:endParaRPr lang="km-KH" altLang="zh-CN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6D5C6-162B-BB72-357C-D1B8996AEAAD}"/>
              </a:ext>
            </a:extLst>
          </p:cNvPr>
          <p:cNvSpPr txBox="1"/>
          <p:nvPr/>
        </p:nvSpPr>
        <p:spPr>
          <a:xfrm>
            <a:off x="793377" y="2219482"/>
            <a:ext cx="1034737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b="1" dirty="0">
                <a:solidFill>
                  <a:srgbClr val="3C9CD7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ចំណាំ</a:t>
            </a:r>
            <a:r>
              <a:rPr lang="en-US" sz="1600" b="1" dirty="0">
                <a:solidFill>
                  <a:srgbClr val="3C9CD7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en-US" sz="1600" dirty="0">
                <a:solidFill>
                  <a:srgbClr val="3C9CD7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នៅពេលដែលប្រើប្រាស់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position: fixed | sticky | relative | absolute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គឺយើងអាចប្រើ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top, bottom, left, right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ដើម្បីកំណត់ទីតាំងបាន។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ប៉ុន្តែសម្រាប់តម្លៃ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static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គឺមិនអាចប្រើប្រាស់បានទេ។​ </a:t>
            </a:r>
          </a:p>
        </p:txBody>
      </p:sp>
      <p:grpSp>
        <p:nvGrpSpPr>
          <p:cNvPr id="17" name="Google Shape;9699;p74">
            <a:extLst>
              <a:ext uri="{FF2B5EF4-FFF2-40B4-BE49-F238E27FC236}">
                <a16:creationId xmlns:a16="http://schemas.microsoft.com/office/drawing/2014/main" id="{2993DB27-EA85-9C55-BAA5-958A75747B53}"/>
              </a:ext>
            </a:extLst>
          </p:cNvPr>
          <p:cNvGrpSpPr/>
          <p:nvPr/>
        </p:nvGrpSpPr>
        <p:grpSpPr>
          <a:xfrm>
            <a:off x="5101630" y="3804719"/>
            <a:ext cx="2000506" cy="1655047"/>
            <a:chOff x="951975" y="315800"/>
            <a:chExt cx="5860325" cy="4933550"/>
          </a:xfrm>
        </p:grpSpPr>
        <p:sp>
          <p:nvSpPr>
            <p:cNvPr id="21" name="Google Shape;9700;p74">
              <a:extLst>
                <a:ext uri="{FF2B5EF4-FFF2-40B4-BE49-F238E27FC236}">
                  <a16:creationId xmlns:a16="http://schemas.microsoft.com/office/drawing/2014/main" id="{1D2DC551-6EEE-0EF0-D752-F18033BBE4D4}"/>
                </a:ext>
              </a:extLst>
            </p:cNvPr>
            <p:cNvSpPr/>
            <p:nvPr/>
          </p:nvSpPr>
          <p:spPr>
            <a:xfrm>
              <a:off x="6501500" y="3684025"/>
              <a:ext cx="310800" cy="261200"/>
            </a:xfrm>
            <a:custGeom>
              <a:avLst/>
              <a:gdLst/>
              <a:ahLst/>
              <a:cxnLst/>
              <a:rect l="l" t="t" r="r" b="b"/>
              <a:pathLst>
                <a:path w="12432" h="10448" extrusionOk="0">
                  <a:moveTo>
                    <a:pt x="4963" y="0"/>
                  </a:moveTo>
                  <a:cubicBezTo>
                    <a:pt x="2239" y="0"/>
                    <a:pt x="0" y="2356"/>
                    <a:pt x="0" y="5120"/>
                  </a:cubicBezTo>
                  <a:cubicBezTo>
                    <a:pt x="0" y="8227"/>
                    <a:pt x="2220" y="10447"/>
                    <a:pt x="5328" y="10447"/>
                  </a:cubicBezTo>
                  <a:cubicBezTo>
                    <a:pt x="9989" y="10447"/>
                    <a:pt x="12431" y="4898"/>
                    <a:pt x="8879" y="1568"/>
                  </a:cubicBezTo>
                  <a:cubicBezTo>
                    <a:pt x="7991" y="458"/>
                    <a:pt x="6660" y="14"/>
                    <a:pt x="5328" y="14"/>
                  </a:cubicBezTo>
                  <a:cubicBezTo>
                    <a:pt x="5205" y="5"/>
                    <a:pt x="5084" y="0"/>
                    <a:pt x="496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3" name="Google Shape;9701;p74">
              <a:extLst>
                <a:ext uri="{FF2B5EF4-FFF2-40B4-BE49-F238E27FC236}">
                  <a16:creationId xmlns:a16="http://schemas.microsoft.com/office/drawing/2014/main" id="{643BF56E-862D-54CF-0E08-5083609186FB}"/>
                </a:ext>
              </a:extLst>
            </p:cNvPr>
            <p:cNvSpPr/>
            <p:nvPr/>
          </p:nvSpPr>
          <p:spPr>
            <a:xfrm>
              <a:off x="6501500" y="2945200"/>
              <a:ext cx="310800" cy="261925"/>
            </a:xfrm>
            <a:custGeom>
              <a:avLst/>
              <a:gdLst/>
              <a:ahLst/>
              <a:cxnLst/>
              <a:rect l="l" t="t" r="r" b="b"/>
              <a:pathLst>
                <a:path w="12432" h="10477" extrusionOk="0">
                  <a:moveTo>
                    <a:pt x="5852" y="1"/>
                  </a:moveTo>
                  <a:cubicBezTo>
                    <a:pt x="5678" y="1"/>
                    <a:pt x="5503" y="15"/>
                    <a:pt x="5328" y="44"/>
                  </a:cubicBezTo>
                  <a:cubicBezTo>
                    <a:pt x="5205" y="34"/>
                    <a:pt x="5084" y="30"/>
                    <a:pt x="4963" y="30"/>
                  </a:cubicBezTo>
                  <a:cubicBezTo>
                    <a:pt x="2239" y="30"/>
                    <a:pt x="0" y="2386"/>
                    <a:pt x="0" y="5149"/>
                  </a:cubicBezTo>
                  <a:cubicBezTo>
                    <a:pt x="0" y="8035"/>
                    <a:pt x="2220" y="10477"/>
                    <a:pt x="5328" y="10477"/>
                  </a:cubicBezTo>
                  <a:cubicBezTo>
                    <a:pt x="9989" y="10477"/>
                    <a:pt x="12431" y="4705"/>
                    <a:pt x="8879" y="1376"/>
                  </a:cubicBezTo>
                  <a:cubicBezTo>
                    <a:pt x="8108" y="604"/>
                    <a:pt x="7002" y="1"/>
                    <a:pt x="585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4" name="Google Shape;9702;p74">
              <a:extLst>
                <a:ext uri="{FF2B5EF4-FFF2-40B4-BE49-F238E27FC236}">
                  <a16:creationId xmlns:a16="http://schemas.microsoft.com/office/drawing/2014/main" id="{5CDFB631-6E9E-4332-1D92-04E119DC227A}"/>
                </a:ext>
              </a:extLst>
            </p:cNvPr>
            <p:cNvSpPr/>
            <p:nvPr/>
          </p:nvSpPr>
          <p:spPr>
            <a:xfrm>
              <a:off x="6501500" y="2202650"/>
              <a:ext cx="310800" cy="266400"/>
            </a:xfrm>
            <a:custGeom>
              <a:avLst/>
              <a:gdLst/>
              <a:ahLst/>
              <a:cxnLst/>
              <a:rect l="l" t="t" r="r" b="b"/>
              <a:pathLst>
                <a:path w="12432" h="10656" extrusionOk="0">
                  <a:moveTo>
                    <a:pt x="5328" y="0"/>
                  </a:moveTo>
                  <a:cubicBezTo>
                    <a:pt x="2442" y="0"/>
                    <a:pt x="0" y="2442"/>
                    <a:pt x="0" y="5328"/>
                  </a:cubicBezTo>
                  <a:cubicBezTo>
                    <a:pt x="0" y="8214"/>
                    <a:pt x="2220" y="10655"/>
                    <a:pt x="5328" y="10655"/>
                  </a:cubicBezTo>
                  <a:cubicBezTo>
                    <a:pt x="9989" y="10655"/>
                    <a:pt x="12431" y="4884"/>
                    <a:pt x="8879" y="1554"/>
                  </a:cubicBezTo>
                  <a:cubicBezTo>
                    <a:pt x="7991" y="444"/>
                    <a:pt x="6660" y="0"/>
                    <a:pt x="5328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6" name="Google Shape;9703;p74">
              <a:extLst>
                <a:ext uri="{FF2B5EF4-FFF2-40B4-BE49-F238E27FC236}">
                  <a16:creationId xmlns:a16="http://schemas.microsoft.com/office/drawing/2014/main" id="{2D14E03A-A5D4-631E-1F01-23FA226781DE}"/>
                </a:ext>
              </a:extLst>
            </p:cNvPr>
            <p:cNvSpPr/>
            <p:nvPr/>
          </p:nvSpPr>
          <p:spPr>
            <a:xfrm>
              <a:off x="951975" y="3495675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noFill/>
            <a:ln w="9525" cap="flat" cmpd="sng">
              <a:solidFill>
                <a:srgbClr val="435D74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7" name="Google Shape;9704;p74">
              <a:extLst>
                <a:ext uri="{FF2B5EF4-FFF2-40B4-BE49-F238E27FC236}">
                  <a16:creationId xmlns:a16="http://schemas.microsoft.com/office/drawing/2014/main" id="{44419EF0-9F48-C759-7E3C-E21F3F8CAEEF}"/>
                </a:ext>
              </a:extLst>
            </p:cNvPr>
            <p:cNvSpPr/>
            <p:nvPr/>
          </p:nvSpPr>
          <p:spPr>
            <a:xfrm>
              <a:off x="951975" y="27576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8" name="Google Shape;9705;p74">
              <a:extLst>
                <a:ext uri="{FF2B5EF4-FFF2-40B4-BE49-F238E27FC236}">
                  <a16:creationId xmlns:a16="http://schemas.microsoft.com/office/drawing/2014/main" id="{BB633223-B8B4-6208-BDC6-6CB202D842F2}"/>
                </a:ext>
              </a:extLst>
            </p:cNvPr>
            <p:cNvSpPr/>
            <p:nvPr/>
          </p:nvSpPr>
          <p:spPr>
            <a:xfrm>
              <a:off x="951975" y="2019500"/>
              <a:ext cx="5460750" cy="1753675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rgbClr val="BAC8D3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9706;p74">
              <a:extLst>
                <a:ext uri="{FF2B5EF4-FFF2-40B4-BE49-F238E27FC236}">
                  <a16:creationId xmlns:a16="http://schemas.microsoft.com/office/drawing/2014/main" id="{9616354E-8292-4392-904F-7A5522DD3BCF}"/>
                </a:ext>
              </a:extLst>
            </p:cNvPr>
            <p:cNvSpPr/>
            <p:nvPr/>
          </p:nvSpPr>
          <p:spPr>
            <a:xfrm>
              <a:off x="951975" y="315800"/>
              <a:ext cx="5460750" cy="2719300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30" name="Google Shape;9707;p74">
              <a:extLst>
                <a:ext uri="{FF2B5EF4-FFF2-40B4-BE49-F238E27FC236}">
                  <a16:creationId xmlns:a16="http://schemas.microsoft.com/office/drawing/2014/main" id="{D39AE109-076E-43F9-72E4-3CE5FE31D06E}"/>
                </a:ext>
              </a:extLst>
            </p:cNvPr>
            <p:cNvSpPr/>
            <p:nvPr/>
          </p:nvSpPr>
          <p:spPr>
            <a:xfrm>
              <a:off x="6501500" y="1464200"/>
              <a:ext cx="310800" cy="261550"/>
            </a:xfrm>
            <a:custGeom>
              <a:avLst/>
              <a:gdLst/>
              <a:ahLst/>
              <a:cxnLst/>
              <a:rect l="l" t="t" r="r" b="b"/>
              <a:pathLst>
                <a:path w="12432" h="10462" extrusionOk="0">
                  <a:moveTo>
                    <a:pt x="4963" y="1"/>
                  </a:moveTo>
                  <a:cubicBezTo>
                    <a:pt x="2239" y="1"/>
                    <a:pt x="0" y="2357"/>
                    <a:pt x="0" y="5120"/>
                  </a:cubicBezTo>
                  <a:cubicBezTo>
                    <a:pt x="0" y="8097"/>
                    <a:pt x="2036" y="10462"/>
                    <a:pt x="4938" y="10462"/>
                  </a:cubicBezTo>
                  <a:cubicBezTo>
                    <a:pt x="5066" y="10462"/>
                    <a:pt x="5196" y="10457"/>
                    <a:pt x="5328" y="10448"/>
                  </a:cubicBezTo>
                  <a:cubicBezTo>
                    <a:pt x="9989" y="10448"/>
                    <a:pt x="12431" y="4898"/>
                    <a:pt x="8879" y="1569"/>
                  </a:cubicBezTo>
                  <a:cubicBezTo>
                    <a:pt x="7991" y="459"/>
                    <a:pt x="6660" y="15"/>
                    <a:pt x="5328" y="15"/>
                  </a:cubicBezTo>
                  <a:cubicBezTo>
                    <a:pt x="5205" y="5"/>
                    <a:pt x="5084" y="1"/>
                    <a:pt x="496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0" name="Google Shape;788;p36">
            <a:hlinkClick r:id="rId3" action="ppaction://hlinksldjump"/>
            <a:extLst>
              <a:ext uri="{FF2B5EF4-FFF2-40B4-BE49-F238E27FC236}">
                <a16:creationId xmlns:a16="http://schemas.microsoft.com/office/drawing/2014/main" id="{1A9163A0-6F41-F8BF-408C-876699BD38B6}"/>
              </a:ext>
            </a:extLst>
          </p:cNvPr>
          <p:cNvSpPr txBox="1">
            <a:spLocks/>
          </p:cNvSpPr>
          <p:nvPr/>
        </p:nvSpPr>
        <p:spPr>
          <a:xfrm>
            <a:off x="5698104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Position</a:t>
            </a:r>
            <a:endParaRPr lang="en-US" sz="1500" b="1" u="sng" dirty="0">
              <a:solidFill>
                <a:schemeClr val="accent2"/>
              </a:solidFill>
              <a:uFill>
                <a:solidFill>
                  <a:schemeClr val="tx2"/>
                </a:solidFill>
              </a:uFill>
              <a:latin typeface="Roboto Condensed" panose="02000000000000000000" pitchFamily="2" charset="0"/>
              <a:ea typeface="Roboto Condensed" panose="02000000000000000000" pitchFamily="2" charset="0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5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D31218FF-BB1F-BDC3-6721-D80458812B5D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Dimensions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36" name="Google Shape;830;p37">
            <a:extLst>
              <a:ext uri="{FF2B5EF4-FFF2-40B4-BE49-F238E27FC236}">
                <a16:creationId xmlns:a16="http://schemas.microsoft.com/office/drawing/2014/main" id="{D1FA1D84-4284-CEE5-C080-2A38B2B75498}"/>
              </a:ext>
            </a:extLst>
          </p:cNvPr>
          <p:cNvSpPr/>
          <p:nvPr/>
        </p:nvSpPr>
        <p:spPr>
          <a:xfrm rot="10800000">
            <a:off x="5710870" y="675393"/>
            <a:ext cx="82296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7" name="Google Shape;788;p36">
            <a:hlinkClick r:id="rId5" action="ppaction://hlinksldjump"/>
            <a:extLst>
              <a:ext uri="{FF2B5EF4-FFF2-40B4-BE49-F238E27FC236}">
                <a16:creationId xmlns:a16="http://schemas.microsoft.com/office/drawing/2014/main" id="{BDB9177C-438F-9E2D-A495-4751E49C4867}"/>
              </a:ext>
            </a:extLst>
          </p:cNvPr>
          <p:cNvSpPr txBox="1">
            <a:spLocks/>
          </p:cNvSpPr>
          <p:nvPr/>
        </p:nvSpPr>
        <p:spPr>
          <a:xfrm>
            <a:off x="3431840" y="182516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 CSS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38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01D383A8-F190-9537-D0EC-23E32545E35B}"/>
              </a:ext>
            </a:extLst>
          </p:cNvPr>
          <p:cNvSpPr txBox="1">
            <a:spLocks/>
          </p:cNvSpPr>
          <p:nvPr/>
        </p:nvSpPr>
        <p:spPr>
          <a:xfrm>
            <a:off x="6515334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Overflow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39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54A6F45B-8894-6DE7-EAC6-E44DF6354F2E}"/>
              </a:ext>
            </a:extLst>
          </p:cNvPr>
          <p:cNvSpPr txBox="1">
            <a:spLocks/>
          </p:cNvSpPr>
          <p:nvPr/>
        </p:nvSpPr>
        <p:spPr>
          <a:xfrm>
            <a:off x="7562918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Resize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40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E1ED4CA7-6656-9B60-BDF8-8286719C5DBB}"/>
              </a:ext>
            </a:extLst>
          </p:cNvPr>
          <p:cNvSpPr txBox="1">
            <a:spLocks/>
          </p:cNvSpPr>
          <p:nvPr/>
        </p:nvSpPr>
        <p:spPr>
          <a:xfrm>
            <a:off x="4669182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Cursor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 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89997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767225" y="1076194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ការប្រើប្រាស់ </a:t>
            </a:r>
            <a:r>
              <a:rPr lang="en-US" sz="20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Overflow </a:t>
            </a:r>
            <a:endParaRPr lang="en-US" sz="1800" dirty="0">
              <a:solidFill>
                <a:schemeClr val="tx1"/>
              </a:solidFill>
              <a:latin typeface="+mj-lt"/>
              <a:cs typeface="Khmer OS Muol Light" panose="02000500000000020004" pitchFamily="2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F38B1F-EFE3-C937-6299-7ED80A7152CF}"/>
              </a:ext>
            </a:extLst>
          </p:cNvPr>
          <p:cNvSpPr txBox="1">
            <a:spLocks/>
          </p:cNvSpPr>
          <p:nvPr/>
        </p:nvSpPr>
        <p:spPr>
          <a:xfrm>
            <a:off x="911515" y="1558249"/>
            <a:ext cx="10130111" cy="67004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overflow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ប្រើសម្រាប់កំណត់ការបង្ហាញអត្ថបទនៅក្នុងប្រអប់ដែលមានប្រវែង វែងជាងប្រអប់ថាគួរចេញ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scroll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ឬលាក់។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ខាងក្រោមនេះជាបង្ហាញពីតម្លៃរបស់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Overflow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FEE89-D0DE-5525-D555-0D4CA4FF6368}"/>
              </a:ext>
            </a:extLst>
          </p:cNvPr>
          <p:cNvSpPr txBox="1"/>
          <p:nvPr/>
        </p:nvSpPr>
        <p:spPr>
          <a:xfrm>
            <a:off x="1198127" y="2504023"/>
            <a:ext cx="6165542" cy="1860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hidden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កំណត់ឲ្យលាក់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scroll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កំណត់ឲ្យចេញ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scroll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ខាងស្តាំនិងក្រោម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auto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កំណត់ឲ្យចេញ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scroll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មិនមាននៅខាងក្រោម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visible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កំណត់ឲ្យចេញអត្ថបទទាំងអស់មិនអាច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scroll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899471-DF86-160F-78BB-8BD1B78E2CAE}"/>
              </a:ext>
            </a:extLst>
          </p:cNvPr>
          <p:cNvGrpSpPr/>
          <p:nvPr/>
        </p:nvGrpSpPr>
        <p:grpSpPr>
          <a:xfrm>
            <a:off x="1270998" y="4639878"/>
            <a:ext cx="5472333" cy="862287"/>
            <a:chOff x="1662997" y="1783610"/>
            <a:chExt cx="5960113" cy="86228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5FC66CB-98ED-39F3-F6ED-7DE818A5542B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117E0F-70B6-12A2-00AA-1CACA9982015}"/>
                </a:ext>
              </a:extLst>
            </p:cNvPr>
            <p:cNvSpPr txBox="1"/>
            <p:nvPr/>
          </p:nvSpPr>
          <p:spPr>
            <a:xfrm>
              <a:off x="1662997" y="1783610"/>
              <a:ext cx="5960113" cy="862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 Syntax:</a:t>
              </a:r>
              <a:r>
                <a:rPr lang="km-KH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 </a:t>
              </a: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overflow: </a:t>
              </a:r>
              <a:r>
                <a:rPr lang="en-US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hidden | scroll | auto | visible;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</a:pPr>
              <a:endParaRPr lang="en-US" altLang="zh-CN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AA3173D-57E8-28FE-11E4-8A8957FF1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66" y="2151723"/>
            <a:ext cx="4476623" cy="3929481"/>
          </a:xfrm>
          <a:prstGeom prst="rect">
            <a:avLst/>
          </a:prstGeom>
        </p:spPr>
      </p:pic>
      <p:sp>
        <p:nvSpPr>
          <p:cNvPr id="15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E1A0382D-ABCA-F9D1-ABA7-FAC7CED035A8}"/>
              </a:ext>
            </a:extLst>
          </p:cNvPr>
          <p:cNvSpPr txBox="1">
            <a:spLocks/>
          </p:cNvSpPr>
          <p:nvPr/>
        </p:nvSpPr>
        <p:spPr>
          <a:xfrm>
            <a:off x="5698104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Position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95629FBD-47D9-615D-A08C-8A299FB66F30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Dimensions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7" name="Google Shape;830;p37">
            <a:extLst>
              <a:ext uri="{FF2B5EF4-FFF2-40B4-BE49-F238E27FC236}">
                <a16:creationId xmlns:a16="http://schemas.microsoft.com/office/drawing/2014/main" id="{1E059327-586C-334A-6824-96B40EC128C8}"/>
              </a:ext>
            </a:extLst>
          </p:cNvPr>
          <p:cNvSpPr/>
          <p:nvPr/>
        </p:nvSpPr>
        <p:spPr>
          <a:xfrm rot="10800000">
            <a:off x="6727913" y="675393"/>
            <a:ext cx="82296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630C1368-02C8-8BDC-C2FB-B41378699695}"/>
              </a:ext>
            </a:extLst>
          </p:cNvPr>
          <p:cNvSpPr txBox="1">
            <a:spLocks/>
          </p:cNvSpPr>
          <p:nvPr/>
        </p:nvSpPr>
        <p:spPr>
          <a:xfrm>
            <a:off x="3431840" y="182516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 CSS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2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31F42463-1C73-2C78-DA17-274E27DADEE1}"/>
              </a:ext>
            </a:extLst>
          </p:cNvPr>
          <p:cNvSpPr txBox="1">
            <a:spLocks/>
          </p:cNvSpPr>
          <p:nvPr/>
        </p:nvSpPr>
        <p:spPr>
          <a:xfrm>
            <a:off x="6506003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Overflow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8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A43008C5-184B-433B-932A-4383146B4BB3}"/>
              </a:ext>
            </a:extLst>
          </p:cNvPr>
          <p:cNvSpPr txBox="1">
            <a:spLocks/>
          </p:cNvSpPr>
          <p:nvPr/>
        </p:nvSpPr>
        <p:spPr>
          <a:xfrm>
            <a:off x="7562918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Resize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9" name="Google Shape;788;p36">
            <a:hlinkClick r:id="rId9" action="ppaction://hlinksldjump"/>
            <a:extLst>
              <a:ext uri="{FF2B5EF4-FFF2-40B4-BE49-F238E27FC236}">
                <a16:creationId xmlns:a16="http://schemas.microsoft.com/office/drawing/2014/main" id="{DF404F89-764C-7D5F-BECC-1526E21FDC0F}"/>
              </a:ext>
            </a:extLst>
          </p:cNvPr>
          <p:cNvSpPr txBox="1">
            <a:spLocks/>
          </p:cNvSpPr>
          <p:nvPr/>
        </p:nvSpPr>
        <p:spPr>
          <a:xfrm>
            <a:off x="4669182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Cursor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 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137704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767225" y="1076194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ការប្រើប្រាស់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Property Resize 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F38B1F-EFE3-C937-6299-7ED80A7152CF}"/>
              </a:ext>
            </a:extLst>
          </p:cNvPr>
          <p:cNvSpPr txBox="1">
            <a:spLocks/>
          </p:cNvSpPr>
          <p:nvPr/>
        </p:nvSpPr>
        <p:spPr>
          <a:xfrm>
            <a:off x="911515" y="1558249"/>
            <a:ext cx="10705097" cy="67004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resize: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ប្រើដើម្បីកំណត់ឲ្យ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User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អាចធ្វើការពង្រីក ឬបង្រួម ទំហំ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Box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ខាងក្រោមនេះជាបង្ហាញពីតម្លៃរបស់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resize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 </a:t>
            </a:r>
            <a:endParaRPr lang="en-US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6FEE89-D0DE-5525-D555-0D4CA4FF6368}"/>
              </a:ext>
            </a:extLst>
          </p:cNvPr>
          <p:cNvSpPr txBox="1"/>
          <p:nvPr/>
        </p:nvSpPr>
        <p:spPr>
          <a:xfrm>
            <a:off x="1091595" y="2141982"/>
            <a:ext cx="6165542" cy="1860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horizontal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កំណត់ឲ្យផ្លាស់ប្តូរទទឹង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vertical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កំណត់ឲ្យផ្លាស់ប្តូរកំពស់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both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កំណត់ឲ្យផ្លាស់ប្តូរទាំងកំពស់ និងទទឹង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none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កំណត់មិនឲ្យផ្លាស់ប្តូរទាំងកំពស់ និងទទឹង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899471-DF86-160F-78BB-8BD1B78E2CAE}"/>
              </a:ext>
            </a:extLst>
          </p:cNvPr>
          <p:cNvGrpSpPr/>
          <p:nvPr/>
        </p:nvGrpSpPr>
        <p:grpSpPr>
          <a:xfrm>
            <a:off x="1473709" y="4159185"/>
            <a:ext cx="5969093" cy="862287"/>
            <a:chOff x="1662997" y="1783610"/>
            <a:chExt cx="5960113" cy="86228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5FC66CB-98ED-39F3-F6ED-7DE818A5542B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117E0F-70B6-12A2-00AA-1CACA9982015}"/>
                </a:ext>
              </a:extLst>
            </p:cNvPr>
            <p:cNvSpPr txBox="1"/>
            <p:nvPr/>
          </p:nvSpPr>
          <p:spPr>
            <a:xfrm>
              <a:off x="1662997" y="1783610"/>
              <a:ext cx="5960113" cy="8622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 Syntax:</a:t>
              </a:r>
              <a:r>
                <a:rPr lang="km-KH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 </a:t>
              </a:r>
              <a:r>
                <a:rPr lang="en-US" altLang="zh-CN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resize</a:t>
              </a: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: </a:t>
              </a:r>
              <a:r>
                <a:rPr lang="en-US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horizontal | vertical | both | none;</a:t>
              </a:r>
            </a:p>
            <a:p>
              <a:pPr>
                <a:lnSpc>
                  <a:spcPct val="150000"/>
                </a:lnSpc>
                <a:spcBef>
                  <a:spcPts val="600"/>
                </a:spcBef>
              </a:pPr>
              <a:endParaRPr lang="en-US" altLang="zh-CN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pic>
        <p:nvPicPr>
          <p:cNvPr id="2050" name="Picture 2" descr="resize - Codrops">
            <a:extLst>
              <a:ext uri="{FF2B5EF4-FFF2-40B4-BE49-F238E27FC236}">
                <a16:creationId xmlns:a16="http://schemas.microsoft.com/office/drawing/2014/main" id="{A2DFC46D-94B4-FFA5-27B1-1478C0B9A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802" y="2228293"/>
            <a:ext cx="3657603" cy="359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BE67F6ED-03A7-1CC3-F8C2-7243C5D20860}"/>
              </a:ext>
            </a:extLst>
          </p:cNvPr>
          <p:cNvSpPr txBox="1">
            <a:spLocks/>
          </p:cNvSpPr>
          <p:nvPr/>
        </p:nvSpPr>
        <p:spPr>
          <a:xfrm>
            <a:off x="5698104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Position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6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4127C7FB-69BE-75C5-37F4-A17E768C27B8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Dimensions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0" name="Google Shape;830;p37">
            <a:extLst>
              <a:ext uri="{FF2B5EF4-FFF2-40B4-BE49-F238E27FC236}">
                <a16:creationId xmlns:a16="http://schemas.microsoft.com/office/drawing/2014/main" id="{51A24287-0379-B62F-72AF-6E4E8149FF95}"/>
              </a:ext>
            </a:extLst>
          </p:cNvPr>
          <p:cNvSpPr/>
          <p:nvPr/>
        </p:nvSpPr>
        <p:spPr>
          <a:xfrm rot="10800000">
            <a:off x="7817715" y="675393"/>
            <a:ext cx="7315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788;p36">
            <a:hlinkClick r:id="rId6" action="ppaction://hlinksldjump"/>
            <a:extLst>
              <a:ext uri="{FF2B5EF4-FFF2-40B4-BE49-F238E27FC236}">
                <a16:creationId xmlns:a16="http://schemas.microsoft.com/office/drawing/2014/main" id="{B29F99E3-6CA9-4B03-EB9D-51A53D169F4C}"/>
              </a:ext>
            </a:extLst>
          </p:cNvPr>
          <p:cNvSpPr txBox="1">
            <a:spLocks/>
          </p:cNvSpPr>
          <p:nvPr/>
        </p:nvSpPr>
        <p:spPr>
          <a:xfrm>
            <a:off x="3431840" y="182516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Align CSS</a:t>
            </a:r>
            <a:endParaRPr lang="en-US" sz="1500" u="sng" dirty="0">
              <a:uFill>
                <a:solidFill>
                  <a:schemeClr val="tx2"/>
                </a:solidFill>
              </a:uFill>
              <a:cs typeface="Arial"/>
              <a:sym typeface="Roboto"/>
            </a:endParaRPr>
          </a:p>
        </p:txBody>
      </p:sp>
      <p:sp>
        <p:nvSpPr>
          <p:cNvPr id="22" name="Google Shape;812;p37">
            <a:hlinkClick r:id="rId7" action="ppaction://hlinksldjump"/>
            <a:extLst>
              <a:ext uri="{FF2B5EF4-FFF2-40B4-BE49-F238E27FC236}">
                <a16:creationId xmlns:a16="http://schemas.microsoft.com/office/drawing/2014/main" id="{61AA7AF9-B3FE-ABF9-5D9B-9C70C7AC20B6}"/>
              </a:ext>
            </a:extLst>
          </p:cNvPr>
          <p:cNvSpPr txBox="1">
            <a:spLocks/>
          </p:cNvSpPr>
          <p:nvPr/>
        </p:nvSpPr>
        <p:spPr>
          <a:xfrm>
            <a:off x="6506003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Overflow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8" name="Google Shape;812;p37">
            <a:hlinkClick r:id="rId8" action="ppaction://hlinksldjump"/>
            <a:extLst>
              <a:ext uri="{FF2B5EF4-FFF2-40B4-BE49-F238E27FC236}">
                <a16:creationId xmlns:a16="http://schemas.microsoft.com/office/drawing/2014/main" id="{4A3D3A4F-1041-8FF3-6DC2-32801A148AD4}"/>
              </a:ext>
            </a:extLst>
          </p:cNvPr>
          <p:cNvSpPr txBox="1">
            <a:spLocks/>
          </p:cNvSpPr>
          <p:nvPr/>
        </p:nvSpPr>
        <p:spPr>
          <a:xfrm>
            <a:off x="7562918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Resize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</a:rPr>
              <a:t> </a:t>
            </a:r>
          </a:p>
        </p:txBody>
      </p:sp>
      <p:sp>
        <p:nvSpPr>
          <p:cNvPr id="29" name="Google Shape;788;p36">
            <a:hlinkClick r:id="rId9" action="ppaction://hlinksldjump"/>
            <a:extLst>
              <a:ext uri="{FF2B5EF4-FFF2-40B4-BE49-F238E27FC236}">
                <a16:creationId xmlns:a16="http://schemas.microsoft.com/office/drawing/2014/main" id="{22E9ABDE-C1E4-A6E5-6DD8-EE19B383CFC8}"/>
              </a:ext>
            </a:extLst>
          </p:cNvPr>
          <p:cNvSpPr txBox="1">
            <a:spLocks/>
          </p:cNvSpPr>
          <p:nvPr/>
        </p:nvSpPr>
        <p:spPr>
          <a:xfrm>
            <a:off x="4669182" y="182516"/>
            <a:ext cx="1109733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Cursor</a:t>
            </a: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 </a:t>
            </a:r>
            <a:endParaRPr lang="en-US"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090889466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9525" cap="flat" cmpd="sng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>
          <a:outerShdw blurRad="57150" dist="19050" dir="5400000" algn="bl" rotWithShape="0">
            <a:schemeClr val="dk1">
              <a:alpha val="50000"/>
            </a:schemeClr>
          </a:outerShdw>
        </a:effectLst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2800" b="1" dirty="0" smtClean="0">
            <a:solidFill>
              <a:schemeClr val="tx2"/>
            </a:solidFill>
            <a:latin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3583</TotalTime>
  <Words>1026</Words>
  <Application>Microsoft Office PowerPoint</Application>
  <PresentationFormat>Widescreen</PresentationFormat>
  <Paragraphs>101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Khmer OS Battambang</vt:lpstr>
      <vt:lpstr>Khmer OS System</vt:lpstr>
      <vt:lpstr>Khmer OS Muol Light</vt:lpstr>
      <vt:lpstr>Arial</vt:lpstr>
      <vt:lpstr>Roboto Condensed</vt:lpstr>
      <vt:lpstr>Roboto</vt:lpstr>
      <vt:lpstr>Verdana</vt:lpstr>
      <vt:lpstr>Small Business Web Site 4:3 Project Proposal by Slidesgo</vt:lpstr>
      <vt:lpstr>ការប្រើប្រាស់ CSS Layout, Horizontal &amp; Vertical Align, Cursor and Position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6. Layout, Align, Position and Overflow</dc:title>
  <dc:creator>Che Sophal</dc:creator>
  <cp:lastModifiedBy>Che Sophal</cp:lastModifiedBy>
  <cp:revision>72</cp:revision>
  <dcterms:modified xsi:type="dcterms:W3CDTF">2023-11-20T02:31:33Z</dcterms:modified>
</cp:coreProperties>
</file>