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38" r:id="rId4"/>
    <p:sldId id="340" r:id="rId5"/>
    <p:sldId id="341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37" r:id="rId25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Khmer OS Battambang" panose="02000500000000020004" pitchFamily="2" charset="0"/>
      <p:regular r:id="rId32"/>
      <p:bold r:id="rId33"/>
    </p:embeddedFont>
    <p:embeddedFont>
      <p:font typeface="Khmer OS Muol Light" panose="02000500000000020004" pitchFamily="2" charset="0"/>
      <p:regular r:id="rId34"/>
    </p:embeddedFont>
    <p:embeddedFont>
      <p:font typeface="Khmer OS System" panose="02000500000000020004" pitchFamily="2" charset="0"/>
      <p:regular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A"/>
    <a:srgbClr val="200E74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5226" autoAdjust="0"/>
  </p:normalViewPr>
  <p:slideViewPr>
    <p:cSldViewPr snapToGrid="0">
      <p:cViewPr>
        <p:scale>
          <a:sx n="80" d="100"/>
          <a:sy n="80" d="100"/>
        </p:scale>
        <p:origin x="811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50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411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76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63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80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352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051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2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07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481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586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906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275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66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41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12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58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78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1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65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9" r:id="rId3"/>
    <p:sldLayoutId id="2147483673" r:id="rId4"/>
    <p:sldLayoutId id="2147483674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12" Type="http://schemas.openxmlformats.org/officeDocument/2006/relationships/slide" Target="slide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11" Type="http://schemas.openxmlformats.org/officeDocument/2006/relationships/slide" Target="slide16.xml"/><Relationship Id="rId5" Type="http://schemas.openxmlformats.org/officeDocument/2006/relationships/slide" Target="slide7.xml"/><Relationship Id="rId10" Type="http://schemas.openxmlformats.org/officeDocument/2006/relationships/slide" Target="slide14.xml"/><Relationship Id="rId4" Type="http://schemas.openxmlformats.org/officeDocument/2006/relationships/image" Target="../media/image8.png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9.png"/><Relationship Id="rId7" Type="http://schemas.openxmlformats.org/officeDocument/2006/relationships/slide" Target="slide6.xml"/><Relationship Id="rId12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11" Type="http://schemas.openxmlformats.org/officeDocument/2006/relationships/slide" Target="slide16.xml"/><Relationship Id="rId5" Type="http://schemas.openxmlformats.org/officeDocument/2006/relationships/slide" Target="slide7.xml"/><Relationship Id="rId10" Type="http://schemas.openxmlformats.org/officeDocument/2006/relationships/slide" Target="slide14.xml"/><Relationship Id="rId4" Type="http://schemas.openxmlformats.org/officeDocument/2006/relationships/image" Target="../media/image10.png"/><Relationship Id="rId9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1.png"/><Relationship Id="rId7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2.png"/><Relationship Id="rId7" Type="http://schemas.openxmlformats.org/officeDocument/2006/relationships/slide" Target="slide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9.xml"/><Relationship Id="rId3" Type="http://schemas.openxmlformats.org/officeDocument/2006/relationships/image" Target="../media/image13.png"/><Relationship Id="rId7" Type="http://schemas.openxmlformats.org/officeDocument/2006/relationships/slide" Target="slide4.xml"/><Relationship Id="rId12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image" Target="../media/image15.png"/><Relationship Id="rId10" Type="http://schemas.openxmlformats.org/officeDocument/2006/relationships/slide" Target="slide9.xml"/><Relationship Id="rId4" Type="http://schemas.openxmlformats.org/officeDocument/2006/relationships/image" Target="../media/image14.png"/><Relationship Id="rId9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4.png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5.png"/><Relationship Id="rId7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notesSlide" Target="../notesSlides/notesSlide8.xml"/><Relationship Id="rId7" Type="http://schemas.openxmlformats.org/officeDocument/2006/relationships/slide" Target="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6.png"/><Relationship Id="rId7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5769743" y="3138899"/>
            <a:ext cx="5433875" cy="192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3200" dirty="0">
                <a:latin typeface="+mj-lt"/>
                <a:cs typeface="Khmer OS Muol Light" panose="02000500000000020004" pitchFamily="2" charset="0"/>
              </a:rPr>
              <a:t>CSS</a:t>
            </a:r>
            <a:r>
              <a:rPr lang="en-US" sz="2800" dirty="0">
                <a:latin typeface="+mj-lt"/>
                <a:cs typeface="Khmer OS Muol Light" panose="02000500000000020004" pitchFamily="2" charset="0"/>
              </a:rPr>
              <a:t> </a:t>
            </a:r>
            <a:r>
              <a:rPr lang="en-US" sz="3200" dirty="0">
                <a:latin typeface="+mj-lt"/>
                <a:cs typeface="Khmer OS Muol Light" panose="02000500000000020004" pitchFamily="2" charset="0"/>
              </a:rPr>
              <a:t>Advance, Flexbox and </a:t>
            </a:r>
            <a:r>
              <a:rPr lang="en-US" sz="2800" dirty="0">
                <a:latin typeface="+mj-lt"/>
                <a:cs typeface="Khmer OS Muol Light" panose="02000500000000020004" pitchFamily="2" charset="0"/>
              </a:rPr>
              <a:t>Animation</a:t>
            </a:r>
            <a:endParaRPr sz="2800" dirty="0">
              <a:latin typeface="+mj-lt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1680073" y="2370754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565792" y="1744600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1230" name="Google Shape;1230;p50"/>
          <p:cNvGrpSpPr/>
          <p:nvPr/>
        </p:nvGrpSpPr>
        <p:grpSpPr>
          <a:xfrm>
            <a:off x="1422689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1882343" y="5615879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8949987" y="2144831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497712" y="1284093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5882479" y="2499207"/>
            <a:ext cx="1806554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Chapter 7</a:t>
            </a:r>
            <a:endParaRPr sz="2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CSS3 Advanced | BlueCloud Learning">
            <a:extLst>
              <a:ext uri="{FF2B5EF4-FFF2-40B4-BE49-F238E27FC236}">
                <a16:creationId xmlns:a16="http://schemas.microsoft.com/office/drawing/2014/main" id="{4CFDE5A9-619D-1451-08C5-502A7FDB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15" y="2491277"/>
            <a:ext cx="3537899" cy="216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234;p50">
            <a:extLst>
              <a:ext uri="{FF2B5EF4-FFF2-40B4-BE49-F238E27FC236}">
                <a16:creationId xmlns:a16="http://schemas.microsoft.com/office/drawing/2014/main" id="{30A267A1-5345-CDBA-8065-99A195D7CBFB}"/>
              </a:ext>
            </a:extLst>
          </p:cNvPr>
          <p:cNvSpPr/>
          <p:nvPr/>
        </p:nvSpPr>
        <p:spPr>
          <a:xfrm>
            <a:off x="10385470" y="5346080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974698" y="1096615"/>
            <a:ext cx="9500951" cy="123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55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ប្រើសម្រាប់ចាប់​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្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លៃ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Attribute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 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 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ែលគេនឹងយកវាមកបង្ហាញតាមវិធីសាស្រ្តផ្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េ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ៗ៖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E37E2-CE0C-F922-5A93-A1E2F0F32CBF}"/>
              </a:ext>
            </a:extLst>
          </p:cNvPr>
          <p:cNvSpPr txBox="1"/>
          <p:nvPr/>
        </p:nvSpPr>
        <p:spPr>
          <a:xfrm>
            <a:off x="1265301" y="1991091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E0EEA-C5AF-9B90-EF7A-485734B6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51" y="2273967"/>
            <a:ext cx="6729043" cy="792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83121-D408-1425-F97A-EDB0BC278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51" y="3494816"/>
            <a:ext cx="6782388" cy="4801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A8CF70-75A3-704A-6177-59CA969C7CCB}"/>
              </a:ext>
            </a:extLst>
          </p:cNvPr>
          <p:cNvSpPr txBox="1"/>
          <p:nvPr/>
        </p:nvSpPr>
        <p:spPr>
          <a:xfrm>
            <a:off x="2269759" y="3202785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CSS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EC62-EDFF-FEC6-2297-E89C5445D935}"/>
              </a:ext>
            </a:extLst>
          </p:cNvPr>
          <p:cNvSpPr txBox="1"/>
          <p:nvPr/>
        </p:nvSpPr>
        <p:spPr>
          <a:xfrm>
            <a:off x="2269758" y="1991091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HTML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658CB4-5FE7-7C57-9E30-73FD47FFE714}"/>
              </a:ext>
            </a:extLst>
          </p:cNvPr>
          <p:cNvSpPr txBox="1"/>
          <p:nvPr/>
        </p:nvSpPr>
        <p:spPr>
          <a:xfrm>
            <a:off x="868166" y="4315028"/>
            <a:ext cx="10880307" cy="42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ca-ES" altLang="zh-CN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</a:t>
            </a:r>
            <a:r>
              <a:rPr lang="km-KH" altLang="zh-CN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</a:t>
            </a:r>
            <a:r>
              <a:rPr lang="ca-ES" altLang="zh-CN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ា</a:t>
            </a:r>
            <a:r>
              <a:rPr lang="km-KH" altLang="zh-CN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ំ</a:t>
            </a:r>
            <a:r>
              <a:rPr lang="ca-ES" altLang="zh-CN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User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 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Mouse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ៅ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Hover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លើ​ </a:t>
            </a:r>
            <a:r>
              <a:rPr lang="en-US" altLang="zh-CN" sz="15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ណាមួយវានឹងបង្ហាញ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Attribute 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នៅពីក្រោយ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Tag &lt;a/&gt;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17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D44EEF7C-B2E9-9E55-E179-6443420205B8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6B1E759D-BAAA-796A-B42F-787BF79D1F1A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3" name="Google Shape;830;p37">
            <a:extLst>
              <a:ext uri="{FF2B5EF4-FFF2-40B4-BE49-F238E27FC236}">
                <a16:creationId xmlns:a16="http://schemas.microsoft.com/office/drawing/2014/main" id="{AAA39B5E-6FF7-ECB9-5B17-B5B9E1B9C780}"/>
              </a:ext>
            </a:extLst>
          </p:cNvPr>
          <p:cNvSpPr/>
          <p:nvPr/>
        </p:nvSpPr>
        <p:spPr>
          <a:xfrm rot="10800000">
            <a:off x="6153589" y="673921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5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B930E8CB-D90A-E1F5-0E57-EC399808D6E5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6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C90A29E1-00CE-CBCA-B1F0-9F156F177387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1EF9A8F6-9EAE-B33E-D89E-819F2C8F4BF9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CA4BE622-BCF7-576E-2794-74C91F0763B0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D9D7112D-A274-AD16-2F04-5896F85BE6DD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0" name="Google Shape;812;p37">
            <a:hlinkClick r:id="rId12" action="ppaction://hlinksldjump"/>
            <a:extLst>
              <a:ext uri="{FF2B5EF4-FFF2-40B4-BE49-F238E27FC236}">
                <a16:creationId xmlns:a16="http://schemas.microsoft.com/office/drawing/2014/main" id="{A0DD4F2B-02A8-759A-E6CA-7AC930324BA9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44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974698" y="990082"/>
            <a:ext cx="9687384" cy="872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counter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គឺជាអនុគមន៍មួយដែលប្រើសម្រាប់គណនាតម្លៃ 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counter-reset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counter-increment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ដើម្បីប្រើប្រាស់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Counter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គឺត្រូវមាន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បន្ថែមដូចខាងក្រោម៖</a:t>
            </a: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A89885-2F31-FF3D-9279-1AFB121D4C18}"/>
              </a:ext>
            </a:extLst>
          </p:cNvPr>
          <p:cNvSpPr txBox="1"/>
          <p:nvPr/>
        </p:nvSpPr>
        <p:spPr>
          <a:xfrm>
            <a:off x="1523575" y="1908941"/>
            <a:ext cx="6165542" cy="1683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Property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counter-reset</a:t>
            </a:r>
            <a:r>
              <a:rPr lang="en-US" sz="1600" dirty="0">
                <a:solidFill>
                  <a:srgbClr val="200E74"/>
                </a:solidFill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 ឬកំណត់ការរាប់ឡើងវិញ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Property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counter-increment</a:t>
            </a:r>
            <a:r>
              <a:rPr lang="en-US" sz="1600" b="1" dirty="0">
                <a:solidFill>
                  <a:srgbClr val="200E74"/>
                </a:solidFill>
                <a:latin typeface="+mj-lt"/>
                <a:ea typeface="Verdana" panose="020B0604030504040204" pitchFamily="34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បង្កើនតម្លៃ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Property  content: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Property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Before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After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ដែលប្រើសម្រាប់បញ្ចូលមាតិកាដែលបានបង្កើត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BE1BE-867E-EAF5-BFFE-A13A0AB2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250" y="3955303"/>
            <a:ext cx="4243153" cy="2228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2CDBC-7BBA-3628-329E-E3944EB8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117" y="3955303"/>
            <a:ext cx="2731061" cy="22287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31DBD71-C6BE-DEAF-5A7B-440ED583A6DC}"/>
              </a:ext>
            </a:extLst>
          </p:cNvPr>
          <p:cNvSpPr txBox="1"/>
          <p:nvPr/>
        </p:nvSpPr>
        <p:spPr>
          <a:xfrm>
            <a:off x="1523575" y="3907051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1FE8EC-FC09-363B-218D-920908F77CE3}"/>
              </a:ext>
            </a:extLst>
          </p:cNvPr>
          <p:cNvSpPr/>
          <p:nvPr/>
        </p:nvSpPr>
        <p:spPr>
          <a:xfrm>
            <a:off x="7055446" y="5042643"/>
            <a:ext cx="332190" cy="204186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7255A428-16C2-2A56-8E51-5BA1F8A7D9D7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2F3B67E4-689C-FDA5-4BC4-BE13B0630375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CBD3749D-86A3-CEAB-2166-CE513582B3AB}"/>
              </a:ext>
            </a:extLst>
          </p:cNvPr>
          <p:cNvSpPr/>
          <p:nvPr/>
        </p:nvSpPr>
        <p:spPr>
          <a:xfrm rot="10800000">
            <a:off x="6153589" y="673921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489A69FB-2628-CBF8-7F34-1ACA8987C81B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1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CAEB7F7E-BA05-6924-75D2-EE9A4FEDB8D4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5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B078E489-7FF1-96D4-7352-C9E727D6C9A7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2426BBA8-AD50-9DB5-1D8A-068085B82EF0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FDDE5F19-4F12-9A57-3262-6B39732A0874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12" action="ppaction://hlinksldjump"/>
            <a:extLst>
              <a:ext uri="{FF2B5EF4-FFF2-40B4-BE49-F238E27FC236}">
                <a16:creationId xmlns:a16="http://schemas.microsoft.com/office/drawing/2014/main" id="{831D7A60-6305-ACF6-712A-ACA89DD96A7C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63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974697" y="1078862"/>
            <a:ext cx="101845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អនុគមន៍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var</a:t>
            </a:r>
            <a:r>
              <a:rPr lang="en-US" altLang="zh-CN" sz="1600" dirty="0">
                <a:latin typeface="+mj-lt"/>
                <a:cs typeface="Khmer OS Battambang" panose="02000500000000020004" pitchFamily="2" charset="0"/>
              </a:rPr>
              <a:t>()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ត្រូវបានប្រើដើម្បីបញ្ចូលតម្លៃនៃអថេរ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មធ្យោបាយដ៏ល្អក្នុងការប្រើអថេរ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គឺនៅពេលនិយាយអំពីពណ៌នៃការរចនារបស់អ្នក។ ជំនួសឱ្យការចម្លង និងបិទការប្រើពណ៌ដដែលម្តងហើយម្តងទៀត អ្នកអាចដាក់វានៅក្នុងអថេរ។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Syntax</a:t>
            </a:r>
            <a:r>
              <a:rPr lang="en-US" altLang="zh-CN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នៃអនុគមន៍ </a:t>
            </a:r>
            <a:r>
              <a:rPr lang="en-US" altLang="zh-CN" sz="1600" b="1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var</a:t>
            </a:r>
            <a:r>
              <a:rPr lang="en-US" altLang="zh-CN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altLang="zh-CN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មានដូចខាងក្រោម៖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km-KH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F96B04-8DAF-C9BA-E5D4-B7DFFF176810}"/>
              </a:ext>
            </a:extLst>
          </p:cNvPr>
          <p:cNvGrpSpPr/>
          <p:nvPr/>
        </p:nvGrpSpPr>
        <p:grpSpPr>
          <a:xfrm>
            <a:off x="1375270" y="2393070"/>
            <a:ext cx="3068512" cy="525705"/>
            <a:chOff x="1662997" y="1768370"/>
            <a:chExt cx="6083997" cy="46192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1E7F6A6-60B4-F55E-A1C9-86A3A629C105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958363-8F49-A1E5-AC7C-3278EDE99653}"/>
                </a:ext>
              </a:extLst>
            </p:cNvPr>
            <p:cNvSpPr txBox="1"/>
            <p:nvPr/>
          </p:nvSpPr>
          <p:spPr>
            <a:xfrm>
              <a:off x="1786881" y="1768370"/>
              <a:ext cx="5960113" cy="405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8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var(--</a:t>
              </a:r>
              <a:r>
                <a:rPr lang="en-US" sz="1800" b="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name: value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8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E8A6AF6-7F33-A039-BB5F-A2566C65C369}"/>
              </a:ext>
            </a:extLst>
          </p:cNvPr>
          <p:cNvSpPr txBox="1"/>
          <p:nvPr/>
        </p:nvSpPr>
        <p:spPr>
          <a:xfrm>
            <a:off x="1235538" y="3083997"/>
            <a:ext cx="763257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16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name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Required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ឈ្មោះអថេរ (ត្រូវតែចាប់ផ្តើមដោយសញ្ញា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(--)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ពីខាងមុខ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Optional.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តម្លៃរបស់អថេរ។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9B3E46-3B79-6B1C-012F-1545A75025A7}"/>
              </a:ext>
            </a:extLst>
          </p:cNvPr>
          <p:cNvSpPr txBox="1"/>
          <p:nvPr/>
        </p:nvSpPr>
        <p:spPr>
          <a:xfrm>
            <a:off x="1235537" y="4212863"/>
            <a:ext cx="9923694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ដើម្បីបង្កើតអថេរដែលមានវិសាលភាពសកល សូមប្រកាសវានៅខាងក្នុង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root selector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ខាងក្រោមនេះជាឧទាហរណ៍៖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7" name="Google Shape;2087;p67">
            <a:extLst>
              <a:ext uri="{FF2B5EF4-FFF2-40B4-BE49-F238E27FC236}">
                <a16:creationId xmlns:a16="http://schemas.microsoft.com/office/drawing/2014/main" id="{9C3052EC-A4F0-119A-4BEB-6C1C8944192B}"/>
              </a:ext>
            </a:extLst>
          </p:cNvPr>
          <p:cNvSpPr/>
          <p:nvPr/>
        </p:nvSpPr>
        <p:spPr>
          <a:xfrm rot="5400000">
            <a:off x="6035581" y="5447601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D5BDF801-E1E8-83AC-D525-944F01635FD7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1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555930CC-76F9-2E29-3E44-72FEF2B9FE7B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2" name="Google Shape;830;p37">
            <a:extLst>
              <a:ext uri="{FF2B5EF4-FFF2-40B4-BE49-F238E27FC236}">
                <a16:creationId xmlns:a16="http://schemas.microsoft.com/office/drawing/2014/main" id="{29FF036F-2ED9-C133-D1E5-6C4801CC35E8}"/>
              </a:ext>
            </a:extLst>
          </p:cNvPr>
          <p:cNvSpPr/>
          <p:nvPr/>
        </p:nvSpPr>
        <p:spPr>
          <a:xfrm rot="10800000">
            <a:off x="6153589" y="673921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3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FE66A0C7-866E-35F9-A613-D81F10259FD4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8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BE6E4BB7-25D7-4F23-AF24-DA6E97EB1721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49CF46D4-5125-2B1D-D612-31F33A8FCDF8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0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946E8E17-FD96-A7A9-0B3F-B58533775F86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1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41BEDAD7-B3D3-E55F-1327-25A76E66960A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2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678E052F-70C6-0533-0752-6FABE37B47EB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11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C1EC8-3E9C-379F-82BD-AE358EDD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40" y="1305546"/>
            <a:ext cx="6561389" cy="40160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4B7628-2D3A-E6A5-5361-3B5A2D21A95D}"/>
              </a:ext>
            </a:extLst>
          </p:cNvPr>
          <p:cNvSpPr txBox="1"/>
          <p:nvPr/>
        </p:nvSpPr>
        <p:spPr>
          <a:xfrm>
            <a:off x="1870751" y="1230633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grpSp>
        <p:nvGrpSpPr>
          <p:cNvPr id="22" name="Google Shape;1125;p48">
            <a:extLst>
              <a:ext uri="{FF2B5EF4-FFF2-40B4-BE49-F238E27FC236}">
                <a16:creationId xmlns:a16="http://schemas.microsoft.com/office/drawing/2014/main" id="{C85F98C4-A1BA-56EA-B2F9-D051D74D30FA}"/>
              </a:ext>
            </a:extLst>
          </p:cNvPr>
          <p:cNvGrpSpPr/>
          <p:nvPr/>
        </p:nvGrpSpPr>
        <p:grpSpPr>
          <a:xfrm>
            <a:off x="10705565" y="1277835"/>
            <a:ext cx="194400" cy="439416"/>
            <a:chOff x="539500" y="1638509"/>
            <a:chExt cx="194400" cy="439416"/>
          </a:xfrm>
        </p:grpSpPr>
        <p:sp>
          <p:nvSpPr>
            <p:cNvPr id="23" name="Google Shape;1126;p48">
              <a:extLst>
                <a:ext uri="{FF2B5EF4-FFF2-40B4-BE49-F238E27FC236}">
                  <a16:creationId xmlns:a16="http://schemas.microsoft.com/office/drawing/2014/main" id="{81A92A55-0B45-A01D-AF18-AEF1D0EE2285}"/>
                </a:ext>
              </a:extLst>
            </p:cNvPr>
            <p:cNvSpPr/>
            <p:nvPr/>
          </p:nvSpPr>
          <p:spPr>
            <a:xfrm>
              <a:off x="539500" y="1638509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1127;p48">
              <a:extLst>
                <a:ext uri="{FF2B5EF4-FFF2-40B4-BE49-F238E27FC236}">
                  <a16:creationId xmlns:a16="http://schemas.microsoft.com/office/drawing/2014/main" id="{C95ED6BE-E96D-1B4E-9850-5597AF9BC216}"/>
                </a:ext>
              </a:extLst>
            </p:cNvPr>
            <p:cNvSpPr/>
            <p:nvPr/>
          </p:nvSpPr>
          <p:spPr>
            <a:xfrm>
              <a:off x="539500" y="1883525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" name="Google Shape;1131;p48">
            <a:extLst>
              <a:ext uri="{FF2B5EF4-FFF2-40B4-BE49-F238E27FC236}">
                <a16:creationId xmlns:a16="http://schemas.microsoft.com/office/drawing/2014/main" id="{6A03916F-30E3-98A6-C697-138519C8235D}"/>
              </a:ext>
            </a:extLst>
          </p:cNvPr>
          <p:cNvSpPr/>
          <p:nvPr/>
        </p:nvSpPr>
        <p:spPr>
          <a:xfrm>
            <a:off x="1282869" y="4974099"/>
            <a:ext cx="255900" cy="25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A94D23A9-E752-D933-1313-C2918D84B8AB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AA4B06A3-CD03-20F3-34C7-1EF11EBB7FAE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B62A57F2-7780-45C9-51A1-13117D99ECC2}"/>
              </a:ext>
            </a:extLst>
          </p:cNvPr>
          <p:cNvSpPr/>
          <p:nvPr/>
        </p:nvSpPr>
        <p:spPr>
          <a:xfrm rot="10800000">
            <a:off x="6153589" y="673921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2F6E2881-EFC3-D7BA-48C6-509BF18448D8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4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1F6E0415-5B47-E9A9-551A-A5B5FD519289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5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0C27A3B0-D935-223D-CFD3-EC44FD0B6CE7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3274CC02-9C24-2DCD-907C-16D74ADCD81D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74C4C90F-8AF0-4A78-EF1C-A14E591C133F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0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902585EA-FD7D-AD7C-5514-E8112FE04550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89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63447" y="914383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Transitions</a:t>
            </a:r>
            <a:r>
              <a:rPr lang="en-US" sz="2000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767225" y="1370570"/>
            <a:ext cx="9785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Transitions</a:t>
            </a:r>
            <a:r>
              <a:rPr lang="en-US" altLang="zh-CN" sz="1600" b="1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ឬបន្ថយល្បឿនសកម្មភាពទៅឲ្យ 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ណាមួយ។</a:t>
            </a: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638D4-E8B8-A8A6-5059-43F3969FCAD2}"/>
              </a:ext>
            </a:extLst>
          </p:cNvPr>
          <p:cNvSpPr txBox="1"/>
          <p:nvPr/>
        </p:nvSpPr>
        <p:spPr>
          <a:xfrm>
            <a:off x="1005395" y="1872686"/>
            <a:ext cx="9785037" cy="257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transition-delay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បញ្ជាក់ការពន្យាពេល (គិតជាវិនាទី) មុនសម្មភាពធ្វើការ​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transition-duration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បញ្ជាក់ចំនួនវិនាទីដែលឥទ្ធិពលនៃការផ្លាស់ប្តូរត្រូវចំណាយពេលដើម្បីបញ្ចប់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transition-property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បញ្ជាក់ឈ្មោះនៃ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ដែលឥទ្ធិពលនៃការផ្លាស់ប្តូរ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transition-timing-function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បញ្ជាក់ខ្សែកោងល្បឿននៃឥទ្ធិពលនៃការផ្លាស់ប្តូរ។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មុខងារផ្លាស់ប្តូរពេលវេលា-មុខងារអាចមានតម្លៃដូចខាងក្រោម៖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5A5B6-3E3C-A418-3E17-2DA5A5CF825A}"/>
              </a:ext>
            </a:extLst>
          </p:cNvPr>
          <p:cNvSpPr txBox="1"/>
          <p:nvPr/>
        </p:nvSpPr>
        <p:spPr>
          <a:xfrm>
            <a:off x="1538828" y="4017865"/>
            <a:ext cx="93548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បញ្ជាក់ឥទ្ធិពលនៃការផ្លាស់ប្តូរជាមួយនឹងការចាប់ផ្តើមយឺត បន្ទាប់មកលឿន បន្ទាប់មកបញ្ចប់យឺតៗ (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បញ្ជាក់ឥទ្ធិពលនៃការផ្លាស់ប្តូរដែលមានល្បឿនដូចគ្នាពីដើមដល់ចប់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ease-in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បញ្ជាក់ឥទ្ធិពលនៃការផ្លាស់ប្តូរជាមួយនឹងការចាប់ផ្តើមយឺត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ease-out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បញ្ជាក់ឥទ្ធិពលនៃការផ្លាស់ប្តូរជាមួយនឹងការបញ្ចប់យឺត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ease-in-out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-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បញ្ជាក់ឥទ្ធិពលនៃការផ្លាស់ប្តូរជាមួយនឹងការចាប់ផ្តើមយឺត និងបញ្ចប់។ </a:t>
            </a:r>
          </a:p>
        </p:txBody>
      </p:sp>
      <p:sp>
        <p:nvSpPr>
          <p:cNvPr id="18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9535F3F6-BB21-3EAE-21F2-89880F207937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73F22AFD-8CD4-C33E-18DB-E5B0E1F14298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1" name="Google Shape;830;p37">
            <a:extLst>
              <a:ext uri="{FF2B5EF4-FFF2-40B4-BE49-F238E27FC236}">
                <a16:creationId xmlns:a16="http://schemas.microsoft.com/office/drawing/2014/main" id="{CF20719B-5F82-0CB0-3A0D-B912C4416406}"/>
              </a:ext>
            </a:extLst>
          </p:cNvPr>
          <p:cNvSpPr/>
          <p:nvPr/>
        </p:nvSpPr>
        <p:spPr>
          <a:xfrm rot="10800000">
            <a:off x="7078057" y="673921"/>
            <a:ext cx="91440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2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3473585D-2AD7-FAC6-E16F-68B17A7716DB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3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8AA9163F-F2D3-30B0-8E64-2EAF7CC40823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42A3A891-64A4-2B4A-6797-0E9EEA90869C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8F1F4E10-D08B-EFC6-4263-83CFC3C11203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F12B6BB0-25EC-941E-42AA-C5C39087C54F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0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3C7020E0-D80F-E8F2-C6BD-E4A86ED9AAC9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99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829369" y="1086932"/>
            <a:ext cx="9785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ខាងក្រោមនេះជាឧទាហរណ៍នៃការប្រើ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Transitions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Input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DCF69-8399-7C5A-B129-D5614ACC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857" y="1883640"/>
            <a:ext cx="6363251" cy="2956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5081D8-59FD-3A5B-5A6B-B24E9797FD7F}"/>
              </a:ext>
            </a:extLst>
          </p:cNvPr>
          <p:cNvSpPr txBox="1"/>
          <p:nvPr/>
        </p:nvSpPr>
        <p:spPr>
          <a:xfrm>
            <a:off x="1142782" y="1798260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grpSp>
        <p:nvGrpSpPr>
          <p:cNvPr id="19" name="Google Shape;1125;p48">
            <a:extLst>
              <a:ext uri="{FF2B5EF4-FFF2-40B4-BE49-F238E27FC236}">
                <a16:creationId xmlns:a16="http://schemas.microsoft.com/office/drawing/2014/main" id="{A696E887-D2E3-40EC-3E19-8A12E2349697}"/>
              </a:ext>
            </a:extLst>
          </p:cNvPr>
          <p:cNvGrpSpPr/>
          <p:nvPr/>
        </p:nvGrpSpPr>
        <p:grpSpPr>
          <a:xfrm>
            <a:off x="10305365" y="1883640"/>
            <a:ext cx="194400" cy="439416"/>
            <a:chOff x="539500" y="1638509"/>
            <a:chExt cx="194400" cy="439416"/>
          </a:xfrm>
        </p:grpSpPr>
        <p:sp>
          <p:nvSpPr>
            <p:cNvPr id="21" name="Google Shape;1126;p48">
              <a:extLst>
                <a:ext uri="{FF2B5EF4-FFF2-40B4-BE49-F238E27FC236}">
                  <a16:creationId xmlns:a16="http://schemas.microsoft.com/office/drawing/2014/main" id="{44F0B165-93F6-1CD2-5527-2A44D7AA0EFF}"/>
                </a:ext>
              </a:extLst>
            </p:cNvPr>
            <p:cNvSpPr/>
            <p:nvPr/>
          </p:nvSpPr>
          <p:spPr>
            <a:xfrm>
              <a:off x="539500" y="1638509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127;p48">
              <a:extLst>
                <a:ext uri="{FF2B5EF4-FFF2-40B4-BE49-F238E27FC236}">
                  <a16:creationId xmlns:a16="http://schemas.microsoft.com/office/drawing/2014/main" id="{D151F02C-DA50-E3C4-3DCD-47940212D56C}"/>
                </a:ext>
              </a:extLst>
            </p:cNvPr>
            <p:cNvSpPr/>
            <p:nvPr/>
          </p:nvSpPr>
          <p:spPr>
            <a:xfrm>
              <a:off x="539500" y="1883525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1131;p48">
            <a:extLst>
              <a:ext uri="{FF2B5EF4-FFF2-40B4-BE49-F238E27FC236}">
                <a16:creationId xmlns:a16="http://schemas.microsoft.com/office/drawing/2014/main" id="{76134F20-FC44-E36D-F0EE-2D6F42FE9320}"/>
              </a:ext>
            </a:extLst>
          </p:cNvPr>
          <p:cNvSpPr/>
          <p:nvPr/>
        </p:nvSpPr>
        <p:spPr>
          <a:xfrm>
            <a:off x="1692509" y="5331223"/>
            <a:ext cx="255900" cy="25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3CD743E0-223B-E973-E582-2BF9F5CFCFEA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ACB590D4-CC73-F43A-6059-2987C7EA4768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5" name="Google Shape;830;p37">
            <a:extLst>
              <a:ext uri="{FF2B5EF4-FFF2-40B4-BE49-F238E27FC236}">
                <a16:creationId xmlns:a16="http://schemas.microsoft.com/office/drawing/2014/main" id="{1246A721-AE41-D2EC-CBA2-A7B2F27B15D2}"/>
              </a:ext>
            </a:extLst>
          </p:cNvPr>
          <p:cNvSpPr/>
          <p:nvPr/>
        </p:nvSpPr>
        <p:spPr>
          <a:xfrm rot="10800000">
            <a:off x="7078057" y="673921"/>
            <a:ext cx="91440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6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20D11958-F21F-DC6F-9297-18D64F80C609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7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22433E00-D032-1E8E-5F34-C6AE8E3553A0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48743E81-F77A-BA30-2ABA-D807DFBB2E5D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F39B2070-6070-96AC-EDFD-E94F0070C178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0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8157C1A0-A3F9-370B-9F69-71AAC709EE06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1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79FD6FD0-A129-FC0C-A7A4-1A165F398F53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9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36180" y="1024373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Animation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Khmer OS System" panose="02000500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767224" y="1526478"/>
            <a:ext cx="9904117" cy="1206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b="1" dirty="0">
                <a:solidFill>
                  <a:srgbClr val="200E74"/>
                </a:solidFill>
                <a:latin typeface="Verdana" panose="020B0604030504040204" pitchFamily="34" charset="0"/>
              </a:rPr>
              <a:t>Animation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ត្រូវបានបង្កើតឡើងដើម្បីឲ្យ 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មានចលនាដោយមិនចាំប្រើ 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Javascript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Adobe 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Flash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នោះទេ។ ដែលវាដំណើរការដោយ @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keyframes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សម្រាប់ក្តោបរាល់ 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Frame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នីមួយៗ។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ខាងក្រោមជាការបង្កើត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Animation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884C50-DCAB-2B6B-4AE6-243B6DF9F8C2}"/>
              </a:ext>
            </a:extLst>
          </p:cNvPr>
          <p:cNvGrpSpPr/>
          <p:nvPr/>
        </p:nvGrpSpPr>
        <p:grpSpPr>
          <a:xfrm>
            <a:off x="1520658" y="2640563"/>
            <a:ext cx="7978831" cy="2606266"/>
            <a:chOff x="1511781" y="2640563"/>
            <a:chExt cx="7978831" cy="26062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83090DA-40E7-C23D-0847-142EF44E6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1781" y="2640563"/>
              <a:ext cx="7978831" cy="26062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4033AD-534A-E967-0846-1E7766E2E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4020" y="3943696"/>
              <a:ext cx="769687" cy="5105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07518A-5DE9-2D3D-C00C-4B6E0650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1548" y="3985609"/>
              <a:ext cx="411516" cy="426757"/>
            </a:xfrm>
            <a:prstGeom prst="rect">
              <a:avLst/>
            </a:prstGeom>
          </p:spPr>
        </p:pic>
      </p:grpSp>
      <p:sp>
        <p:nvSpPr>
          <p:cNvPr id="17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BA7DC1C4-D580-5F6D-B9C4-C0B2B0B4DD9D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09B09EA8-3F34-FDAB-4A05-463FDA930002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0D5B8515-8603-F607-68D1-99ADE6198B3B}"/>
              </a:ext>
            </a:extLst>
          </p:cNvPr>
          <p:cNvSpPr/>
          <p:nvPr/>
        </p:nvSpPr>
        <p:spPr>
          <a:xfrm rot="10800000">
            <a:off x="8176177" y="673921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319C4384-D76B-EAEF-7E47-8E276AEB9492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1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606845C7-BDC9-61AE-2ABD-9F8B16A2A40D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2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6C1A02B8-FA24-5D53-74AC-4A6FD773B6AF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2E602994-7FE8-207F-BE0C-68E301F88B55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12" action="ppaction://hlinksldjump"/>
            <a:extLst>
              <a:ext uri="{FF2B5EF4-FFF2-40B4-BE49-F238E27FC236}">
                <a16:creationId xmlns:a16="http://schemas.microsoft.com/office/drawing/2014/main" id="{311220F3-5FAB-6B5C-A0B8-221072F3CF1F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13" action="ppaction://hlinksldjump"/>
            <a:extLst>
              <a:ext uri="{FF2B5EF4-FFF2-40B4-BE49-F238E27FC236}">
                <a16:creationId xmlns:a16="http://schemas.microsoft.com/office/drawing/2014/main" id="{8EE22B01-1573-F148-B054-5D3C78403703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26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5" y="1022926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Property</a:t>
            </a:r>
            <a:r>
              <a:rPr lang="km-KH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Animation </a:t>
            </a:r>
            <a:r>
              <a:rPr lang="km-KH" sz="2000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មានដូចជា៖</a:t>
            </a:r>
            <a:endParaRPr lang="en-US" sz="20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3829F-37D9-F3CF-AA32-FF129CE12EC7}"/>
              </a:ext>
            </a:extLst>
          </p:cNvPr>
          <p:cNvSpPr txBox="1"/>
          <p:nvPr/>
        </p:nvSpPr>
        <p:spPr>
          <a:xfrm>
            <a:off x="1302668" y="1495756"/>
            <a:ext cx="9860872" cy="444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animation-name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ប្រើសម្រាប់ចាប់ឈ្មោះចលនារបស់ @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keyframes</a:t>
            </a: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animation-delay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រយៈពេលមុខនឹងដំណើរការ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Animation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animation-direction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ទិសដៅនៃ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Animation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normal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	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០​ទៅ ១០០	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reverse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ដើរបញ្ច្រាស់ពី​ ១០០ ទៅ ០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alternate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ដើរពី ០ ទៅ ១០០ រួចត្រឡប់មកវិញ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Alternate-reverse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ដើរបញ្ច្រាស់ពី​​ ១០០ មក ០ រួចត្រឡប់ទៅវិញ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animation-duration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បញ្ជាក់រយៈពេលដែល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animation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គួរចំណាយពេលដើម្បីបញ្ចប់វដ្តមួយ។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animation-iteration-count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ចំនួនដងនៃ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Animation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អាចជាលេខ ឬ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infinite(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ដើររហូត)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8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4DA18480-C6F0-FADF-1F16-D4BF3CB4F408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33613AE6-1844-CDB3-6DEF-A2AB0DC2C6E5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B97CB951-ACC4-4A5C-BD78-7EB91C553741}"/>
              </a:ext>
            </a:extLst>
          </p:cNvPr>
          <p:cNvSpPr/>
          <p:nvPr/>
        </p:nvSpPr>
        <p:spPr>
          <a:xfrm rot="10800000">
            <a:off x="8176177" y="673921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D96BEA88-CB74-CB09-86AB-798E80A89C64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BB4A18E0-79A3-F93A-FB58-F9FCF739925F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3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557C7D4D-9DA4-3726-139C-16F85DAA13AC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4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140CC2F9-A4FF-10D1-0406-19A9DEDBA584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F0D9A932-180F-2F20-1A3C-2643420111DE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A56CEF3A-D7DB-637B-40FB-1902B78DA93A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386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4133297"/>
            <a:ext cx="8775047" cy="33562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3829F-37D9-F3CF-AA32-FF129CE12EC7}"/>
              </a:ext>
            </a:extLst>
          </p:cNvPr>
          <p:cNvSpPr txBox="1"/>
          <p:nvPr/>
        </p:nvSpPr>
        <p:spPr>
          <a:xfrm>
            <a:off x="1302668" y="999710"/>
            <a:ext cx="9860872" cy="1319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animation-play-state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km-KH" sz="1580" b="1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សម្រាប់ផ្អាក ឬ ដំណើរការចលនា។ តម្លៃរបស់វាមានពីរគឺ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running​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paused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animation-timing-function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សម្រាប់កំណត់លក្ខណៈល្បឿននៃ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Animation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ដែលវាមានតម្លៃដូចខាងក្រោម៖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Linear, ease, ease-in, ease-out, ease-in-out,…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5D990-9DF9-3C34-96D6-09130E80C98C}"/>
              </a:ext>
            </a:extLst>
          </p:cNvPr>
          <p:cNvSpPr txBox="1"/>
          <p:nvPr/>
        </p:nvSpPr>
        <p:spPr>
          <a:xfrm>
            <a:off x="767225" y="2591141"/>
            <a:ext cx="6165542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1200" b="1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Animation Shorthand Syntax</a:t>
            </a:r>
            <a:r>
              <a:rPr lang="ca-ES" sz="1600" b="1" dirty="0">
                <a:solidFill>
                  <a:srgbClr val="200E74"/>
                </a:solidFill>
                <a:latin typeface="+mj-lt"/>
              </a:rPr>
              <a:t>៖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C83AD-2B04-C405-FAB7-EF2B11ADD8ED}"/>
              </a:ext>
            </a:extLst>
          </p:cNvPr>
          <p:cNvSpPr txBox="1"/>
          <p:nvPr/>
        </p:nvSpPr>
        <p:spPr>
          <a:xfrm flipH="1">
            <a:off x="5738689" y="4133297"/>
            <a:ext cx="157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or</a:t>
            </a:r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9D716-BC7B-DC01-B74B-D8CF295940F5}"/>
              </a:ext>
            </a:extLst>
          </p:cNvPr>
          <p:cNvGrpSpPr/>
          <p:nvPr/>
        </p:nvGrpSpPr>
        <p:grpSpPr>
          <a:xfrm>
            <a:off x="1119746" y="3386043"/>
            <a:ext cx="10078782" cy="470972"/>
            <a:chOff x="1358340" y="1816462"/>
            <a:chExt cx="5960113" cy="41383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810721A-B701-4BD1-55D6-4457B6988E47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FEC221-2D0B-F1CC-54CB-2665AD411B24}"/>
                </a:ext>
              </a:extLst>
            </p:cNvPr>
            <p:cNvSpPr txBox="1"/>
            <p:nvPr/>
          </p:nvSpPr>
          <p:spPr>
            <a:xfrm>
              <a:off x="1358340" y="1847709"/>
              <a:ext cx="5960113" cy="311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+mj-lt"/>
                  <a:cs typeface="Khmer OS System" panose="02000500000000020004" pitchFamily="2" charset="0"/>
                </a:rPr>
                <a:t>animation: name duration timing-function delay iteration-count direction fill-mode play-state;</a:t>
              </a:r>
              <a:endParaRPr lang="ca-ES" sz="1700" dirty="0">
                <a:solidFill>
                  <a:schemeClr val="tx1"/>
                </a:solidFill>
                <a:latin typeface="+mj-lt"/>
                <a:cs typeface="Khmer OS System" panose="02000500000000020004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8B1A0C-4218-7741-542D-29FBAF288BF0}"/>
              </a:ext>
            </a:extLst>
          </p:cNvPr>
          <p:cNvGrpSpPr/>
          <p:nvPr/>
        </p:nvGrpSpPr>
        <p:grpSpPr>
          <a:xfrm>
            <a:off x="2330386" y="4778911"/>
            <a:ext cx="7657502" cy="470972"/>
            <a:chOff x="1662997" y="1816462"/>
            <a:chExt cx="5353623" cy="41383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CE8864B-00D3-3A5D-A432-25E58FAE07E9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9C1352-4798-B409-BE27-816E242DB964}"/>
                </a:ext>
              </a:extLst>
            </p:cNvPr>
            <p:cNvSpPr txBox="1"/>
            <p:nvPr/>
          </p:nvSpPr>
          <p:spPr>
            <a:xfrm>
              <a:off x="1662997" y="1884970"/>
              <a:ext cx="5353623" cy="324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Khmer OS System" panose="02000500000000020004" pitchFamily="2" charset="0"/>
                  <a:cs typeface="Khmer OS System" panose="02000500000000020004" pitchFamily="2" charset="0"/>
                </a:rPr>
                <a:t>animation:  animation-name animation-duration animation-iteration-count;</a:t>
              </a:r>
              <a:endParaRPr lang="ca-ES" sz="1800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endParaRPr>
            </a:p>
          </p:txBody>
        </p:sp>
      </p:grpSp>
      <p:sp>
        <p:nvSpPr>
          <p:cNvPr id="20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FC3962FB-BC07-B516-9067-E6706D74BF0E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1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3459FDCB-D9B6-2C4A-9800-B5CD7C791131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2" name="Google Shape;830;p37">
            <a:extLst>
              <a:ext uri="{FF2B5EF4-FFF2-40B4-BE49-F238E27FC236}">
                <a16:creationId xmlns:a16="http://schemas.microsoft.com/office/drawing/2014/main" id="{28D28881-0583-0DAE-122A-9B8F7FB02CA4}"/>
              </a:ext>
            </a:extLst>
          </p:cNvPr>
          <p:cNvSpPr/>
          <p:nvPr/>
        </p:nvSpPr>
        <p:spPr>
          <a:xfrm rot="10800000">
            <a:off x="8176177" y="673921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3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08D76D00-1AE0-2D95-E33B-64336E812BE7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31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4034B1DE-819D-5703-6FB1-C8FEAC41F376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2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5CD67625-3914-69FE-078F-0ADDC4937732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3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DB4879FE-7961-4B7E-9167-A97E7341D0AC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4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2B8779E3-10D2-921F-009A-764B9F77DD78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5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A8A6A6A3-68CF-464D-2927-9B5D26078032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25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5689" y="1022165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Flexbox  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1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B277F2B8-3F3E-AAB7-F0B2-0EC4E311B118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B1B07AD8-7E34-6B13-FFDE-1A9784CA8EF9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1A512972-46C9-C6D1-E73A-7E1356FFF55A}"/>
              </a:ext>
            </a:extLst>
          </p:cNvPr>
          <p:cNvSpPr/>
          <p:nvPr/>
        </p:nvSpPr>
        <p:spPr>
          <a:xfrm rot="10800000">
            <a:off x="9214735" y="673921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6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EB29B3A1-C52A-49A2-4B22-448EC7E7D644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0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844D0C67-1E57-BD85-8854-AECEE34116F6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4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434E0021-7DBA-228C-9D28-6C5F3C1A60A1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767225" y="1561976"/>
            <a:ext cx="1031210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</a:rPr>
              <a:t>Flexbox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គឺជាវិធីសាស្ត្រនៃការរៀបចំប្លង់មួយវិមាត្រសម្រាប់រៀបចំធាតុក្នុងជួរដេក ឬជួរឈរ។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Flexbox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ផ្តល់ភាពងាយស្រួលក្នុងការ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Design Layout Responsive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Flexbox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អាចកណត់បានជា ៤ ប្លង់គឺ៖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7AB13-935B-45B4-956A-6BB17CEA41B9}"/>
              </a:ext>
            </a:extLst>
          </p:cNvPr>
          <p:cNvSpPr txBox="1"/>
          <p:nvPr/>
        </p:nvSpPr>
        <p:spPr>
          <a:xfrm>
            <a:off x="998045" y="2553183"/>
            <a:ext cx="6165542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ប្លុក (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Verdana" panose="020B0604030504040204" pitchFamily="34" charset="0"/>
              </a:rPr>
              <a:t>Block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section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នៅគេហទំព័រ 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ក្នុងជួរ (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Verdana" panose="020B0604030504040204" pitchFamily="34" charset="0"/>
              </a:rPr>
              <a:t>Inline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សម្រាប់អត្ថបទ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តារាង (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Verdana" panose="020B0604030504040204" pitchFamily="34" charset="0"/>
              </a:rPr>
              <a:t>Table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សម្រាប់ទិន្នន័យតារាងពីរវិមាត្រ</a:t>
            </a: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កំណត់ទីតាំង (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Verdana" panose="020B0604030504040204" pitchFamily="34" charset="0"/>
              </a:rPr>
              <a:t>Positioned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សម្រាប់ទីតាំងច្បាស់លាស់នៃធាតុមួយ។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8" name="Google Shape;2087;p67">
            <a:extLst>
              <a:ext uri="{FF2B5EF4-FFF2-40B4-BE49-F238E27FC236}">
                <a16:creationId xmlns:a16="http://schemas.microsoft.com/office/drawing/2014/main" id="{87F250DE-3B90-1FB9-1C63-1D2539083606}"/>
              </a:ext>
            </a:extLst>
          </p:cNvPr>
          <p:cNvSpPr/>
          <p:nvPr/>
        </p:nvSpPr>
        <p:spPr>
          <a:xfrm rot="5400000">
            <a:off x="6035581" y="5358824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98E9515D-AD28-0BDF-D7C5-65EE84B63CE4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0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5ADF9FEB-FC19-0997-B38B-7839E00B7BE6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1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F96BACEE-35FC-0FED-4256-280F3CFC2DFC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16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1005495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មុខងារថ្មីរបស់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CSS3</a:t>
            </a:r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endParaRPr lang="en-US" sz="180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767225" y="1509642"/>
            <a:ext cx="10980559" cy="906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58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CSS3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គឺជាជំនាន់ចុងក្រោយរបស់ </a:t>
            </a:r>
            <a:r>
              <a:rPr lang="en-US" sz="156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 (Cascading Style Sheet)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ដែលត្រូវបានបន្ថែមសមត្ថភាពថ្មីបន្ថែមដូចខាងក្រោម៖ 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sp>
        <p:nvSpPr>
          <p:cNvPr id="18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3AD249CF-E3AB-737A-A15C-626408FBAF7E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3E32953B-F1A4-88FF-1E00-541AD6BD5A5E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1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986ADF7C-2B88-6431-E94C-A2226EE987BB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8EA6CC13-DAEB-0999-0496-EEA635336D27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3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2703BB7C-95A8-B759-94DB-08B29B46E8D8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2F052DB9-64FC-00BD-E539-B78CAD8D570C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EF0E4B6A-B306-B0F2-C33C-084679D31D81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23D8D62D-F0B6-9375-6619-61B4A0DBF6E2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F0A69-B688-51CE-2457-32219B55B0E3}"/>
              </a:ext>
            </a:extLst>
          </p:cNvPr>
          <p:cNvSpPr txBox="1"/>
          <p:nvPr/>
        </p:nvSpPr>
        <p:spPr>
          <a:xfrm>
            <a:off x="1198959" y="2039923"/>
            <a:ext cx="9794081" cy="3399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Selectors:</a:t>
            </a:r>
            <a:r>
              <a:rPr lang="km-KH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ជ្រើសរើសធាតុ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ដែលអ្នកចង់ធ្វើរចនាប័ទ្ម។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Combinators, Attribute, Pseudo-classes, Pseudo-elements.</a:t>
            </a: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CSS variables: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ជា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អនុគមន៍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ត្រូវបានប្រើដើម្បីបញ្ចូលតម្លៃនៃអថេរ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endParaRPr lang="en-US" sz="1600" b="0" i="0" dirty="0">
              <a:solidFill>
                <a:srgbClr val="222222"/>
              </a:solidFill>
              <a:effectLst/>
              <a:latin typeface="system-ui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Shadows Effect: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សម្រាប់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ស្រមោលប្រអប់ និងស្រមោលអត្ថបទ។</a:t>
            </a:r>
            <a:endParaRPr lang="en-US" sz="1600" b="0" i="0" dirty="0">
              <a:solidFill>
                <a:srgbClr val="222222"/>
              </a:solidFill>
              <a:effectLst/>
              <a:latin typeface="system-ui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Rounded Corners:</a:t>
            </a:r>
            <a:r>
              <a:rPr lang="km-KH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សម្រាប់កំណត់ជ្រុងឲ្យកោងរបស់ធាតុមួយ។</a:t>
            </a:r>
            <a:endParaRPr lang="en-US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Gradients: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ប្រើសម្រាប់ដាក់ផ្ទៃខាងក្រោយជា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Linear, Radial and Repeating gradients.</a:t>
            </a:r>
            <a:endParaRPr lang="km-KH" sz="16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Opacity: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សម្រាប់កាត់បន្ថយភាពស្រអាប់ឬ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transparency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ធាតុមួយ។ </a:t>
            </a:r>
            <a:endParaRPr lang="en-US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712086" y="1046658"/>
            <a:ext cx="10312108" cy="872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</a:rPr>
              <a:t>Flexbox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properties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ជាច្រើនដូចខាងក្រោម​៖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8" name="Google Shape;2087;p67">
            <a:extLst>
              <a:ext uri="{FF2B5EF4-FFF2-40B4-BE49-F238E27FC236}">
                <a16:creationId xmlns:a16="http://schemas.microsoft.com/office/drawing/2014/main" id="{87F250DE-3B90-1FB9-1C63-1D2539083606}"/>
              </a:ext>
            </a:extLst>
          </p:cNvPr>
          <p:cNvSpPr/>
          <p:nvPr/>
        </p:nvSpPr>
        <p:spPr>
          <a:xfrm rot="5400000">
            <a:off x="6359510" y="5741502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0A258-99D0-12DD-7E27-BDCB18D948F7}"/>
              </a:ext>
            </a:extLst>
          </p:cNvPr>
          <p:cNvSpPr txBox="1"/>
          <p:nvPr/>
        </p:nvSpPr>
        <p:spPr>
          <a:xfrm>
            <a:off x="1070868" y="1513534"/>
            <a:ext cx="9953326" cy="3996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</a:rPr>
              <a:t>flex-direction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ត្រូវបានប្រើសម្រាប់កណត់ទិសដៅរបស់ធាតុ។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7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row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ប្រើសម្រាប់កំណត់ធាតុឲ្យរត់ទៅតាមទិសដៅដេក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(Default)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85750" lvl="7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row-reverse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ប្រើសម្រាប់កំណត់ធាតុឲ្យរត់ទៅតាមទិសដៅដេក (ផ្ទុយ)។</a:t>
            </a:r>
          </a:p>
          <a:p>
            <a:pPr marL="285750" lvl="7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column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ប្រើសម្រាប់កំណត់ធាតុឲ្យរត់ទៅតាមទិសដៅឈរ។</a:t>
            </a:r>
          </a:p>
          <a:p>
            <a:pPr marL="285750" lvl="7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column-reverse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ប្រើសម្រាប់កំណត់ធាតុឲ្យរត់ទៅតាមទិសដៅឈរ (ផ្ទុយ)។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</a:rPr>
              <a:t>flex-wrap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មានតួនាទីធ្វើការផ្ទុកធាតុថាតើធាតុ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flex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ត្រូវបានឈរនៅលើបន្ទាត់តែមួយ ឬអាចឈរលើបន្ទាត់ច្រើន។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nowrap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ប្រើសម្រាប់ផ្ទុកធាតុខាងក្នុងច្រើនយ៉ាងណាក៏វាមិនធ្វើការចុះបន្ទាប់ដែរ​ (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wrap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ប្រើសម្រាប់ផ្ទុកធាតុខាងក្នុងពេញមួយជួរវានិងធ្វើការចុះបន្ទាត់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wrap-reverse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ប្រើសម្រាប់ផ្ទុកធាតុខាងក្នុងពេញមួយជួរវានិងធ្វើការចុះបន្ទាត់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ដោយតម្លៃរបស់វាផ្ទុយពី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B2F11313-4512-D741-2D86-3E7B496BF5F1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457C69CA-7C87-6DC1-4639-FDFD34B3C7E8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9F035276-455B-BBE1-5675-7CC8AF71A65A}"/>
              </a:ext>
            </a:extLst>
          </p:cNvPr>
          <p:cNvSpPr/>
          <p:nvPr/>
        </p:nvSpPr>
        <p:spPr>
          <a:xfrm rot="10800000">
            <a:off x="9214735" y="673921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020A5EEF-0C08-D156-373C-E41F4896CD80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B232C92E-560A-ADF9-4A54-11098FFC1B1F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3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9724BC93-74A8-BEDA-87AE-4A9B5C59509F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5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18D83124-0A47-0430-365D-067929EDB714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14E7BE35-702B-95D7-204F-778DA28F2925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9DCE877E-D4F0-A99C-67E5-3EBA588748C4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888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087;p67">
            <a:extLst>
              <a:ext uri="{FF2B5EF4-FFF2-40B4-BE49-F238E27FC236}">
                <a16:creationId xmlns:a16="http://schemas.microsoft.com/office/drawing/2014/main" id="{87F250DE-3B90-1FB9-1C63-1D2539083606}"/>
              </a:ext>
            </a:extLst>
          </p:cNvPr>
          <p:cNvSpPr/>
          <p:nvPr/>
        </p:nvSpPr>
        <p:spPr>
          <a:xfrm rot="5400000">
            <a:off x="10200484" y="5623219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0A258-99D0-12DD-7E27-BDCB18D948F7}"/>
              </a:ext>
            </a:extLst>
          </p:cNvPr>
          <p:cNvSpPr txBox="1"/>
          <p:nvPr/>
        </p:nvSpPr>
        <p:spPr>
          <a:xfrm>
            <a:off x="1372708" y="822944"/>
            <a:ext cx="10190642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</a:rPr>
              <a:t>justify-content: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ប្រើសម្រាប់កំណត់ទីតាំងរបស់ធាតុដែលតម្លៃ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របស់វាគឺកំណត់ពីឆ្វេងទៅស្តាំ</a:t>
            </a:r>
            <a:r>
              <a:rPr lang="km-KH" sz="1600" dirty="0"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 ដែល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value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ដូចខាងក្រោម៖ 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flex-start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ប្រើសម្រាប់កំណត់ធាតុឲ្យនៅខាងដើម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​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value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)។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flex-end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ប្រើសម្រាប់កំណត់ធាតុឲ្យនៅខាងចុង។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center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ប្រើសម្រាប់កំណត់ធាតុឲ្យនៅចំកណ្តាល។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space-between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សម្រាប់កំណត់ធាតុដែលត្រូវរៀបជាជួរដេកហើយចែកចន្លោះនីមួយៗស្មើគ្នាពីឆ្វេងស្តាំ។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space-around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សម្រាប់កំណត់ធាតុ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ដែល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ត្រូវរៀបជាជួរដេកហើយចែកចន្លោះនីមួយៗស្មើគ្នា ដោយមានកម្លាតឆ្វេងស្តាំ។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</a:rPr>
              <a:t>align-items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ប្រើសម្រាប់កំណត់ទីតាំងរបស់ធាតុដែលតម្លៃ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របស់វាគឺកំណត់ពីលើទៅក្រោម។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stretch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ប្រើសម្រាប់ពង្រីកកម្ពស់ធាតុឱ្យពេញទៅនឹងប្រអប់មេ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​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value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)។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flex-start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ប្រើសម្រាប់កំណត់ធាតុឲ្យនៅខាងលើ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flex-end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ប្រើសម្រាប់កំណត់ធាតុឲ្យនៅខាងក្រោម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</a:rPr>
              <a:t>center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ប្រើសម្រាប់កំណត់ធាតុឲ្យនៅចំកណ្តាល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AD68AE5C-0C8A-8205-E722-A86D22E6373C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73FFBB5D-076A-E3F1-7991-99DE1227C66D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8566A7B8-DFC5-894A-42CD-86AF4E67A622}"/>
              </a:ext>
            </a:extLst>
          </p:cNvPr>
          <p:cNvSpPr/>
          <p:nvPr/>
        </p:nvSpPr>
        <p:spPr>
          <a:xfrm rot="10800000">
            <a:off x="9214735" y="673921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783E50BB-973F-30D9-3CFC-1460FF9382C1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F62D5E3A-794E-EDB7-BC74-7AE8775CB2B1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3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AE583FF4-51E2-79CE-C9EC-820FB295EB3D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4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02CAC3D0-EAE1-9068-14AD-2F075A0D7CC3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5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284A1377-8EDF-274E-FB79-22A8B49FF4AF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D5F5BFCF-8DAE-338D-E9AD-E34045B74A42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713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087;p67">
            <a:extLst>
              <a:ext uri="{FF2B5EF4-FFF2-40B4-BE49-F238E27FC236}">
                <a16:creationId xmlns:a16="http://schemas.microsoft.com/office/drawing/2014/main" id="{87F250DE-3B90-1FB9-1C63-1D2539083606}"/>
              </a:ext>
            </a:extLst>
          </p:cNvPr>
          <p:cNvSpPr/>
          <p:nvPr/>
        </p:nvSpPr>
        <p:spPr>
          <a:xfrm rot="5400000">
            <a:off x="6162581" y="5362782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0A258-99D0-12DD-7E27-BDCB18D948F7}"/>
              </a:ext>
            </a:extLst>
          </p:cNvPr>
          <p:cNvSpPr txBox="1"/>
          <p:nvPr/>
        </p:nvSpPr>
        <p:spPr>
          <a:xfrm>
            <a:off x="1163304" y="832358"/>
            <a:ext cx="9775534" cy="547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b="1" dirty="0">
                <a:solidFill>
                  <a:srgbClr val="200E74"/>
                </a:solidFill>
                <a:latin typeface="Verdana" panose="020B0604030504040204" pitchFamily="34" charset="0"/>
              </a:rPr>
              <a:t>align-content:</a:t>
            </a:r>
            <a:r>
              <a:rPr lang="km-KH" sz="1700" b="1" dirty="0">
                <a:solidFill>
                  <a:srgbClr val="200E74"/>
                </a:solidFill>
                <a:latin typeface="Verdana" panose="020B0604030504040204" pitchFamily="34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 វាដំណើរការនៅពេលដែលមាន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Lines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នៃធាតុ។ វាមានលក្ខណៈដូចគ្នាទៅនឹង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justify-content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ដែរ។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7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ចំណាំ៖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align-content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ដំណើរបាន លុះត្រាតែប្រើប្រាស់ជាមួយ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flex-wrap:wrap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)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​។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stretch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ប្រើសម្រាប់ពង្រីកកម្ពស់ធាតុឱ្យពេញទៅនឹងប្រអប់មេ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​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value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)។ </a:t>
            </a: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flex-start: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ប្រើសម្រាប់ខ្ចប់ធាតុទាំងអស់ឲ្យនៅខាងលើនៃប្រអប់មេ។​ </a:t>
            </a: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flex-end: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ប្រើសម្រាប់ខ្ចប់ធាតុទាំងអស់ឲ្យនៅខាងក្រោមនៃប្រអប់មេ។​ </a:t>
            </a: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center: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ប្រើសម្រាប់ខ្ចប់ធាតុទាំងអស់ឲ្យនៅចំកណ្តាលនៃប្រអប់មេ។​</a:t>
            </a: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space-between: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ប្រើសម្រាប់បែកចែកធាតុឲ្យមានចន្លោះ(កណ្តាល)ស្មើៗគ្នា។​</a:t>
            </a: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space-around: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ប្រើសម្រាប់បែកចែកធាតុឲ្យមានចន្លោះ(កណ្តាល) និងចន្លោះឆ្វេង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ស្តាំ (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Half-size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)។ </a:t>
            </a: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space-evenly: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ប្រើសម្រាប់បែកចែកធាតុឲ្យមានចន្លោះ(កណ្តាល) និងចន្លោះឆ្វេង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ស្តាំស្មើៗគ្នា។ </a:t>
            </a: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5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00E74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872B075C-7D6B-8249-97EF-9AED45AF4B07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163F20D7-FE77-5B1D-9FC9-C06D64C78063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A3386D3D-2005-4374-FE60-AF4340361CAB}"/>
              </a:ext>
            </a:extLst>
          </p:cNvPr>
          <p:cNvSpPr/>
          <p:nvPr/>
        </p:nvSpPr>
        <p:spPr>
          <a:xfrm rot="10800000">
            <a:off x="9214735" y="673921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F0B856A6-9889-3890-3432-5749B92CF31C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22090424-ABF9-A703-56F2-79E7D79275B8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3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BA999386-4123-F4F9-FAB9-020A522F4823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4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6A49E441-D7E3-759D-8BED-70B06D7C929C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5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F6E99A8E-F140-2439-8C9E-916766F24B46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7DB27DD0-AD9C-5278-3CD3-1EA0A08E5DEB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995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0A258-99D0-12DD-7E27-BDCB18D948F7}"/>
              </a:ext>
            </a:extLst>
          </p:cNvPr>
          <p:cNvSpPr txBox="1"/>
          <p:nvPr/>
        </p:nvSpPr>
        <p:spPr>
          <a:xfrm>
            <a:off x="1344359" y="1189190"/>
            <a:ext cx="9933241" cy="279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b="1" dirty="0">
                <a:solidFill>
                  <a:srgbClr val="200E74"/>
                </a:solidFill>
                <a:latin typeface="Verdana" panose="020B0604030504040204" pitchFamily="34" charset="0"/>
              </a:rPr>
              <a:t>align-self</a:t>
            </a:r>
            <a:r>
              <a:rPr lang="en-US" sz="1700" b="1" dirty="0">
                <a:solidFill>
                  <a:srgbClr val="200E74"/>
                </a:solidFill>
                <a:latin typeface="+mj-lt"/>
              </a:rPr>
              <a:t>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ប្រើសម្រាប់កំណត់ទីតាំងរបស់ធាតុ (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Vertical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)។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stretch: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ប្រើសម្រាប់ពង្រីកកម្ពស់ធាតុឱ្យពេញទៅនឹងប្រអប់មេ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​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value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)។ 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flex-start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ប្រើសម្រាប់កំណត់ធាតុឲ្យនៅខាងដើម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flex-end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ប្រើសម្រាប់កំណត់ធាតុឲ្យនៅខាងចុង។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</a:rPr>
              <a:t>center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ប្រើសម្រាប់កំណត់ធាតុឲ្យនៅចំកណ្តាល។</a:t>
            </a:r>
          </a:p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en-US" sz="1700" b="1" dirty="0">
                <a:solidFill>
                  <a:srgbClr val="200E74"/>
                </a:solidFill>
                <a:latin typeface="Verdana" panose="020B0604030504040204" pitchFamily="34" charset="0"/>
              </a:rPr>
              <a:t>order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ប្រើសម្រាប់បញ្ជាក់លំដាប់លំដោយរបស់ធាតុ។ </a:t>
            </a:r>
          </a:p>
        </p:txBody>
      </p:sp>
      <p:grpSp>
        <p:nvGrpSpPr>
          <p:cNvPr id="15" name="Google Shape;1125;p48">
            <a:extLst>
              <a:ext uri="{FF2B5EF4-FFF2-40B4-BE49-F238E27FC236}">
                <a16:creationId xmlns:a16="http://schemas.microsoft.com/office/drawing/2014/main" id="{A954CAD0-F252-2950-81FB-1F046D9ABD13}"/>
              </a:ext>
            </a:extLst>
          </p:cNvPr>
          <p:cNvGrpSpPr/>
          <p:nvPr/>
        </p:nvGrpSpPr>
        <p:grpSpPr>
          <a:xfrm>
            <a:off x="10653240" y="1363522"/>
            <a:ext cx="194400" cy="439416"/>
            <a:chOff x="539500" y="1638509"/>
            <a:chExt cx="194400" cy="439416"/>
          </a:xfrm>
        </p:grpSpPr>
        <p:sp>
          <p:nvSpPr>
            <p:cNvPr id="17" name="Google Shape;1126;p48">
              <a:extLst>
                <a:ext uri="{FF2B5EF4-FFF2-40B4-BE49-F238E27FC236}">
                  <a16:creationId xmlns:a16="http://schemas.microsoft.com/office/drawing/2014/main" id="{4BE82C80-E340-6A0F-525B-AFC72459B9F5}"/>
                </a:ext>
              </a:extLst>
            </p:cNvPr>
            <p:cNvSpPr/>
            <p:nvPr/>
          </p:nvSpPr>
          <p:spPr>
            <a:xfrm>
              <a:off x="539500" y="1638509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1127;p48">
              <a:extLst>
                <a:ext uri="{FF2B5EF4-FFF2-40B4-BE49-F238E27FC236}">
                  <a16:creationId xmlns:a16="http://schemas.microsoft.com/office/drawing/2014/main" id="{25BF054A-9134-589B-5C45-04941B8EFDFD}"/>
                </a:ext>
              </a:extLst>
            </p:cNvPr>
            <p:cNvSpPr/>
            <p:nvPr/>
          </p:nvSpPr>
          <p:spPr>
            <a:xfrm>
              <a:off x="539500" y="1883525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1" name="Google Shape;1131;p48">
            <a:extLst>
              <a:ext uri="{FF2B5EF4-FFF2-40B4-BE49-F238E27FC236}">
                <a16:creationId xmlns:a16="http://schemas.microsoft.com/office/drawing/2014/main" id="{E0888CF3-88E1-40A3-FFD1-699D1693CC54}"/>
              </a:ext>
            </a:extLst>
          </p:cNvPr>
          <p:cNvSpPr/>
          <p:nvPr/>
        </p:nvSpPr>
        <p:spPr>
          <a:xfrm>
            <a:off x="2195848" y="5280889"/>
            <a:ext cx="255900" cy="25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7DD79A4B-B31B-4240-50AF-ACDCAF827D67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DD6DC5F1-7667-8BA6-A5EA-1DDCB0618EC2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3" name="Google Shape;830;p37">
            <a:extLst>
              <a:ext uri="{FF2B5EF4-FFF2-40B4-BE49-F238E27FC236}">
                <a16:creationId xmlns:a16="http://schemas.microsoft.com/office/drawing/2014/main" id="{DDD62593-B8B6-2DCF-B94B-DD55B63EB1D2}"/>
              </a:ext>
            </a:extLst>
          </p:cNvPr>
          <p:cNvSpPr/>
          <p:nvPr/>
        </p:nvSpPr>
        <p:spPr>
          <a:xfrm rot="10800000">
            <a:off x="9214735" y="673921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4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89B3708E-A617-EE3B-FC23-498911B0CEC8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5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F150DBD2-EA47-AF4E-B04C-5403AC4939FA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C2CC712C-497F-1244-08ED-5F903F2F0128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2562F123-762F-3023-1D4C-F2E176EE99F5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2E2BBEB3-364B-624E-E8C9-764BAB0BBAE9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FCD53823-6B1A-9D4D-E5E1-060593E06F79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6" name="Google Shape;1524;p59">
            <a:extLst>
              <a:ext uri="{FF2B5EF4-FFF2-40B4-BE49-F238E27FC236}">
                <a16:creationId xmlns:a16="http://schemas.microsoft.com/office/drawing/2014/main" id="{523D641A-1113-103E-02FB-4DFF050E5FAB}"/>
              </a:ext>
            </a:extLst>
          </p:cNvPr>
          <p:cNvSpPr txBox="1">
            <a:spLocks/>
          </p:cNvSpPr>
          <p:nvPr/>
        </p:nvSpPr>
        <p:spPr>
          <a:xfrm>
            <a:off x="3601624" y="5280889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solidFill>
                  <a:schemeClr val="accent5">
                    <a:lumMod val="90000"/>
                  </a:schemeClr>
                </a:solidFill>
              </a:rPr>
              <a:t>Finished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328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39327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Ctrl -&gt; click 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88643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14FD2345-3D49-277C-2F9F-CA895799EDB1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7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B215B625-7AAE-C521-F78B-5CC41A7C2963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9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B385A223-F17E-A620-0659-2E15DAC3DE84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30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E243FC05-E71F-9F70-4A78-CEF61725D43B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5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F4C2A9CE-142E-3748-F1C8-59B22E9EBF97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7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CCB33F87-D8F5-349B-F409-3BFB99D92943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8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AC1D3749-6987-719B-8EAA-599CD174119B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9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759F4AF4-7A2E-6FAA-83D8-D0EED3CC264A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EA13E-5C9C-1AB2-E18F-13247DEA6BA1}"/>
              </a:ext>
            </a:extLst>
          </p:cNvPr>
          <p:cNvSpPr txBox="1"/>
          <p:nvPr/>
        </p:nvSpPr>
        <p:spPr>
          <a:xfrm>
            <a:off x="1118066" y="1045448"/>
            <a:ext cx="1056972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Transitions: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សម្រាប់កំណត់ល្បឿនចលនា ឬល្បឿននៃការផ្លាស់ប្តូរ។</a:t>
            </a:r>
            <a:endParaRPr lang="en-US" sz="1600" dirty="0">
              <a:solidFill>
                <a:srgbClr val="200E7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Transformations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effect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មួយដែលអាចឲ្យយើងធ្វើការប្តូររូបរាង, ទំហំ, និង​ទីតាំងរបស់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160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Animations</a:t>
            </a:r>
            <a:r>
              <a:rPr lang="en-US" sz="2000" b="1" dirty="0">
                <a:solidFill>
                  <a:srgbClr val="222222"/>
                </a:solidFill>
                <a:latin typeface="system-ui"/>
              </a:rPr>
              <a:t>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ប្រើសម្រាប់បង្កើតចលនាវត្ថុណាមួយ ឬពីគំនូរជីវចលសម្រាប់គេហទំព័រ។​ </a:t>
            </a:r>
            <a:endParaRPr lang="en-US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Flexbox</a:t>
            </a:r>
            <a:r>
              <a:rPr lang="en-US" sz="2000" b="1" dirty="0">
                <a:solidFill>
                  <a:srgbClr val="222222"/>
                </a:solidFill>
                <a:latin typeface="system-ui"/>
              </a:rPr>
              <a:t>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:</a:t>
            </a:r>
            <a:r>
              <a:rPr lang="km-KH" sz="1600" b="1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គឺជាវិធីសាស្ត្រនៃការរៀបចំប្លង់មួយវិមាត្រសម្រាប់រៀបចំធាតុក្នុងជួរដេក ឬជួរឈរ។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Flexbox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ផ្តល់ភាពងាយស្រួលក្នុងការ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Design Layout Responsive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Grids</a:t>
            </a:r>
            <a:r>
              <a:rPr lang="en-US" sz="2000" b="1" dirty="0">
                <a:solidFill>
                  <a:srgbClr val="222222"/>
                </a:solidFill>
                <a:latin typeface="system-ui"/>
              </a:rPr>
              <a:t>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គឺបានផ្តល់នូវប្រព័ន្ធប្លង់ដែលមានមូលដ្ឋានជាមួយនឹងជួរដេក និងជួរឈរ ដែលធ្វើឱ្យកាន់តែងាយស្រួលក្នុងការរចនាគេហទំព័រដោយមិនចាំបាច់ប្រើ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Float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Position properties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ឡើយ។</a:t>
            </a:r>
            <a:endParaRPr lang="en-US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@font face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គឺជាច្បាប់មួយដែលប្រើសម្រាប់កំណត់ពុម្ពអក្សរសម្រាប់ធាតុ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យោងទៅតាមឈ្មោះនៃពុម្ពអក្សរ តាមរយៈ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font-family &amp; src property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@media :</a:t>
            </a:r>
            <a:r>
              <a:rPr lang="km-KH" sz="1600" b="1" i="0" dirty="0">
                <a:solidFill>
                  <a:srgbClr val="222222"/>
                </a:solidFill>
                <a:effectLst/>
                <a:latin typeface="+mj-lt"/>
              </a:rPr>
              <a:t>​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គឺជាច្បាប់មួយដែលប្រើសម្រាប់អនុវត្តរចនាប័ទ្មផ្សេងគ្នាសម្រាប់ប្រភេទ/ឧបករណ៍មេឌៀផ្សេងៗ។</a:t>
            </a:r>
            <a:endParaRPr lang="en-US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51816" y="1014117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Pseudo Classes</a:t>
            </a:r>
            <a:endParaRPr lang="en-US" sz="1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651811" y="1531268"/>
            <a:ext cx="98264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Pseudo Class</a:t>
            </a:r>
            <a:r>
              <a:rPr lang="en-US" altLang="zh-CN" sz="1600" b="1" dirty="0">
                <a:solidFill>
                  <a:srgbClr val="200E74"/>
                </a:solidFill>
                <a:latin typeface="+mj-lt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ត្រូវបានប្រើដើម្បីបន្ថែមរចនាប័ទ្ម (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Style)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Selector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ដោយផ្អែកលើលក្ខខណ្ឌ។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ឧៈ ពេលដាក់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mouse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លើចង់ឲ្យវាប្តូរ ពណ៌ជាដើម។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Pseudo-class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មានដូចខាងក្រោម៖​</a:t>
            </a:r>
            <a:endParaRPr lang="ca-E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EA9375-DF6F-160F-FFA4-A611294C03D7}"/>
              </a:ext>
            </a:extLst>
          </p:cNvPr>
          <p:cNvSpPr txBox="1"/>
          <p:nvPr/>
        </p:nvSpPr>
        <p:spPr>
          <a:xfrm>
            <a:off x="1062027" y="2403390"/>
            <a:ext cx="9617808" cy="4197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checked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style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ទៅអោយ &lt;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input&gt;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ដែលមានប្រភេទជា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Radio, Checkbox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&lt;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option&gt;</a:t>
            </a:r>
            <a:endParaRPr lang="km-KH" sz="1600" b="1" dirty="0">
              <a:solidFill>
                <a:srgbClr val="200E74"/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disabled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style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ទៅអោយ &lt;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input&gt;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attribute disabled</a:t>
            </a: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empty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empty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enabled</a:t>
            </a:r>
            <a:r>
              <a:rPr lang="en-US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style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ទៅអោយ &lt;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input&gt;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attribute enabled </a:t>
            </a: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first-child</a:t>
            </a:r>
            <a:r>
              <a:rPr lang="km-KH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ទីមួយ។</a:t>
            </a: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first-of-type</a:t>
            </a:r>
            <a:r>
              <a:rPr lang="km-KH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ទីមួយ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នៃប្រភេទជាក់លាក់ណាមួយនៃមេរបស់វា។</a:t>
            </a: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last-of-type</a:t>
            </a:r>
            <a:r>
              <a:rPr lang="km-KH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ចុងក្រោយ នៃប្រភេទជាក់លាក់ណាមួយនៃមេរបស់វា។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8D582589-E3F5-D356-E9C3-CA410CA44D95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46A60D1D-C424-F7CC-0CA3-C4DE2BF77ED3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P.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E22DFF4D-9A25-003F-89E7-6DC43BF05A3B}"/>
              </a:ext>
            </a:extLst>
          </p:cNvPr>
          <p:cNvSpPr/>
          <p:nvPr/>
        </p:nvSpPr>
        <p:spPr>
          <a:xfrm rot="10800000">
            <a:off x="1968317" y="673921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0F2B7869-C5D1-0EE9-4517-76860DAE6DC8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1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625E339D-699F-8250-541A-C4B554943C15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2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8C63215B-3330-8CB2-FFBB-71A22EA090E8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4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7957AE2E-8C54-84B2-4FB2-9734F8455B2A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0CDD46B3-6B66-0FF8-DAFD-A94062B5FEFB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07446032-6FF5-C2B8-CB8E-EE61CC09CEAD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7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42A9A3A-AA13-4AE2-663A-82A3AF557AE8}"/>
              </a:ext>
            </a:extLst>
          </p:cNvPr>
          <p:cNvSpPr txBox="1"/>
          <p:nvPr/>
        </p:nvSpPr>
        <p:spPr>
          <a:xfrm>
            <a:off x="1198319" y="945511"/>
            <a:ext cx="10005300" cy="327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+mj-lt"/>
              </a:rPr>
              <a:t>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last-child</a:t>
            </a:r>
            <a:r>
              <a:rPr lang="km-KH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ចុងក្រោយ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:nth-child(n)</a:t>
            </a:r>
            <a:r>
              <a:rPr lang="km-KH" sz="1600" b="1" dirty="0">
                <a:solidFill>
                  <a:srgbClr val="200E74"/>
                </a:solidFill>
                <a:latin typeface="+mj-lt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ដែលអាចកំណត់លក្ខខណ្ឌ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ជាសេស ឬគូ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នឹង រូបមន្តផ្សេងៗ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:nth-last-child(n)</a:t>
            </a:r>
            <a:r>
              <a:rPr lang="km-KH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ពីក្រោមមកលើ ដែលអាចកំណត់លក្ខខណ្ឌ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ជាសេស ឬគូ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នឹង រូបមន្តផ្សេងៗ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:link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នៅពេលដំណើរការ </a:t>
            </a:r>
            <a:r>
              <a:rPr lang="zh-CN" alt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（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zh-CN" alt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）</a:t>
            </a:r>
            <a:endParaRPr lang="en-NZ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9250" indent="-349250">
              <a:lnSpc>
                <a:spcPts val="3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:visited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់តែង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ណាដែលយើងបាន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visited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9250" indent="-349250">
              <a:lnSpc>
                <a:spcPts val="3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:hover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តែងនៅពេលដែលយក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mouse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ដាក់ពីលើ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9250" indent="-349250">
              <a:lnSpc>
                <a:spcPts val="3000"/>
              </a:lnSpc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:active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តែងនៅពេលដែល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click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mouse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ជាប់នៅលើ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578DF9-7C6B-01D7-D01C-2BFEEF2B9E5D}"/>
              </a:ext>
            </a:extLst>
          </p:cNvPr>
          <p:cNvSpPr txBox="1"/>
          <p:nvPr/>
        </p:nvSpPr>
        <p:spPr>
          <a:xfrm>
            <a:off x="5217716" y="4258547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4C875-1FEC-EA50-C2CF-A3D53BE5DE51}"/>
              </a:ext>
            </a:extLst>
          </p:cNvPr>
          <p:cNvSpPr txBox="1"/>
          <p:nvPr/>
        </p:nvSpPr>
        <p:spPr>
          <a:xfrm>
            <a:off x="1266974" y="4271795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Syntax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70BE4D-9480-3DF6-63CC-D14F0A767523}"/>
              </a:ext>
            </a:extLst>
          </p:cNvPr>
          <p:cNvGrpSpPr/>
          <p:nvPr/>
        </p:nvGrpSpPr>
        <p:grpSpPr>
          <a:xfrm>
            <a:off x="1266974" y="4597101"/>
            <a:ext cx="3950742" cy="1286813"/>
            <a:chOff x="1662997" y="1809238"/>
            <a:chExt cx="6099205" cy="42105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DEE9A97-1143-F183-3734-CCB197417B03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3D3394-627C-14E9-14FE-B029C8C683B0}"/>
                </a:ext>
              </a:extLst>
            </p:cNvPr>
            <p:cNvSpPr txBox="1"/>
            <p:nvPr/>
          </p:nvSpPr>
          <p:spPr>
            <a:xfrm>
              <a:off x="1802089" y="1809238"/>
              <a:ext cx="5960113" cy="350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800" b="0" i="0" dirty="0">
                  <a:solidFill>
                    <a:srgbClr val="A52A2A"/>
                  </a:solidFill>
                  <a:effectLst/>
                  <a:latin typeface="Consolas" panose="020B0609020204030204" pitchFamily="49" charset="0"/>
                </a:rPr>
                <a:t>selector:pseudo-class 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lang="en-US" sz="18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  property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800" b="0" i="0" dirty="0">
                  <a:solidFill>
                    <a:srgbClr val="0000CD"/>
                  </a:solidFill>
                  <a:effectLst/>
                  <a:latin typeface="Consolas" panose="020B0609020204030204" pitchFamily="49" charset="0"/>
                </a:rPr>
                <a:t> value</a:t>
              </a:r>
              <a:r>
                <a:rPr lang="en-US" sz="18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lang="en-US" sz="18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8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588872-AA7A-F9A0-7266-9EA62AE4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12" y="4600372"/>
            <a:ext cx="5538926" cy="1227948"/>
          </a:xfrm>
          <a:prstGeom prst="rect">
            <a:avLst/>
          </a:prstGeom>
        </p:spPr>
      </p:pic>
      <p:sp>
        <p:nvSpPr>
          <p:cNvPr id="9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A8D1BFB0-9946-24DF-94C2-42B5B9F19BC4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426C844D-C3B7-5C63-0B5C-8B3B11BFFD27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P.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1" name="Google Shape;830;p37">
            <a:extLst>
              <a:ext uri="{FF2B5EF4-FFF2-40B4-BE49-F238E27FC236}">
                <a16:creationId xmlns:a16="http://schemas.microsoft.com/office/drawing/2014/main" id="{1144A0A3-A93E-B0A2-78B3-8B973146C4BF}"/>
              </a:ext>
            </a:extLst>
          </p:cNvPr>
          <p:cNvSpPr/>
          <p:nvPr/>
        </p:nvSpPr>
        <p:spPr>
          <a:xfrm rot="10800000">
            <a:off x="1968317" y="673921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038B7791-5374-F5B4-AD3C-BFCA8EAD438F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3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FC315844-8E1D-C027-7492-588EC5C27173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4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34DEC2BB-30BD-2C40-ED79-D56FCB27CF72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5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2CFE43B1-1108-1F59-EC68-A9C075A638B4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6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041F825A-863E-B246-DF3C-3F2B0F8C0555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7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B6499EDD-F513-7A32-D042-62774A9A8755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46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51816" y="1004822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2000" b="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2000" b="0" dirty="0">
                <a:latin typeface="+mj-lt"/>
                <a:cs typeface="Khmer OS System" panose="02000500000000020004" pitchFamily="2" charset="0"/>
              </a:rPr>
              <a:t> </a:t>
            </a:r>
            <a:r>
              <a:rPr lang="en-US" sz="2000" dirty="0">
                <a:latin typeface="+mj-lt"/>
                <a:cs typeface="Khmer OS System" panose="02000500000000020004" pitchFamily="2" charset="0"/>
              </a:rPr>
              <a:t>Pseudo Elements</a:t>
            </a:r>
            <a:endParaRPr lang="en-US" sz="20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767225" y="1531268"/>
            <a:ext cx="954862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Pseudo Element: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ប្រើសម្រាប់បន្ថែមលក្ខណៈពិសេសទៅឲ្យផ្នែកមួយចំនួននៃ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ដែលកំណត់។ ឧៈ ប្តូរពណ៌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line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ទីមួយនៃអត្ថបទ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Pseudo-elements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មានដូចខាងក្រោម៖​</a:t>
            </a:r>
            <a:endParaRPr lang="ca-E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EA9375-DF6F-160F-FFA4-A611294C03D7}"/>
              </a:ext>
            </a:extLst>
          </p:cNvPr>
          <p:cNvSpPr txBox="1"/>
          <p:nvPr/>
        </p:nvSpPr>
        <p:spPr>
          <a:xfrm>
            <a:off x="1106417" y="2412268"/>
            <a:ext cx="9209435" cy="4673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first-line</a:t>
            </a: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Style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ទៅឲ្យបន្ទាត់ទីមួយ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first-letter</a:t>
            </a:r>
            <a:r>
              <a:rPr lang="km-KH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Style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ទៅឲ្យតួអក្សរទីមួយនៃ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Text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before</a:t>
            </a: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ន្ថែមសញ្ញា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ឫតម្លៃ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នៅពីមុខ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នៅពេលដែលប្រើ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before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គឺត្រូវប្រើ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ដើម្បីបន្ថែម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សញ្ញា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ឫតម្លៃ។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::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after</a:t>
            </a: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ន្ថែមសញ្ញា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ឫតម្លៃ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នៅពេលដែលប្រើ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after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គឺត្រូវប្រើ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ដើម្បីបន្ថែម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សញ្ញា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ឫតម្លៃ។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::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selection</a:t>
            </a:r>
            <a:r>
              <a:rPr lang="km-KH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ប្រើសម្រាប់បន្ថែមលក្ខណៈនៅពេល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User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Select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6ACA8CEB-664A-FA5C-BAED-6F85105887A6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C6D59286-1605-2921-35D5-99C53F5C63D4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20A607D3-7D75-99DF-51A4-052E18B024F9}"/>
              </a:ext>
            </a:extLst>
          </p:cNvPr>
          <p:cNvSpPr/>
          <p:nvPr/>
        </p:nvSpPr>
        <p:spPr>
          <a:xfrm rot="10800000">
            <a:off x="3026170" y="673921"/>
            <a:ext cx="91440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0120EFED-978B-648A-B0A6-D362125F64C1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21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34CDD96C-EE8D-05D3-DB1F-609C557610EA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2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8538889C-A9DC-D4F1-6D91-0902E70AB640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4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C20F235D-FC5E-C46E-B3B6-67BFC2B680B4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6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A26F541B-54A1-1784-6220-CBCC8125E382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9C5799AC-4EE0-1C8F-9BBC-298ADFB32252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44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5" y="1067317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2000" b="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2000" b="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Opacity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74699" y="1593414"/>
            <a:ext cx="9779447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Property opacity: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ប្រើសម្រាប់កំណត់ភាពច្បាស់នៃរូបភាព ឬក៏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ណាមួយឲ្យមើលឃើញព្រាលៗ ឬក៏ច្បាស់។ តម្លៃនៃ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opacity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គិតពី 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0.0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ca-ES" altLang="zh-CN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តម្លៃនៃ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opacity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alpha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គិតពី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0 ទៅ 100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3E1CC-6305-2B30-9DCD-6ADD83E7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2" y="2749500"/>
            <a:ext cx="5014395" cy="13183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6FBA12-13A5-7B0D-8163-B33E17376805}"/>
              </a:ext>
            </a:extLst>
          </p:cNvPr>
          <p:cNvSpPr txBox="1"/>
          <p:nvPr/>
        </p:nvSpPr>
        <p:spPr>
          <a:xfrm>
            <a:off x="974699" y="4426545"/>
            <a:ext cx="6165542" cy="42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filter:alpha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សម្រាប់ឲ្យស្គាល់ក្នុង 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Browser </a:t>
            </a:r>
            <a:r>
              <a:rPr lang="en-US" altLang="zh-CN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IE</a:t>
            </a:r>
            <a:endParaRPr lang="ca-ES" sz="158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7F5EB6-EA41-29B8-BF67-79B52F09FF65}"/>
              </a:ext>
            </a:extLst>
          </p:cNvPr>
          <p:cNvSpPr txBox="1"/>
          <p:nvPr/>
        </p:nvSpPr>
        <p:spPr>
          <a:xfrm>
            <a:off x="974699" y="2584589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15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5FE75002-AC31-9378-7CE9-66716A762C4D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6B31E09C-217C-C8D2-DF96-F25943B88B6D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50DCF79A-8D26-6E9F-4438-1C078B41DF27}"/>
              </a:ext>
            </a:extLst>
          </p:cNvPr>
          <p:cNvSpPr/>
          <p:nvPr/>
        </p:nvSpPr>
        <p:spPr>
          <a:xfrm rot="10800000">
            <a:off x="4181335" y="673921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0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CEA2A9F5-BD55-FE30-CFF7-C3158CBC8C27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3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FBFC2791-6B3A-0F5F-2363-C3F211FD531A}"/>
              </a:ext>
            </a:extLst>
          </p:cNvPr>
          <p:cNvSpPr txBox="1">
            <a:spLocks/>
          </p:cNvSpPr>
          <p:nvPr/>
        </p:nvSpPr>
        <p:spPr>
          <a:xfrm>
            <a:off x="4855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4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B8651F5A-DE03-6666-B693-F73D4C7F8EC9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AFC1D30B-D7C4-2DBA-FA2F-6149862F37AE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8389C7F5-40AA-4FA3-0A77-B59F5152E907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682935FC-7D95-707D-C2EC-28CBD980E223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556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22296" y="1042178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2000" b="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2000" b="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000" dirty="0">
                <a:latin typeface="+mj-lt"/>
                <a:cs typeface="Khmer OS System" pitchFamily="2" charset="0"/>
              </a:rPr>
              <a:t>Transforms (CSS3)</a:t>
            </a:r>
            <a:endParaRPr lang="en-US" sz="20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74699" y="1611170"/>
            <a:ext cx="977944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a-E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Transformation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 </a:t>
            </a:r>
            <a:r>
              <a:rPr lang="ca-E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effect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មួយដែលអាចឲ្យយើងធ្វើការប្តូររូបរាង, ទំហំ, និង​ទីតាំងរបស់ </a:t>
            </a:r>
            <a:r>
              <a:rPr lang="ca-E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3004097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974699" y="2063336"/>
            <a:ext cx="61655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Transformation</a:t>
            </a:r>
            <a:r>
              <a:rPr lang="en-US" sz="160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method</a:t>
            </a:r>
            <a:r>
              <a:rPr lang="en-US" sz="160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C923F4-E27B-736B-184C-9BC15391FDD8}"/>
              </a:ext>
            </a:extLst>
          </p:cNvPr>
          <p:cNvSpPr txBox="1"/>
          <p:nvPr/>
        </p:nvSpPr>
        <p:spPr>
          <a:xfrm>
            <a:off x="998696" y="2489991"/>
            <a:ext cx="10621804" cy="279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translate(x,y):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សម្រាប់ផ្លាស់ទីធាតុមួយពីទីតាំងបច្ចុប្បន្នរបស់វា (យោងទៅតាមប៉ារ៉ាម៉ែត្រដែលបានផ្តល់ឱ្យសម្រាប់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X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Y)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rotate(0deg):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បង្វិល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តាមទិសដៅទ្រនិចនាឡិការ 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scale(1):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សម្រាប់ពង្រីក ឬ​ បង្រួម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(យោងទៅតាមប៉ារ៉ាម៉ែត្រដែលបានផ្តល់ឱ្យ)។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skewX(0deg):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ឲ្យទ្រេតឆ្វេងឬ ស្ដាំតាមដឺក្រេ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skewY(0deg):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ឲ្យទ្រេតទៅលើឬ ក្រោម 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skew(x, y):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ឲ្យទ្រេតទៅឆ្វេង, ស្ដាំ, និង  លើឬ ក្រោម។</a:t>
            </a:r>
          </a:p>
        </p:txBody>
      </p:sp>
      <p:sp>
        <p:nvSpPr>
          <p:cNvPr id="18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65BF0157-88F2-919F-F104-30E75D221FF1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518FD707-8AA0-8595-600E-A604A78EE020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8B7260BE-BAC7-43CB-3547-C5A8DCAE09EA}"/>
              </a:ext>
            </a:extLst>
          </p:cNvPr>
          <p:cNvSpPr/>
          <p:nvPr/>
        </p:nvSpPr>
        <p:spPr>
          <a:xfrm rot="10800000">
            <a:off x="4997585" y="673921"/>
            <a:ext cx="91440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25504731-6F40-294E-E3C8-0A57CBDE8D8A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6775780D-A0C9-572D-6BFD-18358169CEA6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3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CDFB953A-7A66-7600-47A4-74249F866904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18AF648A-3C52-23CB-42EF-B10BA87DD9D0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B95BF6EB-F3DB-1151-C755-A22DBE4D96A8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0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6A33CA2D-F022-A3EA-AF5F-92862BD3303B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7312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570863" y="1021612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20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20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CSS Function 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7C0323-7A4C-8F4E-FBEC-6238E0AB5A5B}"/>
              </a:ext>
            </a:extLst>
          </p:cNvPr>
          <p:cNvSpPr txBox="1">
            <a:spLocks/>
          </p:cNvSpPr>
          <p:nvPr/>
        </p:nvSpPr>
        <p:spPr>
          <a:xfrm>
            <a:off x="2204112" y="2986679"/>
            <a:ext cx="8775047" cy="44854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A8C2-8FF9-4F29-8F40-A43E3A288180}"/>
              </a:ext>
            </a:extLst>
          </p:cNvPr>
          <p:cNvSpPr txBox="1"/>
          <p:nvPr/>
        </p:nvSpPr>
        <p:spPr>
          <a:xfrm>
            <a:off x="868165" y="1602640"/>
            <a:ext cx="978503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គឺជាអនុ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មន៍មួយដែលអាច ផ្ទុក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្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លៃបានច្រើន ។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Function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​៖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calc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(),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attr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(),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counter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(), var(), rgb(), rgba(), linear-gradient(),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radial-gradient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function: rgb(), rgba(), linear-gradient(),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radial-gradient()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គឺមាននៅក្នុងមេរៀនទី៣។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calc() function: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គឺជាអនុគមន៍មួយដែលប្រើសម្រាប់ការគណនាតម្លៃលេខ (+ -​​​ * /)។</a:t>
            </a: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E37E2-CE0C-F922-5A93-A1E2F0F32CBF}"/>
              </a:ext>
            </a:extLst>
          </p:cNvPr>
          <p:cNvSpPr txBox="1"/>
          <p:nvPr/>
        </p:nvSpPr>
        <p:spPr>
          <a:xfrm>
            <a:off x="1212841" y="3580672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42061-2C27-EA97-0963-AC3830A6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59" y="3732831"/>
            <a:ext cx="4031329" cy="1737511"/>
          </a:xfrm>
          <a:prstGeom prst="rect">
            <a:avLst/>
          </a:prstGeom>
        </p:spPr>
      </p:pic>
      <p:sp>
        <p:nvSpPr>
          <p:cNvPr id="17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2D5BE5C6-027E-81E2-49CD-E35BD71A3473}"/>
              </a:ext>
            </a:extLst>
          </p:cNvPr>
          <p:cNvSpPr txBox="1">
            <a:spLocks/>
          </p:cNvSpPr>
          <p:nvPr/>
        </p:nvSpPr>
        <p:spPr>
          <a:xfrm>
            <a:off x="4107983" y="165317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Opacity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24D39714-4D18-28BB-EB66-1B237CC0CD3C}"/>
              </a:ext>
            </a:extLst>
          </p:cNvPr>
          <p:cNvSpPr txBox="1">
            <a:spLocks/>
          </p:cNvSpPr>
          <p:nvPr/>
        </p:nvSpPr>
        <p:spPr>
          <a:xfrm>
            <a:off x="1795591" y="169805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P.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Classes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168A7B4E-E818-7A6D-5CB4-AB808E94434E}"/>
              </a:ext>
            </a:extLst>
          </p:cNvPr>
          <p:cNvSpPr/>
          <p:nvPr/>
        </p:nvSpPr>
        <p:spPr>
          <a:xfrm rot="10800000">
            <a:off x="6153589" y="673921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1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5CC45A92-53A1-3793-F76E-B167AFAD15E3}"/>
              </a:ext>
            </a:extLst>
          </p:cNvPr>
          <p:cNvSpPr txBox="1">
            <a:spLocks/>
          </p:cNvSpPr>
          <p:nvPr/>
        </p:nvSpPr>
        <p:spPr>
          <a:xfrm>
            <a:off x="2939750" y="165317"/>
            <a:ext cx="1109733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P.Elements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37FBC061-AE1C-9CE8-05DC-5DC5D5330F98}"/>
              </a:ext>
            </a:extLst>
          </p:cNvPr>
          <p:cNvSpPr txBox="1">
            <a:spLocks/>
          </p:cNvSpPr>
          <p:nvPr/>
        </p:nvSpPr>
        <p:spPr>
          <a:xfrm>
            <a:off x="484742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3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12B10C50-157B-7BD1-5FED-CA1A6C5CD549}"/>
              </a:ext>
            </a:extLst>
          </p:cNvPr>
          <p:cNvSpPr txBox="1">
            <a:spLocks/>
          </p:cNvSpPr>
          <p:nvPr/>
        </p:nvSpPr>
        <p:spPr>
          <a:xfrm>
            <a:off x="5927631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7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3BB72EFC-9B85-18D1-9BB5-75008A976E11}"/>
              </a:ext>
            </a:extLst>
          </p:cNvPr>
          <p:cNvSpPr txBox="1">
            <a:spLocks/>
          </p:cNvSpPr>
          <p:nvPr/>
        </p:nvSpPr>
        <p:spPr>
          <a:xfrm>
            <a:off x="6932448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Transitions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8823B90D-D32E-2FFD-C446-A87F55371CBD}"/>
              </a:ext>
            </a:extLst>
          </p:cNvPr>
          <p:cNvSpPr txBox="1">
            <a:spLocks/>
          </p:cNvSpPr>
          <p:nvPr/>
        </p:nvSpPr>
        <p:spPr>
          <a:xfrm>
            <a:off x="7995184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Animation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812;p37">
            <a:hlinkClick r:id="rId11" action="ppaction://hlinksldjump"/>
            <a:extLst>
              <a:ext uri="{FF2B5EF4-FFF2-40B4-BE49-F238E27FC236}">
                <a16:creationId xmlns:a16="http://schemas.microsoft.com/office/drawing/2014/main" id="{125326DD-BC7F-0DA7-2134-729D05748E7F}"/>
              </a:ext>
            </a:extLst>
          </p:cNvPr>
          <p:cNvSpPr txBox="1">
            <a:spLocks/>
          </p:cNvSpPr>
          <p:nvPr/>
        </p:nvSpPr>
        <p:spPr>
          <a:xfrm>
            <a:off x="8917813" y="165317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Flexbox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911440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200E74"/>
    </a:dk1>
    <a:lt1>
      <a:srgbClr val="01539D"/>
    </a:lt1>
    <a:dk2>
      <a:srgbClr val="5C5C61"/>
    </a:dk2>
    <a:lt2>
      <a:srgbClr val="FFFFFF"/>
    </a:lt2>
    <a:accent1>
      <a:srgbClr val="5C3DA4"/>
    </a:accent1>
    <a:accent2>
      <a:srgbClr val="B24EBE"/>
    </a:accent2>
    <a:accent3>
      <a:srgbClr val="84B9FF"/>
    </a:accent3>
    <a:accent4>
      <a:srgbClr val="9A9AA0"/>
    </a:accent4>
    <a:accent5>
      <a:srgbClr val="ECECEC"/>
    </a:accent5>
    <a:accent6>
      <a:srgbClr val="DBDBDB"/>
    </a:accent6>
    <a:hlink>
      <a:srgbClr val="5C5C61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6285</TotalTime>
  <Words>2972</Words>
  <Application>Microsoft Office PowerPoint</Application>
  <PresentationFormat>Widescreen</PresentationFormat>
  <Paragraphs>337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Verdana</vt:lpstr>
      <vt:lpstr>system-ui</vt:lpstr>
      <vt:lpstr>Khmer OS System</vt:lpstr>
      <vt:lpstr>Consolas</vt:lpstr>
      <vt:lpstr>Arial</vt:lpstr>
      <vt:lpstr>Roboto Condensed</vt:lpstr>
      <vt:lpstr>Khmer OS Battambang</vt:lpstr>
      <vt:lpstr>Wingdings</vt:lpstr>
      <vt:lpstr>Khmer OS Muol Light</vt:lpstr>
      <vt:lpstr>Roboto</vt:lpstr>
      <vt:lpstr>Small Business Web Site 4:3 Project Proposal by Slidesgo</vt:lpstr>
      <vt:lpstr>ការប្រើប្រាស់ CSS Advance, Flexbox and Animation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CSS Advance, CSS3 &amp; Animation</dc:title>
  <dc:creator>Che Sophal</dc:creator>
  <cp:lastModifiedBy>Che Sophal</cp:lastModifiedBy>
  <cp:revision>118</cp:revision>
  <dcterms:modified xsi:type="dcterms:W3CDTF">2023-11-22T04:25:36Z</dcterms:modified>
</cp:coreProperties>
</file>