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7"/>
  </p:notesMasterIdLst>
  <p:handoutMasterIdLst>
    <p:handoutMasterId r:id="rId8"/>
  </p:handoutMasterIdLst>
  <p:sldIdLst>
    <p:sldId id="273" r:id="rId2"/>
    <p:sldId id="316" r:id="rId3"/>
    <p:sldId id="338" r:id="rId4"/>
    <p:sldId id="339" r:id="rId5"/>
    <p:sldId id="337" r:id="rId6"/>
  </p:sldIdLst>
  <p:sldSz cx="12192000" cy="6858000"/>
  <p:notesSz cx="6858000" cy="9144000"/>
  <p:embeddedFontLst>
    <p:embeddedFont>
      <p:font typeface="Khmer OS Battambang" panose="02000500000000020004" pitchFamily="2" charset="0"/>
      <p:regular r:id="rId9"/>
      <p:bold r:id="rId10"/>
    </p:embeddedFont>
    <p:embeddedFont>
      <p:font typeface="Khmer OS Muol Light" panose="02000500000000020004" pitchFamily="2" charset="0"/>
      <p:regular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Condensed" panose="02000000000000000000" pitchFamily="2" charset="0"/>
      <p:regular r:id="rId16"/>
      <p:bold r:id="rId17"/>
      <p:italic r:id="rId18"/>
      <p:boldItalic r:id="rId19"/>
    </p:embeddedFont>
    <p:embeddedFont>
      <p:font typeface="Verdana" panose="020B060403050404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9AA0A6"/>
          </p15:clr>
        </p15:guide>
        <p15:guide id="2" pos="3840" userDrawn="1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8BA"/>
    <a:srgbClr val="200E74"/>
    <a:srgbClr val="3C9CD7"/>
    <a:srgbClr val="D1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0435D3-F470-4B2E-9787-888551F29F60}">
  <a:tblStyle styleId="{000435D3-F470-4B2E-9787-888551F29F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3171E2-160B-9248-6081-5A641E8BF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4B4A-8F91-9D3E-4A48-5C15ECCF02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31542-B801-479C-BAE2-831B9F91124E}" type="datetimeFigureOut">
              <a:rPr lang="en-US" smtClean="0"/>
              <a:t>8/18/2023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0E4BF-906F-18DA-7024-5B238B8324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54FC4-EF34-BA66-4CEE-AEDD68379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8D6C4-375A-4F96-8E5B-A0807B41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86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03eef302b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03eef302b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659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5669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191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24" name="Google Shape;124;p6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1196000" y="1257575"/>
            <a:ext cx="980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_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8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8476535" y="21145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8476535" y="26737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8476535" y="43611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8476535" y="49203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 hasCustomPrompt="1"/>
          </p:nvPr>
        </p:nvSpPr>
        <p:spPr>
          <a:xfrm>
            <a:off x="690733" y="2753550"/>
            <a:ext cx="3634400" cy="135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 err="1"/>
              <a:t>sdsd</a:t>
            </a:r>
            <a:endParaRPr dirty="0"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A7B17"/>
          </p15:clr>
        </p15:guide>
        <p15:guide id="2" pos="4071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10378847" y="1271083"/>
            <a:ext cx="672856" cy="544194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849213" y="3650328"/>
            <a:ext cx="660367" cy="794590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8397634" y="5828697"/>
            <a:ext cx="1002193" cy="2217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1256171" y="4526753"/>
            <a:ext cx="3613752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userDrawn="1">
  <p:cSld name="Title and text 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>
            <a:spLocks noGrp="1"/>
          </p:cNvSpPr>
          <p:nvPr>
            <p:ph type="title"/>
          </p:nvPr>
        </p:nvSpPr>
        <p:spPr>
          <a:xfrm>
            <a:off x="7341779" y="3251285"/>
            <a:ext cx="349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body" idx="1"/>
          </p:nvPr>
        </p:nvSpPr>
        <p:spPr>
          <a:xfrm>
            <a:off x="7341800" y="3917770"/>
            <a:ext cx="34964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361" name="Google Shape;361;p1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7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4" name="Google Shape;364;p17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5" name="Google Shape;365;p17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6" name="Google Shape;366;p17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705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0733" y="685792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0733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9" r:id="rId3"/>
    <p:sldLayoutId id="2147483673" r:id="rId4"/>
    <p:sldLayoutId id="2147483674" r:id="rId5"/>
    <p:sldLayoutId id="21474836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CheSopha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0"/>
          <p:cNvSpPr txBox="1">
            <a:spLocks noGrp="1"/>
          </p:cNvSpPr>
          <p:nvPr>
            <p:ph type="title"/>
          </p:nvPr>
        </p:nvSpPr>
        <p:spPr>
          <a:xfrm>
            <a:off x="6170646" y="3253846"/>
            <a:ext cx="4648056" cy="1921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  <a:buSzPts val="5200"/>
            </a:pPr>
            <a:r>
              <a:rPr lang="km-KH" sz="2700" dirty="0"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ការបង្កើត</a:t>
            </a:r>
            <a:r>
              <a:rPr lang="en-US" sz="2700" dirty="0"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 Responsive &amp; Creative Design Ideas</a:t>
            </a:r>
            <a:endParaRPr sz="2700" dirty="0"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cxnSp>
        <p:nvCxnSpPr>
          <p:cNvPr id="1226" name="Google Shape;1226;p50"/>
          <p:cNvCxnSpPr>
            <a:cxnSpLocks/>
          </p:cNvCxnSpPr>
          <p:nvPr/>
        </p:nvCxnSpPr>
        <p:spPr>
          <a:xfrm rot="10800000" flipV="1">
            <a:off x="3295209" y="1725938"/>
            <a:ext cx="3931920" cy="65332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1229" name="Google Shape;1229;p50"/>
          <p:cNvSpPr/>
          <p:nvPr/>
        </p:nvSpPr>
        <p:spPr>
          <a:xfrm>
            <a:off x="10397647" y="5322382"/>
            <a:ext cx="374400" cy="374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30" name="Google Shape;1230;p50"/>
          <p:cNvGrpSpPr/>
          <p:nvPr/>
        </p:nvGrpSpPr>
        <p:grpSpPr>
          <a:xfrm>
            <a:off x="1357372" y="1212543"/>
            <a:ext cx="518239" cy="502950"/>
            <a:chOff x="690709" y="1212543"/>
            <a:chExt cx="518239" cy="502950"/>
          </a:xfrm>
        </p:grpSpPr>
        <p:sp>
          <p:nvSpPr>
            <p:cNvPr id="1231" name="Google Shape;1231;p50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986947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234" name="Google Shape;1234;p50"/>
          <p:cNvSpPr/>
          <p:nvPr/>
        </p:nvSpPr>
        <p:spPr>
          <a:xfrm>
            <a:off x="1817026" y="5615879"/>
            <a:ext cx="222000" cy="222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38" name="Google Shape;1238;p50"/>
          <p:cNvGrpSpPr/>
          <p:nvPr/>
        </p:nvGrpSpPr>
        <p:grpSpPr>
          <a:xfrm>
            <a:off x="7227129" y="1265431"/>
            <a:ext cx="862800" cy="862800"/>
            <a:chOff x="5465538" y="1366672"/>
            <a:chExt cx="862800" cy="862800"/>
          </a:xfrm>
        </p:grpSpPr>
        <p:sp>
          <p:nvSpPr>
            <p:cNvPr id="1227" name="Google Shape;1227;p50"/>
            <p:cNvSpPr/>
            <p:nvPr/>
          </p:nvSpPr>
          <p:spPr>
            <a:xfrm>
              <a:off x="5465538" y="1366672"/>
              <a:ext cx="862800" cy="86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5731637" y="1511757"/>
              <a:ext cx="330592" cy="572626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3" name="Google Shape;579;p41">
            <a:extLst>
              <a:ext uri="{FF2B5EF4-FFF2-40B4-BE49-F238E27FC236}">
                <a16:creationId xmlns:a16="http://schemas.microsoft.com/office/drawing/2014/main" id="{EEDED91F-D3F7-9DC6-2F36-119414C9B272}"/>
              </a:ext>
            </a:extLst>
          </p:cNvPr>
          <p:cNvSpPr/>
          <p:nvPr/>
        </p:nvSpPr>
        <p:spPr>
          <a:xfrm>
            <a:off x="6248949" y="2792313"/>
            <a:ext cx="1806554" cy="56413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Chapter 8</a:t>
            </a:r>
            <a:endParaRPr sz="20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42C944-9581-84CC-2CA1-A52BECF19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261" y="1686815"/>
            <a:ext cx="5171783" cy="4202074"/>
          </a:xfrm>
          <a:prstGeom prst="rect">
            <a:avLst/>
          </a:prstGeom>
        </p:spPr>
      </p:pic>
      <p:grpSp>
        <p:nvGrpSpPr>
          <p:cNvPr id="29" name="Google Shape;1507;p58">
            <a:extLst>
              <a:ext uri="{FF2B5EF4-FFF2-40B4-BE49-F238E27FC236}">
                <a16:creationId xmlns:a16="http://schemas.microsoft.com/office/drawing/2014/main" id="{5AD5B3F9-2C84-BD47-43E8-C38CCBB199B2}"/>
              </a:ext>
            </a:extLst>
          </p:cNvPr>
          <p:cNvGrpSpPr/>
          <p:nvPr/>
        </p:nvGrpSpPr>
        <p:grpSpPr>
          <a:xfrm>
            <a:off x="9889608" y="1940232"/>
            <a:ext cx="216000" cy="514425"/>
            <a:chOff x="7025787" y="2427970"/>
            <a:chExt cx="216000" cy="514425"/>
          </a:xfrm>
        </p:grpSpPr>
        <p:sp>
          <p:nvSpPr>
            <p:cNvPr id="30" name="Google Shape;1508;p58">
              <a:extLst>
                <a:ext uri="{FF2B5EF4-FFF2-40B4-BE49-F238E27FC236}">
                  <a16:creationId xmlns:a16="http://schemas.microsoft.com/office/drawing/2014/main" id="{7DB80FCB-6E9F-D186-8962-1EF3040AC39E}"/>
                </a:ext>
              </a:extLst>
            </p:cNvPr>
            <p:cNvSpPr/>
            <p:nvPr/>
          </p:nvSpPr>
          <p:spPr>
            <a:xfrm>
              <a:off x="7025787" y="2726395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1" name="Google Shape;1509;p58">
              <a:extLst>
                <a:ext uri="{FF2B5EF4-FFF2-40B4-BE49-F238E27FC236}">
                  <a16:creationId xmlns:a16="http://schemas.microsoft.com/office/drawing/2014/main" id="{F4C16285-F1C0-7FE1-B388-FEBEC7BCB607}"/>
                </a:ext>
              </a:extLst>
            </p:cNvPr>
            <p:cNvSpPr/>
            <p:nvPr/>
          </p:nvSpPr>
          <p:spPr>
            <a:xfrm>
              <a:off x="7025787" y="2427970"/>
              <a:ext cx="216000" cy="216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696203" y="1005495"/>
            <a:ext cx="5328775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ការបង្កើត 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Responsive Media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C263D-1756-8D1D-75CB-946572F306D3}"/>
              </a:ext>
            </a:extLst>
          </p:cNvPr>
          <p:cNvSpPr txBox="1"/>
          <p:nvPr/>
        </p:nvSpPr>
        <p:spPr>
          <a:xfrm>
            <a:off x="696203" y="1560746"/>
            <a:ext cx="10980559" cy="2799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Responsive Web Design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គឺជាវិធីសាស្រ្តមួយដែលធ្វើឲ្យ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Website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របស់អ្នកអាចប្រែប្រួលទំរងរូបរាង ស្របទៅតាមកំរិតនៃការបង្ហាញរបស់ឧបករណ៍ផ្សេងៗដែលមានដូចជា៖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Desktop, Laptop, tablet, Smartphone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ជាដើម។ 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@media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Rule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នៃការស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េ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រកូដ ដើម្បីកំណត់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Style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ផ្សេងៗគ្ន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ា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ៅ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ឲ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្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Element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តែមួយទៅតាមទំហំ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Screen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ុ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្នាដែលបានកំណត់ជាក់លាក់។ វាអនុញ្ញាត្តឲ្យ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Webpage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Support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រាល់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Devices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ទំហំ​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Screen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ទាំងអស់។</a:t>
            </a: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buFont typeface="Wingdings" panose="05000000000000000000" pitchFamily="2" charset="2"/>
              <a:buChar char="q"/>
            </a:pPr>
            <a:r>
              <a:rPr lang="km-KH" sz="1600" dirty="0">
                <a:solidFill>
                  <a:srgbClr val="200E7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ca-ES" sz="1600" dirty="0">
                <a:solidFill>
                  <a:srgbClr val="200E7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head </a:t>
            </a:r>
            <a:r>
              <a:rPr lang="km-KH" sz="1600" dirty="0">
                <a:solidFill>
                  <a:srgbClr val="200E7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ca-ES" sz="1600" dirty="0">
                <a:solidFill>
                  <a:srgbClr val="200E7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HTML </a:t>
            </a:r>
            <a:r>
              <a:rPr lang="km-KH" sz="1600" dirty="0">
                <a:solidFill>
                  <a:srgbClr val="200E7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ត្រូវសរសេរនូវកូដដូចខាងក្រោម៖</a:t>
            </a:r>
            <a:endParaRPr lang="ca-ES" sz="1600" dirty="0">
              <a:solidFill>
                <a:srgbClr val="200E74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en-US" sz="16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    &lt;meta 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name</a:t>
            </a: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="viewport" </a:t>
            </a:r>
            <a:r>
              <a:rPr lang="en-US" sz="16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content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=</a:t>
            </a: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"width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=</a:t>
            </a: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device-width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, </a:t>
            </a: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initial-scale=1.0"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&gt;</a:t>
            </a:r>
          </a:p>
        </p:txBody>
      </p:sp>
      <p:sp>
        <p:nvSpPr>
          <p:cNvPr id="19" name="Google Shape;812;p37">
            <a:hlinkClick r:id="rId3" action="ppaction://hlinksldjump"/>
            <a:extLst>
              <a:ext uri="{FF2B5EF4-FFF2-40B4-BE49-F238E27FC236}">
                <a16:creationId xmlns:a16="http://schemas.microsoft.com/office/drawing/2014/main" id="{3E32953B-F1A4-88FF-1E00-541AD6BD5A5E}"/>
              </a:ext>
            </a:extLst>
          </p:cNvPr>
          <p:cNvSpPr txBox="1">
            <a:spLocks/>
          </p:cNvSpPr>
          <p:nvPr/>
        </p:nvSpPr>
        <p:spPr>
          <a:xfrm>
            <a:off x="2156943" y="184204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Responsive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1" name="Google Shape;788;p36">
            <a:hlinkClick r:id="rId4" action="ppaction://hlinksldjump"/>
            <a:extLst>
              <a:ext uri="{FF2B5EF4-FFF2-40B4-BE49-F238E27FC236}">
                <a16:creationId xmlns:a16="http://schemas.microsoft.com/office/drawing/2014/main" id="{986ADF7C-2B88-6431-E94C-A2226EE987BB}"/>
              </a:ext>
            </a:extLst>
          </p:cNvPr>
          <p:cNvSpPr txBox="1">
            <a:spLocks/>
          </p:cNvSpPr>
          <p:nvPr/>
        </p:nvSpPr>
        <p:spPr>
          <a:xfrm>
            <a:off x="3527579" y="184204"/>
            <a:ext cx="1996144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</a:rPr>
              <a:t>Creative Design Ideas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88746C-0D2F-ABE8-384B-EA1F63929B8A}"/>
              </a:ext>
            </a:extLst>
          </p:cNvPr>
          <p:cNvSpPr txBox="1"/>
          <p:nvPr/>
        </p:nvSpPr>
        <p:spPr>
          <a:xfrm>
            <a:off x="1065305" y="4415706"/>
            <a:ext cx="9724651" cy="91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width=device-width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width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នៃ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page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យកតាម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width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នៃ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device </a:t>
            </a:r>
          </a:p>
          <a:p>
            <a:pPr marL="285750" indent="-285750">
              <a:lnSpc>
                <a:spcPct val="150000"/>
              </a:lnSpc>
              <a:spcBef>
                <a:spcPts val="9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initial-scale=1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កំណត់ពីទំហំនៃការបង្ហាញនៅពេល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page load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ដំបូង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4" name="Google Shape;830;p37">
            <a:extLst>
              <a:ext uri="{FF2B5EF4-FFF2-40B4-BE49-F238E27FC236}">
                <a16:creationId xmlns:a16="http://schemas.microsoft.com/office/drawing/2014/main" id="{6C8D3AB3-0E61-A4FF-AC03-C1064C01AA08}"/>
              </a:ext>
            </a:extLst>
          </p:cNvPr>
          <p:cNvSpPr/>
          <p:nvPr/>
        </p:nvSpPr>
        <p:spPr>
          <a:xfrm rot="10800000">
            <a:off x="2257182" y="678989"/>
            <a:ext cx="100584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638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1125;p48">
            <a:extLst>
              <a:ext uri="{FF2B5EF4-FFF2-40B4-BE49-F238E27FC236}">
                <a16:creationId xmlns:a16="http://schemas.microsoft.com/office/drawing/2014/main" id="{89C785CA-BEEA-B58B-FEA8-789D36B38352}"/>
              </a:ext>
            </a:extLst>
          </p:cNvPr>
          <p:cNvGrpSpPr/>
          <p:nvPr/>
        </p:nvGrpSpPr>
        <p:grpSpPr>
          <a:xfrm>
            <a:off x="10644065" y="1630641"/>
            <a:ext cx="194400" cy="439416"/>
            <a:chOff x="539500" y="1638509"/>
            <a:chExt cx="194400" cy="439416"/>
          </a:xfrm>
        </p:grpSpPr>
        <p:sp>
          <p:nvSpPr>
            <p:cNvPr id="32" name="Google Shape;1126;p48">
              <a:extLst>
                <a:ext uri="{FF2B5EF4-FFF2-40B4-BE49-F238E27FC236}">
                  <a16:creationId xmlns:a16="http://schemas.microsoft.com/office/drawing/2014/main" id="{20925197-8FC3-A80F-3FBF-BCC0AE8EB835}"/>
                </a:ext>
              </a:extLst>
            </p:cNvPr>
            <p:cNvSpPr/>
            <p:nvPr/>
          </p:nvSpPr>
          <p:spPr>
            <a:xfrm>
              <a:off x="539500" y="1638509"/>
              <a:ext cx="194400" cy="194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3" name="Google Shape;1127;p48">
              <a:extLst>
                <a:ext uri="{FF2B5EF4-FFF2-40B4-BE49-F238E27FC236}">
                  <a16:creationId xmlns:a16="http://schemas.microsoft.com/office/drawing/2014/main" id="{6E9ECA10-6D71-EF21-4CF2-F3C38DB2FE7D}"/>
                </a:ext>
              </a:extLst>
            </p:cNvPr>
            <p:cNvSpPr/>
            <p:nvPr/>
          </p:nvSpPr>
          <p:spPr>
            <a:xfrm>
              <a:off x="539500" y="1883525"/>
              <a:ext cx="194400" cy="194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34" name="Google Shape;1131;p48">
            <a:extLst>
              <a:ext uri="{FF2B5EF4-FFF2-40B4-BE49-F238E27FC236}">
                <a16:creationId xmlns:a16="http://schemas.microsoft.com/office/drawing/2014/main" id="{15C0B4D7-8525-C478-011F-559DC49B1195}"/>
              </a:ext>
            </a:extLst>
          </p:cNvPr>
          <p:cNvSpPr/>
          <p:nvPr/>
        </p:nvSpPr>
        <p:spPr>
          <a:xfrm>
            <a:off x="10644065" y="5435773"/>
            <a:ext cx="255900" cy="2559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Google Shape;811;p37">
            <a:extLst>
              <a:ext uri="{FF2B5EF4-FFF2-40B4-BE49-F238E27FC236}">
                <a16:creationId xmlns:a16="http://schemas.microsoft.com/office/drawing/2014/main" id="{D8AE52E0-4C01-B43B-62EA-6D46FD0C57F1}"/>
              </a:ext>
            </a:extLst>
          </p:cNvPr>
          <p:cNvSpPr txBox="1">
            <a:spLocks/>
          </p:cNvSpPr>
          <p:nvPr/>
        </p:nvSpPr>
        <p:spPr>
          <a:xfrm>
            <a:off x="621558" y="854051"/>
            <a:ext cx="6628328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Khmer OS Muol Light" panose="02000500000000020004" pitchFamily="2" charset="0"/>
                <a:ea typeface="Verdana" panose="020B0604030504040204" pitchFamily="34" charset="0"/>
                <a:cs typeface="Khmer OS Muol Light" panose="02000500000000020004" pitchFamily="2" charset="0"/>
              </a:rPr>
              <a:t>ខាងក្រោមនេះជាទម្រង់ទូទៅនៃការបង្កើត</a:t>
            </a:r>
            <a:r>
              <a:rPr lang="en-US" sz="1800" b="0" dirty="0">
                <a:solidFill>
                  <a:schemeClr val="tx1"/>
                </a:solidFill>
                <a:latin typeface="Khmer OS Muol Light" panose="02000500000000020004" pitchFamily="2" charset="0"/>
                <a:ea typeface="Verdana" panose="020B0604030504040204" pitchFamily="34" charset="0"/>
                <a:cs typeface="Khmer OS Muol Light" panose="02000500000000020004" pitchFamily="2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Responsive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3E16C-322C-1F6B-C508-A53B45A0E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11" y="1602648"/>
            <a:ext cx="8397946" cy="4006360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6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9682DB26-B024-6653-1DDD-710FAFDF2771}"/>
              </a:ext>
            </a:extLst>
          </p:cNvPr>
          <p:cNvSpPr txBox="1">
            <a:spLocks/>
          </p:cNvSpPr>
          <p:nvPr/>
        </p:nvSpPr>
        <p:spPr>
          <a:xfrm>
            <a:off x="2156943" y="184204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Responsive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17" name="Google Shape;788;p36">
            <a:hlinkClick r:id="" action="ppaction://noaction"/>
            <a:extLst>
              <a:ext uri="{FF2B5EF4-FFF2-40B4-BE49-F238E27FC236}">
                <a16:creationId xmlns:a16="http://schemas.microsoft.com/office/drawing/2014/main" id="{511B5CED-D527-F3CD-AC88-397DBCE46C52}"/>
              </a:ext>
            </a:extLst>
          </p:cNvPr>
          <p:cNvSpPr txBox="1">
            <a:spLocks/>
          </p:cNvSpPr>
          <p:nvPr/>
        </p:nvSpPr>
        <p:spPr>
          <a:xfrm>
            <a:off x="3527579" y="184204"/>
            <a:ext cx="1996144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cs typeface="Arial"/>
                <a:sym typeface="Roboto"/>
              </a:rPr>
              <a:t>Creative Design Ideas</a:t>
            </a:r>
          </a:p>
        </p:txBody>
      </p:sp>
      <p:sp>
        <p:nvSpPr>
          <p:cNvPr id="18" name="Google Shape;830;p37">
            <a:extLst>
              <a:ext uri="{FF2B5EF4-FFF2-40B4-BE49-F238E27FC236}">
                <a16:creationId xmlns:a16="http://schemas.microsoft.com/office/drawing/2014/main" id="{B0451B18-A626-B703-4CC9-19B50D707775}"/>
              </a:ext>
            </a:extLst>
          </p:cNvPr>
          <p:cNvSpPr/>
          <p:nvPr/>
        </p:nvSpPr>
        <p:spPr>
          <a:xfrm rot="10800000">
            <a:off x="2257182" y="678989"/>
            <a:ext cx="100584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56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621558" y="1010332"/>
            <a:ext cx="10267266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គំនិតរចនាគេហទំព័រប្រកបដោយភាពច្នៃប្រឌិត</a:t>
            </a:r>
            <a:r>
              <a:rPr lang="en-US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~ 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Creative Website Design Ideas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2C263D-1756-8D1D-75CB-946572F306D3}"/>
              </a:ext>
            </a:extLst>
          </p:cNvPr>
          <p:cNvSpPr txBox="1"/>
          <p:nvPr/>
        </p:nvSpPr>
        <p:spPr>
          <a:xfrm>
            <a:off x="621557" y="1545655"/>
            <a:ext cx="10547185" cy="1804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900"/>
              </a:spcBef>
            </a:pP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គេហទំព័រគឺជាមុខមាត់ចម្បងនៃក្រុមហ៊ុន ឬស្ថាប័ននៅលើអ៊ីនធឺណិត ហើយការរចនាដើរតួយ៉ាងសំខាន់សម្រាប់គេហទំព័រ។ ការដាក់បញ្ចូលនូវគំនិតរចនាដែលប្រកបដោយភាពច្នៃប្រឌិត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នឹងផ្តល់ឱ្យអ្នកនូវវិធីមួយដើម្បីលេចធ្លោ និងផ្តល់នូវព័ត៌មានជាមួយនឹងភាពទាក់ទាញដល់អ្នកទស្សនា។</a:t>
            </a:r>
            <a:endParaRPr lang="km-KH" sz="1600" dirty="0"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q"/>
            </a:pPr>
            <a:r>
              <a:rPr lang="km-KH" sz="1750" dirty="0">
                <a:solidFill>
                  <a:srgbClr val="200E7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ខាងក្រោមនេះជាគំនិត</a:t>
            </a:r>
            <a:r>
              <a:rPr lang="en-US" sz="1750" dirty="0">
                <a:solidFill>
                  <a:srgbClr val="200E7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Creative design</a:t>
            </a:r>
            <a:r>
              <a:rPr lang="km-KH" sz="1750" dirty="0">
                <a:solidFill>
                  <a:srgbClr val="200E7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៖​ </a:t>
            </a:r>
            <a:endParaRPr lang="en-US" sz="1750" dirty="0">
              <a:solidFill>
                <a:srgbClr val="200E74"/>
              </a:solidFill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B1F5E9-7B86-596D-3FA9-BB3A5BBF792F}"/>
              </a:ext>
            </a:extLst>
          </p:cNvPr>
          <p:cNvSpPr txBox="1"/>
          <p:nvPr/>
        </p:nvSpPr>
        <p:spPr>
          <a:xfrm>
            <a:off x="1148239" y="3429000"/>
            <a:ext cx="6167534" cy="2197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attambang" panose="020B0606030804020204" pitchFamily="34" charset="0"/>
              </a:rPr>
              <a:t>Colorful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Battambang" panose="020B0606030804020204" pitchFamily="34" charset="0"/>
              </a:rPr>
              <a:t>Use Icon 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attambang" panose="020B0606030804020204" pitchFamily="34" charset="0"/>
              </a:rPr>
              <a:t>Use a Unique Font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Battambang" panose="020B0606030804020204" pitchFamily="34" charset="0"/>
              </a:rPr>
              <a:t>Make Your Content the Star</a:t>
            </a:r>
          </a:p>
          <a:p>
            <a:pPr marL="342900" marR="0" lvl="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attambang" panose="020B0606030804020204" pitchFamily="34" charset="0"/>
              </a:rPr>
              <a:t>Use the Space clear and Unique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486324-665A-7C6F-C75D-3A6994008F18}"/>
              </a:ext>
            </a:extLst>
          </p:cNvPr>
          <p:cNvSpPr txBox="1"/>
          <p:nvPr/>
        </p:nvSpPr>
        <p:spPr>
          <a:xfrm>
            <a:off x="6096000" y="3512890"/>
            <a:ext cx="6167534" cy="2197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Battambang" panose="020B0606030804020204" pitchFamily="34" charset="0"/>
              </a:rPr>
              <a:t>Use Animation (Link, hover, on scroll …)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Battambang" panose="020B0606030804020204" pitchFamily="34" charset="0"/>
              </a:rPr>
              <a:t>Use parallax scrolling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Battambang" panose="020B0606030804020204" pitchFamily="34" charset="0"/>
              </a:rPr>
              <a:t>Use (silent) video.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Battambang" panose="020B0606030804020204" pitchFamily="34" charset="0"/>
              </a:rPr>
              <a:t>Use Original Illustrations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Battambang" panose="020B0606030804020204" pitchFamily="34" charset="0"/>
              </a:rPr>
              <a:t>Responsive (page, Image, text  ...)</a:t>
            </a:r>
          </a:p>
        </p:txBody>
      </p:sp>
      <p:sp>
        <p:nvSpPr>
          <p:cNvPr id="24" name="Google Shape;812;p37">
            <a:hlinkClick r:id="rId3" action="ppaction://hlinksldjump"/>
            <a:extLst>
              <a:ext uri="{FF2B5EF4-FFF2-40B4-BE49-F238E27FC236}">
                <a16:creationId xmlns:a16="http://schemas.microsoft.com/office/drawing/2014/main" id="{17FD0FBD-A62C-D4DC-2CAA-96F487BFB2BB}"/>
              </a:ext>
            </a:extLst>
          </p:cNvPr>
          <p:cNvSpPr txBox="1">
            <a:spLocks/>
          </p:cNvSpPr>
          <p:nvPr/>
        </p:nvSpPr>
        <p:spPr>
          <a:xfrm>
            <a:off x="2156943" y="184204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cs typeface="Arial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Responsive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 </a:t>
            </a:r>
          </a:p>
        </p:txBody>
      </p:sp>
      <p:sp>
        <p:nvSpPr>
          <p:cNvPr id="29" name="Google Shape;788;p36">
            <a:hlinkClick r:id="" action="ppaction://noaction"/>
            <a:extLst>
              <a:ext uri="{FF2B5EF4-FFF2-40B4-BE49-F238E27FC236}">
                <a16:creationId xmlns:a16="http://schemas.microsoft.com/office/drawing/2014/main" id="{341EC427-6071-144B-9C7F-DB4C577CF8A4}"/>
              </a:ext>
            </a:extLst>
          </p:cNvPr>
          <p:cNvSpPr txBox="1">
            <a:spLocks/>
          </p:cNvSpPr>
          <p:nvPr/>
        </p:nvSpPr>
        <p:spPr>
          <a:xfrm>
            <a:off x="3527579" y="184204"/>
            <a:ext cx="1996144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Creative Design Ideas</a:t>
            </a:r>
          </a:p>
        </p:txBody>
      </p:sp>
      <p:sp>
        <p:nvSpPr>
          <p:cNvPr id="30" name="Google Shape;830;p37">
            <a:extLst>
              <a:ext uri="{FF2B5EF4-FFF2-40B4-BE49-F238E27FC236}">
                <a16:creationId xmlns:a16="http://schemas.microsoft.com/office/drawing/2014/main" id="{A1907CF6-C76E-5B00-182F-9D43387F57BF}"/>
              </a:ext>
            </a:extLst>
          </p:cNvPr>
          <p:cNvSpPr/>
          <p:nvPr/>
        </p:nvSpPr>
        <p:spPr>
          <a:xfrm rot="10800000">
            <a:off x="3716500" y="678989"/>
            <a:ext cx="164592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114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4"/>
          <p:cNvSpPr/>
          <p:nvPr/>
        </p:nvSpPr>
        <p:spPr>
          <a:xfrm>
            <a:off x="8939556" y="1943657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009" name="Google Shape;1009;p44"/>
          <p:cNvGrpSpPr/>
          <p:nvPr/>
        </p:nvGrpSpPr>
        <p:grpSpPr>
          <a:xfrm>
            <a:off x="2450374" y="4332839"/>
            <a:ext cx="621956" cy="560400"/>
            <a:chOff x="828474" y="4714951"/>
            <a:chExt cx="621956" cy="560400"/>
          </a:xfrm>
        </p:grpSpPr>
        <p:sp>
          <p:nvSpPr>
            <p:cNvPr id="1010" name="Google Shape;1010;p44"/>
            <p:cNvSpPr/>
            <p:nvPr/>
          </p:nvSpPr>
          <p:spPr>
            <a:xfrm>
              <a:off x="828474" y="4714951"/>
              <a:ext cx="323100" cy="323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1213129" y="5038050"/>
              <a:ext cx="237300" cy="237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012" name="Google Shape;1012;p44"/>
          <p:cNvGrpSpPr/>
          <p:nvPr/>
        </p:nvGrpSpPr>
        <p:grpSpPr>
          <a:xfrm>
            <a:off x="7239288" y="1244085"/>
            <a:ext cx="413045" cy="405306"/>
            <a:chOff x="1329585" y="1989925"/>
            <a:chExt cx="341472" cy="335074"/>
          </a:xfrm>
        </p:grpSpPr>
        <p:sp>
          <p:nvSpPr>
            <p:cNvPr id="1013" name="Google Shape;1013;p44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0" name="Google Shape;1523;p59">
            <a:extLst>
              <a:ext uri="{FF2B5EF4-FFF2-40B4-BE49-F238E27FC236}">
                <a16:creationId xmlns:a16="http://schemas.microsoft.com/office/drawing/2014/main" id="{802E686B-0E77-FCC8-AB83-8494E2900D1E}"/>
              </a:ext>
            </a:extLst>
          </p:cNvPr>
          <p:cNvSpPr txBox="1">
            <a:spLocks/>
          </p:cNvSpPr>
          <p:nvPr/>
        </p:nvSpPr>
        <p:spPr>
          <a:xfrm>
            <a:off x="3954000" y="1945580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8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Q &amp; A!</a:t>
            </a:r>
          </a:p>
        </p:txBody>
      </p:sp>
      <p:sp>
        <p:nvSpPr>
          <p:cNvPr id="41" name="Google Shape;1524;p59">
            <a:extLst>
              <a:ext uri="{FF2B5EF4-FFF2-40B4-BE49-F238E27FC236}">
                <a16:creationId xmlns:a16="http://schemas.microsoft.com/office/drawing/2014/main" id="{CFEC4A91-AF79-588F-7E4D-35F99B5F812D}"/>
              </a:ext>
            </a:extLst>
          </p:cNvPr>
          <p:cNvSpPr txBox="1">
            <a:spLocks/>
          </p:cNvSpPr>
          <p:nvPr/>
        </p:nvSpPr>
        <p:spPr>
          <a:xfrm>
            <a:off x="3646553" y="3219103"/>
            <a:ext cx="4898894" cy="3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</a:pPr>
            <a:r>
              <a:rPr lang="en-US" sz="1600" dirty="0"/>
              <a:t>Do you have any questions? </a:t>
            </a:r>
            <a:endParaRPr lang="km-KH" sz="1600" dirty="0"/>
          </a:p>
          <a:p>
            <a:pPr marL="0" indent="0" algn="ctr">
              <a:spcBef>
                <a:spcPts val="600"/>
              </a:spcBef>
              <a:buClr>
                <a:schemeClr val="lt1"/>
              </a:buClr>
              <a:buSzPts val="1100"/>
            </a:pPr>
            <a:r>
              <a:rPr lang="en-US" sz="1500" dirty="0"/>
              <a:t>If you have any questions, feel free to ask me</a:t>
            </a:r>
            <a:r>
              <a:rPr lang="en-US" sz="1600" dirty="0"/>
              <a:t>.</a:t>
            </a:r>
          </a:p>
        </p:txBody>
      </p:sp>
      <p:pic>
        <p:nvPicPr>
          <p:cNvPr id="19" name="Picture 18">
            <a:hlinkClick r:id="rId3"/>
            <a:extLst>
              <a:ext uri="{FF2B5EF4-FFF2-40B4-BE49-F238E27FC236}">
                <a16:creationId xmlns:a16="http://schemas.microsoft.com/office/drawing/2014/main" id="{65A38763-9E7C-98D5-C723-52E8D62B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895957"/>
            <a:ext cx="457200" cy="457200"/>
          </a:xfrm>
          <a:prstGeom prst="rect">
            <a:avLst/>
          </a:prstGeom>
        </p:spPr>
      </p:pic>
      <p:sp>
        <p:nvSpPr>
          <p:cNvPr id="13" name="Google Shape;1524;p59">
            <a:extLst>
              <a:ext uri="{FF2B5EF4-FFF2-40B4-BE49-F238E27FC236}">
                <a16:creationId xmlns:a16="http://schemas.microsoft.com/office/drawing/2014/main" id="{37F57B95-B3E2-1AC4-15CE-F78EBE6D4138}"/>
              </a:ext>
            </a:extLst>
          </p:cNvPr>
          <p:cNvSpPr txBox="1">
            <a:spLocks/>
          </p:cNvSpPr>
          <p:nvPr/>
        </p:nvSpPr>
        <p:spPr>
          <a:xfrm>
            <a:off x="3646553" y="4739327"/>
            <a:ext cx="4898894" cy="3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Ctrl -&gt; click </a:t>
            </a:r>
          </a:p>
        </p:txBody>
      </p:sp>
      <p:sp>
        <p:nvSpPr>
          <p:cNvPr id="14" name="Google Shape;2087;p67">
            <a:extLst>
              <a:ext uri="{FF2B5EF4-FFF2-40B4-BE49-F238E27FC236}">
                <a16:creationId xmlns:a16="http://schemas.microsoft.com/office/drawing/2014/main" id="{FF2A7524-2414-6C02-E00A-87C080B30FA1}"/>
              </a:ext>
            </a:extLst>
          </p:cNvPr>
          <p:cNvSpPr/>
          <p:nvPr/>
        </p:nvSpPr>
        <p:spPr>
          <a:xfrm rot="16200000">
            <a:off x="5985547" y="4488643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/>
        </a:solidFill>
        <a:ln w="9525" cap="flat" cmpd="sng">
          <a:solidFill>
            <a:schemeClr val="accent1"/>
          </a:solidFill>
          <a:prstDash val="solid"/>
          <a:round/>
          <a:headEnd type="none" w="sm" len="sm"/>
          <a:tailEnd type="none" w="sm" len="sm"/>
        </a:ln>
        <a:effectLst>
          <a:outerShdw blurRad="57150" dist="19050" dir="5400000" algn="bl" rotWithShape="0">
            <a:schemeClr val="dk1">
              <a:alpha val="50000"/>
            </a:schemeClr>
          </a:outerShdw>
        </a:effectLst>
      </a:spPr>
      <a:bodyPr spcFirstLastPara="1" wrap="square" lIns="91425" tIns="91425" rIns="91425" bIns="91425" anchor="ctr" anchorCtr="0">
        <a:noAutofit/>
      </a:bodyPr>
      <a:lstStyle>
        <a:defPPr marL="0" indent="0" algn="ctr" rtl="0">
          <a:spcBef>
            <a:spcPts val="0"/>
          </a:spcBef>
          <a:spcAft>
            <a:spcPts val="0"/>
          </a:spcAft>
          <a:buNone/>
          <a:defRPr sz="2800" b="1" dirty="0" smtClean="0">
            <a:solidFill>
              <a:schemeClr val="tx2"/>
            </a:solidFill>
            <a:latin typeface="+mn-l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4753</TotalTime>
  <Words>379</Words>
  <Application>Microsoft Office PowerPoint</Application>
  <PresentationFormat>Widescreen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Roboto Condensed</vt:lpstr>
      <vt:lpstr>Roboto</vt:lpstr>
      <vt:lpstr>Khmer OS Battambang</vt:lpstr>
      <vt:lpstr>Khmer OS Muol Light</vt:lpstr>
      <vt:lpstr>Verdana</vt:lpstr>
      <vt:lpstr>Wingdings</vt:lpstr>
      <vt:lpstr>Small Business Web Site 4:3 Project Proposal by Slidesgo</vt:lpstr>
      <vt:lpstr>ការបង្កើត Responsive &amp; Creative Design Ideas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8. Design ideas &amp; Responsive</dc:title>
  <dc:creator>Che Sophal</dc:creator>
  <cp:lastModifiedBy>Che Sophal</cp:lastModifiedBy>
  <cp:revision>88</cp:revision>
  <dcterms:modified xsi:type="dcterms:W3CDTF">2023-08-18T06:51:39Z</dcterms:modified>
</cp:coreProperties>
</file>