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4" r:id="rId2"/>
    <p:sldMasterId id="2147483695" r:id="rId3"/>
  </p:sldMasterIdLst>
  <p:notesMasterIdLst>
    <p:notesMasterId r:id="rId26"/>
  </p:notesMasterIdLst>
  <p:sldIdLst>
    <p:sldId id="257" r:id="rId4"/>
    <p:sldId id="258" r:id="rId5"/>
    <p:sldId id="259" r:id="rId6"/>
    <p:sldId id="279" r:id="rId7"/>
    <p:sldId id="274" r:id="rId8"/>
    <p:sldId id="261" r:id="rId9"/>
    <p:sldId id="278" r:id="rId10"/>
    <p:sldId id="273" r:id="rId11"/>
    <p:sldId id="269" r:id="rId12"/>
    <p:sldId id="284" r:id="rId13"/>
    <p:sldId id="281" r:id="rId14"/>
    <p:sldId id="282" r:id="rId15"/>
    <p:sldId id="283" r:id="rId16"/>
    <p:sldId id="280" r:id="rId17"/>
    <p:sldId id="275" r:id="rId18"/>
    <p:sldId id="287" r:id="rId19"/>
    <p:sldId id="288" r:id="rId20"/>
    <p:sldId id="286" r:id="rId21"/>
    <p:sldId id="289" r:id="rId22"/>
    <p:sldId id="291" r:id="rId23"/>
    <p:sldId id="290" r:id="rId24"/>
    <p:sldId id="285" r:id="rId25"/>
  </p:sldIdLst>
  <p:sldSz cx="9144000" cy="5143500" type="screen16x9"/>
  <p:notesSz cx="6858000" cy="9144000"/>
  <p:embeddedFontLst>
    <p:embeddedFont>
      <p:font typeface="Aparajita" pitchFamily="34" charset="0"/>
      <p:regular r:id="rId27"/>
      <p:bold r:id="rId28"/>
      <p:italic r:id="rId29"/>
      <p:boldItalic r:id="rId30"/>
    </p:embeddedFont>
    <p:embeddedFont>
      <p:font typeface="Tunga" pitchFamily="34" charset="0"/>
      <p:regular r:id="rId31"/>
      <p:bold r:id="rId32"/>
    </p:embeddedFont>
    <p:embeddedFont>
      <p:font typeface="Poor Richard" pitchFamily="18" charset="0"/>
      <p:regular r:id="rId33"/>
    </p:embeddedFont>
    <p:embeddedFont>
      <p:font typeface="Segoe UI" pitchFamily="34" charset="0"/>
      <p:regular r:id="rId34"/>
      <p:bold r:id="rId35"/>
      <p:italic r:id="rId36"/>
      <p:boldItalic r:id="rId37"/>
    </p:embeddedFont>
    <p:embeddedFont>
      <p:font typeface="Franklin Gothic Book" pitchFamily="34" charset="0"/>
      <p:regular r:id="rId38"/>
      <p:italic r:id="rId39"/>
    </p:embeddedFont>
    <p:embeddedFont>
      <p:font typeface="Roboto Thin" charset="0"/>
      <p:regular r:id="rId40"/>
      <p:bold r:id="rId41"/>
      <p:italic r:id="rId42"/>
      <p:boldItalic r:id="rId43"/>
    </p:embeddedFont>
    <p:embeddedFont>
      <p:font typeface="Aharoni" pitchFamily="2" charset="-79"/>
      <p:bold r:id="rId44"/>
    </p:embeddedFont>
    <p:embeddedFont>
      <p:font typeface="Roboto Black" charset="0"/>
      <p:bold r:id="rId45"/>
      <p:boldItalic r:id="rId46"/>
    </p:embeddedFont>
    <p:embeddedFont>
      <p:font typeface="Calibri" pitchFamily="34" charset="0"/>
      <p:regular r:id="rId47"/>
      <p:bold r:id="rId48"/>
      <p:italic r:id="rId49"/>
      <p:boldItalic r:id="rId50"/>
    </p:embeddedFont>
    <p:embeddedFont>
      <p:font typeface="Roboto" charset="0"/>
      <p:regular r:id="rId51"/>
      <p:bold r:id="rId52"/>
      <p:italic r:id="rId53"/>
      <p:boldItalic r:id="rId54"/>
    </p:embeddedFont>
    <p:embeddedFont>
      <p:font typeface="Franklin Gothic Medium" pitchFamily="34" charset="0"/>
      <p:regular r:id="rId55"/>
      <p:italic r:id="rId56"/>
    </p:embeddedFont>
    <p:embeddedFont>
      <p:font typeface="Arial Black" pitchFamily="34" charset="0"/>
      <p:bold r:id="rId57"/>
    </p:embeddedFont>
    <p:embeddedFont>
      <p:font typeface="Arial Unicode MS" pitchFamily="34" charset="-128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628B589-4659-4227-9C68-565DD4A46BFE}">
  <a:tblStyle styleId="{8628B589-4659-4227-9C68-565DD4A4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84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font" Target="fonts/font3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font" Target="fonts/font31.fntdata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8" Type="http://schemas.openxmlformats.org/officeDocument/2006/relationships/slide" Target="slides/slide5.xml"/><Relationship Id="rId51" Type="http://schemas.openxmlformats.org/officeDocument/2006/relationships/font" Target="fonts/font2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081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hyperlink" Target="https://www.google.com/search?rlz=1C1CHMO_enUS600US600&amp;q=David+Gilboa&amp;stick=H4sIAAAAAAAAAOPgE-LSz9U3yDOuqCjLUoKwU1LiDVK0VDPKrfST83NyUpNLMvPz9POL0hPzMqsSQZxiq7T80ryU1KJiAAt_l_1BAAAA&amp;sa=X&amp;sqi=2&amp;pjf=1&amp;ved=0ahUKEwiW6KOuirTcAhWE2KQKHT9yA80QmxMIgwIoAzA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search?rlz=1C1CHMO_enUS600US600&amp;q=Andrew+Hunt&amp;stick=H4sIAAAAAAAAAOPgE-LSz9U3yDOuqCjLUoKwU1LiDXK0VDPKrfST83NyUpNLMvPz9POL0hPzMqsSQZxiq7T80ryU1KJiAPT-5IdBAAAA&amp;sa=X&amp;sqi=2&amp;pjf=1&amp;ved=0ahUKEwiW6KOuirTcAhWE2KQKHT9yA80QmxMIggIoAjAi" TargetMode="External"/><Relationship Id="rId5" Type="http://schemas.openxmlformats.org/officeDocument/2006/relationships/hyperlink" Target="https://www.google.com/search?rlz=1C1CHMO_enUS600US600&amp;q=Neil+Blumenthal&amp;stick=H4sIAAAAAAAAAOPgE-LSz9U3yDOuqCjLUoKwU1LiDcy0VDPKrfST83NyUpNLMvPz9POL0hPzMqsSQZxiq7T80ryU1KJiAEBd9ulBAAAA&amp;sa=X&amp;sqi=2&amp;pjf=1&amp;ved=0ahUKEwiW6KOuirTcAhWE2KQKHT9yA80QmxMIgQIoATAi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269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66824" y="3071675"/>
            <a:ext cx="8210374" cy="94103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5725" tIns="35725" rIns="35725" bIns="3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269"/>
              </a:buClr>
              <a:buFont typeface="Arial"/>
              <a:buNone/>
            </a:pPr>
            <a:r>
              <a:rPr lang="en" sz="5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rPr>
              <a:t>WARBY PARKER</a:t>
            </a:r>
            <a:r>
              <a:rPr lang="en" sz="4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" sz="32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usage</a:t>
            </a:r>
            <a:r>
              <a:rPr lang="en" sz="1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Funnels</a:t>
            </a:r>
            <a:endParaRPr sz="1800" dirty="0">
              <a:solidFill>
                <a:schemeClr val="lt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0070C0"/>
                </a:solidFill>
                <a:latin typeface="Aharoni" pitchFamily="2" charset="-79"/>
                <a:ea typeface="Arial Unicode MS" pitchFamily="34" charset="-128"/>
                <a:cs typeface="Aharoni" pitchFamily="2" charset="-79"/>
              </a:rPr>
              <a:t>EYE GLASSES,   SUNGLASSES,   HOME TRY </a:t>
            </a:r>
            <a:r>
              <a:rPr lang="en-US" b="1" dirty="0" smtClean="0">
                <a:solidFill>
                  <a:srgbClr val="0070C0"/>
                </a:solidFill>
                <a:latin typeface="Aharoni" pitchFamily="2" charset="-79"/>
                <a:ea typeface="Arial Unicode MS" pitchFamily="34" charset="-128"/>
                <a:cs typeface="Aharoni" pitchFamily="2" charset="-79"/>
              </a:rPr>
              <a:t>–</a:t>
            </a:r>
            <a:r>
              <a:rPr lang="en-US" b="1" dirty="0" err="1" smtClean="0">
                <a:solidFill>
                  <a:srgbClr val="0070C0"/>
                </a:solidFill>
                <a:latin typeface="Aharoni" pitchFamily="2" charset="-79"/>
                <a:ea typeface="Arial Unicode MS" pitchFamily="34" charset="-128"/>
                <a:cs typeface="Aharoni" pitchFamily="2" charset="-79"/>
              </a:rPr>
              <a:t>Ons</a:t>
            </a:r>
            <a:endParaRPr lang="en-US" b="1" dirty="0" smtClean="0">
              <a:solidFill>
                <a:srgbClr val="0070C0"/>
              </a:solidFill>
              <a:latin typeface="Aharoni" pitchFamily="2" charset="-79"/>
              <a:ea typeface="Arial Unicode MS" pitchFamily="34" charset="-128"/>
              <a:cs typeface="Aharoni" pitchFamily="2" charset="-79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dirty="0" smtClean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Learn </a:t>
            </a:r>
            <a:r>
              <a:rPr lang="en" sz="1800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SQL from </a:t>
            </a:r>
            <a:r>
              <a:rPr lang="en" sz="1800" dirty="0" smtClean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Scratch CAPSTONE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smtClean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ELLEN TOLBERT</a:t>
            </a:r>
            <a:endParaRPr sz="2800" b="1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240679" y="274869"/>
            <a:ext cx="8520600" cy="5241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.1 WARBY Parker, Purchase FUNNEL (About)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77974" y="1201325"/>
            <a:ext cx="4456169" cy="3847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algn="ctr"/>
            <a:r>
              <a:rPr lang="en-US" sz="1100" b="1" dirty="0" err="1" smtClean="0"/>
              <a:t>Warby</a:t>
            </a:r>
            <a:r>
              <a:rPr lang="en-US" sz="1100" b="1" dirty="0" smtClean="0"/>
              <a:t> </a:t>
            </a:r>
            <a:r>
              <a:rPr lang="en-US" sz="1100" b="1" dirty="0"/>
              <a:t>Parker's </a:t>
            </a:r>
            <a:r>
              <a:rPr lang="en-US" sz="1100" b="1" dirty="0">
                <a:solidFill>
                  <a:srgbClr val="0070C0"/>
                </a:solidFill>
              </a:rPr>
              <a:t>purchase </a:t>
            </a:r>
            <a:r>
              <a:rPr lang="en-US" sz="1100" b="1" dirty="0" smtClean="0">
                <a:solidFill>
                  <a:srgbClr val="0070C0"/>
                </a:solidFill>
              </a:rPr>
              <a:t>funnel </a:t>
            </a:r>
            <a:r>
              <a:rPr lang="en-US" sz="1100" b="1" dirty="0" smtClean="0"/>
              <a:t>is</a:t>
            </a:r>
            <a:r>
              <a:rPr lang="en-US" sz="1100" b="1" i="1" dirty="0"/>
              <a:t> </a:t>
            </a:r>
            <a:r>
              <a:rPr lang="en-US" sz="1050" b="1" i="1" dirty="0" smtClean="0"/>
              <a:t>to find </a:t>
            </a:r>
            <a:r>
              <a:rPr lang="en-US" sz="1050" b="1" i="1" dirty="0"/>
              <a:t>out whether or not users who get more pairs to try on at home will be more likely to make a purchase </a:t>
            </a:r>
            <a:r>
              <a:rPr lang="en-US" sz="1050" b="1" dirty="0" smtClean="0"/>
              <a:t>:</a:t>
            </a:r>
          </a:p>
          <a:p>
            <a:r>
              <a:rPr lang="en-US" sz="1100" b="1" dirty="0" smtClean="0"/>
              <a:t>Funnel:</a:t>
            </a:r>
            <a:endParaRPr lang="en-US" sz="1100" b="1" dirty="0"/>
          </a:p>
          <a:p>
            <a:r>
              <a:rPr lang="en-US" sz="900" b="1" dirty="0">
                <a:solidFill>
                  <a:srgbClr val="C00000"/>
                </a:solidFill>
              </a:rPr>
              <a:t>Take the Style Quiz → Home Try-On → Purchase the Perfect Pair of Glasses</a:t>
            </a:r>
          </a:p>
          <a:p>
            <a:pPr algn="ctr"/>
            <a:r>
              <a:rPr lang="en-US" sz="1000" dirty="0"/>
              <a:t>During the Home Try-On stage, </a:t>
            </a:r>
            <a:r>
              <a:rPr lang="en-US" sz="1000" dirty="0" smtClean="0"/>
              <a:t>an </a:t>
            </a:r>
            <a:r>
              <a:rPr lang="en-US" sz="1000" dirty="0"/>
              <a:t>A/B </a:t>
            </a:r>
            <a:r>
              <a:rPr lang="en-US" sz="1000" dirty="0" smtClean="0"/>
              <a:t>Test is conducted.</a:t>
            </a:r>
            <a:endParaRPr lang="en-US" sz="1000" dirty="0"/>
          </a:p>
          <a:p>
            <a:pPr algn="ctr"/>
            <a:r>
              <a:rPr lang="en-US" sz="1000" dirty="0"/>
              <a:t>50% of the users will get </a:t>
            </a:r>
            <a:r>
              <a:rPr lang="en-US" sz="1000" b="1" dirty="0"/>
              <a:t>3</a:t>
            </a:r>
            <a:r>
              <a:rPr lang="en-US" sz="1000" dirty="0"/>
              <a:t>pairs to try on</a:t>
            </a:r>
          </a:p>
          <a:p>
            <a:pPr algn="ctr"/>
            <a:r>
              <a:rPr lang="en-US" sz="1000" dirty="0"/>
              <a:t>50% of the users will get </a:t>
            </a:r>
            <a:r>
              <a:rPr lang="en-US" sz="1000" b="1" dirty="0"/>
              <a:t>5</a:t>
            </a:r>
            <a:r>
              <a:rPr lang="en-US" sz="1000" dirty="0"/>
              <a:t>pairs to try </a:t>
            </a:r>
            <a:r>
              <a:rPr lang="en-US" sz="1000" dirty="0" smtClean="0"/>
              <a:t>on</a:t>
            </a:r>
          </a:p>
          <a:p>
            <a:pPr algn="ctr"/>
            <a:endParaRPr lang="en-US" sz="1000" dirty="0"/>
          </a:p>
          <a:p>
            <a:pPr algn="ctr"/>
            <a:r>
              <a:rPr lang="en-US" sz="1100" dirty="0" smtClean="0"/>
              <a:t>The three </a:t>
            </a:r>
            <a:r>
              <a:rPr lang="en-US" sz="1100" b="1" dirty="0" smtClean="0"/>
              <a:t>tables Used in the funnel: </a:t>
            </a:r>
            <a:r>
              <a:rPr lang="en-US" sz="1100" b="1" dirty="0" smtClean="0">
                <a:solidFill>
                  <a:srgbClr val="0070C0"/>
                </a:solidFill>
              </a:rPr>
              <a:t>quiz, </a:t>
            </a:r>
            <a:r>
              <a:rPr lang="en-US" sz="1100" b="1" dirty="0" err="1" smtClean="0">
                <a:solidFill>
                  <a:srgbClr val="0070C0"/>
                </a:solidFill>
              </a:rPr>
              <a:t>home_try_on</a:t>
            </a:r>
            <a:r>
              <a:rPr lang="en-US" sz="1100" b="1" dirty="0" smtClean="0">
                <a:solidFill>
                  <a:srgbClr val="0070C0"/>
                </a:solidFill>
              </a:rPr>
              <a:t>,  purchase</a:t>
            </a:r>
            <a:endParaRPr lang="en-US" sz="1100" b="1" dirty="0">
              <a:solidFill>
                <a:srgbClr val="0070C0"/>
              </a:solidFill>
            </a:endParaRPr>
          </a:p>
          <a:p>
            <a:pPr algn="ctr"/>
            <a:r>
              <a:rPr lang="en-US" sz="1100" dirty="0" smtClean="0"/>
              <a:t>:</a:t>
            </a:r>
            <a:endParaRPr lang="en-US" sz="1100" dirty="0"/>
          </a:p>
          <a:p>
            <a:r>
              <a:rPr lang="en-US" sz="1000" b="1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*</a:t>
            </a:r>
          </a:p>
          <a:p>
            <a:r>
              <a:rPr lang="en-US" sz="1000" b="1" dirty="0" smtClean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quiz</a:t>
            </a:r>
          </a:p>
          <a:p>
            <a:r>
              <a:rPr lang="en-US" sz="1000" b="1" dirty="0" smtClean="0">
                <a:solidFill>
                  <a:schemeClr val="accent5">
                    <a:lumMod val="75000"/>
                  </a:schemeClr>
                </a:solidFill>
              </a:rPr>
              <a:t>LIMIT 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5;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r>
              <a:rPr lang="en-US" sz="1000" b="1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* 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000" b="1" dirty="0" err="1">
                <a:solidFill>
                  <a:schemeClr val="accent5">
                    <a:lumMod val="75000"/>
                  </a:schemeClr>
                </a:solidFill>
              </a:rPr>
              <a:t>home_try_on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0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000" b="1" dirty="0" smtClean="0">
                <a:solidFill>
                  <a:schemeClr val="accent5">
                    <a:lumMod val="75000"/>
                  </a:schemeClr>
                </a:solidFill>
              </a:rPr>
              <a:t>LIMIT 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5; 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SELECT *</a:t>
            </a:r>
          </a:p>
          <a:p>
            <a:r>
              <a:rPr lang="en-US" sz="1000" b="1" dirty="0" smtClean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purchase </a:t>
            </a:r>
          </a:p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LIMIT 5;</a:t>
            </a:r>
          </a:p>
          <a:p>
            <a:pPr marL="171450" lvl="0" indent="-190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2" name="Shape 332"/>
          <p:cNvGraphicFramePr/>
          <p:nvPr>
            <p:extLst>
              <p:ext uri="{D42A27DB-BD31-4B8C-83A1-F6EECF244321}">
                <p14:modId xmlns:p14="http://schemas.microsoft.com/office/powerpoint/2010/main" val="1624306073"/>
              </p:ext>
            </p:extLst>
          </p:nvPr>
        </p:nvGraphicFramePr>
        <p:xfrm>
          <a:off x="4714042" y="1287262"/>
          <a:ext cx="4047236" cy="2594340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444937"/>
                <a:gridCol w="809991"/>
                <a:gridCol w="650726"/>
                <a:gridCol w="570791"/>
                <a:gridCol w="570791"/>
              </a:tblGrid>
              <a:tr h="23128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Quiz Funnel</a:t>
                      </a:r>
                      <a:endParaRPr lang="en-US" sz="105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231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style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fit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shape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05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4e8118dc-bb3d-49bf-85fc-cca8d83232ac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Rectangular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Tortoise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291f1cca-e507-48be-b063-002b14906468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Narrow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Round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Black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3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75122300-0736-4087-b6d8-c0c5373a1a04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Wide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Rectangular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Two-Tone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39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75bc6ebd-40cd-4e1d-a301-27ddd93b12e2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Narrow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Square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Two-Tone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ce965c4d-7a2b-4db6-9847-601747fa7812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05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Wide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Rectangular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Black</a:t>
                      </a:r>
                      <a:endParaRPr lang="en-US" sz="105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177976" y="221603"/>
            <a:ext cx="8575408" cy="837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.2 WARBY Parker, </a:t>
            </a:r>
            <a:r>
              <a:rPr lang="en" sz="15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Tables Used in the Purchase FUNNEL and A/B Test Model         </a:t>
            </a:r>
            <a:endParaRPr sz="15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77975" y="1201325"/>
            <a:ext cx="4163206" cy="363700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171450" tIns="91425" rIns="91425" bIns="91425" anchor="t" anchorCtr="0">
            <a:no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A Look at </a:t>
            </a:r>
            <a:r>
              <a:rPr lang="en-US" sz="1200" dirty="0" err="1" smtClean="0"/>
              <a:t>Warby</a:t>
            </a:r>
            <a:r>
              <a:rPr lang="en-US" sz="1200" dirty="0" smtClean="0"/>
              <a:t> </a:t>
            </a:r>
            <a:r>
              <a:rPr lang="en-US" sz="1200" dirty="0"/>
              <a:t>Parker's </a:t>
            </a:r>
            <a:r>
              <a:rPr lang="en-US" sz="1200" b="1" dirty="0" smtClean="0"/>
              <a:t>Quiz</a:t>
            </a:r>
            <a:r>
              <a:rPr lang="en-US" sz="1200" dirty="0" smtClean="0"/>
              <a:t> table</a:t>
            </a:r>
            <a:endParaRPr lang="en-US" sz="12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b="1" dirty="0" smtClean="0"/>
              <a:t>QUIZ Table QUERY</a:t>
            </a:r>
            <a:endParaRPr lang="en-US" sz="1000" b="1" dirty="0"/>
          </a:p>
          <a:p>
            <a:r>
              <a:rPr lang="en" sz="1000" dirty="0">
                <a:latin typeface="Roboto"/>
                <a:ea typeface="Roboto"/>
                <a:sym typeface="Roboto"/>
              </a:rPr>
              <a:t>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*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FROM quiz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LIMIT 5;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The column names from the Quiz table are: </a:t>
            </a:r>
          </a:p>
          <a:p>
            <a:pPr algn="ctr"/>
            <a:r>
              <a:rPr lang="en-US" sz="1200" b="1" i="1" dirty="0" err="1" smtClean="0">
                <a:solidFill>
                  <a:srgbClr val="00B0F0"/>
                </a:solidFill>
              </a:rPr>
              <a:t>user_id</a:t>
            </a:r>
            <a:r>
              <a:rPr lang="en-US" sz="1200" b="1" i="1" dirty="0" smtClean="0">
                <a:solidFill>
                  <a:srgbClr val="00B0F0"/>
                </a:solidFill>
              </a:rPr>
              <a:t>, style, fit, shape,  </a:t>
            </a:r>
            <a:r>
              <a:rPr lang="en-US" sz="1200" b="1" dirty="0" smtClean="0">
                <a:solidFill>
                  <a:srgbClr val="00B0F0"/>
                </a:solidFill>
              </a:rPr>
              <a:t>and</a:t>
            </a:r>
            <a:r>
              <a:rPr lang="en-US" sz="1200" b="1" i="1" dirty="0" smtClean="0">
                <a:solidFill>
                  <a:srgbClr val="00B0F0"/>
                </a:solidFill>
              </a:rPr>
              <a:t> color.</a:t>
            </a:r>
          </a:p>
          <a:p>
            <a:endParaRPr lang="en-US" sz="1000" dirty="0">
              <a:solidFill>
                <a:srgbClr val="00B0F0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Home Try On Table </a:t>
            </a: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* 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home_try_on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LIMIT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5; 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Purchase Table Query</a:t>
            </a: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*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FROM purchase 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LIMIT 5;</a:t>
            </a:r>
          </a:p>
          <a:p>
            <a:pPr marL="171450" lvl="0" indent="-190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2" name="Shape 332"/>
          <p:cNvGraphicFramePr/>
          <p:nvPr>
            <p:extLst>
              <p:ext uri="{D42A27DB-BD31-4B8C-83A1-F6EECF244321}">
                <p14:modId xmlns:p14="http://schemas.microsoft.com/office/powerpoint/2010/main" val="3554767176"/>
              </p:ext>
            </p:extLst>
          </p:nvPr>
        </p:nvGraphicFramePr>
        <p:xfrm>
          <a:off x="4572000" y="1352245"/>
          <a:ext cx="4160414" cy="2845641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562470"/>
                <a:gridCol w="885571"/>
                <a:gridCol w="570791"/>
                <a:gridCol w="570791"/>
                <a:gridCol w="570791"/>
              </a:tblGrid>
              <a:tr h="5172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style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fit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shape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4e8118dc-bb3d-49bf-85fc-cca8d83232ac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Rectangular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Tortoise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291f1cca-e507-48be-b063-002b14906468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Narrow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Round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Black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75122300-0736-4087-b6d8-c0c5373a1a04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Wide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Rectangular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Two-Tone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75bc6ebd-40cd-4e1d-a301-27ddd93b12e2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Narrow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Square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Two-Tone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ce965c4d-7a2b-4db6-9847-601747fa7812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Wide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Rectangular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Black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7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177975" y="375364"/>
            <a:ext cx="8806649" cy="82596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.3 WARBY Parker, </a:t>
            </a:r>
            <a:r>
              <a:rPr lang="en" sz="24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Purchase FUNNEL</a:t>
            </a:r>
            <a:endParaRPr sz="24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77975" y="1322773"/>
            <a:ext cx="4163206" cy="34978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171450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 Look at </a:t>
            </a:r>
            <a:r>
              <a:rPr lang="en-US" b="1" dirty="0" err="1" smtClean="0">
                <a:solidFill>
                  <a:srgbClr val="0070C0"/>
                </a:solidFill>
              </a:rPr>
              <a:t>Warby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Parker's </a:t>
            </a:r>
            <a:r>
              <a:rPr lang="en-US" b="1" dirty="0" err="1" smtClean="0">
                <a:solidFill>
                  <a:srgbClr val="0070C0"/>
                </a:solidFill>
              </a:rPr>
              <a:t>Home_try_on</a:t>
            </a:r>
            <a:r>
              <a:rPr lang="en-US" b="1" dirty="0" smtClean="0">
                <a:solidFill>
                  <a:srgbClr val="0070C0"/>
                </a:solidFill>
              </a:rPr>
              <a:t> table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r>
              <a:rPr lang="en-US" sz="1000" dirty="0" smtClean="0"/>
              <a:t>QUERY</a:t>
            </a:r>
            <a:endParaRPr lang="en-US" sz="1000" dirty="0"/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* 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000" dirty="0" err="1" smtClean="0">
                <a:solidFill>
                  <a:schemeClr val="accent5">
                    <a:lumMod val="75000"/>
                  </a:schemeClr>
                </a:solidFill>
              </a:rPr>
              <a:t>home_try_on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LIMIT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5; 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The </a:t>
            </a:r>
            <a:r>
              <a:rPr lang="en-US" sz="1000" b="1" dirty="0">
                <a:solidFill>
                  <a:schemeClr val="tx1"/>
                </a:solidFill>
              </a:rPr>
              <a:t>column names from the </a:t>
            </a:r>
            <a:r>
              <a:rPr lang="en-US" sz="1000" b="1" dirty="0" err="1" smtClean="0">
                <a:solidFill>
                  <a:schemeClr val="tx1"/>
                </a:solidFill>
              </a:rPr>
              <a:t>Home_try_on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table are: </a:t>
            </a:r>
          </a:p>
          <a:p>
            <a:pPr algn="ctr"/>
            <a:r>
              <a:rPr lang="en-US" sz="1100" b="1" i="1" dirty="0" err="1">
                <a:solidFill>
                  <a:srgbClr val="00B0F0"/>
                </a:solidFill>
              </a:rPr>
              <a:t>user_id</a:t>
            </a:r>
            <a:r>
              <a:rPr lang="en-US" sz="1100" b="1" i="1" dirty="0">
                <a:solidFill>
                  <a:srgbClr val="00B0F0"/>
                </a:solidFill>
              </a:rPr>
              <a:t>, </a:t>
            </a:r>
            <a:r>
              <a:rPr lang="en-US" sz="1100" b="1" i="1" dirty="0" err="1" smtClean="0">
                <a:solidFill>
                  <a:srgbClr val="00B0F0"/>
                </a:solidFill>
              </a:rPr>
              <a:t>number_of</a:t>
            </a:r>
            <a:r>
              <a:rPr lang="en-US" sz="1100" b="1" i="1" dirty="0" smtClean="0">
                <a:solidFill>
                  <a:srgbClr val="00B0F0"/>
                </a:solidFill>
              </a:rPr>
              <a:t> _pairs and address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2" name="Shape 332"/>
          <p:cNvGraphicFramePr/>
          <p:nvPr>
            <p:extLst>
              <p:ext uri="{D42A27DB-BD31-4B8C-83A1-F6EECF244321}">
                <p14:modId xmlns:p14="http://schemas.microsoft.com/office/powerpoint/2010/main" val="2150111294"/>
              </p:ext>
            </p:extLst>
          </p:nvPr>
        </p:nvGraphicFramePr>
        <p:xfrm>
          <a:off x="4572000" y="1313895"/>
          <a:ext cx="4199138" cy="2968485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562470"/>
                <a:gridCol w="1260629"/>
                <a:gridCol w="1376039"/>
              </a:tblGrid>
              <a:tr h="527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rgbClr val="FFFFFF"/>
                          </a:solidFill>
                        </a:rPr>
                        <a:t>user_id</a:t>
                      </a:r>
                      <a:endParaRPr lang="en-US" sz="1000" b="1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5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rgbClr val="FFFFFF"/>
                          </a:solidFill>
                        </a:rPr>
                        <a:t>N</a:t>
                      </a:r>
                      <a:r>
                        <a:rPr lang="en" sz="1000" b="1" dirty="0" smtClean="0">
                          <a:solidFill>
                            <a:srgbClr val="FFFFFF"/>
                          </a:solidFill>
                        </a:rPr>
                        <a:t>umber_of_pairs</a:t>
                      </a:r>
                      <a:endParaRPr sz="10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FFFFFF"/>
                          </a:solidFill>
                        </a:rPr>
                        <a:t>address</a:t>
                      </a:r>
                      <a:endParaRPr sz="10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d8addd87-3217-4429-9a01-d56d68111da7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 pairs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145 New York 9a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f52b07c8-abe4-4f4a-9d39-ba9fc9a184cc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 pairs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383 Madison Ave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8ba0d2d5-1a31-403e-9fa5-79540f8477f9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 pairs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287 Pell St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4e71850e-8bbf-4e6b-accc-49a7bb46c586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 pairs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347 Madison Square N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3bc8f97f-2336-4dab-bd86-e391609dab97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 pairs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182 Cornelia St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76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177975" y="363725"/>
            <a:ext cx="8654325" cy="7637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.4 WARBY Parker, Purchase FUNNEL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77975" y="1201325"/>
            <a:ext cx="3745955" cy="3847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171450" tIns="91425" rIns="91425" bIns="91425" anchor="t" anchorCtr="0">
            <a:no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A Look at </a:t>
            </a:r>
            <a:r>
              <a:rPr lang="en-US" sz="1200" dirty="0" err="1" smtClean="0"/>
              <a:t>Warby</a:t>
            </a:r>
            <a:r>
              <a:rPr lang="en-US" sz="1200" dirty="0" smtClean="0"/>
              <a:t> </a:t>
            </a:r>
            <a:r>
              <a:rPr lang="en-US" sz="1200" dirty="0"/>
              <a:t>Parker's </a:t>
            </a:r>
            <a:r>
              <a:rPr lang="en-US" sz="1200" dirty="0" err="1" smtClean="0"/>
              <a:t>Home_try_on</a:t>
            </a:r>
            <a:r>
              <a:rPr lang="en-US" sz="1200" dirty="0" smtClean="0"/>
              <a:t> table</a:t>
            </a:r>
            <a:endParaRPr lang="en-US" sz="12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QUERY</a:t>
            </a:r>
          </a:p>
          <a:p>
            <a:endParaRPr lang="en-US" sz="1000" dirty="0"/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* 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purchase</a:t>
            </a:r>
          </a:p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LIMIT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5; 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c</a:t>
            </a:r>
            <a:r>
              <a:rPr lang="en-US" sz="1000" b="1" dirty="0">
                <a:solidFill>
                  <a:schemeClr val="tx1"/>
                </a:solidFill>
              </a:rPr>
              <a:t> The column names from the </a:t>
            </a:r>
            <a:r>
              <a:rPr lang="en-US" sz="1000" b="1" dirty="0" smtClean="0">
                <a:solidFill>
                  <a:schemeClr val="tx1"/>
                </a:solidFill>
              </a:rPr>
              <a:t>Purchase </a:t>
            </a:r>
            <a:r>
              <a:rPr lang="en-US" sz="1000" b="1" dirty="0">
                <a:solidFill>
                  <a:schemeClr val="tx1"/>
                </a:solidFill>
              </a:rPr>
              <a:t>table are: </a:t>
            </a:r>
          </a:p>
          <a:p>
            <a:pPr fontAlgn="ctr"/>
            <a:endParaRPr lang="en-US" sz="1000" dirty="0" smtClean="0">
              <a:solidFill>
                <a:schemeClr val="tx1"/>
              </a:solidFill>
            </a:endParaRPr>
          </a:p>
          <a:p>
            <a:pPr algn="ctr" fontAlgn="ctr"/>
            <a:r>
              <a:rPr lang="en-US" sz="1050" b="1" dirty="0" err="1" smtClean="0">
                <a:solidFill>
                  <a:schemeClr val="accent5">
                    <a:lumMod val="75000"/>
                  </a:schemeClr>
                </a:solidFill>
              </a:rPr>
              <a:t>User_id</a:t>
            </a:r>
            <a:endParaRPr lang="en-US" sz="105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 fontAlgn="ctr"/>
            <a:r>
              <a:rPr lang="en-US" sz="1050" b="1" dirty="0" err="1" smtClean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  <a:p>
            <a:pPr algn="ctr" fontAlgn="ctr"/>
            <a:r>
              <a:rPr lang="en-US" sz="1050" b="1" dirty="0">
                <a:solidFill>
                  <a:schemeClr val="accent5">
                    <a:lumMod val="75000"/>
                  </a:schemeClr>
                </a:solidFill>
              </a:rPr>
              <a:t>style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  <a:p>
            <a:pPr algn="ctr" fontAlgn="ctr"/>
            <a:r>
              <a:rPr lang="en-US" sz="1050" b="1" dirty="0" err="1">
                <a:solidFill>
                  <a:schemeClr val="accent5">
                    <a:lumMod val="75000"/>
                  </a:schemeClr>
                </a:solidFill>
              </a:rPr>
              <a:t>model_name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  <a:p>
            <a:pPr algn="ctr" fontAlgn="ctr"/>
            <a:r>
              <a:rPr lang="en-US" sz="1050" b="1" dirty="0">
                <a:solidFill>
                  <a:schemeClr val="accent5">
                    <a:lumMod val="75000"/>
                  </a:schemeClr>
                </a:solidFill>
              </a:rPr>
              <a:t>color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pPr marL="171450" lvl="0" indent="-190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2" name="Shape 332"/>
          <p:cNvGraphicFramePr/>
          <p:nvPr>
            <p:extLst>
              <p:ext uri="{D42A27DB-BD31-4B8C-83A1-F6EECF244321}">
                <p14:modId xmlns:p14="http://schemas.microsoft.com/office/powerpoint/2010/main" val="1332485146"/>
              </p:ext>
            </p:extLst>
          </p:nvPr>
        </p:nvGraphicFramePr>
        <p:xfrm>
          <a:off x="4083729" y="1322772"/>
          <a:ext cx="4758430" cy="2724193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562469"/>
                <a:gridCol w="727969"/>
                <a:gridCol w="861134"/>
                <a:gridCol w="843379"/>
                <a:gridCol w="763479"/>
              </a:tblGrid>
              <a:tr h="395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product_id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style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model_name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00a9dd17-36c8-430c-9d76-df49d4197dcf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Lucy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Jet Black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00e15fe0-c86f-4818-9c63-3422211baa97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Lucy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Elderflower Crystal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017506f7-aba1-4b9d-8b7b-f4426e71b8ca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Men's Styles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Dawes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Jet Black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0176bfb3-9c51-4b1c-b593-87edab3c54cb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Eugene Narrow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Rosewood Tortoise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5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01fdf106-f73c-4d3f-a036-2f3e2ab1ce06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Lucy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Jet Black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81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490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435006" y="1543050"/>
            <a:ext cx="795599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r>
              <a:rPr lang="en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. </a:t>
            </a:r>
            <a:r>
              <a:rPr lang="en" sz="44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A/B Home-Try-On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" sz="44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                      </a:t>
            </a:r>
            <a:r>
              <a:rPr lang="en" sz="4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rPr>
              <a:t>Testing Funnel</a:t>
            </a:r>
            <a:endParaRPr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14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4.1 WARBY PARKER, A/B TESTING Query RESULTS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11700" y="1198484"/>
            <a:ext cx="3860805" cy="369311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900" dirty="0" smtClean="0"/>
              <a:t>The following table uses a LEFT JOIN to combine 3 tables of  the </a:t>
            </a:r>
            <a:r>
              <a:rPr lang="en-US" sz="900" dirty="0" err="1" smtClean="0"/>
              <a:t>Home_try_on</a:t>
            </a:r>
            <a:r>
              <a:rPr lang="en-US" sz="900" dirty="0" smtClean="0"/>
              <a:t>, Each </a:t>
            </a:r>
            <a:r>
              <a:rPr lang="en-US" sz="900" dirty="0"/>
              <a:t>row will represent a single user from the browse table:</a:t>
            </a:r>
          </a:p>
          <a:p>
            <a:r>
              <a:rPr lang="en-US" sz="800" dirty="0"/>
              <a:t>If the user has any entries in </a:t>
            </a:r>
            <a:r>
              <a:rPr lang="en-US" sz="800" dirty="0" err="1"/>
              <a:t>home_try_on</a:t>
            </a:r>
            <a:r>
              <a:rPr lang="en-US" sz="800" dirty="0"/>
              <a:t>, then </a:t>
            </a:r>
            <a:r>
              <a:rPr lang="en-US" sz="800" dirty="0" err="1"/>
              <a:t>is_home_try_on</a:t>
            </a:r>
            <a:r>
              <a:rPr lang="en-US" sz="800" dirty="0"/>
              <a:t> will be 'True'.</a:t>
            </a:r>
          </a:p>
          <a:p>
            <a:r>
              <a:rPr lang="en-US" sz="800" dirty="0" err="1"/>
              <a:t>number_of_pairs</a:t>
            </a:r>
            <a:r>
              <a:rPr lang="en-US" sz="800" dirty="0"/>
              <a:t> comes from </a:t>
            </a:r>
            <a:r>
              <a:rPr lang="en-US" sz="800" dirty="0" err="1"/>
              <a:t>home_try_on</a:t>
            </a:r>
            <a:r>
              <a:rPr lang="en-US" sz="800" dirty="0"/>
              <a:t> table</a:t>
            </a:r>
          </a:p>
          <a:p>
            <a:r>
              <a:rPr lang="en-US" sz="800" dirty="0"/>
              <a:t>If the user has any entries in </a:t>
            </a:r>
            <a:r>
              <a:rPr lang="en-US" sz="800" dirty="0" err="1"/>
              <a:t>is_purchase</a:t>
            </a:r>
            <a:r>
              <a:rPr lang="en-US" sz="800" dirty="0"/>
              <a:t>, then </a:t>
            </a:r>
            <a:r>
              <a:rPr lang="en-US" sz="800" dirty="0" err="1"/>
              <a:t>is_purchase</a:t>
            </a:r>
            <a:r>
              <a:rPr lang="en-US" sz="800" dirty="0"/>
              <a:t> will be 'True'.</a:t>
            </a:r>
          </a:p>
          <a:p>
            <a:r>
              <a:rPr lang="en-US" sz="800" dirty="0"/>
              <a:t>Use a LEFT JOIN to combine the three tables, starting with the top of the funnel (browse) and ending with the bottom of the funnel (purchase).</a:t>
            </a:r>
          </a:p>
          <a:p>
            <a:endParaRPr lang="en-US" sz="800" dirty="0" smtClean="0"/>
          </a:p>
          <a:p>
            <a:r>
              <a:rPr lang="en-US" sz="1050" b="1" dirty="0" smtClean="0">
                <a:solidFill>
                  <a:srgbClr val="0070C0"/>
                </a:solidFill>
              </a:rPr>
              <a:t>SELECT </a:t>
            </a:r>
            <a:r>
              <a:rPr lang="en-US" sz="1050" b="1" dirty="0">
                <a:solidFill>
                  <a:srgbClr val="0070C0"/>
                </a:solidFill>
              </a:rPr>
              <a:t>DISTINCT </a:t>
            </a:r>
            <a:r>
              <a:rPr lang="en-US" sz="1050" b="1" dirty="0" err="1">
                <a:solidFill>
                  <a:srgbClr val="0070C0"/>
                </a:solidFill>
              </a:rPr>
              <a:t>q.user_id</a:t>
            </a:r>
            <a:r>
              <a:rPr lang="en-US" sz="1050" b="1" dirty="0">
                <a:solidFill>
                  <a:srgbClr val="0070C0"/>
                </a:solidFill>
              </a:rPr>
              <a:t>, </a:t>
            </a:r>
          </a:p>
          <a:p>
            <a:r>
              <a:rPr lang="en-US" sz="1050" b="1" dirty="0" smtClean="0">
                <a:solidFill>
                  <a:srgbClr val="0070C0"/>
                </a:solidFill>
              </a:rPr>
              <a:t>   </a:t>
            </a:r>
            <a:r>
              <a:rPr lang="en-US" sz="1050" b="1" dirty="0" err="1" smtClean="0">
                <a:solidFill>
                  <a:srgbClr val="0070C0"/>
                </a:solidFill>
              </a:rPr>
              <a:t>h.user_id</a:t>
            </a:r>
            <a:r>
              <a:rPr lang="en-US" sz="1050" b="1" dirty="0" smtClean="0">
                <a:solidFill>
                  <a:srgbClr val="0070C0"/>
                </a:solidFill>
              </a:rPr>
              <a:t> </a:t>
            </a:r>
            <a:r>
              <a:rPr lang="en-US" sz="1050" b="1" dirty="0">
                <a:solidFill>
                  <a:srgbClr val="0070C0"/>
                </a:solidFill>
              </a:rPr>
              <a:t>IS NOT NULL AS '</a:t>
            </a:r>
            <a:r>
              <a:rPr lang="en-US" sz="1050" b="1" dirty="0" err="1">
                <a:solidFill>
                  <a:srgbClr val="0070C0"/>
                </a:solidFill>
              </a:rPr>
              <a:t>is_home_try_on</a:t>
            </a:r>
            <a:r>
              <a:rPr lang="en-US" sz="1050" b="1" dirty="0">
                <a:solidFill>
                  <a:srgbClr val="0070C0"/>
                </a:solidFill>
              </a:rPr>
              <a:t>', </a:t>
            </a:r>
          </a:p>
          <a:p>
            <a:r>
              <a:rPr lang="en-US" sz="1050" b="1" dirty="0" smtClean="0">
                <a:solidFill>
                  <a:srgbClr val="0070C0"/>
                </a:solidFill>
              </a:rPr>
              <a:t>   </a:t>
            </a:r>
            <a:r>
              <a:rPr lang="en-US" sz="1050" b="1" dirty="0" err="1" smtClean="0">
                <a:solidFill>
                  <a:srgbClr val="0070C0"/>
                </a:solidFill>
              </a:rPr>
              <a:t>h.number_of_pairs</a:t>
            </a:r>
            <a:r>
              <a:rPr lang="en-US" sz="1050" b="1" dirty="0">
                <a:solidFill>
                  <a:srgbClr val="0070C0"/>
                </a:solidFill>
              </a:rPr>
              <a:t>, </a:t>
            </a:r>
          </a:p>
          <a:p>
            <a:r>
              <a:rPr lang="en-US" sz="1050" b="1" dirty="0" smtClean="0">
                <a:solidFill>
                  <a:srgbClr val="0070C0"/>
                </a:solidFill>
              </a:rPr>
              <a:t>   </a:t>
            </a:r>
            <a:r>
              <a:rPr lang="en-US" sz="1050" b="1" dirty="0" err="1" smtClean="0">
                <a:solidFill>
                  <a:srgbClr val="0070C0"/>
                </a:solidFill>
              </a:rPr>
              <a:t>p.user_id</a:t>
            </a:r>
            <a:r>
              <a:rPr lang="en-US" sz="1050" b="1" dirty="0" smtClean="0">
                <a:solidFill>
                  <a:srgbClr val="0070C0"/>
                </a:solidFill>
              </a:rPr>
              <a:t> </a:t>
            </a:r>
            <a:r>
              <a:rPr lang="en-US" sz="1050" b="1" dirty="0">
                <a:solidFill>
                  <a:srgbClr val="0070C0"/>
                </a:solidFill>
              </a:rPr>
              <a:t>IS NOT NULL AS '</a:t>
            </a:r>
            <a:r>
              <a:rPr lang="en-US" sz="1050" b="1" dirty="0" err="1">
                <a:solidFill>
                  <a:srgbClr val="0070C0"/>
                </a:solidFill>
              </a:rPr>
              <a:t>is_purchase</a:t>
            </a:r>
            <a:r>
              <a:rPr lang="en-US" sz="1050" b="1" dirty="0">
                <a:solidFill>
                  <a:srgbClr val="0070C0"/>
                </a:solidFill>
              </a:rPr>
              <a:t>'</a:t>
            </a:r>
          </a:p>
          <a:p>
            <a:r>
              <a:rPr lang="en-US" sz="1050" b="1" dirty="0" smtClean="0">
                <a:solidFill>
                  <a:srgbClr val="0070C0"/>
                </a:solidFill>
              </a:rPr>
              <a:t>FROM </a:t>
            </a:r>
            <a:r>
              <a:rPr lang="en-US" sz="1050" b="1" dirty="0">
                <a:solidFill>
                  <a:srgbClr val="0070C0"/>
                </a:solidFill>
              </a:rPr>
              <a:t>quiz q </a:t>
            </a:r>
          </a:p>
          <a:p>
            <a:r>
              <a:rPr lang="en-US" sz="1050" b="1" dirty="0">
                <a:solidFill>
                  <a:srgbClr val="0070C0"/>
                </a:solidFill>
              </a:rPr>
              <a:t>LEFT JOIN </a:t>
            </a:r>
            <a:r>
              <a:rPr lang="en-US" sz="1050" b="1" dirty="0" err="1">
                <a:solidFill>
                  <a:srgbClr val="0070C0"/>
                </a:solidFill>
              </a:rPr>
              <a:t>home_try_on</a:t>
            </a:r>
            <a:r>
              <a:rPr lang="en-US" sz="1050" b="1" dirty="0">
                <a:solidFill>
                  <a:srgbClr val="0070C0"/>
                </a:solidFill>
              </a:rPr>
              <a:t> h</a:t>
            </a:r>
          </a:p>
          <a:p>
            <a:r>
              <a:rPr lang="en-US" sz="1050" b="1" dirty="0">
                <a:solidFill>
                  <a:srgbClr val="0070C0"/>
                </a:solidFill>
              </a:rPr>
              <a:t> ON </a:t>
            </a:r>
            <a:r>
              <a:rPr lang="en-US" sz="1050" b="1" dirty="0" err="1">
                <a:solidFill>
                  <a:srgbClr val="0070C0"/>
                </a:solidFill>
              </a:rPr>
              <a:t>q.user_id</a:t>
            </a:r>
            <a:r>
              <a:rPr lang="en-US" sz="1050" b="1" dirty="0">
                <a:solidFill>
                  <a:srgbClr val="0070C0"/>
                </a:solidFill>
              </a:rPr>
              <a:t> = </a:t>
            </a:r>
            <a:r>
              <a:rPr lang="en-US" sz="1050" b="1" dirty="0" err="1">
                <a:solidFill>
                  <a:srgbClr val="0070C0"/>
                </a:solidFill>
              </a:rPr>
              <a:t>h.user_id</a:t>
            </a:r>
            <a:r>
              <a:rPr lang="en-US" sz="1050" b="1" dirty="0">
                <a:solidFill>
                  <a:srgbClr val="0070C0"/>
                </a:solidFill>
              </a:rPr>
              <a:t> </a:t>
            </a:r>
          </a:p>
          <a:p>
            <a:r>
              <a:rPr lang="en-US" sz="1050" b="1" dirty="0">
                <a:solidFill>
                  <a:srgbClr val="0070C0"/>
                </a:solidFill>
              </a:rPr>
              <a:t>LEFT JOIN purchase p </a:t>
            </a:r>
          </a:p>
          <a:p>
            <a:r>
              <a:rPr lang="en-US" sz="1050" b="1" dirty="0" smtClean="0">
                <a:solidFill>
                  <a:srgbClr val="0070C0"/>
                </a:solidFill>
              </a:rPr>
              <a:t> ON </a:t>
            </a:r>
            <a:r>
              <a:rPr lang="en-US" sz="1050" b="1" dirty="0" err="1">
                <a:solidFill>
                  <a:srgbClr val="0070C0"/>
                </a:solidFill>
              </a:rPr>
              <a:t>p.user_id</a:t>
            </a:r>
            <a:r>
              <a:rPr lang="en-US" sz="1050" b="1" dirty="0">
                <a:solidFill>
                  <a:srgbClr val="0070C0"/>
                </a:solidFill>
              </a:rPr>
              <a:t> = </a:t>
            </a:r>
            <a:r>
              <a:rPr lang="en-US" sz="1050" b="1" dirty="0" err="1">
                <a:solidFill>
                  <a:srgbClr val="0070C0"/>
                </a:solidFill>
              </a:rPr>
              <a:t>q.user_id</a:t>
            </a:r>
            <a:r>
              <a:rPr lang="en-US" sz="1050" b="1" dirty="0">
                <a:solidFill>
                  <a:srgbClr val="0070C0"/>
                </a:solidFill>
              </a:rPr>
              <a:t> </a:t>
            </a:r>
          </a:p>
          <a:p>
            <a:r>
              <a:rPr lang="en-US" sz="1050" b="1" dirty="0">
                <a:solidFill>
                  <a:srgbClr val="0070C0"/>
                </a:solidFill>
              </a:rPr>
              <a:t>LIMIT 10;</a:t>
            </a:r>
          </a:p>
          <a:p>
            <a:r>
              <a:rPr lang="en-US" sz="1050" b="1" dirty="0">
                <a:solidFill>
                  <a:srgbClr val="0070C0"/>
                </a:solidFill>
              </a:rPr>
              <a:t> </a:t>
            </a:r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687761052"/>
              </p:ext>
            </p:extLst>
          </p:nvPr>
        </p:nvGraphicFramePr>
        <p:xfrm>
          <a:off x="4350057" y="2342151"/>
          <a:ext cx="4563124" cy="2463938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624615"/>
                <a:gridCol w="1100831"/>
                <a:gridCol w="1047565"/>
                <a:gridCol w="790113"/>
              </a:tblGrid>
              <a:tr h="407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is_home_try_on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number_of_pairs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is_purchase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32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4e8118dc-bb3d-49bf-85fc-cca8d83232ac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 pairs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2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291f1cca-e507-48be-b063-002b14906468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 pairs</a:t>
                      </a:r>
                      <a:endParaRPr lang="en-US" sz="1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2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75122300-0736-4087-b6d8-c0c5373a1a04</a:t>
                      </a:r>
                      <a:endParaRPr lang="en-US" sz="1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00" b="1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2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75bc6ebd-40cd-4e1d-a301-27ddd93b12e2</a:t>
                      </a:r>
                      <a:endParaRPr lang="en-US" sz="1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 pairs</a:t>
                      </a:r>
                      <a:endParaRPr lang="en-US" sz="1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22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ce965c4d-7a2b-4db6-9847-601747fa7812</a:t>
                      </a:r>
                      <a:endParaRPr lang="en-US" sz="1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 pairs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7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92625"/>
            <a:ext cx="8520600" cy="837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4.2 WARBY PARKER, </a:t>
            </a:r>
            <a:r>
              <a:rPr lang="en" sz="20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A/B TESTING PLAN Overall Conversion Rates</a:t>
            </a:r>
            <a:endParaRPr sz="20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77975" y="1313895"/>
            <a:ext cx="8520600" cy="126338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800" dirty="0"/>
          </a:p>
          <a:p>
            <a:r>
              <a:rPr lang="en-US" sz="1200" b="1" dirty="0"/>
              <a:t> </a:t>
            </a:r>
            <a:endParaRPr lang="en-US" sz="1200" dirty="0"/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2169998295"/>
              </p:ext>
            </p:extLst>
          </p:nvPr>
        </p:nvGraphicFramePr>
        <p:xfrm>
          <a:off x="248996" y="2663301"/>
          <a:ext cx="7687641" cy="2015231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831400"/>
                <a:gridCol w="2296295"/>
                <a:gridCol w="2393955"/>
                <a:gridCol w="1165991"/>
              </a:tblGrid>
              <a:tr h="4079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FFFF"/>
                          </a:solidFill>
                        </a:rPr>
                        <a:t>column1</a:t>
                      </a:r>
                      <a:endParaRPr sz="10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column2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column3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column4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32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2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28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22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29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13064"/>
            <a:ext cx="8520600" cy="10209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4.3 WARBY PARKER, </a:t>
            </a:r>
            <a:r>
              <a:rPr lang="en" sz="20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A/B TESTING PLAN Overall Conversion Rates</a:t>
            </a:r>
          </a:p>
          <a:p>
            <a:pPr lvl="0" algn="ctr"/>
            <a:r>
              <a:rPr lang="en-US" sz="1600" dirty="0" err="1"/>
              <a:t>quiz→home_try_on</a:t>
            </a:r>
            <a:r>
              <a:rPr lang="en-US" sz="1600" dirty="0"/>
              <a:t> and </a:t>
            </a:r>
            <a:r>
              <a:rPr lang="en-US" sz="1600" dirty="0" err="1"/>
              <a:t>home_try_on→purchase</a:t>
            </a:r>
            <a:endParaRPr sz="16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77975" y="1322773"/>
            <a:ext cx="3497380" cy="371086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750" dirty="0"/>
              <a:t>SELECT COUNT ( </a:t>
            </a:r>
            <a:r>
              <a:rPr lang="en-US" sz="750" dirty="0" err="1"/>
              <a:t>q_user_id</a:t>
            </a:r>
            <a:r>
              <a:rPr lang="en-US" sz="750" dirty="0"/>
              <a:t> ) </a:t>
            </a:r>
            <a:r>
              <a:rPr lang="en-US" sz="750" dirty="0" err="1"/>
              <a:t>count_quiz_userid</a:t>
            </a:r>
            <a:r>
              <a:rPr lang="en-US" sz="750" dirty="0"/>
              <a:t> , SUM(</a:t>
            </a:r>
            <a:r>
              <a:rPr lang="en-US" sz="750" dirty="0" err="1"/>
              <a:t>is_home_try_on</a:t>
            </a:r>
            <a:r>
              <a:rPr lang="en-US" sz="750" dirty="0"/>
              <a:t> ) </a:t>
            </a:r>
            <a:r>
              <a:rPr lang="en-US" sz="750" dirty="0" err="1"/>
              <a:t>count_hometry_on</a:t>
            </a:r>
            <a:r>
              <a:rPr lang="en-US" sz="750" dirty="0"/>
              <a:t>, SUM(</a:t>
            </a:r>
            <a:r>
              <a:rPr lang="en-US" sz="750" dirty="0" err="1"/>
              <a:t>is_purchase</a:t>
            </a:r>
            <a:r>
              <a:rPr lang="en-US" sz="750" dirty="0"/>
              <a:t>) </a:t>
            </a:r>
            <a:r>
              <a:rPr lang="en-US" sz="750" dirty="0" err="1"/>
              <a:t>count_is_purchase</a:t>
            </a:r>
            <a:r>
              <a:rPr lang="en-US" sz="750" dirty="0"/>
              <a:t> ,SUM(</a:t>
            </a:r>
            <a:r>
              <a:rPr lang="en-US" sz="750" dirty="0" err="1"/>
              <a:t>fivepairs</a:t>
            </a:r>
            <a:r>
              <a:rPr lang="en-US" sz="750" dirty="0"/>
              <a:t>), SUM(</a:t>
            </a:r>
            <a:r>
              <a:rPr lang="en-US" sz="750" dirty="0" err="1"/>
              <a:t>threepairs</a:t>
            </a:r>
            <a:r>
              <a:rPr lang="en-US" sz="750" dirty="0"/>
              <a:t>)</a:t>
            </a:r>
          </a:p>
          <a:p>
            <a:r>
              <a:rPr lang="en-US" sz="750" dirty="0"/>
              <a:t>FROM (</a:t>
            </a:r>
          </a:p>
          <a:p>
            <a:r>
              <a:rPr lang="en-US" sz="750" dirty="0"/>
              <a:t>SELECT </a:t>
            </a:r>
            <a:r>
              <a:rPr lang="en-US" sz="750" dirty="0" err="1"/>
              <a:t>q.user_id</a:t>
            </a:r>
            <a:r>
              <a:rPr lang="en-US" sz="750" dirty="0"/>
              <a:t> </a:t>
            </a:r>
            <a:r>
              <a:rPr lang="en-US" sz="750" dirty="0" err="1"/>
              <a:t>q_user_id,h.user_id</a:t>
            </a:r>
            <a:r>
              <a:rPr lang="en-US" sz="750" dirty="0"/>
              <a:t> </a:t>
            </a:r>
            <a:r>
              <a:rPr lang="en-US" sz="750" dirty="0" err="1"/>
              <a:t>h_userid</a:t>
            </a:r>
            <a:r>
              <a:rPr lang="en-US" sz="750" dirty="0"/>
              <a:t>, </a:t>
            </a:r>
            <a:r>
              <a:rPr lang="en-US" sz="750" dirty="0" err="1"/>
              <a:t>p.user_id</a:t>
            </a:r>
            <a:r>
              <a:rPr lang="en-US" sz="750" dirty="0"/>
              <a:t>  </a:t>
            </a:r>
            <a:r>
              <a:rPr lang="en-US" sz="750" dirty="0" err="1"/>
              <a:t>p_userid</a:t>
            </a:r>
            <a:r>
              <a:rPr lang="en-US" sz="750" dirty="0"/>
              <a:t>,</a:t>
            </a:r>
          </a:p>
          <a:p>
            <a:r>
              <a:rPr lang="en-US" sz="750" dirty="0"/>
              <a:t>0 </a:t>
            </a:r>
            <a:r>
              <a:rPr lang="en-US" sz="750" dirty="0" err="1"/>
              <a:t>is_home_try_on</a:t>
            </a:r>
            <a:r>
              <a:rPr lang="en-US" sz="750" dirty="0"/>
              <a:t> ,</a:t>
            </a:r>
          </a:p>
          <a:p>
            <a:r>
              <a:rPr lang="en-US" sz="750" dirty="0"/>
              <a:t>0 </a:t>
            </a:r>
            <a:r>
              <a:rPr lang="en-US" sz="750" dirty="0" err="1"/>
              <a:t>fivepairs</a:t>
            </a:r>
            <a:r>
              <a:rPr lang="en-US" sz="750" dirty="0"/>
              <a:t>,</a:t>
            </a:r>
          </a:p>
          <a:p>
            <a:r>
              <a:rPr lang="en-US" sz="750" dirty="0"/>
              <a:t>0 </a:t>
            </a:r>
            <a:r>
              <a:rPr lang="en-US" sz="750" dirty="0" err="1"/>
              <a:t>threepairs</a:t>
            </a:r>
            <a:r>
              <a:rPr lang="en-US" sz="750" dirty="0"/>
              <a:t>,</a:t>
            </a:r>
          </a:p>
          <a:p>
            <a:r>
              <a:rPr lang="en-US" sz="750" dirty="0"/>
              <a:t>0 </a:t>
            </a:r>
            <a:r>
              <a:rPr lang="en-US" sz="750" dirty="0" err="1"/>
              <a:t>is_purchase</a:t>
            </a:r>
            <a:endParaRPr lang="en-US" sz="750" dirty="0"/>
          </a:p>
          <a:p>
            <a:r>
              <a:rPr lang="en-US" sz="750" dirty="0"/>
              <a:t>FROM quiz q LEFT JOIN </a:t>
            </a:r>
            <a:r>
              <a:rPr lang="en-US" sz="750" dirty="0" err="1"/>
              <a:t>home_try_on</a:t>
            </a:r>
            <a:r>
              <a:rPr lang="en-US" sz="750" dirty="0"/>
              <a:t> h</a:t>
            </a:r>
          </a:p>
          <a:p>
            <a:r>
              <a:rPr lang="en-US" sz="750" dirty="0"/>
              <a:t>ON </a:t>
            </a:r>
            <a:r>
              <a:rPr lang="en-US" sz="750" dirty="0" err="1"/>
              <a:t>q.user_id</a:t>
            </a:r>
            <a:r>
              <a:rPr lang="en-US" sz="750" dirty="0"/>
              <a:t> = </a:t>
            </a:r>
            <a:r>
              <a:rPr lang="en-US" sz="750" dirty="0" err="1"/>
              <a:t>h.user_id</a:t>
            </a:r>
            <a:endParaRPr lang="en-US" sz="750" dirty="0"/>
          </a:p>
          <a:p>
            <a:r>
              <a:rPr lang="en-US" sz="750" dirty="0"/>
              <a:t>LEFT JOIN purchase p</a:t>
            </a:r>
          </a:p>
          <a:p>
            <a:r>
              <a:rPr lang="en-US" sz="750" dirty="0"/>
              <a:t>ON </a:t>
            </a:r>
            <a:r>
              <a:rPr lang="en-US" sz="750" dirty="0" err="1"/>
              <a:t>p.user_id</a:t>
            </a:r>
            <a:r>
              <a:rPr lang="en-US" sz="750" dirty="0"/>
              <a:t> = </a:t>
            </a:r>
            <a:r>
              <a:rPr lang="en-US" sz="750" dirty="0" err="1"/>
              <a:t>h.user_id</a:t>
            </a:r>
            <a:endParaRPr lang="en-US" sz="750" dirty="0"/>
          </a:p>
          <a:p>
            <a:r>
              <a:rPr lang="en-US" sz="750" dirty="0"/>
              <a:t>UNION </a:t>
            </a:r>
          </a:p>
          <a:p>
            <a:r>
              <a:rPr lang="en-US" sz="750" dirty="0"/>
              <a:t>SELECT  NULL </a:t>
            </a:r>
            <a:r>
              <a:rPr lang="en-US" sz="750" dirty="0" err="1"/>
              <a:t>q_user_id,h.user_id</a:t>
            </a:r>
            <a:r>
              <a:rPr lang="en-US" sz="750" dirty="0"/>
              <a:t> </a:t>
            </a:r>
            <a:r>
              <a:rPr lang="en-US" sz="750" dirty="0" err="1"/>
              <a:t>h_userid</a:t>
            </a:r>
            <a:r>
              <a:rPr lang="en-US" sz="750" dirty="0"/>
              <a:t>,  NULL </a:t>
            </a:r>
            <a:r>
              <a:rPr lang="en-US" sz="750" dirty="0" err="1"/>
              <a:t>p_userid</a:t>
            </a:r>
            <a:r>
              <a:rPr lang="en-US" sz="750" dirty="0"/>
              <a:t>,</a:t>
            </a:r>
          </a:p>
          <a:p>
            <a:r>
              <a:rPr lang="en-US" sz="750" dirty="0"/>
              <a:t>CASE WHEN </a:t>
            </a:r>
            <a:r>
              <a:rPr lang="en-US" sz="750" dirty="0" err="1"/>
              <a:t>h.user_id</a:t>
            </a:r>
            <a:r>
              <a:rPr lang="en-US" sz="750" dirty="0"/>
              <a:t> IS NOT NULL THEN 1 </a:t>
            </a:r>
          </a:p>
          <a:p>
            <a:r>
              <a:rPr lang="en-US" sz="750" dirty="0"/>
              <a:t>  ELSE 0</a:t>
            </a:r>
          </a:p>
          <a:p>
            <a:r>
              <a:rPr lang="en-US" sz="750" dirty="0"/>
              <a:t>  END </a:t>
            </a:r>
            <a:r>
              <a:rPr lang="en-US" sz="750" dirty="0" err="1"/>
              <a:t>is_home_try_on</a:t>
            </a:r>
            <a:r>
              <a:rPr lang="en-US" sz="750" dirty="0"/>
              <a:t> ,</a:t>
            </a:r>
          </a:p>
          <a:p>
            <a:r>
              <a:rPr lang="en-US" sz="750" dirty="0"/>
              <a:t>CASE WHEN </a:t>
            </a:r>
            <a:r>
              <a:rPr lang="en-US" sz="750" dirty="0" err="1"/>
              <a:t>h.number_of_pairs</a:t>
            </a:r>
            <a:r>
              <a:rPr lang="en-US" sz="750" dirty="0"/>
              <a:t> = '5 pairs' THEN 1 END </a:t>
            </a:r>
            <a:r>
              <a:rPr lang="en-US" sz="750" dirty="0" err="1"/>
              <a:t>fivepairs</a:t>
            </a:r>
            <a:r>
              <a:rPr lang="en-US" sz="750" dirty="0"/>
              <a:t>,</a:t>
            </a:r>
          </a:p>
          <a:p>
            <a:r>
              <a:rPr lang="en-US" sz="750" dirty="0"/>
              <a:t>CASE WHEN </a:t>
            </a:r>
            <a:r>
              <a:rPr lang="en-US" sz="750" dirty="0" err="1"/>
              <a:t>h.number_of_pairs</a:t>
            </a:r>
            <a:r>
              <a:rPr lang="en-US" sz="750" dirty="0"/>
              <a:t> = '3 pairs' THEN 1 END </a:t>
            </a:r>
            <a:r>
              <a:rPr lang="en-US" sz="750" dirty="0" err="1"/>
              <a:t>threepairs</a:t>
            </a:r>
            <a:r>
              <a:rPr lang="en-US" sz="750" dirty="0"/>
              <a:t>,</a:t>
            </a:r>
          </a:p>
          <a:p>
            <a:r>
              <a:rPr lang="en-US" sz="750" dirty="0"/>
              <a:t> NULL </a:t>
            </a:r>
            <a:r>
              <a:rPr lang="en-US" sz="750" dirty="0" err="1"/>
              <a:t>is_purchase</a:t>
            </a:r>
            <a:endParaRPr lang="en-US" sz="750" dirty="0"/>
          </a:p>
          <a:p>
            <a:r>
              <a:rPr lang="en-US" sz="750" dirty="0"/>
              <a:t>FROM </a:t>
            </a:r>
            <a:r>
              <a:rPr lang="en-US" sz="750" dirty="0" err="1"/>
              <a:t>home_try_on</a:t>
            </a:r>
            <a:r>
              <a:rPr lang="en-US" sz="750" dirty="0"/>
              <a:t> h LEFT JOIN quiz q</a:t>
            </a:r>
          </a:p>
          <a:p>
            <a:r>
              <a:rPr lang="en-US" sz="750" dirty="0"/>
              <a:t>ON </a:t>
            </a:r>
            <a:r>
              <a:rPr lang="en-US" sz="750" dirty="0" err="1"/>
              <a:t>q.user_id</a:t>
            </a:r>
            <a:r>
              <a:rPr lang="en-US" sz="750" dirty="0"/>
              <a:t>=</a:t>
            </a:r>
            <a:r>
              <a:rPr lang="en-US" sz="750" dirty="0" err="1"/>
              <a:t>h.user_id</a:t>
            </a:r>
            <a:endParaRPr lang="en-US" sz="750" dirty="0"/>
          </a:p>
          <a:p>
            <a:r>
              <a:rPr lang="en-US" sz="750" dirty="0"/>
              <a:t>UNION </a:t>
            </a:r>
          </a:p>
          <a:p>
            <a:r>
              <a:rPr lang="en-US" sz="750" dirty="0"/>
              <a:t>SELECT  NULL </a:t>
            </a:r>
            <a:r>
              <a:rPr lang="en-US" sz="750" dirty="0" err="1"/>
              <a:t>q_user_id</a:t>
            </a:r>
            <a:r>
              <a:rPr lang="en-US" sz="750" dirty="0"/>
              <a:t>,  NULL </a:t>
            </a:r>
            <a:r>
              <a:rPr lang="en-US" sz="750" dirty="0" err="1"/>
              <a:t>h_userid</a:t>
            </a:r>
            <a:r>
              <a:rPr lang="en-US" sz="750" dirty="0"/>
              <a:t>, </a:t>
            </a:r>
            <a:r>
              <a:rPr lang="en-US" sz="750" dirty="0" err="1"/>
              <a:t>p.user_id</a:t>
            </a:r>
            <a:r>
              <a:rPr lang="en-US" sz="750" dirty="0"/>
              <a:t> </a:t>
            </a:r>
            <a:r>
              <a:rPr lang="en-US" sz="750" dirty="0" err="1"/>
              <a:t>p_userid</a:t>
            </a:r>
            <a:r>
              <a:rPr lang="en-US" sz="750" dirty="0"/>
              <a:t>,</a:t>
            </a:r>
          </a:p>
          <a:p>
            <a:r>
              <a:rPr lang="en-US" sz="750" dirty="0"/>
              <a:t> NULL </a:t>
            </a:r>
            <a:r>
              <a:rPr lang="en-US" sz="750" dirty="0" err="1"/>
              <a:t>is_home_try_on</a:t>
            </a:r>
            <a:r>
              <a:rPr lang="en-US" sz="750" dirty="0"/>
              <a:t> ,</a:t>
            </a:r>
          </a:p>
          <a:p>
            <a:r>
              <a:rPr lang="en-US" sz="750" dirty="0"/>
              <a:t>0 </a:t>
            </a:r>
            <a:r>
              <a:rPr lang="en-US" sz="750" dirty="0" err="1"/>
              <a:t>fivepairs</a:t>
            </a:r>
            <a:r>
              <a:rPr lang="en-US" sz="750" dirty="0"/>
              <a:t>,</a:t>
            </a:r>
          </a:p>
          <a:p>
            <a:r>
              <a:rPr lang="en-US" sz="750" dirty="0"/>
              <a:t>0 </a:t>
            </a:r>
            <a:r>
              <a:rPr lang="en-US" sz="750" dirty="0" err="1"/>
              <a:t>threepairs</a:t>
            </a:r>
            <a:r>
              <a:rPr lang="en-US" sz="750" dirty="0"/>
              <a:t>,</a:t>
            </a:r>
          </a:p>
          <a:p>
            <a:r>
              <a:rPr lang="en-US" sz="750" dirty="0"/>
              <a:t>CASE WHEN </a:t>
            </a:r>
            <a:r>
              <a:rPr lang="en-US" sz="750" dirty="0" err="1"/>
              <a:t>p.user_id</a:t>
            </a:r>
            <a:r>
              <a:rPr lang="en-US" sz="750" dirty="0"/>
              <a:t> IS NOT NULL THEN 1 ELSE 0 END </a:t>
            </a:r>
            <a:r>
              <a:rPr lang="en-US" sz="750" dirty="0" err="1"/>
              <a:t>is_purchase</a:t>
            </a:r>
            <a:endParaRPr lang="en-US" sz="750" dirty="0"/>
          </a:p>
          <a:p>
            <a:r>
              <a:rPr lang="en-US" sz="750" dirty="0"/>
              <a:t>FROM purchase p LEFT JOIN </a:t>
            </a:r>
            <a:r>
              <a:rPr lang="en-US" sz="750" dirty="0" err="1"/>
              <a:t>home_try_on</a:t>
            </a:r>
            <a:r>
              <a:rPr lang="en-US" sz="750" dirty="0"/>
              <a:t> h</a:t>
            </a:r>
          </a:p>
          <a:p>
            <a:r>
              <a:rPr lang="en-US" sz="750" dirty="0"/>
              <a:t>ON </a:t>
            </a:r>
            <a:r>
              <a:rPr lang="en-US" sz="750" dirty="0" err="1" smtClean="0"/>
              <a:t>p.user_id</a:t>
            </a:r>
            <a:r>
              <a:rPr lang="en-US" sz="750" dirty="0" smtClean="0"/>
              <a:t>=</a:t>
            </a:r>
            <a:r>
              <a:rPr lang="en-US" sz="750" dirty="0" err="1" smtClean="0"/>
              <a:t>h.user_id</a:t>
            </a:r>
            <a:r>
              <a:rPr lang="en-US" sz="800" dirty="0" smtClean="0"/>
              <a:t>);</a:t>
            </a:r>
            <a:endParaRPr lang="en-US" sz="800" dirty="0"/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2422908880"/>
              </p:ext>
            </p:extLst>
          </p:nvPr>
        </p:nvGraphicFramePr>
        <p:xfrm>
          <a:off x="3790766" y="2170590"/>
          <a:ext cx="5175681" cy="736325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976543"/>
                <a:gridCol w="887767"/>
                <a:gridCol w="1136341"/>
                <a:gridCol w="1047566"/>
                <a:gridCol w="1127464"/>
              </a:tblGrid>
              <a:tr h="407950">
                <a:tc>
                  <a:txBody>
                    <a:bodyPr/>
                    <a:lstStyle/>
                    <a:p>
                      <a:pPr algn="ctr"/>
                      <a:r>
                        <a:rPr lang="en-US" sz="950" b="1" dirty="0" err="1">
                          <a:solidFill>
                            <a:schemeClr val="bg1"/>
                          </a:solidFill>
                          <a:effectLst/>
                        </a:rPr>
                        <a:t>count_quiz</a:t>
                      </a:r>
                      <a:r>
                        <a:rPr lang="en-US" sz="950" b="1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</a:p>
                    <a:p>
                      <a:pPr algn="ctr"/>
                      <a:r>
                        <a:rPr lang="en-US" sz="950" b="1" dirty="0" err="1" smtClean="0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endParaRPr lang="en-US" sz="9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r>
                        <a:rPr lang="en-US" sz="950" b="1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</a:p>
                    <a:p>
                      <a:pPr algn="ctr"/>
                      <a:r>
                        <a:rPr lang="en-US" sz="950" b="1" dirty="0" err="1" smtClean="0">
                          <a:solidFill>
                            <a:schemeClr val="bg1"/>
                          </a:solidFill>
                          <a:effectLst/>
                        </a:rPr>
                        <a:t>hometry_on</a:t>
                      </a:r>
                      <a:endParaRPr lang="en-US" sz="9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1" dirty="0" err="1">
                          <a:solidFill>
                            <a:schemeClr val="bg1"/>
                          </a:solidFill>
                          <a:effectLst/>
                        </a:rPr>
                        <a:t>count_is</a:t>
                      </a:r>
                      <a:r>
                        <a:rPr lang="en-US" sz="950" b="1" dirty="0" smtClean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</a:p>
                    <a:p>
                      <a:pPr algn="ctr"/>
                      <a:r>
                        <a:rPr lang="en-US" sz="950" b="1" dirty="0" smtClean="0">
                          <a:solidFill>
                            <a:schemeClr val="bg1"/>
                          </a:solidFill>
                          <a:effectLst/>
                        </a:rPr>
                        <a:t>purchase</a:t>
                      </a:r>
                      <a:endParaRPr lang="en-US" sz="9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  <a:effectLst/>
                        </a:rPr>
                        <a:t>SUM(</a:t>
                      </a:r>
                      <a:r>
                        <a:rPr lang="en-US" sz="950" b="1" dirty="0" err="1">
                          <a:solidFill>
                            <a:schemeClr val="bg1"/>
                          </a:solidFill>
                          <a:effectLst/>
                        </a:rPr>
                        <a:t>fivepairs</a:t>
                      </a:r>
                      <a:r>
                        <a:rPr lang="en-US" sz="95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50" b="1" dirty="0">
                          <a:solidFill>
                            <a:schemeClr val="bg1"/>
                          </a:solidFill>
                          <a:effectLst/>
                        </a:rPr>
                        <a:t>SUM(</a:t>
                      </a:r>
                      <a:r>
                        <a:rPr lang="en-US" sz="950" b="1" dirty="0" err="1">
                          <a:solidFill>
                            <a:schemeClr val="bg1"/>
                          </a:solidFill>
                          <a:effectLst/>
                        </a:rPr>
                        <a:t>threepairs</a:t>
                      </a:r>
                      <a:r>
                        <a:rPr lang="en-US" sz="95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379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69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700" y="292625"/>
            <a:ext cx="8520600" cy="66616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4.4 WARBY PARKER, A/B TESTING PLAN, </a:t>
            </a:r>
            <a:r>
              <a:rPr lang="en" sz="20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Return by GROUP</a:t>
            </a:r>
            <a:endParaRPr sz="2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621859" y="1088675"/>
            <a:ext cx="4074429" cy="377628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b="1" dirty="0" smtClean="0">
                <a:solidFill>
                  <a:srgbClr val="0070C0"/>
                </a:solidFill>
              </a:rPr>
              <a:t>The Difference </a:t>
            </a:r>
            <a:r>
              <a:rPr lang="en-US" sz="1100" b="1" dirty="0">
                <a:solidFill>
                  <a:srgbClr val="0070C0"/>
                </a:solidFill>
              </a:rPr>
              <a:t>in purchase rates between customers who had 3 </a:t>
            </a:r>
            <a:r>
              <a:rPr lang="en-US" sz="1100" b="1" dirty="0" err="1">
                <a:solidFill>
                  <a:srgbClr val="0070C0"/>
                </a:solidFill>
              </a:rPr>
              <a:t>number_of_pairs</a:t>
            </a:r>
            <a:r>
              <a:rPr lang="en-US" sz="1100" b="1" dirty="0">
                <a:solidFill>
                  <a:srgbClr val="0070C0"/>
                </a:solidFill>
              </a:rPr>
              <a:t> with ones who had 5</a:t>
            </a:r>
            <a:r>
              <a:rPr lang="en-US" sz="1100" b="1" dirty="0" smtClean="0">
                <a:solidFill>
                  <a:srgbClr val="0070C0"/>
                </a:solidFill>
              </a:rPr>
              <a:t>.</a:t>
            </a:r>
          </a:p>
          <a:p>
            <a:pPr lvl="0" algn="ctr"/>
            <a:endParaRPr lang="en-US" sz="1050" b="1" dirty="0">
              <a:solidFill>
                <a:srgbClr val="0070C0"/>
              </a:solidFill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SELECT COUNT(*) AS </a:t>
            </a:r>
            <a:r>
              <a:rPr lang="en-US" sz="1000" dirty="0" err="1">
                <a:solidFill>
                  <a:schemeClr val="tx1"/>
                </a:solidFill>
              </a:rPr>
              <a:t>TOT_pairs_Purchased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H_NUMBER_of_PAIRS</a:t>
            </a:r>
            <a:endParaRPr lang="en-US" sz="1000" dirty="0">
              <a:solidFill>
                <a:schemeClr val="tx1"/>
              </a:solidFill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FROM (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SELECT  </a:t>
            </a:r>
            <a:r>
              <a:rPr lang="en-US" sz="1000" dirty="0" err="1">
                <a:solidFill>
                  <a:schemeClr val="tx1"/>
                </a:solidFill>
              </a:rPr>
              <a:t>q.user_id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q_user_id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h.user_id</a:t>
            </a:r>
            <a:r>
              <a:rPr lang="en-US" sz="1000" dirty="0" smtClean="0">
                <a:solidFill>
                  <a:schemeClr val="tx1"/>
                </a:solidFill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</a:rPr>
              <a:t>h_userid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CASE </a:t>
            </a:r>
            <a:r>
              <a:rPr lang="en-US" sz="1000" dirty="0">
                <a:solidFill>
                  <a:schemeClr val="tx1"/>
                </a:solidFill>
              </a:rPr>
              <a:t>WHEN </a:t>
            </a:r>
            <a:r>
              <a:rPr lang="en-US" sz="1000" dirty="0" err="1">
                <a:solidFill>
                  <a:schemeClr val="tx1"/>
                </a:solidFill>
              </a:rPr>
              <a:t>h.user_id</a:t>
            </a:r>
            <a:r>
              <a:rPr lang="en-US" sz="1000" dirty="0">
                <a:solidFill>
                  <a:schemeClr val="tx1"/>
                </a:solidFill>
              </a:rPr>
              <a:t> IS NOT NULL THEN 'TRUE' ELSE 'FALSE' END </a:t>
            </a:r>
            <a:r>
              <a:rPr lang="en-US" sz="1000" dirty="0" err="1">
                <a:solidFill>
                  <a:schemeClr val="tx1"/>
                </a:solidFill>
              </a:rPr>
              <a:t>is_home_try_on</a:t>
            </a:r>
            <a:r>
              <a:rPr lang="en-US" sz="1000" dirty="0">
                <a:solidFill>
                  <a:schemeClr val="tx1"/>
                </a:solidFill>
              </a:rPr>
              <a:t> , 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h.NUMBER_OF_PAIRS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h_number_of_pairs</a:t>
            </a:r>
            <a:r>
              <a:rPr lang="en-US" sz="1000" dirty="0">
                <a:solidFill>
                  <a:schemeClr val="tx1"/>
                </a:solidFill>
              </a:rPr>
              <a:t> , 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 CASE WHEN </a:t>
            </a:r>
            <a:r>
              <a:rPr lang="en-US" sz="1000" dirty="0" err="1">
                <a:solidFill>
                  <a:schemeClr val="tx1"/>
                </a:solidFill>
              </a:rPr>
              <a:t>p.user_id</a:t>
            </a:r>
            <a:r>
              <a:rPr lang="en-US" sz="1000" dirty="0">
                <a:solidFill>
                  <a:schemeClr val="tx1"/>
                </a:solidFill>
              </a:rPr>
              <a:t> IS NOT NULL THEN 'TRUE' ELSE 'FALSE' END </a:t>
            </a:r>
            <a:r>
              <a:rPr lang="en-US" sz="1000" dirty="0" err="1">
                <a:solidFill>
                  <a:schemeClr val="tx1"/>
                </a:solidFill>
              </a:rPr>
              <a:t>is_purchase</a:t>
            </a:r>
            <a:endParaRPr lang="en-US" sz="1000" dirty="0">
              <a:solidFill>
                <a:schemeClr val="tx1"/>
              </a:solidFill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FROM quiz q  JOIN </a:t>
            </a:r>
            <a:r>
              <a:rPr lang="en-US" sz="1000" dirty="0" err="1">
                <a:solidFill>
                  <a:schemeClr val="tx1"/>
                </a:solidFill>
              </a:rPr>
              <a:t>home_try_on</a:t>
            </a:r>
            <a:r>
              <a:rPr lang="en-US" sz="1000" dirty="0">
                <a:solidFill>
                  <a:schemeClr val="tx1"/>
                </a:solidFill>
              </a:rPr>
              <a:t> h 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ON </a:t>
            </a:r>
            <a:r>
              <a:rPr lang="en-US" sz="1000" dirty="0" err="1">
                <a:solidFill>
                  <a:schemeClr val="tx1"/>
                </a:solidFill>
              </a:rPr>
              <a:t>q.user_id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h.user_id</a:t>
            </a:r>
            <a:endParaRPr lang="en-US" sz="1000" dirty="0">
              <a:solidFill>
                <a:schemeClr val="tx1"/>
              </a:solidFill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JOIN </a:t>
            </a:r>
            <a:r>
              <a:rPr lang="en-US" sz="1000" dirty="0">
                <a:solidFill>
                  <a:schemeClr val="tx1"/>
                </a:solidFill>
              </a:rPr>
              <a:t>purchase p 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ON </a:t>
            </a:r>
            <a:r>
              <a:rPr lang="en-US" sz="1000" dirty="0" err="1">
                <a:solidFill>
                  <a:schemeClr val="tx1"/>
                </a:solidFill>
              </a:rPr>
              <a:t>p.user_id</a:t>
            </a:r>
            <a:r>
              <a:rPr lang="en-US" sz="1000" dirty="0">
                <a:solidFill>
                  <a:schemeClr val="tx1"/>
                </a:solidFill>
              </a:rPr>
              <a:t> = </a:t>
            </a:r>
            <a:r>
              <a:rPr lang="en-US" sz="1000" dirty="0" err="1">
                <a:solidFill>
                  <a:schemeClr val="tx1"/>
                </a:solidFill>
              </a:rPr>
              <a:t>h.user_id</a:t>
            </a:r>
            <a:endParaRPr lang="en-US" sz="1000" dirty="0">
              <a:solidFill>
                <a:schemeClr val="tx1"/>
              </a:solidFill>
            </a:endParaRP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WHERE </a:t>
            </a:r>
            <a:r>
              <a:rPr lang="en-US" sz="1000" dirty="0" err="1">
                <a:solidFill>
                  <a:schemeClr val="tx1"/>
                </a:solidFill>
              </a:rPr>
              <a:t>q.user_id</a:t>
            </a:r>
            <a:r>
              <a:rPr lang="en-US" sz="1000" dirty="0">
                <a:solidFill>
                  <a:schemeClr val="tx1"/>
                </a:solidFill>
              </a:rPr>
              <a:t> IS NOT NULL 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dirty="0" err="1">
                <a:solidFill>
                  <a:schemeClr val="tx1"/>
                </a:solidFill>
              </a:rPr>
              <a:t>h.user_id</a:t>
            </a:r>
            <a:r>
              <a:rPr lang="en-US" sz="1000" dirty="0">
                <a:solidFill>
                  <a:schemeClr val="tx1"/>
                </a:solidFill>
              </a:rPr>
              <a:t> IS NOT NULL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 AND </a:t>
            </a:r>
            <a:r>
              <a:rPr lang="en-US" sz="1000" dirty="0" err="1">
                <a:solidFill>
                  <a:schemeClr val="tx1"/>
                </a:solidFill>
              </a:rPr>
              <a:t>p.user_id</a:t>
            </a:r>
            <a:r>
              <a:rPr lang="en-US" sz="1000" dirty="0">
                <a:solidFill>
                  <a:schemeClr val="tx1"/>
                </a:solidFill>
              </a:rPr>
              <a:t> IS NOT NULL)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GROUP BY </a:t>
            </a:r>
            <a:r>
              <a:rPr lang="en-US" sz="1000" dirty="0" err="1">
                <a:solidFill>
                  <a:schemeClr val="tx1"/>
                </a:solidFill>
              </a:rPr>
              <a:t>h_number_of_pairs</a:t>
            </a:r>
            <a:r>
              <a:rPr lang="en-US" sz="10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 </a:t>
            </a:r>
            <a:endParaRPr 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3880231228"/>
              </p:ext>
            </p:extLst>
          </p:nvPr>
        </p:nvGraphicFramePr>
        <p:xfrm>
          <a:off x="5521910" y="2231055"/>
          <a:ext cx="3116063" cy="1856053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544715"/>
                <a:gridCol w="1571348"/>
              </a:tblGrid>
              <a:tr h="452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effectLst/>
                        </a:rPr>
                        <a:t>TOTAL PURCHASES FOR A/B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</a:rPr>
                        <a:t> Testing Groups </a:t>
                      </a:r>
                    </a:p>
                    <a:p>
                      <a:pPr algn="ctr"/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effectLst/>
                        </a:rPr>
                        <a:t>(3 or 5 pairs)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45276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TOT_pairs_Purchased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bg1"/>
                          </a:solidFill>
                          <a:effectLst/>
                        </a:rPr>
                        <a:t>H_NUMBER_of_PAIRS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anchor="ctr"/>
                </a:tc>
              </a:tr>
              <a:tr h="62215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481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699" y="292625"/>
            <a:ext cx="8699135" cy="66616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4.5 WARBY PARKER, </a:t>
            </a:r>
            <a:r>
              <a:rPr lang="en" sz="20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A/B TESTING PLAN</a:t>
            </a: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Most Common Style Quiz Results </a:t>
            </a:r>
            <a:endParaRPr sz="16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11700" y="1088674"/>
            <a:ext cx="3914072" cy="35632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: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The Most Commonly Purchased Model Names by Style</a:t>
            </a:r>
          </a:p>
          <a:p>
            <a:endParaRPr lang="en-US" sz="12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1050" b="1" dirty="0" smtClean="0"/>
              <a:t>QUERY</a:t>
            </a:r>
          </a:p>
          <a:p>
            <a:r>
              <a:rPr lang="en-US" sz="900" b="1" dirty="0" smtClean="0"/>
              <a:t>SELECT </a:t>
            </a:r>
            <a:r>
              <a:rPr lang="en-US" sz="900" b="1" dirty="0"/>
              <a:t>COUNT(*) AS </a:t>
            </a:r>
            <a:r>
              <a:rPr lang="en-US" sz="900" b="1" dirty="0" err="1"/>
              <a:t>count_of_purchase_perstyle</a:t>
            </a:r>
            <a:r>
              <a:rPr lang="en-US" sz="900" b="1" dirty="0"/>
              <a:t>,  </a:t>
            </a:r>
            <a:r>
              <a:rPr lang="en-US" sz="900" b="1" dirty="0" err="1"/>
              <a:t>p.model_name</a:t>
            </a:r>
            <a:r>
              <a:rPr lang="en-US" sz="900" b="1" dirty="0"/>
              <a:t>, </a:t>
            </a:r>
            <a:r>
              <a:rPr lang="en-US" sz="900" b="1" dirty="0" err="1"/>
              <a:t>q.style</a:t>
            </a:r>
            <a:endParaRPr lang="en-US" sz="900" b="1" dirty="0"/>
          </a:p>
          <a:p>
            <a:r>
              <a:rPr lang="en-US" sz="900" b="1" dirty="0" smtClean="0"/>
              <a:t>FROM </a:t>
            </a:r>
            <a:r>
              <a:rPr lang="en-US" sz="900" b="1" dirty="0"/>
              <a:t>quiz q  </a:t>
            </a:r>
          </a:p>
          <a:p>
            <a:r>
              <a:rPr lang="en-US" sz="900" b="1" dirty="0" smtClean="0"/>
              <a:t>JOIN </a:t>
            </a:r>
            <a:r>
              <a:rPr lang="en-US" sz="900" b="1" dirty="0" err="1"/>
              <a:t>home_try_on</a:t>
            </a:r>
            <a:r>
              <a:rPr lang="en-US" sz="900" b="1" dirty="0"/>
              <a:t> h </a:t>
            </a:r>
          </a:p>
          <a:p>
            <a:r>
              <a:rPr lang="en-US" sz="900" b="1" dirty="0" smtClean="0"/>
              <a:t>ON </a:t>
            </a:r>
            <a:r>
              <a:rPr lang="en-US" sz="900" b="1" dirty="0" err="1"/>
              <a:t>q.user_id</a:t>
            </a:r>
            <a:r>
              <a:rPr lang="en-US" sz="900" b="1" dirty="0"/>
              <a:t> = </a:t>
            </a:r>
            <a:r>
              <a:rPr lang="en-US" sz="900" b="1" dirty="0" err="1"/>
              <a:t>h.user_id</a:t>
            </a:r>
            <a:endParaRPr lang="en-US" sz="900" b="1" dirty="0"/>
          </a:p>
          <a:p>
            <a:r>
              <a:rPr lang="en-US" sz="900" b="1" dirty="0" smtClean="0"/>
              <a:t>JOIN </a:t>
            </a:r>
            <a:r>
              <a:rPr lang="en-US" sz="900" b="1" dirty="0"/>
              <a:t>purchase p </a:t>
            </a:r>
          </a:p>
          <a:p>
            <a:r>
              <a:rPr lang="en-US" sz="900" b="1" dirty="0"/>
              <a:t>ON </a:t>
            </a:r>
            <a:r>
              <a:rPr lang="en-US" sz="900" b="1" dirty="0" err="1"/>
              <a:t>p.user_id</a:t>
            </a:r>
            <a:r>
              <a:rPr lang="en-US" sz="900" b="1" dirty="0"/>
              <a:t> = </a:t>
            </a:r>
            <a:r>
              <a:rPr lang="en-US" sz="900" b="1" dirty="0" err="1"/>
              <a:t>h.user_id</a:t>
            </a:r>
            <a:endParaRPr lang="en-US" sz="900" b="1" dirty="0"/>
          </a:p>
          <a:p>
            <a:r>
              <a:rPr lang="en-US" sz="900" b="1" dirty="0" smtClean="0"/>
              <a:t>WHERE </a:t>
            </a:r>
            <a:r>
              <a:rPr lang="en-US" sz="900" b="1" dirty="0" err="1"/>
              <a:t>q.user_id</a:t>
            </a:r>
            <a:r>
              <a:rPr lang="en-US" sz="900" b="1" dirty="0"/>
              <a:t> IS NOT NULL </a:t>
            </a:r>
          </a:p>
          <a:p>
            <a:r>
              <a:rPr lang="en-US" sz="900" b="1" dirty="0" smtClean="0"/>
              <a:t>AND </a:t>
            </a:r>
            <a:r>
              <a:rPr lang="en-US" sz="900" b="1" dirty="0" err="1"/>
              <a:t>p.user_id</a:t>
            </a:r>
            <a:r>
              <a:rPr lang="en-US" sz="900" b="1" dirty="0"/>
              <a:t> IS NOT NULL</a:t>
            </a:r>
          </a:p>
          <a:p>
            <a:r>
              <a:rPr lang="en-US" sz="900" b="1" dirty="0" smtClean="0"/>
              <a:t>GROUP </a:t>
            </a:r>
            <a:r>
              <a:rPr lang="en-US" sz="900" b="1" dirty="0"/>
              <a:t>BY </a:t>
            </a:r>
            <a:r>
              <a:rPr lang="en-US" sz="900" b="1" dirty="0" err="1"/>
              <a:t>p.model_name</a:t>
            </a:r>
            <a:endParaRPr lang="en-US" sz="900" b="1" dirty="0"/>
          </a:p>
          <a:p>
            <a:r>
              <a:rPr lang="en-US" sz="900" b="1" dirty="0" smtClean="0"/>
              <a:t>ORDER </a:t>
            </a:r>
            <a:r>
              <a:rPr lang="en-US" sz="900" b="1" dirty="0"/>
              <a:t>BY </a:t>
            </a:r>
            <a:r>
              <a:rPr lang="en-US" sz="900" b="1" dirty="0" err="1"/>
              <a:t>q.style</a:t>
            </a:r>
            <a:r>
              <a:rPr lang="en-US" sz="900" b="1" dirty="0"/>
              <a:t>,  </a:t>
            </a:r>
            <a:r>
              <a:rPr lang="en-US" sz="900" b="1" dirty="0" err="1"/>
              <a:t>count_of_purchase_perstyle</a:t>
            </a:r>
            <a:r>
              <a:rPr lang="en-US" sz="900" b="1" dirty="0"/>
              <a:t> DESC;</a:t>
            </a:r>
          </a:p>
          <a:p>
            <a:endParaRPr lang="en-US" sz="900" dirty="0" smtClean="0"/>
          </a:p>
          <a:p>
            <a:endParaRPr lang="en-US" sz="900" dirty="0"/>
          </a:p>
          <a:p>
            <a:r>
              <a:rPr lang="en-US" sz="900" b="1" dirty="0" smtClean="0"/>
              <a:t>Note</a:t>
            </a:r>
            <a:r>
              <a:rPr lang="en-US" sz="900" dirty="0" smtClean="0"/>
              <a:t>: </a:t>
            </a:r>
            <a:r>
              <a:rPr lang="en-US" sz="1000" dirty="0" smtClean="0"/>
              <a:t>The results of the query indicate that among the most popular Men’s Styles, the Dawes brand was most favored, and the Monocle Brand was chosen the least,</a:t>
            </a:r>
          </a:p>
          <a:p>
            <a:endParaRPr lang="en-US" sz="1000" dirty="0"/>
          </a:p>
          <a:p>
            <a:r>
              <a:rPr lang="en-US" sz="1000" dirty="0" smtClean="0"/>
              <a:t>Among Women’s Styles, Eugene Narrow was most popular and Olive was the least popular brand preferred.</a:t>
            </a:r>
            <a:endParaRPr lang="en-US" sz="1000" dirty="0"/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1721285737"/>
              </p:ext>
            </p:extLst>
          </p:nvPr>
        </p:nvGraphicFramePr>
        <p:xfrm>
          <a:off x="4572000" y="1130225"/>
          <a:ext cx="3994951" cy="3405819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625655"/>
                <a:gridCol w="967666"/>
                <a:gridCol w="1401630"/>
              </a:tblGrid>
              <a:tr h="56530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most common results of the style quiz.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40795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count_of_purchase_perstyle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model_name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style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Dawes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Men's Styles</a:t>
                      </a:r>
                    </a:p>
                  </a:txBody>
                  <a:tcPr anchor="ctr"/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Brady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Men's Styles</a:t>
                      </a:r>
                    </a:p>
                  </a:txBody>
                  <a:tcPr anchor="ctr"/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Monocle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Men's Styles</a:t>
                      </a:r>
                    </a:p>
                  </a:txBody>
                  <a:tcPr anchor="ctr"/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Eugene Narrow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/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Lucy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/>
                </a:tc>
              </a:tr>
              <a:tr h="707580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Olive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3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229001"/>
            <a:ext cx="8290762" cy="5727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295269"/>
                </a:solidFill>
                <a:latin typeface="Poor Richard" pitchFamily="18" charset="0"/>
              </a:rPr>
              <a:t>Table </a:t>
            </a:r>
            <a:r>
              <a:rPr lang="en" sz="3600" b="1" dirty="0">
                <a:solidFill>
                  <a:srgbClr val="295269"/>
                </a:solidFill>
                <a:latin typeface="Poor Richard" pitchFamily="18" charset="0"/>
              </a:rPr>
              <a:t>of Contents</a:t>
            </a:r>
            <a:endParaRPr sz="3600" b="1" dirty="0">
              <a:solidFill>
                <a:srgbClr val="295269"/>
              </a:solidFill>
              <a:latin typeface="Poor Richard" pitchFamily="18" charset="0"/>
              <a:sym typeface="Roboto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11700" y="1145219"/>
            <a:ext cx="8290762" cy="340902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800" dirty="0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About </a:t>
            </a:r>
            <a:r>
              <a:rPr lang="en-US" sz="2800" b="1" dirty="0" err="1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Warby</a:t>
            </a:r>
            <a:r>
              <a:rPr lang="en-US" sz="2800" b="1" dirty="0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  Parker</a:t>
            </a:r>
            <a:r>
              <a:rPr lang="en-US" sz="2800" dirty="0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 </a:t>
            </a:r>
            <a:endParaRPr lang="en-US" sz="2800" dirty="0">
              <a:solidFill>
                <a:srgbClr val="222222"/>
              </a:solidFill>
              <a:highlight>
                <a:srgbClr val="FFFFFF"/>
              </a:highlight>
              <a:latin typeface="Poor Richard" pitchFamily="18" charset="0"/>
              <a:ea typeface="Roboto"/>
              <a:cs typeface="Roboto"/>
              <a:sym typeface="Roboto"/>
            </a:endParaRPr>
          </a:p>
          <a:p>
            <a:pPr marL="457200" lvl="0" indent="-381000">
              <a:lnSpc>
                <a:spcPct val="115000"/>
              </a:lnSpc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b="1" dirty="0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A Look at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Quiz </a:t>
            </a:r>
            <a:r>
              <a:rPr lang="en-US" sz="2400" b="1" dirty="0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Funnel</a:t>
            </a:r>
            <a:endParaRPr lang="en-US" sz="2400" b="1" dirty="0">
              <a:solidFill>
                <a:srgbClr val="222222"/>
              </a:solidFill>
              <a:highlight>
                <a:srgbClr val="FFFFFF"/>
              </a:highlight>
              <a:latin typeface="Poor Richard" pitchFamily="18" charset="0"/>
              <a:ea typeface="Roboto"/>
              <a:cs typeface="Roboto"/>
              <a:sym typeface="Roboto"/>
            </a:endParaRPr>
          </a:p>
          <a:p>
            <a:pPr marL="457200" lvl="0" indent="-381000">
              <a:lnSpc>
                <a:spcPct val="115000"/>
              </a:lnSpc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b="1" dirty="0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A/B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Testing </a:t>
            </a: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MODEL explained and a  Look at the  Tables </a:t>
            </a:r>
          </a:p>
          <a:p>
            <a:pPr marL="457200" lvl="0" indent="-381000">
              <a:lnSpc>
                <a:spcPct val="115000"/>
              </a:lnSpc>
              <a:buClr>
                <a:srgbClr val="222222"/>
              </a:buClr>
              <a:buSzPts val="2400"/>
              <a:buFont typeface="Roboto"/>
              <a:buAutoNum type="arabicPeriod"/>
            </a:pP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4.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A/B Testing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with Home Try-On </a:t>
            </a:r>
            <a:r>
              <a:rPr lang="en-US" sz="2400" dirty="0" smtClean="0">
                <a:solidFill>
                  <a:srgbClr val="222222"/>
                </a:solidFill>
                <a:highlight>
                  <a:srgbClr val="FFFFFF"/>
                </a:highlight>
                <a:latin typeface="Poor Richard" pitchFamily="18" charset="0"/>
                <a:ea typeface="Roboto"/>
                <a:cs typeface="Roboto"/>
                <a:sym typeface="Roboto"/>
              </a:rPr>
              <a:t>Funnel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Poor Richard" pitchFamily="18" charset="0"/>
              <a:ea typeface="Roboto"/>
              <a:cs typeface="Roboto"/>
              <a:sym typeface="Roboto"/>
            </a:endParaRPr>
          </a:p>
          <a:p>
            <a:pPr marL="76200" lvl="0">
              <a:lnSpc>
                <a:spcPct val="115000"/>
              </a:lnSpc>
              <a:buClr>
                <a:srgbClr val="222222"/>
              </a:buClr>
              <a:buSzPts val="2400"/>
            </a:pP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311699" y="213065"/>
            <a:ext cx="8699135" cy="7457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4.5 WARBY PARKER, </a:t>
            </a:r>
            <a:r>
              <a:rPr lang="en" sz="20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A/B TESTING PLAN,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	 </a:t>
            </a:r>
            <a:r>
              <a:rPr lang="en" sz="20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 …</a:t>
            </a:r>
            <a:r>
              <a:rPr lang="en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By Question, What are the top Responses</a:t>
            </a:r>
            <a:endParaRPr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11700" y="1088674"/>
            <a:ext cx="3914072" cy="3563225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:</a:t>
            </a:r>
            <a:r>
              <a:rPr lang="en-US" sz="1200" b="1" dirty="0" smtClean="0">
                <a:solidFill>
                  <a:srgbClr val="0070C0"/>
                </a:solidFill>
                <a:latin typeface="+mj-lt"/>
              </a:rPr>
              <a:t>The Most Common Responses By Question</a:t>
            </a:r>
          </a:p>
          <a:p>
            <a:endParaRPr lang="en-US" sz="12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1050" b="1" dirty="0" smtClean="0"/>
              <a:t>In progress…</a:t>
            </a:r>
            <a:endParaRPr lang="en-US" sz="900" b="1" dirty="0"/>
          </a:p>
          <a:p>
            <a:endParaRPr lang="en-US" sz="900" dirty="0" smtClean="0"/>
          </a:p>
          <a:p>
            <a:r>
              <a:rPr lang="en-US" sz="900" u="sng" dirty="0" smtClean="0"/>
              <a:t>Question</a:t>
            </a:r>
            <a:r>
              <a:rPr lang="en-US" sz="900" dirty="0" smtClean="0"/>
              <a:t>		</a:t>
            </a:r>
            <a:r>
              <a:rPr lang="en-US" sz="900" u="sng" dirty="0" smtClean="0"/>
              <a:t>Most Common Response</a:t>
            </a:r>
            <a:endParaRPr lang="en-US" sz="900" u="sng" dirty="0"/>
          </a:p>
          <a:p>
            <a:endParaRPr lang="en-US" sz="900" dirty="0" smtClean="0"/>
          </a:p>
          <a:p>
            <a:r>
              <a:rPr lang="en-US" sz="900" dirty="0" smtClean="0"/>
              <a:t>Question 1:</a:t>
            </a:r>
          </a:p>
          <a:p>
            <a:r>
              <a:rPr lang="en-US" sz="900" dirty="0" smtClean="0"/>
              <a:t>Question 2</a:t>
            </a:r>
          </a:p>
          <a:p>
            <a:r>
              <a:rPr lang="en-US" sz="900" dirty="0" smtClean="0"/>
              <a:t>Question 3</a:t>
            </a:r>
            <a:endParaRPr lang="en-US" sz="900" dirty="0"/>
          </a:p>
          <a:p>
            <a:r>
              <a:rPr lang="en-US" sz="900" b="1" dirty="0" smtClean="0"/>
              <a:t>Note</a:t>
            </a:r>
            <a:r>
              <a:rPr lang="en-US" sz="900" dirty="0" smtClean="0"/>
              <a:t>: </a:t>
            </a:r>
            <a:r>
              <a:rPr lang="en-US" sz="1000" dirty="0" smtClean="0"/>
              <a:t>The results of the query indicate that….. </a:t>
            </a:r>
            <a:endParaRPr lang="en-US" sz="1000" dirty="0"/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1233129836"/>
              </p:ext>
            </p:extLst>
          </p:nvPr>
        </p:nvGraphicFramePr>
        <p:xfrm>
          <a:off x="4572000" y="1130225"/>
          <a:ext cx="3994951" cy="3405819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625655"/>
                <a:gridCol w="967666"/>
                <a:gridCol w="1401630"/>
              </a:tblGrid>
              <a:tr h="56530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most common results of the style quiz.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40795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count_of_purchase_perstyle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model_name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style</a:t>
                      </a: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Dawes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Men's Styles</a:t>
                      </a:r>
                    </a:p>
                  </a:txBody>
                  <a:tcPr anchor="ctr"/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Brady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Men's Styles</a:t>
                      </a:r>
                    </a:p>
                  </a:txBody>
                  <a:tcPr anchor="ctr"/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Monocle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Men's Styles</a:t>
                      </a:r>
                    </a:p>
                  </a:txBody>
                  <a:tcPr anchor="ctr"/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Eugene Narrow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/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Lucy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/>
                </a:tc>
              </a:tr>
              <a:tr h="707580"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525252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Olive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rgbClr val="525252"/>
                          </a:solidFill>
                          <a:effectLst/>
                        </a:rPr>
                        <a:t>Women's Styles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66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177975" y="238917"/>
            <a:ext cx="8520600" cy="837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4.6 Warby PARKER, </a:t>
            </a:r>
            <a:r>
              <a:rPr lang="en" sz="20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A/B TESTING PLAN </a:t>
            </a:r>
            <a:r>
              <a:rPr lang="en" sz="16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A Look at Indiviudal User Results 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77975" y="1076518"/>
            <a:ext cx="3222173" cy="374405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This table shows a comparison by user id from two tables which customers participated in the home try –on and the number of pairs they purchased .</a:t>
            </a:r>
            <a:endParaRPr lang="en-US" sz="1000" dirty="0">
              <a:solidFill>
                <a:srgbClr val="0070C0"/>
              </a:solidFill>
            </a:endParaRPr>
          </a:p>
          <a:p>
            <a:r>
              <a:rPr lang="en-US" sz="1200" b="1" dirty="0"/>
              <a:t> </a:t>
            </a:r>
            <a:r>
              <a:rPr lang="en-US" sz="900" b="1" dirty="0"/>
              <a:t> SELECT  </a:t>
            </a:r>
            <a:r>
              <a:rPr lang="en-US" sz="900" b="1" dirty="0" err="1"/>
              <a:t>q.user_id</a:t>
            </a:r>
            <a:r>
              <a:rPr lang="en-US" sz="900" b="1" dirty="0"/>
              <a:t> </a:t>
            </a:r>
            <a:r>
              <a:rPr lang="en-US" sz="900" b="1" dirty="0" err="1"/>
              <a:t>q_user_id,h.user_id</a:t>
            </a:r>
            <a:r>
              <a:rPr lang="en-US" sz="900" b="1" dirty="0"/>
              <a:t> </a:t>
            </a:r>
            <a:r>
              <a:rPr lang="en-US" sz="900" b="1" dirty="0" err="1"/>
              <a:t>h_userid</a:t>
            </a:r>
            <a:r>
              <a:rPr lang="en-US" sz="900" b="1" dirty="0"/>
              <a:t>, </a:t>
            </a:r>
          </a:p>
          <a:p>
            <a:r>
              <a:rPr lang="en-US" sz="900" b="1" dirty="0"/>
              <a:t>  CASE WHEN </a:t>
            </a:r>
            <a:r>
              <a:rPr lang="en-US" sz="900" b="1" dirty="0" err="1"/>
              <a:t>h.user_id</a:t>
            </a:r>
            <a:r>
              <a:rPr lang="en-US" sz="900" b="1" dirty="0"/>
              <a:t> IS NOT NULL THEN 'true' ELSE 'false' END </a:t>
            </a:r>
            <a:r>
              <a:rPr lang="en-US" sz="900" b="1" dirty="0" err="1"/>
              <a:t>is_home_try_on</a:t>
            </a:r>
            <a:r>
              <a:rPr lang="en-US" sz="900" b="1" dirty="0"/>
              <a:t>, </a:t>
            </a:r>
          </a:p>
          <a:p>
            <a:r>
              <a:rPr lang="en-US" sz="900" b="1" dirty="0"/>
              <a:t>  </a:t>
            </a:r>
            <a:r>
              <a:rPr lang="en-US" sz="900" b="1" dirty="0" err="1"/>
              <a:t>h.NUMBER_OF_PAIRS</a:t>
            </a:r>
            <a:r>
              <a:rPr lang="en-US" sz="900" b="1" dirty="0"/>
              <a:t> </a:t>
            </a:r>
            <a:r>
              <a:rPr lang="en-US" sz="900" b="1" dirty="0" err="1"/>
              <a:t>h_number_of_pairs</a:t>
            </a:r>
            <a:r>
              <a:rPr lang="en-US" sz="900" b="1" dirty="0"/>
              <a:t> , </a:t>
            </a:r>
          </a:p>
          <a:p>
            <a:r>
              <a:rPr lang="en-US" sz="900" b="1" dirty="0"/>
              <a:t>  CASE WHEN </a:t>
            </a:r>
            <a:r>
              <a:rPr lang="en-US" sz="900" b="1" dirty="0" err="1"/>
              <a:t>p.user_id</a:t>
            </a:r>
            <a:r>
              <a:rPr lang="en-US" sz="900" b="1" dirty="0"/>
              <a:t> IS NOT NULL THEN'TRUE' else 'FALSE' END </a:t>
            </a:r>
            <a:r>
              <a:rPr lang="en-US" sz="900" b="1" dirty="0" err="1"/>
              <a:t>is_purchase</a:t>
            </a:r>
            <a:endParaRPr lang="en-US" sz="900" b="1" dirty="0"/>
          </a:p>
          <a:p>
            <a:r>
              <a:rPr lang="en-US" sz="900" b="1" dirty="0"/>
              <a:t> FROM quiz q LEFT JOIN </a:t>
            </a:r>
            <a:r>
              <a:rPr lang="en-US" sz="900" b="1" dirty="0" err="1"/>
              <a:t>home_try_on</a:t>
            </a:r>
            <a:r>
              <a:rPr lang="en-US" sz="900" b="1" dirty="0"/>
              <a:t> h </a:t>
            </a:r>
          </a:p>
          <a:p>
            <a:r>
              <a:rPr lang="en-US" sz="900" b="1" dirty="0"/>
              <a:t> ON </a:t>
            </a:r>
            <a:r>
              <a:rPr lang="en-US" sz="900" b="1" dirty="0" err="1"/>
              <a:t>q.user_id</a:t>
            </a:r>
            <a:r>
              <a:rPr lang="en-US" sz="900" b="1" dirty="0"/>
              <a:t> = </a:t>
            </a:r>
            <a:r>
              <a:rPr lang="en-US" sz="900" b="1" dirty="0" err="1"/>
              <a:t>h.user_id</a:t>
            </a:r>
            <a:endParaRPr lang="en-US" sz="900" b="1" dirty="0"/>
          </a:p>
          <a:p>
            <a:r>
              <a:rPr lang="en-US" sz="900" b="1" dirty="0"/>
              <a:t> JOIN purchase p </a:t>
            </a:r>
          </a:p>
          <a:p>
            <a:r>
              <a:rPr lang="en-US" sz="900" b="1" dirty="0"/>
              <a:t> ON </a:t>
            </a:r>
            <a:r>
              <a:rPr lang="en-US" sz="900" b="1" dirty="0" err="1"/>
              <a:t>p.user_id</a:t>
            </a:r>
            <a:r>
              <a:rPr lang="en-US" sz="900" b="1" dirty="0"/>
              <a:t> = </a:t>
            </a:r>
            <a:r>
              <a:rPr lang="en-US" sz="900" b="1" dirty="0" err="1"/>
              <a:t>h.user_id</a:t>
            </a:r>
            <a:endParaRPr lang="en-US" sz="900" b="1" dirty="0"/>
          </a:p>
          <a:p>
            <a:r>
              <a:rPr lang="en-US" sz="900" b="1" dirty="0"/>
              <a:t> WHERE </a:t>
            </a:r>
            <a:r>
              <a:rPr lang="en-US" sz="900" b="1" dirty="0" err="1"/>
              <a:t>q.user_id</a:t>
            </a:r>
            <a:r>
              <a:rPr lang="en-US" sz="900" b="1" dirty="0"/>
              <a:t> IS NOT NULL </a:t>
            </a:r>
          </a:p>
          <a:p>
            <a:r>
              <a:rPr lang="en-US" sz="900" b="1" dirty="0"/>
              <a:t> AND </a:t>
            </a:r>
            <a:r>
              <a:rPr lang="en-US" sz="900" b="1" dirty="0" err="1"/>
              <a:t>h.USER_ID</a:t>
            </a:r>
            <a:r>
              <a:rPr lang="en-US" sz="900" b="1" dirty="0"/>
              <a:t> IS NOT NULL</a:t>
            </a:r>
          </a:p>
          <a:p>
            <a:r>
              <a:rPr lang="en-US" sz="900" b="1" dirty="0"/>
              <a:t>AND </a:t>
            </a:r>
            <a:r>
              <a:rPr lang="en-US" sz="900" b="1" dirty="0" err="1"/>
              <a:t>p.user_id</a:t>
            </a:r>
            <a:r>
              <a:rPr lang="en-US" sz="900" b="1" dirty="0"/>
              <a:t> IS NOT NULL;</a:t>
            </a:r>
          </a:p>
          <a:p>
            <a:r>
              <a:rPr lang="en-US" sz="900" b="1" dirty="0"/>
              <a:t>SELECT COUNT (*) AS 'clients'</a:t>
            </a:r>
          </a:p>
          <a:p>
            <a:r>
              <a:rPr lang="en-US" sz="900" b="1" dirty="0"/>
              <a:t>SUM(</a:t>
            </a:r>
            <a:r>
              <a:rPr lang="en-US" sz="900" b="1" dirty="0" err="1"/>
              <a:t>h_number_of_pairs</a:t>
            </a:r>
            <a:r>
              <a:rPr lang="en-US" sz="900" b="1" dirty="0"/>
              <a:t> ='3 pairs') AS '</a:t>
            </a:r>
            <a:r>
              <a:rPr lang="en-US" sz="900" b="1" dirty="0" err="1"/>
              <a:t>three_pairs</a:t>
            </a:r>
            <a:r>
              <a:rPr lang="en-US" sz="900" b="1" dirty="0"/>
              <a:t>',</a:t>
            </a:r>
          </a:p>
          <a:p>
            <a:r>
              <a:rPr lang="en-US" sz="900" b="1" dirty="0"/>
              <a:t>    SUM(</a:t>
            </a:r>
            <a:r>
              <a:rPr lang="en-US" sz="900" b="1" dirty="0" err="1"/>
              <a:t>is_purchase</a:t>
            </a:r>
            <a:r>
              <a:rPr lang="en-US" sz="900" b="1" dirty="0"/>
              <a:t>) AS '</a:t>
            </a:r>
            <a:r>
              <a:rPr lang="en-US" sz="900" b="1" dirty="0" err="1"/>
              <a:t>num_purchase</a:t>
            </a:r>
            <a:r>
              <a:rPr lang="en-US" sz="900" b="1" dirty="0"/>
              <a:t>',</a:t>
            </a:r>
          </a:p>
          <a:p>
            <a:r>
              <a:rPr lang="en-US" sz="900" b="1" dirty="0"/>
              <a:t>    1.0*SUM(</a:t>
            </a:r>
            <a:r>
              <a:rPr lang="en-US" sz="900" b="1" dirty="0" err="1"/>
              <a:t>h_number_of_pairs</a:t>
            </a:r>
            <a:r>
              <a:rPr lang="en-US" sz="900" b="1" dirty="0"/>
              <a:t> ='3 pairs')/COUNT(</a:t>
            </a:r>
            <a:r>
              <a:rPr lang="en-US" sz="900" b="1" dirty="0" err="1"/>
              <a:t>is_purchase</a:t>
            </a:r>
            <a:r>
              <a:rPr lang="en-US" sz="900" b="1" dirty="0"/>
              <a:t>) AS'success_3_pair_purchase',</a:t>
            </a:r>
          </a:p>
          <a:p>
            <a:r>
              <a:rPr lang="en-US" sz="900" b="1" dirty="0"/>
              <a:t>  1.0*SUM(</a:t>
            </a:r>
            <a:r>
              <a:rPr lang="en-US" sz="900" b="1" dirty="0" err="1"/>
              <a:t>h_number_of_pairs</a:t>
            </a:r>
            <a:r>
              <a:rPr lang="en-US" sz="900" b="1" dirty="0"/>
              <a:t> ='5 pairs')/COUNT(</a:t>
            </a:r>
            <a:r>
              <a:rPr lang="en-US" sz="900" b="1" dirty="0" err="1"/>
              <a:t>is_purchase</a:t>
            </a:r>
            <a:r>
              <a:rPr lang="en-US" sz="900" b="1" dirty="0"/>
              <a:t>) </a:t>
            </a:r>
            <a:r>
              <a:rPr lang="en-US" sz="900" b="1" dirty="0" smtClean="0"/>
              <a:t>AS'success_5_pair_purchase‘;</a:t>
            </a:r>
            <a:endParaRPr lang="en-US" sz="900" b="1" dirty="0"/>
          </a:p>
          <a:p>
            <a:r>
              <a:rPr lang="en-US" sz="900" b="1" dirty="0"/>
              <a:t> </a:t>
            </a:r>
            <a:endParaRPr lang="en-US" sz="900" dirty="0"/>
          </a:p>
        </p:txBody>
      </p:sp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3486545556"/>
              </p:ext>
            </p:extLst>
          </p:nvPr>
        </p:nvGraphicFramePr>
        <p:xfrm>
          <a:off x="3709746" y="1076517"/>
          <a:ext cx="4988829" cy="3745193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140453"/>
                <a:gridCol w="1068592"/>
                <a:gridCol w="916968"/>
                <a:gridCol w="931408"/>
                <a:gridCol w="931408"/>
              </a:tblGrid>
              <a:tr h="4060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solidFill>
                            <a:schemeClr val="bg1"/>
                          </a:solidFill>
                          <a:effectLst/>
                        </a:rPr>
                        <a:t>q_userid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h_user_id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solidFill>
                            <a:schemeClr val="bg1"/>
                          </a:solidFill>
                          <a:effectLst/>
                        </a:rPr>
                        <a:t>is_home_try_on</a:t>
                      </a:r>
                      <a:endParaRPr lang="en-US" sz="9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h_number_of_pairs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is_purchase</a:t>
                      </a:r>
                      <a:endParaRPr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291f1cca-e507-48be-b063-002b14906468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291f1cca-e507-48be-b063-002b14906468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</a:tr>
              <a:tr h="328375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ce965c4d-7a2b-4db6-9847-601747fa7812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ce965c4d-7a2b-4db6-9847-601747fa7812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3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</a:tr>
              <a:tr h="397355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28867d12-27a6-4e6a-a5fb-8bb5440117ae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28867d12-27a6-4e6a-a5fb-8bb5440117ae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</a:tr>
              <a:tr h="408814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9fc1bcfe-1c3b-4b78-bb3b-af3586c2f05c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9fc1bcfe-1c3b-4b78-bb3b-af3586c2f05c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</a:tr>
              <a:tr h="461639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20b03d28-d39c-46cf-81af-9fb479e823c0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20b03d28-d39c-46cf-81af-9fb479e823c0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</a:tr>
              <a:tr h="479394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f7f2dbff-4e8f-4b5c-b443-b54bad9ef9ae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f7f2dbff-4e8f-4b5c-b443-b54bad9ef9ae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</a:tr>
              <a:tr h="443884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b645be99-7725-439b-8bde-7dc01f8af947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b645be99-7725-439b-8bde-7dc01f8af947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</a:rPr>
                        <a:t>5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98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177975" y="251075"/>
            <a:ext cx="8520600" cy="68995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4.7 Warby PARKER, ACTIONABLE INSIGHTS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257451" y="1088675"/>
            <a:ext cx="8441123" cy="326138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900" dirty="0"/>
          </a:p>
          <a:p>
            <a:r>
              <a:rPr lang="en-US" sz="1800" i="1" dirty="0" smtClean="0">
                <a:latin typeface="+mj-lt"/>
              </a:rPr>
              <a:t>Actionable </a:t>
            </a:r>
            <a:r>
              <a:rPr lang="en-US" sz="1800" i="1" dirty="0">
                <a:latin typeface="+mj-lt"/>
              </a:rPr>
              <a:t>insights for </a:t>
            </a:r>
            <a:r>
              <a:rPr lang="en-US" sz="1800" i="1" dirty="0" err="1">
                <a:latin typeface="+mj-lt"/>
              </a:rPr>
              <a:t>Warby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smtClean="0">
                <a:latin typeface="+mj-lt"/>
              </a:rPr>
              <a:t>Parker  </a:t>
            </a:r>
          </a:p>
          <a:p>
            <a:endParaRPr lang="en-US" sz="1800" b="1" i="1" dirty="0"/>
          </a:p>
          <a:p>
            <a:pPr marL="342900" indent="-342900">
              <a:buAutoNum type="arabicPeriod"/>
            </a:pPr>
            <a:endParaRPr lang="en-US" b="1" i="1" dirty="0" smtClean="0"/>
          </a:p>
          <a:p>
            <a:pPr marL="342900" indent="-342900">
              <a:buAutoNum type="arabicPeriod"/>
            </a:pPr>
            <a:endParaRPr lang="en-US" b="1" i="1" dirty="0"/>
          </a:p>
          <a:p>
            <a:pPr marL="285750" indent="-285750" algn="ctr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 smtClean="0">
                <a:solidFill>
                  <a:srgbClr val="0070C0"/>
                </a:solidFill>
                <a:latin typeface="Arial Black" pitchFamily="34" charset="0"/>
              </a:rPr>
              <a:t>Look at ways to increase the number of  users who browse but do not purchase,</a:t>
            </a:r>
          </a:p>
          <a:p>
            <a:pPr marL="285750" indent="-285750" algn="ctr">
              <a:buFont typeface="Wingdings" pitchFamily="2" charset="2"/>
              <a:buChar char="q"/>
            </a:pPr>
            <a:endParaRPr lang="en-US" b="1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 marL="285750" indent="-285750" algn="ctr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  <a:latin typeface="Arial Black" pitchFamily="34" charset="0"/>
              </a:rPr>
              <a:t>  Its note-worth to mention that the number of customers who tried 5 pairs of glasses were the largest </a:t>
            </a:r>
            <a:r>
              <a:rPr lang="en-US" b="1" dirty="0" err="1" smtClean="0">
                <a:solidFill>
                  <a:srgbClr val="0070C0"/>
                </a:solidFill>
                <a:latin typeface="Arial Black" pitchFamily="34" charset="0"/>
              </a:rPr>
              <a:t>purchas</a:t>
            </a:r>
            <a:r>
              <a:rPr lang="en-US" b="1" dirty="0" smtClean="0">
                <a:solidFill>
                  <a:srgbClr val="0070C0"/>
                </a:solidFill>
                <a:latin typeface="Arial Black" pitchFamily="34" charset="0"/>
              </a:rPr>
              <a:t> group, </a:t>
            </a:r>
            <a:r>
              <a:rPr lang="en-US" b="1" dirty="0" err="1" smtClean="0">
                <a:solidFill>
                  <a:srgbClr val="0070C0"/>
                </a:solidFill>
                <a:latin typeface="Arial Black" pitchFamily="34" charset="0"/>
              </a:rPr>
              <a:t>therfore</a:t>
            </a:r>
            <a:r>
              <a:rPr lang="en-US" b="1" dirty="0" smtClean="0">
                <a:solidFill>
                  <a:srgbClr val="0070C0"/>
                </a:solidFill>
                <a:latin typeface="Arial Black" pitchFamily="34" charset="0"/>
              </a:rPr>
              <a:t>, perhaps additional campaigns like allowing customers to even try on more options might be beneficial to their overall sales.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 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3370">
            <a:off x="4118990" y="1319531"/>
            <a:ext cx="218281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4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490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55107" y="1020932"/>
            <a:ext cx="8416031" cy="25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1. ABOUT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WARBY PARKER</a:t>
            </a:r>
            <a:endParaRPr dirty="0"/>
          </a:p>
        </p:txBody>
      </p:sp>
      <p:pic>
        <p:nvPicPr>
          <p:cNvPr id="3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77975" y="292625"/>
            <a:ext cx="8654325" cy="837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1.1, </a:t>
            </a:r>
            <a:r>
              <a:rPr lang="en-US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WARBY PARKER(Through Our Lens) </a:t>
            </a:r>
            <a:endParaRPr lang="en-US"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 b="1" dirty="0">
              <a:solidFill>
                <a:srgbClr val="2952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54571" y="62144"/>
            <a:ext cx="2700055" cy="1006451"/>
          </a:xfrm>
          <a:prstGeom prst="rect">
            <a:avLst/>
          </a:prstGeom>
        </p:spPr>
      </p:pic>
      <p:sp>
        <p:nvSpPr>
          <p:cNvPr id="323" name="Shape 323"/>
          <p:cNvSpPr txBox="1"/>
          <p:nvPr/>
        </p:nvSpPr>
        <p:spPr>
          <a:xfrm>
            <a:off x="5179100" y="1201324"/>
            <a:ext cx="3870900" cy="374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900" dirty="0" smtClean="0">
                <a:latin typeface="Courier New"/>
                <a:ea typeface="Courier New"/>
                <a:cs typeface="Courier New"/>
                <a:sym typeface="Courier New"/>
              </a:rPr>
              <a:t>WARBY PARKER </a:t>
            </a:r>
            <a:endParaRPr lang="en" sz="9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endParaRPr lang="en" sz="9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" sz="1050" dirty="0" smtClean="0">
                <a:solidFill>
                  <a:srgbClr val="0070C0"/>
                </a:solidFill>
                <a:latin typeface="Aharoni" pitchFamily="2" charset="-79"/>
                <a:ea typeface="Courier New"/>
                <a:cs typeface="Aharoni" pitchFamily="2" charset="-79"/>
                <a:sym typeface="Courier New"/>
              </a:rPr>
              <a:t>A Snapshot of the Query and Initial Website Survey Database</a:t>
            </a:r>
          </a:p>
          <a:p>
            <a:pPr lvl="0" algn="ctr">
              <a:buClr>
                <a:schemeClr val="dk1"/>
              </a:buClr>
              <a:buSzPts val="1100"/>
            </a:pPr>
            <a:endParaRPr lang="en" sz="1050" dirty="0">
              <a:solidFill>
                <a:srgbClr val="0070C0"/>
              </a:solidFill>
              <a:latin typeface="Aharoni" pitchFamily="2" charset="-79"/>
              <a:ea typeface="Courier New"/>
              <a:cs typeface="Aharoni" pitchFamily="2" charset="-79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sz="900" dirty="0" smtClean="0"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-US" sz="900" dirty="0" smtClean="0"/>
              <a:t>Selects </a:t>
            </a:r>
            <a:r>
              <a:rPr lang="en-US" sz="900" dirty="0"/>
              <a:t>all columns from the first 10 rows. </a:t>
            </a:r>
            <a:endParaRPr lang="en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smtClean="0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FROM page_visits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LIMIT 10</a:t>
            </a:r>
            <a:r>
              <a:rPr lang="en" sz="900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9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9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 smtClean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5" y="1201324"/>
            <a:ext cx="4920900" cy="20390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>
              <a:lnSpc>
                <a:spcPct val="115000"/>
              </a:lnSpc>
              <a:buSzPts val="1200"/>
            </a:pPr>
            <a:r>
              <a:rPr lang="en-US" sz="1100" b="1" dirty="0" smtClean="0">
                <a:solidFill>
                  <a:srgbClr val="0070C0"/>
                </a:solidFill>
                <a:latin typeface="Aharoni" pitchFamily="2" charset="-79"/>
                <a:ea typeface="Arial Unicode MS" pitchFamily="34" charset="-128"/>
                <a:cs typeface="Aharoni" pitchFamily="2" charset="-79"/>
              </a:rPr>
              <a:t>EYE GLASSES,   SUNGLASSES,   HOME TRY -</a:t>
            </a:r>
            <a:r>
              <a:rPr lang="en-US" sz="1100" b="1" dirty="0" err="1" smtClean="0">
                <a:solidFill>
                  <a:srgbClr val="0070C0"/>
                </a:solidFill>
                <a:latin typeface="Aharoni" pitchFamily="2" charset="-79"/>
                <a:ea typeface="Arial Unicode MS" pitchFamily="34" charset="-128"/>
                <a:cs typeface="Aharoni" pitchFamily="2" charset="-79"/>
              </a:rPr>
              <a:t>Ons</a:t>
            </a:r>
            <a:endParaRPr lang="en-US" sz="1100" b="1" dirty="0" smtClean="0">
              <a:solidFill>
                <a:srgbClr val="0070C0"/>
              </a:solidFill>
              <a:latin typeface="Aharoni" pitchFamily="2" charset="-79"/>
              <a:ea typeface="Arial Unicode MS" pitchFamily="34" charset="-128"/>
              <a:cs typeface="Aharoni" pitchFamily="2" charset="-79"/>
            </a:endParaRPr>
          </a:p>
          <a:p>
            <a:pPr marL="152400">
              <a:lnSpc>
                <a:spcPct val="115000"/>
              </a:lnSpc>
              <a:buSzPts val="1200"/>
            </a:pPr>
            <a:r>
              <a:rPr lang="en-US" sz="900" dirty="0" smtClean="0"/>
              <a:t>Headquartered in New York City</a:t>
            </a:r>
            <a:r>
              <a:rPr lang="en-US" sz="900" b="1" dirty="0" smtClean="0"/>
              <a:t>, </a:t>
            </a:r>
            <a:r>
              <a:rPr lang="en-US" sz="900" dirty="0" smtClean="0"/>
              <a:t>NY</a:t>
            </a:r>
            <a:r>
              <a:rPr lang="en-US" sz="900" b="1" dirty="0" smtClean="0"/>
              <a:t>, </a:t>
            </a:r>
            <a:r>
              <a:rPr lang="en-US" sz="900" b="1" dirty="0" err="1" smtClean="0"/>
              <a:t>Warber</a:t>
            </a:r>
            <a:r>
              <a:rPr lang="en-US" sz="900" b="1" dirty="0" smtClean="0"/>
              <a:t> Parker </a:t>
            </a:r>
            <a:r>
              <a:rPr lang="en-US" sz="900" dirty="0" smtClean="0"/>
              <a:t>leads the way as </a:t>
            </a:r>
            <a:r>
              <a:rPr lang="en-US" sz="900" dirty="0"/>
              <a:t>a transformative lifestyle brand </a:t>
            </a:r>
            <a:r>
              <a:rPr lang="en-US" sz="900" dirty="0" smtClean="0"/>
              <a:t>offering </a:t>
            </a:r>
            <a:r>
              <a:rPr lang="en-US" sz="900" dirty="0"/>
              <a:t>designer eyewear at a revolutionary </a:t>
            </a:r>
            <a:r>
              <a:rPr lang="en-US" sz="900" dirty="0" smtClean="0"/>
              <a:t>price. Founded </a:t>
            </a:r>
            <a:r>
              <a:rPr lang="en-US" sz="900" dirty="0"/>
              <a:t>in 2010 </a:t>
            </a:r>
            <a:r>
              <a:rPr lang="en-US" sz="900" dirty="0" smtClean="0">
                <a:solidFill>
                  <a:schemeClr val="tx1"/>
                </a:solidFill>
              </a:rPr>
              <a:t>by </a:t>
            </a:r>
            <a:r>
              <a:rPr lang="en-US" sz="900" dirty="0">
                <a:solidFill>
                  <a:schemeClr val="tx1"/>
                </a:solidFill>
                <a:hlinkClick r:id="rId5"/>
              </a:rPr>
              <a:t>Neil Blumenthal</a:t>
            </a:r>
            <a:r>
              <a:rPr lang="en-US" sz="900" dirty="0">
                <a:solidFill>
                  <a:schemeClr val="tx1"/>
                </a:solidFill>
              </a:rPr>
              <a:t>, </a:t>
            </a:r>
            <a:r>
              <a:rPr lang="en-US" sz="900" u="sng" dirty="0">
                <a:solidFill>
                  <a:schemeClr val="tx1"/>
                </a:solidFill>
                <a:hlinkClick r:id="rId6"/>
              </a:rPr>
              <a:t>Andrew Hunt</a:t>
            </a:r>
            <a:r>
              <a:rPr lang="en-US" sz="900" dirty="0">
                <a:solidFill>
                  <a:schemeClr val="tx1"/>
                </a:solidFill>
              </a:rPr>
              <a:t>, </a:t>
            </a:r>
            <a:r>
              <a:rPr lang="en-US" sz="900" dirty="0">
                <a:solidFill>
                  <a:schemeClr val="tx1"/>
                </a:solidFill>
                <a:hlinkClick r:id="rId7"/>
              </a:rPr>
              <a:t>David </a:t>
            </a:r>
            <a:r>
              <a:rPr lang="en-US" sz="900" dirty="0" err="1" smtClean="0">
                <a:solidFill>
                  <a:schemeClr val="tx1"/>
                </a:solidFill>
                <a:hlinkClick r:id="rId7"/>
              </a:rPr>
              <a:t>Gilboa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and </a:t>
            </a:r>
            <a:r>
              <a:rPr lang="en-US" sz="900" dirty="0" smtClean="0"/>
              <a:t>named </a:t>
            </a:r>
            <a:r>
              <a:rPr lang="en-US" sz="900" dirty="0"/>
              <a:t>after two characters in an early Jack Kerouac </a:t>
            </a:r>
            <a:r>
              <a:rPr lang="en-US" sz="900" dirty="0" smtClean="0"/>
              <a:t>journal.</a:t>
            </a:r>
          </a:p>
          <a:p>
            <a:pPr marL="152400">
              <a:lnSpc>
                <a:spcPct val="115000"/>
              </a:lnSpc>
              <a:buSzPts val="1200"/>
            </a:pPr>
            <a:endParaRPr lang="en-US" sz="900" dirty="0"/>
          </a:p>
          <a:p>
            <a:pPr marL="152400">
              <a:lnSpc>
                <a:spcPct val="115000"/>
              </a:lnSpc>
              <a:buSzPts val="1200"/>
            </a:pPr>
            <a:r>
              <a:rPr lang="en-US" sz="1100" b="1" dirty="0" smtClean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Giving Back!</a:t>
            </a:r>
          </a:p>
          <a:p>
            <a:pPr marL="152400">
              <a:lnSpc>
                <a:spcPct val="115000"/>
              </a:lnSpc>
              <a:buSzPts val="1200"/>
            </a:pPr>
            <a:r>
              <a:rPr lang="en-US" sz="900" dirty="0" smtClean="0"/>
              <a:t> </a:t>
            </a:r>
            <a:r>
              <a:rPr lang="en-US" sz="900" dirty="0" err="1"/>
              <a:t>Warby</a:t>
            </a:r>
            <a:r>
              <a:rPr lang="en-US" sz="900" dirty="0"/>
              <a:t> Parker believes in creative thinking, smart design, and doing good in the world — for every pair of eyeglasses and sunglasses sold, a pair is distributed to someone in need</a:t>
            </a:r>
            <a:r>
              <a:rPr lang="en-US" sz="900" dirty="0" smtClean="0"/>
              <a:t>. </a:t>
            </a:r>
            <a:endParaRPr lang="en-US" sz="1000" b="1" i="1" dirty="0" smtClean="0">
              <a:latin typeface="Aparajita" pitchFamily="34" charset="0"/>
              <a:cs typeface="Aparajita" pitchFamily="34" charset="0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b="1" i="1" dirty="0">
              <a:latin typeface="Aparajita" pitchFamily="34" charset="0"/>
              <a:cs typeface="Aparajita" pitchFamily="34" charset="0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b="1" i="1" dirty="0" smtClean="0">
                <a:latin typeface="Aparajita" pitchFamily="34" charset="0"/>
                <a:cs typeface="Aparajita" pitchFamily="34" charset="0"/>
              </a:rPr>
              <a:t>This </a:t>
            </a:r>
            <a:r>
              <a:rPr lang="en-US" sz="1000" b="1" i="1" dirty="0">
                <a:latin typeface="Aparajita" pitchFamily="34" charset="0"/>
                <a:cs typeface="Aparajita" pitchFamily="34" charset="0"/>
              </a:rPr>
              <a:t>project was a collaboration with </a:t>
            </a:r>
            <a:r>
              <a:rPr lang="en-US" sz="1000" b="1" i="1" dirty="0" err="1">
                <a:latin typeface="Aparajita" pitchFamily="34" charset="0"/>
                <a:cs typeface="Aparajita" pitchFamily="34" charset="0"/>
              </a:rPr>
              <a:t>Warby</a:t>
            </a:r>
            <a:r>
              <a:rPr lang="en-US" sz="1000" b="1" i="1" dirty="0">
                <a:latin typeface="Aparajita" pitchFamily="34" charset="0"/>
                <a:cs typeface="Aparajita" pitchFamily="34" charset="0"/>
              </a:rPr>
              <a:t> Parker’s Data Science team (thank you!) and uses fictional data.</a:t>
            </a:r>
            <a:endParaRPr sz="1000" b="1" i="1" dirty="0">
              <a:latin typeface="Aparajita" pitchFamily="34" charset="0"/>
              <a:ea typeface="Roboto"/>
              <a:cs typeface="Aparajita" pitchFamily="34" charset="0"/>
              <a:sym typeface="Roboto"/>
            </a:endParaRPr>
          </a:p>
        </p:txBody>
      </p:sp>
      <p:graphicFrame>
        <p:nvGraphicFramePr>
          <p:cNvPr id="325" name="Shape 325"/>
          <p:cNvGraphicFramePr/>
          <p:nvPr>
            <p:extLst>
              <p:ext uri="{D42A27DB-BD31-4B8C-83A1-F6EECF244321}">
                <p14:modId xmlns:p14="http://schemas.microsoft.com/office/powerpoint/2010/main" val="199227426"/>
              </p:ext>
            </p:extLst>
          </p:nvPr>
        </p:nvGraphicFramePr>
        <p:xfrm>
          <a:off x="5339015" y="2856772"/>
          <a:ext cx="3551069" cy="1747583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149212"/>
                <a:gridCol w="1283270"/>
                <a:gridCol w="1118587"/>
              </a:tblGrid>
              <a:tr h="41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</a:rPr>
                        <a:t>Survey question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lang="en" sz="900" b="1" dirty="0" smtClean="0">
                          <a:solidFill>
                            <a:srgbClr val="FFFFFF"/>
                          </a:solidFill>
                        </a:rPr>
                        <a:t>ser_id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rgbClr val="FFFFFF"/>
                          </a:solidFill>
                        </a:rPr>
                        <a:t>responses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335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1. What are you looking for?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005e7f99-d48c-4fce-b605-10506c85aaf7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5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2. What's your fit?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005e7f99-d48c-4fce-b605-10506c85aaf7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35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3. Which shapes do you like?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00a556ed-f13e-4c67-8704-27e3573684cd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Round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4. Which colors do you like?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00a556ed-f13e-4c67-8704-27e3573684cd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Two-Tone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9519" y="423659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Try 5 frames for free</a:t>
            </a:r>
          </a:p>
          <a:p>
            <a:pPr algn="ctr"/>
            <a:r>
              <a:rPr lang="en-US" b="1" dirty="0"/>
              <a:t>in your own </a:t>
            </a:r>
            <a:r>
              <a:rPr lang="en-US" b="1" dirty="0" smtClean="0"/>
              <a:t>mirror with </a:t>
            </a:r>
            <a:r>
              <a:rPr lang="en-US" b="1" dirty="0"/>
              <a:t>the A/C blasting</a:t>
            </a:r>
          </a:p>
        </p:txBody>
      </p:sp>
      <p:pic>
        <p:nvPicPr>
          <p:cNvPr id="10" name="Picture 9"/>
          <p:cNvPicPr/>
          <p:nvPr/>
        </p:nvPicPr>
        <p:blipFill>
          <a:blip r:embed="rId8"/>
          <a:stretch>
            <a:fillRect/>
          </a:stretch>
        </p:blipFill>
        <p:spPr>
          <a:xfrm rot="998050">
            <a:off x="2710496" y="3649133"/>
            <a:ext cx="2157759" cy="8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490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53000" y="1543050"/>
            <a:ext cx="763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lang="en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. </a:t>
            </a:r>
            <a:r>
              <a:rPr lang="en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</a:t>
            </a:r>
            <a:r>
              <a:rPr lang="en-US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h</a:t>
            </a:r>
            <a:r>
              <a:rPr lang="en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e Quiz Funnel</a:t>
            </a:r>
            <a:endParaRPr dirty="0"/>
          </a:p>
        </p:txBody>
      </p:sp>
      <p:pic>
        <p:nvPicPr>
          <p:cNvPr id="4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41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33165" y="292625"/>
            <a:ext cx="8875983" cy="796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.1 WARBY PARKER, </a:t>
            </a:r>
            <a:r>
              <a:rPr lang="en" sz="2400" b="1" i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STYLE QUIZ SURVEY</a:t>
            </a:r>
            <a:endParaRPr sz="2400" b="1" i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217911" y="1130225"/>
            <a:ext cx="3870900" cy="390945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900" b="1" i="1" u="sng" dirty="0" smtClean="0">
                <a:solidFill>
                  <a:srgbClr val="0070C0"/>
                </a:solidFill>
              </a:rPr>
              <a:t>STYLE</a:t>
            </a:r>
            <a:r>
              <a:rPr lang="en-US" sz="900" b="1" u="sng" dirty="0" smtClean="0">
                <a:solidFill>
                  <a:srgbClr val="0070C0"/>
                </a:solidFill>
              </a:rPr>
              <a:t> QUIZ TABLE QUERY</a:t>
            </a:r>
          </a:p>
          <a:p>
            <a:endParaRPr lang="en-US" sz="900" dirty="0"/>
          </a:p>
          <a:p>
            <a:r>
              <a:rPr lang="en-US" sz="1100" dirty="0" smtClean="0"/>
              <a:t>SELECT </a:t>
            </a:r>
            <a:r>
              <a:rPr lang="en-US" sz="1100" dirty="0"/>
              <a:t>*</a:t>
            </a:r>
          </a:p>
          <a:p>
            <a:r>
              <a:rPr lang="en-US" sz="1100" dirty="0" smtClean="0"/>
              <a:t>FROM </a:t>
            </a:r>
            <a:r>
              <a:rPr lang="en-US" sz="1100" dirty="0"/>
              <a:t>survey</a:t>
            </a:r>
          </a:p>
          <a:p>
            <a:r>
              <a:rPr lang="en-US" sz="1100" dirty="0" smtClean="0"/>
              <a:t>LIMIT </a:t>
            </a:r>
            <a:r>
              <a:rPr lang="en-US" sz="1100" dirty="0"/>
              <a:t>10</a:t>
            </a:r>
            <a:r>
              <a:rPr lang="en-US" sz="1100" dirty="0" smtClean="0"/>
              <a:t>;</a:t>
            </a:r>
          </a:p>
          <a:p>
            <a:endParaRPr lang="en-US" sz="1100" dirty="0"/>
          </a:p>
          <a:p>
            <a:endParaRPr lang="en-US" sz="1100" dirty="0" smtClean="0"/>
          </a:p>
          <a:p>
            <a:pPr algn="ctr">
              <a:buClr>
                <a:schemeClr val="dk1"/>
              </a:buClr>
              <a:buSzPts val="1100"/>
            </a:pPr>
            <a:r>
              <a:rPr lang="en-US" sz="1100" dirty="0" smtClean="0"/>
              <a:t>Q?: What </a:t>
            </a:r>
            <a:r>
              <a:rPr lang="en-US" sz="1100" dirty="0"/>
              <a:t>columns does the table have</a:t>
            </a:r>
            <a:r>
              <a:rPr lang="en-US" sz="1100" dirty="0" smtClean="0"/>
              <a:t>?</a:t>
            </a:r>
          </a:p>
          <a:p>
            <a:pPr>
              <a:buClr>
                <a:schemeClr val="dk1"/>
              </a:buClr>
              <a:buSzPts val="1100"/>
            </a:pPr>
            <a:endParaRPr lang="en-US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sz="1100" dirty="0" smtClean="0">
                <a:latin typeface="+mn-lt"/>
                <a:ea typeface="Courier New"/>
                <a:cs typeface="Courier New"/>
                <a:sym typeface="Courier New"/>
              </a:rPr>
              <a:t>The specific columns from the survey table are</a:t>
            </a:r>
            <a:r>
              <a:rPr lang="en-US" sz="1100" dirty="0" smtClean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question, </a:t>
            </a:r>
            <a:r>
              <a:rPr lang="en-US" sz="1100" b="1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-US" sz="11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, and </a:t>
            </a:r>
            <a:r>
              <a:rPr lang="en-US" sz="11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11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" sz="1100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dk1"/>
              </a:buClr>
              <a:buSzPts val="1100"/>
            </a:pPr>
            <a:endParaRPr lang="en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1100" dirty="0"/>
          </a:p>
          <a:p>
            <a:pPr algn="ctr"/>
            <a:r>
              <a:rPr lang="en-US" sz="1100" dirty="0" smtClean="0">
                <a:latin typeface="+mn-lt"/>
              </a:rPr>
              <a:t>Q?: </a:t>
            </a:r>
            <a:r>
              <a:rPr lang="en-US" sz="1100" dirty="0">
                <a:latin typeface="+mn-lt"/>
              </a:rPr>
              <a:t> </a:t>
            </a:r>
            <a:r>
              <a:rPr lang="en-US" sz="1100" dirty="0">
                <a:latin typeface="+mn-lt"/>
              </a:rPr>
              <a:t>The five Unique Questions are</a:t>
            </a:r>
            <a:r>
              <a:rPr lang="en-US" sz="1100" dirty="0" smtClean="0">
                <a:latin typeface="+mn-lt"/>
              </a:rPr>
              <a:t>:</a:t>
            </a:r>
          </a:p>
          <a:p>
            <a:pPr algn="ctr"/>
            <a:r>
              <a:rPr lang="en-US" sz="1100" b="1" dirty="0" smtClean="0">
                <a:solidFill>
                  <a:srgbClr val="0070C0"/>
                </a:solidFill>
              </a:rPr>
              <a:t>1</a:t>
            </a:r>
            <a:r>
              <a:rPr lang="en-US" sz="1100" b="1" dirty="0">
                <a:solidFill>
                  <a:srgbClr val="0070C0"/>
                </a:solidFill>
              </a:rPr>
              <a:t>."What are you looking for</a:t>
            </a:r>
            <a:r>
              <a:rPr lang="en-US" sz="1100" b="1" dirty="0" smtClean="0">
                <a:solidFill>
                  <a:srgbClr val="0070C0"/>
                </a:solidFill>
              </a:rPr>
              <a:t>?“</a:t>
            </a:r>
          </a:p>
          <a:p>
            <a:pPr algn="ctr"/>
            <a:r>
              <a:rPr lang="en-US" sz="1100" b="1" dirty="0" smtClean="0">
                <a:solidFill>
                  <a:srgbClr val="0070C0"/>
                </a:solidFill>
              </a:rPr>
              <a:t> </a:t>
            </a:r>
            <a:r>
              <a:rPr lang="en-US" sz="1100" b="1" dirty="0">
                <a:solidFill>
                  <a:srgbClr val="0070C0"/>
                </a:solidFill>
              </a:rPr>
              <a:t>2."What's your fit</a:t>
            </a:r>
            <a:r>
              <a:rPr lang="en-US" sz="1100" b="1" dirty="0" smtClean="0">
                <a:solidFill>
                  <a:srgbClr val="0070C0"/>
                </a:solidFill>
              </a:rPr>
              <a:t>?“</a:t>
            </a:r>
          </a:p>
          <a:p>
            <a:pPr algn="ctr"/>
            <a:r>
              <a:rPr lang="en-US" sz="1100" b="1" dirty="0" smtClean="0">
                <a:solidFill>
                  <a:srgbClr val="0070C0"/>
                </a:solidFill>
              </a:rPr>
              <a:t> </a:t>
            </a:r>
            <a:r>
              <a:rPr lang="en-US" sz="1100" b="1" dirty="0">
                <a:solidFill>
                  <a:srgbClr val="0070C0"/>
                </a:solidFill>
              </a:rPr>
              <a:t>3."Which shapes do you like?“ </a:t>
            </a:r>
            <a:endParaRPr lang="en-US" sz="11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100" b="1" dirty="0" smtClean="0">
                <a:solidFill>
                  <a:srgbClr val="0070C0"/>
                </a:solidFill>
              </a:rPr>
              <a:t>4</a:t>
            </a:r>
            <a:r>
              <a:rPr lang="en-US" sz="1100" b="1" dirty="0">
                <a:solidFill>
                  <a:srgbClr val="0070C0"/>
                </a:solidFill>
              </a:rPr>
              <a:t>."Which colors do you like</a:t>
            </a:r>
            <a:r>
              <a:rPr lang="en-US" sz="1100" b="1" dirty="0" smtClean="0">
                <a:solidFill>
                  <a:srgbClr val="0070C0"/>
                </a:solidFill>
              </a:rPr>
              <a:t>?“</a:t>
            </a:r>
          </a:p>
          <a:p>
            <a:pPr algn="ctr"/>
            <a:r>
              <a:rPr lang="en-US" sz="1100" b="1" dirty="0" smtClean="0">
                <a:solidFill>
                  <a:srgbClr val="0070C0"/>
                </a:solidFill>
              </a:rPr>
              <a:t> </a:t>
            </a:r>
            <a:r>
              <a:rPr lang="en-US" sz="1100" b="1" dirty="0">
                <a:solidFill>
                  <a:srgbClr val="0070C0"/>
                </a:solidFill>
              </a:rPr>
              <a:t>5."When was your last eye exam?"</a:t>
            </a:r>
          </a:p>
          <a:p>
            <a:pPr algn="ctr"/>
            <a:endParaRPr lang="en-US" sz="1050" b="1" dirty="0"/>
          </a:p>
        </p:txBody>
      </p:sp>
      <p:sp>
        <p:nvSpPr>
          <p:cNvPr id="324" name="Shape 324"/>
          <p:cNvSpPr txBox="1"/>
          <p:nvPr/>
        </p:nvSpPr>
        <p:spPr>
          <a:xfrm>
            <a:off x="133165" y="1130225"/>
            <a:ext cx="4935985" cy="796229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000" b="1" dirty="0" smtClean="0">
              <a:solidFill>
                <a:srgbClr val="0070C0"/>
              </a:solidFill>
            </a:endParaRPr>
          </a:p>
          <a:p>
            <a:pPr lvl="0"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b="1" dirty="0" smtClean="0">
                <a:solidFill>
                  <a:srgbClr val="0070C0"/>
                </a:solidFill>
              </a:rPr>
              <a:t>The results of the Style Quiz, shown below, helps users find their perfect frame using a unique set of five questions. </a:t>
            </a:r>
            <a:endParaRPr sz="1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04800">
              <a:lnSpc>
                <a:spcPct val="115000"/>
              </a:lnSpc>
              <a:buSzPts val="1200"/>
              <a:buFont typeface="Roboto"/>
              <a:buChar char="●"/>
            </a:pPr>
            <a:r>
              <a:rPr lang="en-US" sz="1000" dirty="0" smtClean="0"/>
              <a:t>The </a:t>
            </a:r>
            <a:r>
              <a:rPr lang="en-US" sz="1000" dirty="0"/>
              <a:t>users' responses are stored in a table called </a:t>
            </a:r>
            <a:r>
              <a:rPr lang="en-US" sz="1000" b="1" i="1" dirty="0"/>
              <a:t>survey</a:t>
            </a:r>
            <a:r>
              <a:rPr lang="en-US" sz="1000" b="1" i="1" dirty="0" smtClean="0"/>
              <a:t>.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5" name="Shape 325"/>
          <p:cNvGraphicFramePr/>
          <p:nvPr>
            <p:extLst>
              <p:ext uri="{D42A27DB-BD31-4B8C-83A1-F6EECF244321}">
                <p14:modId xmlns:p14="http://schemas.microsoft.com/office/powerpoint/2010/main" val="332556620"/>
              </p:ext>
            </p:extLst>
          </p:nvPr>
        </p:nvGraphicFramePr>
        <p:xfrm>
          <a:off x="140541" y="2166314"/>
          <a:ext cx="4920900" cy="3104412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459350"/>
                <a:gridCol w="1868700"/>
                <a:gridCol w="1592850"/>
              </a:tblGrid>
              <a:tr h="485668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FFFF"/>
                          </a:solidFill>
                        </a:rPr>
                        <a:t>column1</a:t>
                      </a:r>
                      <a:endParaRPr sz="10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FFFF"/>
                          </a:solidFill>
                        </a:rPr>
                        <a:t>column2</a:t>
                      </a:r>
                      <a:endParaRPr sz="10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FFFFFF"/>
                          </a:solidFill>
                        </a:rPr>
                        <a:t>column3</a:t>
                      </a:r>
                      <a:endParaRPr sz="10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215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292929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question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292929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user_id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292929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response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85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1. What are you looking for?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005e7f99-d48c-4fce-b605-10506c85aaf7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Women's Styles</a:t>
                      </a:r>
                      <a:endParaRPr lang="en-US" sz="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85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2. What's your fit?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005e7f99-d48c-4fce-b605-10506c85aaf7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87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3. Which shapes do you like?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00a556ed-f13e-4c67-8704-27e3573684cd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Round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87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4. Which colors do you like?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00a556ed-f13e-4c67-8704-27e3573684cd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Two-Tone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87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1. What are you looking for?</a:t>
                      </a:r>
                      <a:endParaRPr lang="en-US" sz="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00a556ed-f13e-4c67-8704-27e3573684cd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I'm not sure. Let's skip it.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87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2. What's your fit?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00a556ed-f13e-4c67-8704-27e3573684cd</a:t>
                      </a:r>
                      <a:endParaRPr lang="en-US" sz="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Narrow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87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5. When was your last eye exam?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00a556ed-f13e-4c67-8704-27e3573684cd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525252"/>
                          </a:solidFill>
                          <a:effectLst/>
                          <a:latin typeface="Segoe UI"/>
                          <a:ea typeface="Times New Roman"/>
                          <a:cs typeface="Times New Roman"/>
                        </a:rPr>
                        <a:t>&lt;1 Year</a:t>
                      </a: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85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85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77974" y="292625"/>
            <a:ext cx="8806228" cy="70167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.2 WARBY PARKER, </a:t>
            </a:r>
            <a:r>
              <a:rPr lang="en" sz="20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USER  QUIZ FUNNEL SURVEY ANALYTICS </a:t>
            </a:r>
            <a:endParaRPr sz="2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5179100" y="1130225"/>
            <a:ext cx="3870900" cy="381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" sz="1000" b="1" dirty="0" smtClean="0">
                <a:solidFill>
                  <a:srgbClr val="0070C0"/>
                </a:solidFill>
                <a:latin typeface="Arial Black" pitchFamily="34" charset="0"/>
                <a:ea typeface="Courier New"/>
                <a:cs typeface="Courier New"/>
                <a:sym typeface="Courier New"/>
              </a:rPr>
              <a:t>A look at the </a:t>
            </a:r>
            <a:r>
              <a:rPr lang="en" sz="1000" b="1" i="1" dirty="0" smtClean="0">
                <a:solidFill>
                  <a:srgbClr val="0070C0"/>
                </a:solidFill>
                <a:latin typeface="Arial Black" pitchFamily="34" charset="0"/>
                <a:ea typeface="Courier New"/>
                <a:cs typeface="Courier New"/>
                <a:sym typeface="Courier New"/>
              </a:rPr>
              <a:t>QUIZ</a:t>
            </a:r>
            <a:r>
              <a:rPr lang="en" sz="1000" b="1" dirty="0" smtClean="0">
                <a:solidFill>
                  <a:srgbClr val="0070C0"/>
                </a:solidFill>
                <a:latin typeface="Arial Black" pitchFamily="34" charset="0"/>
                <a:ea typeface="Courier New"/>
                <a:cs typeface="Courier New"/>
                <a:sym typeface="Courier New"/>
              </a:rPr>
              <a:t> F</a:t>
            </a:r>
            <a:r>
              <a:rPr lang="en-US" sz="1000" b="1" dirty="0" smtClean="0">
                <a:solidFill>
                  <a:srgbClr val="0070C0"/>
                </a:solidFill>
                <a:latin typeface="Arial Black" pitchFamily="34" charset="0"/>
                <a:ea typeface="Courier New"/>
                <a:cs typeface="Courier New"/>
                <a:sym typeface="Courier New"/>
              </a:rPr>
              <a:t>u</a:t>
            </a:r>
            <a:r>
              <a:rPr lang="en" sz="1000" b="1" dirty="0" smtClean="0">
                <a:solidFill>
                  <a:srgbClr val="0070C0"/>
                </a:solidFill>
                <a:latin typeface="Arial Black" pitchFamily="34" charset="0"/>
                <a:ea typeface="Courier New"/>
                <a:cs typeface="Courier New"/>
                <a:sym typeface="Courier New"/>
              </a:rPr>
              <a:t>nnel Query to understand how users move through the survey questions.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Arial Black" pitchFamily="34" charset="0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 smtClean="0"/>
              <a:t>SELECT </a:t>
            </a:r>
            <a:r>
              <a:rPr lang="en-US" sz="900" dirty="0"/>
              <a:t>question,</a:t>
            </a:r>
          </a:p>
          <a:p>
            <a:r>
              <a:rPr lang="en-US" sz="900" dirty="0" smtClean="0"/>
              <a:t>COUNT(DISTINCT </a:t>
            </a:r>
            <a:r>
              <a:rPr lang="en-US" sz="900" dirty="0" err="1" smtClean="0"/>
              <a:t>user_id</a:t>
            </a:r>
            <a:r>
              <a:rPr lang="en-US" sz="900" dirty="0"/>
              <a:t>)</a:t>
            </a:r>
          </a:p>
          <a:p>
            <a:r>
              <a:rPr lang="en-US" sz="900" dirty="0"/>
              <a:t>FROM survey</a:t>
            </a:r>
          </a:p>
          <a:p>
            <a:r>
              <a:rPr lang="en-US" sz="900" dirty="0"/>
              <a:t>GROUP BY question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LIMIT 10</a:t>
            </a:r>
            <a:r>
              <a:rPr lang="en" sz="900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050" b="1" i="1" dirty="0">
                <a:solidFill>
                  <a:srgbClr val="0070C0"/>
                </a:solidFill>
              </a:rPr>
              <a:t>What is the number of responses for each question</a:t>
            </a:r>
            <a:r>
              <a:rPr lang="en-US" sz="1050" b="1" i="1" dirty="0" smtClean="0">
                <a:solidFill>
                  <a:srgbClr val="0070C0"/>
                </a:solidFill>
              </a:rPr>
              <a:t>?</a:t>
            </a:r>
          </a:p>
          <a:p>
            <a:pPr lvl="0"/>
            <a:endParaRPr lang="en-US" sz="900" b="1" i="1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900" i="1" dirty="0" smtClean="0">
                <a:latin typeface="Courier New"/>
                <a:ea typeface="Courier New"/>
                <a:cs typeface="Courier New"/>
                <a:sym typeface="Courier New"/>
              </a:rPr>
              <a:t>The number of responses for each question is as follows:</a:t>
            </a:r>
          </a:p>
          <a:p>
            <a:pPr lvl="0"/>
            <a:endParaRPr lang="en-US" sz="900" i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900" b="1" i="1" dirty="0" smtClean="0"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-US" sz="900" i="1" dirty="0" smtClean="0">
                <a:latin typeface="Courier New"/>
                <a:ea typeface="Courier New"/>
                <a:cs typeface="Courier New"/>
                <a:sym typeface="Courier New"/>
              </a:rPr>
              <a:t> Users responded to question 1; </a:t>
            </a:r>
            <a:r>
              <a:rPr lang="en-US" sz="900" b="1" i="1" dirty="0" smtClean="0">
                <a:latin typeface="Courier New"/>
                <a:ea typeface="Courier New"/>
                <a:cs typeface="Courier New"/>
                <a:sym typeface="Courier New"/>
              </a:rPr>
              <a:t>475</a:t>
            </a:r>
            <a:r>
              <a:rPr lang="en-US" sz="900" i="1" dirty="0" smtClean="0">
                <a:latin typeface="Courier New"/>
                <a:ea typeface="Courier New"/>
                <a:cs typeface="Courier New"/>
                <a:sym typeface="Courier New"/>
              </a:rPr>
              <a:t> responded to question 2 (What is your fit?}; </a:t>
            </a:r>
            <a:r>
              <a:rPr lang="en-US" sz="900" b="1" i="1" dirty="0" smtClean="0">
                <a:latin typeface="Courier New"/>
                <a:ea typeface="Courier New"/>
                <a:cs typeface="Courier New"/>
                <a:sym typeface="Courier New"/>
              </a:rPr>
              <a:t>380</a:t>
            </a:r>
            <a:r>
              <a:rPr lang="en-US" sz="900" i="1" dirty="0" smtClean="0">
                <a:latin typeface="Courier New"/>
                <a:ea typeface="Courier New"/>
                <a:cs typeface="Courier New"/>
                <a:sym typeface="Courier New"/>
              </a:rPr>
              <a:t> users moved on to respond to question 3 (Which shapes do you like?}; </a:t>
            </a:r>
            <a:r>
              <a:rPr lang="en-US" sz="900" b="1" i="1" dirty="0" smtClean="0">
                <a:latin typeface="Courier New"/>
                <a:ea typeface="Courier New"/>
                <a:cs typeface="Courier New"/>
                <a:sym typeface="Courier New"/>
              </a:rPr>
              <a:t>361</a:t>
            </a:r>
            <a:r>
              <a:rPr lang="en-US" sz="900" i="1" dirty="0" smtClean="0">
                <a:latin typeface="Courier New"/>
                <a:ea typeface="Courier New"/>
                <a:cs typeface="Courier New"/>
                <a:sym typeface="Courier New"/>
              </a:rPr>
              <a:t> users responded to question 4 (Which colors do you like?) and </a:t>
            </a:r>
            <a:r>
              <a:rPr lang="en-US" sz="900" b="1" i="1" dirty="0" smtClean="0">
                <a:latin typeface="Courier New"/>
                <a:ea typeface="Courier New"/>
                <a:cs typeface="Courier New"/>
                <a:sym typeface="Courier New"/>
              </a:rPr>
              <a:t>270</a:t>
            </a:r>
            <a:r>
              <a:rPr lang="en-US" sz="900" i="1" dirty="0" smtClean="0">
                <a:latin typeface="Courier New"/>
                <a:ea typeface="Courier New"/>
                <a:cs typeface="Courier New"/>
                <a:sym typeface="Courier New"/>
              </a:rPr>
              <a:t> users went on to answer question 5 ( When was your last eye exam?)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77974" y="1130225"/>
            <a:ext cx="5001125" cy="164848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1" dirty="0" smtClean="0">
                <a:solidFill>
                  <a:srgbClr val="0070C0"/>
                </a:solidFill>
                <a:ea typeface="Roboto"/>
              </a:rPr>
              <a:t>In a </a:t>
            </a:r>
            <a:r>
              <a:rPr lang="en-US" sz="1000" b="1" i="1" dirty="0" smtClean="0">
                <a:solidFill>
                  <a:srgbClr val="0070C0"/>
                </a:solidFill>
                <a:ea typeface="Roboto"/>
              </a:rPr>
              <a:t>funnel</a:t>
            </a:r>
            <a:r>
              <a:rPr lang="en-US" sz="1000" b="1" dirty="0" smtClean="0">
                <a:solidFill>
                  <a:srgbClr val="0070C0"/>
                </a:solidFill>
                <a:ea typeface="Roboto"/>
              </a:rPr>
              <a:t>, </a:t>
            </a:r>
            <a:r>
              <a:rPr lang="en-US" sz="1000" b="1" dirty="0" smtClean="0">
                <a:solidFill>
                  <a:srgbClr val="0070C0"/>
                </a:solidFill>
              </a:rPr>
              <a:t>Users </a:t>
            </a:r>
            <a:r>
              <a:rPr lang="en-US" sz="1000" b="1" dirty="0">
                <a:solidFill>
                  <a:srgbClr val="0070C0"/>
                </a:solidFill>
              </a:rPr>
              <a:t>will </a:t>
            </a:r>
            <a:r>
              <a:rPr lang="en-US" sz="1000" b="1" dirty="0" smtClean="0">
                <a:solidFill>
                  <a:srgbClr val="0070C0"/>
                </a:solidFill>
              </a:rPr>
              <a:t> "give </a:t>
            </a:r>
            <a:r>
              <a:rPr lang="en-US" sz="1000" b="1" dirty="0">
                <a:solidFill>
                  <a:srgbClr val="0070C0"/>
                </a:solidFill>
              </a:rPr>
              <a:t>up" at different points in the survey. </a:t>
            </a:r>
            <a:r>
              <a:rPr lang="en-US" sz="1000" b="1" dirty="0" smtClean="0">
                <a:solidFill>
                  <a:srgbClr val="0070C0"/>
                </a:solidFill>
              </a:rPr>
              <a:t>This survey  analyzes the number of users who  </a:t>
            </a:r>
            <a:r>
              <a:rPr lang="en-US" sz="1000" b="1" dirty="0">
                <a:solidFill>
                  <a:srgbClr val="0070C0"/>
                </a:solidFill>
              </a:rPr>
              <a:t>move from Question 1 to Question 2, etc.</a:t>
            </a:r>
          </a:p>
          <a:p>
            <a:endParaRPr lang="en-US" sz="900" b="1" dirty="0">
              <a:solidFill>
                <a:srgbClr val="0070C0"/>
              </a:solidFill>
            </a:endParaRPr>
          </a:p>
          <a:p>
            <a:r>
              <a:rPr lang="en-US" sz="1000" b="1" i="1" dirty="0">
                <a:latin typeface="+mn-lt"/>
              </a:rPr>
              <a:t>Which question(s) of the quiz have a lower completion rates?</a:t>
            </a:r>
            <a:endParaRPr lang="en-US" sz="1000" b="1" dirty="0">
              <a:latin typeface="+mn-lt"/>
            </a:endParaRPr>
          </a:p>
          <a:p>
            <a:r>
              <a:rPr lang="en-US" sz="1000" b="1" i="1" dirty="0">
                <a:latin typeface="+mn-lt"/>
              </a:rPr>
              <a:t>What do you think is </a:t>
            </a:r>
            <a:r>
              <a:rPr lang="en-US" sz="1000" b="1" i="1" dirty="0" smtClean="0">
                <a:latin typeface="+mn-lt"/>
              </a:rPr>
              <a:t>the reason?</a:t>
            </a:r>
          </a:p>
          <a:p>
            <a:pPr marL="171450" lvl="8" indent="-171450">
              <a:buFont typeface="Wingdings" pitchFamily="2" charset="2"/>
              <a:buChar char="§"/>
            </a:pPr>
            <a:r>
              <a:rPr lang="en-US" sz="900" dirty="0" smtClean="0">
                <a:latin typeface="+mn-lt"/>
                <a:ea typeface="Roboto"/>
                <a:cs typeface="Roboto"/>
                <a:sym typeface="Roboto"/>
              </a:rPr>
              <a:t>  The number of responses are greatest for question 1 and 2, obviously, but tend to taper off by questions 3 and 4 as users are asked to ponder questions they may have to think more deeply about.</a:t>
            </a:r>
            <a:endParaRPr sz="900" dirty="0" smtClean="0">
              <a:latin typeface="+mn-lt"/>
              <a:ea typeface="Roboto"/>
              <a:cs typeface="Roboto"/>
              <a:sym typeface="Roboto"/>
            </a:endParaRPr>
          </a:p>
          <a:p>
            <a:pPr marL="3238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itchFamily="2" charset="2"/>
              <a:buChar char="§"/>
            </a:pPr>
            <a:r>
              <a:rPr lang="en-US" sz="900" dirty="0" smtClean="0">
                <a:latin typeface="+mn-lt"/>
                <a:ea typeface="Roboto"/>
                <a:cs typeface="Roboto"/>
                <a:sym typeface="Roboto"/>
              </a:rPr>
              <a:t>The lowest response is for question 5. Many users may not recall when their last eye exam was. Therefore, this last question may cause users to lose interest.</a:t>
            </a:r>
            <a:endParaRPr sz="900" dirty="0">
              <a:latin typeface="+mn-lt"/>
              <a:ea typeface="Roboto"/>
              <a:cs typeface="Roboto"/>
              <a:sym typeface="Roboto"/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endParaRPr sz="1200" dirty="0">
              <a:latin typeface="+mn-lt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25" name="Shape 325"/>
          <p:cNvGraphicFramePr/>
          <p:nvPr>
            <p:extLst>
              <p:ext uri="{D42A27DB-BD31-4B8C-83A1-F6EECF244321}">
                <p14:modId xmlns:p14="http://schemas.microsoft.com/office/powerpoint/2010/main" val="3907587256"/>
              </p:ext>
            </p:extLst>
          </p:nvPr>
        </p:nvGraphicFramePr>
        <p:xfrm>
          <a:off x="177974" y="2894119"/>
          <a:ext cx="4917809" cy="1953180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2370899"/>
                <a:gridCol w="2546910"/>
              </a:tblGrid>
              <a:tr h="2944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FFFFFF"/>
                          </a:solidFill>
                        </a:rPr>
                        <a:t>column1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FFFFFF"/>
                          </a:solidFill>
                        </a:rPr>
                        <a:t>column2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27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29292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question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29292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COUNT(DISTINCT </a:t>
                      </a:r>
                      <a:r>
                        <a:rPr lang="en-US" sz="900" b="1" dirty="0" err="1">
                          <a:solidFill>
                            <a:srgbClr val="29292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user_id</a:t>
                      </a:r>
                      <a:r>
                        <a:rPr lang="en-US" sz="900" b="1" dirty="0">
                          <a:solidFill>
                            <a:srgbClr val="292929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75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1. What are you looking for?</a:t>
                      </a: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75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2. What's your fit?</a:t>
                      </a:r>
                      <a:endParaRPr lang="en-US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475</a:t>
                      </a: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574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3. Which shapes do you like?</a:t>
                      </a:r>
                      <a:endParaRPr lang="en-US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380</a:t>
                      </a: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84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4. Which colors do you like?</a:t>
                      </a:r>
                      <a:endParaRPr lang="en-US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361</a:t>
                      </a: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66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5. When was your last eye exam?</a:t>
                      </a:r>
                      <a:endParaRPr lang="en-US" sz="9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525252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270</a:t>
                      </a: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1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177975" y="292625"/>
            <a:ext cx="8654325" cy="837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95269"/>
                </a:solidFill>
                <a:latin typeface="Roboto"/>
                <a:ea typeface="Roboto"/>
                <a:cs typeface="Roboto"/>
                <a:sym typeface="Roboto"/>
              </a:rPr>
              <a:t>2.3 WARBY PARKER, </a:t>
            </a:r>
            <a:r>
              <a:rPr lang="en" sz="2000" b="1" dirty="0" smtClean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Percentage of Users who Answer each               			      Question</a:t>
            </a:r>
            <a:endParaRPr sz="2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77974" y="1201325"/>
            <a:ext cx="4234227" cy="3847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spcFirstLastPara="1" wrap="square" lIns="171450" tIns="91425" rIns="91425" bIns="91425" anchor="t" anchorCtr="0">
            <a:noAutofit/>
          </a:bodyPr>
          <a:lstStyle/>
          <a:p>
            <a:r>
              <a:rPr lang="en-US" sz="1200" b="1" dirty="0" smtClean="0"/>
              <a:t> The percentage of users who answer each question.:</a:t>
            </a:r>
          </a:p>
          <a:p>
            <a:endParaRPr lang="en-US" sz="1200" dirty="0" smtClean="0"/>
          </a:p>
          <a:p>
            <a:r>
              <a:rPr lang="en-US" sz="1100" i="1" dirty="0" smtClean="0"/>
              <a:t>Which question(s) of the quiz have a lower completion rates?</a:t>
            </a:r>
            <a:endParaRPr lang="en-US" sz="1100" dirty="0" smtClean="0"/>
          </a:p>
          <a:p>
            <a:r>
              <a:rPr lang="en-US" sz="1100" i="1" dirty="0" smtClean="0"/>
              <a:t>What do you think is the reason?</a:t>
            </a:r>
            <a:endParaRPr lang="en-US" sz="1100" dirty="0" smtClean="0"/>
          </a:p>
          <a:p>
            <a:pPr marL="171450" lvl="8" indent="-171450">
              <a:buFont typeface="Wingdings" pitchFamily="2" charset="2"/>
              <a:buChar char="q"/>
            </a:pPr>
            <a:r>
              <a:rPr lang="en-US" sz="1000" b="1" dirty="0" smtClean="0">
                <a:solidFill>
                  <a:srgbClr val="0070C0"/>
                </a:solidFill>
                <a:ea typeface="Roboto"/>
                <a:cs typeface="Roboto"/>
                <a:sym typeface="Roboto"/>
              </a:rPr>
              <a:t>The </a:t>
            </a:r>
            <a:r>
              <a:rPr lang="en-US" sz="1000" b="1" dirty="0">
                <a:solidFill>
                  <a:srgbClr val="0070C0"/>
                </a:solidFill>
                <a:ea typeface="Roboto"/>
                <a:cs typeface="Roboto"/>
                <a:sym typeface="Roboto"/>
              </a:rPr>
              <a:t>number of responses are greatest for question 1 and 2, </a:t>
            </a:r>
            <a:r>
              <a:rPr lang="en-US" sz="1000" b="1" dirty="0" smtClean="0">
                <a:solidFill>
                  <a:srgbClr val="0070C0"/>
                </a:solidFill>
                <a:ea typeface="Roboto"/>
                <a:cs typeface="Roboto"/>
                <a:sym typeface="Roboto"/>
              </a:rPr>
              <a:t>obviously</a:t>
            </a:r>
            <a:r>
              <a:rPr lang="en-US" sz="1000" b="1" dirty="0">
                <a:solidFill>
                  <a:srgbClr val="0070C0"/>
                </a:solidFill>
                <a:ea typeface="Roboto"/>
                <a:cs typeface="Roboto"/>
                <a:sym typeface="Roboto"/>
              </a:rPr>
              <a:t>, but tend to taper off </a:t>
            </a:r>
            <a:r>
              <a:rPr lang="en-US" sz="1000" b="1" dirty="0" smtClean="0">
                <a:solidFill>
                  <a:srgbClr val="0070C0"/>
                </a:solidFill>
                <a:ea typeface="Roboto"/>
                <a:cs typeface="Roboto"/>
                <a:sym typeface="Roboto"/>
              </a:rPr>
              <a:t>slightly by </a:t>
            </a:r>
            <a:r>
              <a:rPr lang="en-US" sz="1000" b="1" dirty="0">
                <a:solidFill>
                  <a:srgbClr val="0070C0"/>
                </a:solidFill>
                <a:ea typeface="Roboto"/>
                <a:cs typeface="Roboto"/>
                <a:sym typeface="Roboto"/>
              </a:rPr>
              <a:t>questions 3 and 4 as users are asked to ponder questions they may have to think more deeply about</a:t>
            </a:r>
            <a:r>
              <a:rPr lang="en-US" sz="1000" b="1" dirty="0" smtClean="0">
                <a:solidFill>
                  <a:srgbClr val="0070C0"/>
                </a:solidFill>
                <a:ea typeface="Roboto"/>
                <a:cs typeface="Roboto"/>
                <a:sym typeface="Roboto"/>
              </a:rPr>
              <a:t>.</a:t>
            </a:r>
          </a:p>
          <a:p>
            <a:pPr marL="171450" lvl="8" indent="-171450">
              <a:buFont typeface="Wingdings" pitchFamily="2" charset="2"/>
              <a:buChar char="q"/>
            </a:pPr>
            <a:endParaRPr lang="en-US" sz="1000" b="1" dirty="0">
              <a:solidFill>
                <a:srgbClr val="0070C0"/>
              </a:solidFill>
              <a:ea typeface="Roboto"/>
              <a:cs typeface="Roboto"/>
              <a:sym typeface="Roboto"/>
            </a:endParaRPr>
          </a:p>
          <a:p>
            <a:pPr marL="323850" lvl="0" indent="-171450">
              <a:lnSpc>
                <a:spcPct val="115000"/>
              </a:lnSpc>
              <a:buSzPts val="12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70C0"/>
                </a:solidFill>
                <a:ea typeface="Roboto"/>
                <a:cs typeface="Roboto"/>
                <a:sym typeface="Roboto"/>
              </a:rPr>
              <a:t>The lowest response is for question 5. Many users may not recall when their last eye exam was. Therefore, this last question may cause users to lose interest</a:t>
            </a:r>
            <a:r>
              <a:rPr lang="en-US" sz="1000" b="1" dirty="0" smtClean="0">
                <a:solidFill>
                  <a:srgbClr val="0070C0"/>
                </a:solidFill>
                <a:ea typeface="Roboto"/>
                <a:cs typeface="Roboto"/>
                <a:sym typeface="Roboto"/>
              </a:rPr>
              <a:t>.</a:t>
            </a:r>
          </a:p>
          <a:p>
            <a:pPr marL="152400" lvl="0">
              <a:lnSpc>
                <a:spcPct val="115000"/>
              </a:lnSpc>
              <a:buSzPts val="1200"/>
            </a:pPr>
            <a:endParaRPr lang="en-US" sz="900" dirty="0"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sz="1050" b="1" u="sng" dirty="0" smtClean="0"/>
              <a:t>QUERY</a:t>
            </a:r>
          </a:p>
          <a:p>
            <a:pPr lvl="0">
              <a:lnSpc>
                <a:spcPct val="115000"/>
              </a:lnSpc>
              <a:buSzPts val="1200"/>
            </a:pPr>
            <a:r>
              <a:rPr lang="en-US" sz="1000" b="1" dirty="0" smtClean="0"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question,</a:t>
            </a:r>
          </a:p>
          <a:p>
            <a:pPr lvl="0">
              <a:lnSpc>
                <a:spcPct val="115000"/>
              </a:lnSpc>
              <a:buSzPts val="1200"/>
            </a:pP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COUNT(DISTINCT USER_ID) AS COUNT_OF_USERS,</a:t>
            </a:r>
          </a:p>
          <a:p>
            <a:pPr lvl="0">
              <a:lnSpc>
                <a:spcPct val="115000"/>
              </a:lnSpc>
              <a:buSzPts val="1200"/>
            </a:pP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COUNT (DISTINCT USER_ID)*100/(SELECT COUNT(DISTINCT USER_ID) FROM </a:t>
            </a:r>
            <a:r>
              <a:rPr lang="en-US" sz="1000" b="1" dirty="0" smtClean="0">
                <a:latin typeface="Roboto"/>
                <a:ea typeface="Roboto"/>
                <a:cs typeface="Roboto"/>
                <a:sym typeface="Roboto"/>
              </a:rPr>
              <a:t>survey) 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AS PERCENTAGE</a:t>
            </a:r>
          </a:p>
          <a:p>
            <a:pPr lvl="0">
              <a:lnSpc>
                <a:spcPct val="115000"/>
              </a:lnSpc>
              <a:buSzPts val="1200"/>
            </a:pP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en-US" sz="1000" b="1" dirty="0" smtClean="0">
                <a:latin typeface="Roboto"/>
                <a:ea typeface="Roboto"/>
                <a:cs typeface="Roboto"/>
                <a:sym typeface="Roboto"/>
              </a:rPr>
              <a:t>survey</a:t>
            </a:r>
            <a:endParaRPr lang="en-US" sz="1000" b="1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buSzPts val="1200"/>
            </a:pP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GROUP BY question</a:t>
            </a:r>
            <a:r>
              <a:rPr lang="en-US" sz="1000" b="1" dirty="0" smtClean="0">
                <a:latin typeface="Roboto"/>
                <a:ea typeface="Roboto"/>
                <a:cs typeface="Roboto"/>
                <a:sym typeface="Roboto"/>
              </a:rPr>
              <a:t>;</a:t>
            </a:r>
            <a:r>
              <a:rPr lang="en-US" sz="1000" b="1" dirty="0" smtClean="0"/>
              <a:t> 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2" name="Shape 332"/>
          <p:cNvGraphicFramePr/>
          <p:nvPr>
            <p:extLst>
              <p:ext uri="{D42A27DB-BD31-4B8C-83A1-F6EECF244321}">
                <p14:modId xmlns:p14="http://schemas.microsoft.com/office/powerpoint/2010/main" val="3235230048"/>
              </p:ext>
            </p:extLst>
          </p:nvPr>
        </p:nvGraphicFramePr>
        <p:xfrm>
          <a:off x="4663008" y="1455938"/>
          <a:ext cx="4099252" cy="3141862"/>
        </p:xfrm>
        <a:graphic>
          <a:graphicData uri="http://schemas.openxmlformats.org/drawingml/2006/table">
            <a:tbl>
              <a:tblPr>
                <a:noFill/>
                <a:tableStyleId>{8628B589-4659-4227-9C68-565DD4A46BFE}</a:tableStyleId>
              </a:tblPr>
              <a:tblGrid>
                <a:gridCol w="1471623"/>
                <a:gridCol w="1491287"/>
                <a:gridCol w="1136342"/>
              </a:tblGrid>
              <a:tr h="458837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</a:rPr>
                        <a:t> P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ercentage of Users who Answer Each Question</a:t>
                      </a:r>
                      <a:endParaRPr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33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FFFFFF"/>
                          </a:solidFill>
                        </a:rPr>
                        <a:t>q</a:t>
                      </a:r>
                      <a:r>
                        <a:rPr lang="en-US" sz="1000" b="1" dirty="0" smtClean="0">
                          <a:solidFill>
                            <a:srgbClr val="FFFFFF"/>
                          </a:solidFill>
                        </a:rPr>
                        <a:t>u</a:t>
                      </a:r>
                      <a:r>
                        <a:rPr lang="en" sz="1000" b="1" dirty="0" smtClean="0">
                          <a:solidFill>
                            <a:srgbClr val="FFFFFF"/>
                          </a:solidFill>
                        </a:rPr>
                        <a:t>estion</a:t>
                      </a:r>
                      <a:endParaRPr sz="10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</a:rPr>
                        <a:t>COUNT_OF_USERS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</a:rPr>
                        <a:t>PERCENTAGE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4056">
                        <a:alpha val="82490"/>
                      </a:srgbClr>
                    </a:solidFill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1. What are you looking for?</a:t>
                      </a:r>
                    </a:p>
                  </a:txBody>
                  <a:tcPr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500</a:t>
                      </a:r>
                    </a:p>
                  </a:txBody>
                  <a:tcPr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2. What's your fit?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</a:rPr>
                        <a:t>95</a:t>
                      </a:r>
                    </a:p>
                  </a:txBody>
                  <a:tcPr anchor="ctr"/>
                </a:tc>
              </a:tr>
              <a:tr h="439075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</a:rPr>
                        <a:t>3. Which shapes do you like?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76</a:t>
                      </a:r>
                    </a:p>
                  </a:txBody>
                  <a:tcPr anchor="ctr"/>
                </a:tc>
              </a:tr>
              <a:tr h="439075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</a:rPr>
                        <a:t>4. Which colors do you like?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72</a:t>
                      </a:r>
                    </a:p>
                  </a:txBody>
                  <a:tcPr anchor="ctr"/>
                </a:tc>
              </a:tr>
              <a:tr h="439075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</a:rPr>
                        <a:t>5. When was your last eye exam?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525252"/>
                          </a:solidFill>
                          <a:effectLst/>
                        </a:rPr>
                        <a:t>270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525252"/>
                          </a:solidFill>
                          <a:effectLst/>
                        </a:rPr>
                        <a:t>54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54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4056">
            <a:alpha val="82490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435006" y="1543050"/>
            <a:ext cx="795599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r>
              <a:rPr lang="en" sz="48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. </a:t>
            </a:r>
            <a:r>
              <a:rPr lang="en" sz="4400" dirty="0" smtClean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HOME TRY-ON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(Purchase Funnel w/ A/B Testing)</a:t>
            </a:r>
            <a:endParaRPr sz="4400" dirty="0"/>
          </a:p>
        </p:txBody>
      </p:sp>
      <p:pic>
        <p:nvPicPr>
          <p:cNvPr id="3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4" y="661700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81553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16109</TotalTime>
  <Words>1883</Words>
  <Application>Microsoft Office PowerPoint</Application>
  <PresentationFormat>On-screen Show (16:9)</PresentationFormat>
  <Paragraphs>622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42" baseType="lpstr">
      <vt:lpstr>Arial</vt:lpstr>
      <vt:lpstr>Aparajita</vt:lpstr>
      <vt:lpstr>Tunga</vt:lpstr>
      <vt:lpstr>Poor Richard</vt:lpstr>
      <vt:lpstr>Segoe UI</vt:lpstr>
      <vt:lpstr>Franklin Gothic Book</vt:lpstr>
      <vt:lpstr>Roboto Thin</vt:lpstr>
      <vt:lpstr>Aharoni</vt:lpstr>
      <vt:lpstr>Courier New</vt:lpstr>
      <vt:lpstr>Times New Roman</vt:lpstr>
      <vt:lpstr>Roboto Black</vt:lpstr>
      <vt:lpstr>Calibri</vt:lpstr>
      <vt:lpstr>Wingdings</vt:lpstr>
      <vt:lpstr>Roboto</vt:lpstr>
      <vt:lpstr>Franklin Gothic Medium</vt:lpstr>
      <vt:lpstr>Arial Black</vt:lpstr>
      <vt:lpstr>Arial Unicode MS</vt:lpstr>
      <vt:lpstr>Simple Light</vt:lpstr>
      <vt:lpstr>Simple Light</vt:lpstr>
      <vt:lpstr>Angles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Templates</dc:title>
  <dc:creator>admin</dc:creator>
  <cp:lastModifiedBy>admin</cp:lastModifiedBy>
  <cp:revision>83</cp:revision>
  <dcterms:modified xsi:type="dcterms:W3CDTF">2018-07-24T20:43:48Z</dcterms:modified>
</cp:coreProperties>
</file>