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5"/>
  </p:notesMasterIdLst>
  <p:sldIdLst>
    <p:sldId id="256" r:id="rId2"/>
    <p:sldId id="257" r:id="rId3"/>
    <p:sldId id="258" r:id="rId4"/>
    <p:sldId id="259" r:id="rId5"/>
    <p:sldId id="260" r:id="rId6"/>
    <p:sldId id="261" r:id="rId7"/>
    <p:sldId id="263" r:id="rId8"/>
    <p:sldId id="264" r:id="rId9"/>
    <p:sldId id="265" r:id="rId10"/>
    <p:sldId id="266" r:id="rId11"/>
    <p:sldId id="267" r:id="rId12"/>
    <p:sldId id="380" r:id="rId13"/>
    <p:sldId id="268" r:id="rId14"/>
    <p:sldId id="269" r:id="rId15"/>
    <p:sldId id="382"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451" r:id="rId47"/>
    <p:sldId id="452" r:id="rId48"/>
    <p:sldId id="453" r:id="rId49"/>
    <p:sldId id="454" r:id="rId50"/>
    <p:sldId id="455" r:id="rId51"/>
    <p:sldId id="456" r:id="rId52"/>
    <p:sldId id="457" r:id="rId53"/>
    <p:sldId id="458" r:id="rId54"/>
    <p:sldId id="459" r:id="rId55"/>
    <p:sldId id="460" r:id="rId56"/>
    <p:sldId id="461" r:id="rId57"/>
    <p:sldId id="383" r:id="rId58"/>
    <p:sldId id="384" r:id="rId59"/>
    <p:sldId id="385" r:id="rId60"/>
    <p:sldId id="387" r:id="rId61"/>
    <p:sldId id="388" r:id="rId62"/>
    <p:sldId id="389" r:id="rId63"/>
    <p:sldId id="390" r:id="rId64"/>
    <p:sldId id="391" r:id="rId65"/>
    <p:sldId id="392" r:id="rId66"/>
    <p:sldId id="393" r:id="rId67"/>
    <p:sldId id="394" r:id="rId68"/>
    <p:sldId id="395" r:id="rId69"/>
    <p:sldId id="396" r:id="rId70"/>
    <p:sldId id="397" r:id="rId71"/>
    <p:sldId id="399" r:id="rId72"/>
    <p:sldId id="401" r:id="rId73"/>
    <p:sldId id="402" r:id="rId74"/>
    <p:sldId id="403" r:id="rId75"/>
    <p:sldId id="404" r:id="rId76"/>
    <p:sldId id="405" r:id="rId77"/>
    <p:sldId id="406" r:id="rId78"/>
    <p:sldId id="407" r:id="rId79"/>
    <p:sldId id="408" r:id="rId80"/>
    <p:sldId id="409" r:id="rId81"/>
    <p:sldId id="410" r:id="rId82"/>
    <p:sldId id="411" r:id="rId83"/>
    <p:sldId id="412" r:id="rId84"/>
    <p:sldId id="414" r:id="rId85"/>
    <p:sldId id="415" r:id="rId86"/>
    <p:sldId id="416" r:id="rId87"/>
    <p:sldId id="417" r:id="rId88"/>
    <p:sldId id="419" r:id="rId89"/>
    <p:sldId id="420" r:id="rId90"/>
    <p:sldId id="421" r:id="rId91"/>
    <p:sldId id="423" r:id="rId92"/>
    <p:sldId id="424" r:id="rId93"/>
    <p:sldId id="425" r:id="rId94"/>
    <p:sldId id="427" r:id="rId95"/>
    <p:sldId id="428" r:id="rId96"/>
    <p:sldId id="429" r:id="rId97"/>
    <p:sldId id="430" r:id="rId98"/>
    <p:sldId id="431" r:id="rId99"/>
    <p:sldId id="433" r:id="rId100"/>
    <p:sldId id="434" r:id="rId101"/>
    <p:sldId id="435" r:id="rId102"/>
    <p:sldId id="436" r:id="rId103"/>
    <p:sldId id="439" r:id="rId104"/>
    <p:sldId id="440" r:id="rId105"/>
    <p:sldId id="441" r:id="rId106"/>
    <p:sldId id="450" r:id="rId107"/>
    <p:sldId id="442" r:id="rId108"/>
    <p:sldId id="443" r:id="rId109"/>
    <p:sldId id="444" r:id="rId110"/>
    <p:sldId id="445" r:id="rId111"/>
    <p:sldId id="446" r:id="rId112"/>
    <p:sldId id="447" r:id="rId113"/>
    <p:sldId id="448" r:id="rId114"/>
    <p:sldId id="449" r:id="rId115"/>
    <p:sldId id="373" r:id="rId116"/>
    <p:sldId id="374" r:id="rId117"/>
    <p:sldId id="462" r:id="rId118"/>
    <p:sldId id="464" r:id="rId119"/>
    <p:sldId id="465" r:id="rId120"/>
    <p:sldId id="466" r:id="rId121"/>
    <p:sldId id="467" r:id="rId122"/>
    <p:sldId id="468" r:id="rId123"/>
    <p:sldId id="469" r:id="rId124"/>
    <p:sldId id="470" r:id="rId125"/>
    <p:sldId id="489" r:id="rId126"/>
    <p:sldId id="471" r:id="rId127"/>
    <p:sldId id="472" r:id="rId128"/>
    <p:sldId id="475" r:id="rId129"/>
    <p:sldId id="473" r:id="rId130"/>
    <p:sldId id="474" r:id="rId131"/>
    <p:sldId id="476" r:id="rId132"/>
    <p:sldId id="375" r:id="rId133"/>
    <p:sldId id="376" r:id="rId134"/>
    <p:sldId id="490" r:id="rId135"/>
    <p:sldId id="491" r:id="rId136"/>
    <p:sldId id="492" r:id="rId137"/>
    <p:sldId id="493" r:id="rId138"/>
    <p:sldId id="494" r:id="rId139"/>
    <p:sldId id="495" r:id="rId140"/>
    <p:sldId id="496" r:id="rId141"/>
    <p:sldId id="503" r:id="rId142"/>
    <p:sldId id="504" r:id="rId143"/>
    <p:sldId id="505" r:id="rId144"/>
    <p:sldId id="506" r:id="rId145"/>
    <p:sldId id="507" r:id="rId146"/>
    <p:sldId id="508" r:id="rId147"/>
    <p:sldId id="497" r:id="rId148"/>
    <p:sldId id="498" r:id="rId149"/>
    <p:sldId id="499" r:id="rId150"/>
    <p:sldId id="500" r:id="rId151"/>
    <p:sldId id="501" r:id="rId152"/>
    <p:sldId id="509" r:id="rId153"/>
    <p:sldId id="521" r:id="rId154"/>
    <p:sldId id="520" r:id="rId155"/>
    <p:sldId id="519" r:id="rId156"/>
    <p:sldId id="510" r:id="rId157"/>
    <p:sldId id="511" r:id="rId158"/>
    <p:sldId id="512" r:id="rId159"/>
    <p:sldId id="513" r:id="rId160"/>
    <p:sldId id="514" r:id="rId161"/>
    <p:sldId id="515" r:id="rId162"/>
    <p:sldId id="516" r:id="rId163"/>
    <p:sldId id="517" r:id="rId164"/>
    <p:sldId id="518" r:id="rId165"/>
    <p:sldId id="502" r:id="rId166"/>
    <p:sldId id="522" r:id="rId167"/>
    <p:sldId id="523" r:id="rId168"/>
    <p:sldId id="524" r:id="rId169"/>
    <p:sldId id="525" r:id="rId170"/>
    <p:sldId id="526" r:id="rId171"/>
    <p:sldId id="527" r:id="rId172"/>
    <p:sldId id="528" r:id="rId173"/>
    <p:sldId id="478" r:id="rId174"/>
    <p:sldId id="479" r:id="rId175"/>
    <p:sldId id="480" r:id="rId176"/>
    <p:sldId id="481" r:id="rId177"/>
    <p:sldId id="482" r:id="rId178"/>
    <p:sldId id="483" r:id="rId179"/>
    <p:sldId id="484" r:id="rId180"/>
    <p:sldId id="485" r:id="rId181"/>
    <p:sldId id="486" r:id="rId182"/>
    <p:sldId id="487" r:id="rId183"/>
    <p:sldId id="488" r:id="rId1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59" d="100"/>
          <a:sy n="59" d="100"/>
        </p:scale>
        <p:origin x="10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viewProps" Target="view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D7BD8-9013-420E-B60C-7414807662CB}" type="datetimeFigureOut">
              <a:rPr lang="es-MX" smtClean="0"/>
              <a:t>09/11/2020</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72502-B080-4DA3-BF24-734E9D33D200}" type="slidenum">
              <a:rPr lang="es-MX" smtClean="0"/>
              <a:t>‹Nº›</a:t>
            </a:fld>
            <a:endParaRPr lang="es-MX" dirty="0"/>
          </a:p>
        </p:txBody>
      </p:sp>
    </p:spTree>
    <p:extLst>
      <p:ext uri="{BB962C8B-B14F-4D97-AF65-F5344CB8AC3E}">
        <p14:creationId xmlns:p14="http://schemas.microsoft.com/office/powerpoint/2010/main" val="63962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C983C09-D8CB-47B5-B7C0-B81E558B09E2}" type="slidenum">
              <a:rPr lang="es-MX" smtClean="0"/>
              <a:t>68</a:t>
            </a:fld>
            <a:endParaRPr lang="es-MX"/>
          </a:p>
        </p:txBody>
      </p:sp>
    </p:spTree>
    <p:extLst>
      <p:ext uri="{BB962C8B-B14F-4D97-AF65-F5344CB8AC3E}">
        <p14:creationId xmlns:p14="http://schemas.microsoft.com/office/powerpoint/2010/main" val="751371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7B0ACEA-2BFC-4F4D-92AA-D0B2E8C4F2C5}" type="datetimeFigureOut">
              <a:rPr lang="es-MX" smtClean="0"/>
              <a:t>09/11/2020</a:t>
            </a:fld>
            <a:endParaRPr lang="es-MX" dirty="0"/>
          </a:p>
        </p:txBody>
      </p:sp>
      <p:sp>
        <p:nvSpPr>
          <p:cNvPr id="5" name="Footer Placeholder 4"/>
          <p:cNvSpPr>
            <a:spLocks noGrp="1"/>
          </p:cNvSpPr>
          <p:nvPr>
            <p:ph type="ftr" sz="quarter" idx="11"/>
          </p:nvPr>
        </p:nvSpPr>
        <p:spPr>
          <a:xfrm>
            <a:off x="1876424" y="5410201"/>
            <a:ext cx="5124886" cy="365125"/>
          </a:xfrm>
        </p:spPr>
        <p:txBody>
          <a:bodyPr/>
          <a:lstStyle/>
          <a:p>
            <a:endParaRPr lang="es-MX" dirty="0"/>
          </a:p>
        </p:txBody>
      </p:sp>
      <p:sp>
        <p:nvSpPr>
          <p:cNvPr id="6" name="Slide Number Placeholder 5"/>
          <p:cNvSpPr>
            <a:spLocks noGrp="1"/>
          </p:cNvSpPr>
          <p:nvPr>
            <p:ph type="sldNum" sz="quarter" idx="12"/>
          </p:nvPr>
        </p:nvSpPr>
        <p:spPr>
          <a:xfrm>
            <a:off x="9896911" y="5410199"/>
            <a:ext cx="771089" cy="365125"/>
          </a:xfrm>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285783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18974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18106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799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313343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313536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4066268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4124066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125802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34064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337119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210305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82721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49150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110487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17624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B0ACEA-2BFC-4F4D-92AA-D0B2E8C4F2C5}" type="datetimeFigureOut">
              <a:rPr lang="es-MX" smtClean="0"/>
              <a:t>09/11/2020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AE509E73-4BEE-4E72-AEE8-BB0E5071D56D}" type="slidenum">
              <a:rPr lang="es-MX" smtClean="0"/>
              <a:t>‹Nº›</a:t>
            </a:fld>
            <a:endParaRPr lang="es-MX" dirty="0"/>
          </a:p>
        </p:txBody>
      </p:sp>
    </p:spTree>
    <p:extLst>
      <p:ext uri="{BB962C8B-B14F-4D97-AF65-F5344CB8AC3E}">
        <p14:creationId xmlns:p14="http://schemas.microsoft.com/office/powerpoint/2010/main" val="59535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B0ACEA-2BFC-4F4D-92AA-D0B2E8C4F2C5}" type="datetimeFigureOut">
              <a:rPr lang="es-MX" smtClean="0"/>
              <a:t>09/11/2020</a:t>
            </a:fld>
            <a:endParaRPr lang="es-MX"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509E73-4BEE-4E72-AEE8-BB0E5071D56D}" type="slidenum">
              <a:rPr lang="es-MX" smtClean="0"/>
              <a:t>‹Nº›</a:t>
            </a:fld>
            <a:endParaRPr lang="es-MX" dirty="0"/>
          </a:p>
        </p:txBody>
      </p:sp>
    </p:spTree>
    <p:extLst>
      <p:ext uri="{BB962C8B-B14F-4D97-AF65-F5344CB8AC3E}">
        <p14:creationId xmlns:p14="http://schemas.microsoft.com/office/powerpoint/2010/main" val="3048939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9" name="Imagen 8" descr="Imagen que contiene exterior, barco, edificio, agua&#10;&#10;Descripción generada automáticamente">
            <a:extLst>
              <a:ext uri="{FF2B5EF4-FFF2-40B4-BE49-F238E27FC236}">
                <a16:creationId xmlns:a16="http://schemas.microsoft.com/office/drawing/2014/main" id="{26DB7EDD-BAE6-4D02-8BD3-EFA1242ADC40}"/>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6325" b="1073"/>
          <a:stretch/>
        </p:blipFill>
        <p:spPr>
          <a:xfrm>
            <a:off x="3611" y="10"/>
            <a:ext cx="12188389" cy="6857990"/>
          </a:xfrm>
          <a:prstGeom prst="rect">
            <a:avLst/>
          </a:prstGeom>
        </p:spPr>
      </p:pic>
      <p:grpSp>
        <p:nvGrpSpPr>
          <p:cNvPr id="18" name="Group 17">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9"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1"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7"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9"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ítulo 1">
            <a:extLst>
              <a:ext uri="{FF2B5EF4-FFF2-40B4-BE49-F238E27FC236}">
                <a16:creationId xmlns:a16="http://schemas.microsoft.com/office/drawing/2014/main" id="{0769965B-3EC0-44AA-BA5D-B3A48E068F4D}"/>
              </a:ext>
            </a:extLst>
          </p:cNvPr>
          <p:cNvSpPr>
            <a:spLocks noGrp="1"/>
          </p:cNvSpPr>
          <p:nvPr>
            <p:ph type="ctrTitle"/>
          </p:nvPr>
        </p:nvSpPr>
        <p:spPr>
          <a:xfrm>
            <a:off x="2667000" y="2328334"/>
            <a:ext cx="6858000" cy="1367896"/>
          </a:xfrm>
        </p:spPr>
        <p:txBody>
          <a:bodyPr>
            <a:normAutofit/>
          </a:bodyPr>
          <a:lstStyle/>
          <a:p>
            <a:pPr algn="ctr"/>
            <a:r>
              <a:rPr lang="es-MX" b="1" dirty="0"/>
              <a:t>ÁRBOLES</a:t>
            </a:r>
          </a:p>
        </p:txBody>
      </p:sp>
      <p:sp>
        <p:nvSpPr>
          <p:cNvPr id="3" name="Subtítulo 2">
            <a:extLst>
              <a:ext uri="{FF2B5EF4-FFF2-40B4-BE49-F238E27FC236}">
                <a16:creationId xmlns:a16="http://schemas.microsoft.com/office/drawing/2014/main" id="{F109CC3C-744F-435D-B430-F015AB24FEB8}"/>
              </a:ext>
            </a:extLst>
          </p:cNvPr>
          <p:cNvSpPr>
            <a:spLocks noGrp="1"/>
          </p:cNvSpPr>
          <p:nvPr>
            <p:ph type="subTitle" idx="1"/>
          </p:nvPr>
        </p:nvSpPr>
        <p:spPr>
          <a:xfrm>
            <a:off x="2667001" y="3602038"/>
            <a:ext cx="6857999" cy="953029"/>
          </a:xfrm>
        </p:spPr>
        <p:txBody>
          <a:bodyPr>
            <a:normAutofit fontScale="92500" lnSpcReduction="10000"/>
          </a:bodyPr>
          <a:lstStyle/>
          <a:p>
            <a:pPr algn="ctr">
              <a:lnSpc>
                <a:spcPct val="110000"/>
              </a:lnSpc>
            </a:pPr>
            <a:r>
              <a:rPr lang="en-US" sz="1400" dirty="0">
                <a:latin typeface="Arial" panose="020B0604020202020204" pitchFamily="34" charset="0"/>
                <a:cs typeface="Arial" panose="020B0604020202020204" pitchFamily="34" charset="0"/>
              </a:rPr>
              <a:t>3°INFORMATICA</a:t>
            </a:r>
          </a:p>
          <a:p>
            <a:pPr algn="ctr">
              <a:lnSpc>
                <a:spcPct val="110000"/>
              </a:lnSpc>
            </a:pPr>
            <a:r>
              <a:rPr lang="en-US" sz="1400" dirty="0">
                <a:latin typeface="Arial" panose="020B0604020202020204" pitchFamily="34" charset="0"/>
                <a:cs typeface="Arial" panose="020B0604020202020204" pitchFamily="34" charset="0"/>
              </a:rPr>
              <a:t>SANDY NALLELY TOLEDO ALONSO I17050722</a:t>
            </a:r>
          </a:p>
          <a:p>
            <a:pPr algn="ctr">
              <a:lnSpc>
                <a:spcPct val="110000"/>
              </a:lnSpc>
            </a:pPr>
            <a:r>
              <a:rPr lang="es-ES" sz="1400" dirty="0">
                <a:effectLst/>
                <a:latin typeface="Arial" panose="020B0604020202020204" pitchFamily="34" charset="0"/>
                <a:ea typeface="Times New Roman" panose="02020603050405020304" pitchFamily="18" charset="0"/>
                <a:cs typeface="Arial" panose="020B0604020202020204" pitchFamily="34" charset="0"/>
              </a:rPr>
              <a:t>OSCAR ALEJANDRO GARZA VILLASTRIGO  I19050442</a:t>
            </a:r>
            <a:endParaRPr lang="en-US" sz="1400" dirty="0">
              <a:latin typeface="Arial" panose="020B0604020202020204" pitchFamily="34" charset="0"/>
              <a:cs typeface="Arial" panose="020B0604020202020204" pitchFamily="34" charset="0"/>
            </a:endParaRPr>
          </a:p>
          <a:p>
            <a:pPr algn="ctr">
              <a:lnSpc>
                <a:spcPct val="110000"/>
              </a:lnSpc>
            </a:pPr>
            <a:endParaRPr lang="es-MX" sz="1100" dirty="0"/>
          </a:p>
        </p:txBody>
      </p:sp>
    </p:spTree>
    <p:extLst>
      <p:ext uri="{BB962C8B-B14F-4D97-AF65-F5344CB8AC3E}">
        <p14:creationId xmlns:p14="http://schemas.microsoft.com/office/powerpoint/2010/main" val="257144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B0F536-9F0B-47A9-9DDC-50ABD0270E9A}"/>
              </a:ext>
            </a:extLst>
          </p:cNvPr>
          <p:cNvSpPr>
            <a:spLocks noGrp="1"/>
          </p:cNvSpPr>
          <p:nvPr>
            <p:ph idx="1"/>
          </p:nvPr>
        </p:nvSpPr>
        <p:spPr>
          <a:xfrm>
            <a:off x="1141412" y="2262739"/>
            <a:ext cx="9905999" cy="3541714"/>
          </a:xfrm>
        </p:spPr>
        <p:txBody>
          <a:bodyPr/>
          <a:lstStyle/>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 B*: </a:t>
            </a:r>
            <a:r>
              <a:rPr lang="es-MX" dirty="0">
                <a:effectLst/>
                <a:latin typeface="Arial" panose="020B0604020202020204" pitchFamily="34" charset="0"/>
                <a:ea typeface="Times New Roman" panose="02020603050405020304" pitchFamily="18" charset="0"/>
              </a:rPr>
              <a:t>Es una estructura de datos de árbol, que requiere que los nodos no raíz estén por lo menos a 2/3 de ocupación en lugar de1/2.</a:t>
            </a:r>
          </a:p>
          <a:p>
            <a:pPr marL="0" lvl="0" indent="0" algn="just">
              <a:lnSpc>
                <a:spcPct val="115000"/>
              </a:lnSpc>
              <a:buNone/>
              <a:tabLst>
                <a:tab pos="457200" algn="l"/>
              </a:tabLst>
            </a:pP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Árboles multicaminó</a:t>
            </a:r>
            <a:r>
              <a:rPr lang="es-MX" dirty="0">
                <a:effectLst/>
                <a:latin typeface="Arial" panose="020B0604020202020204" pitchFamily="34" charset="0"/>
                <a:ea typeface="Times New Roman" panose="02020603050405020304" pitchFamily="18" charset="0"/>
              </a:rPr>
              <a:t>: Posee un grado g mayor a dos, donde cada nodo de información del árbol tiene un máximo de g hijos.</a:t>
            </a:r>
            <a:endParaRPr lang="es-MX"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2583005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D16397-86D1-4E09-99E2-AC5A908A08EA}"/>
              </a:ext>
            </a:extLst>
          </p:cNvPr>
          <p:cNvSpPr txBox="1"/>
          <p:nvPr/>
        </p:nvSpPr>
        <p:spPr>
          <a:xfrm>
            <a:off x="1387698" y="2939635"/>
            <a:ext cx="9416603" cy="1274195"/>
          </a:xfrm>
          <a:prstGeom prst="rect">
            <a:avLst/>
          </a:prstGeom>
          <a:noFill/>
        </p:spPr>
        <p:txBody>
          <a:bodyPr wrap="square" rtlCol="0">
            <a:spAutoFit/>
          </a:bodyPr>
          <a:lstStyle/>
          <a:p>
            <a:pPr>
              <a:lnSpc>
                <a:spcPct val="80000"/>
              </a:lnSpc>
            </a:pPr>
            <a:r>
              <a:rPr lang="es-MX" sz="3200" dirty="0">
                <a:latin typeface="Arial" panose="020B0604020202020204" pitchFamily="34" charset="0"/>
                <a:cs typeface="Arial" panose="020B0604020202020204" pitchFamily="34" charset="0"/>
              </a:rPr>
              <a:t>La representación infija A * ( B + C ) + D junto a su árbol de expresión. </a:t>
            </a:r>
            <a:r>
              <a:rPr lang="es-MX" sz="3200" u="sng" dirty="0">
                <a:latin typeface="Arial" panose="020B0604020202020204" pitchFamily="34" charset="0"/>
                <a:cs typeface="Arial" panose="020B0604020202020204" pitchFamily="34" charset="0"/>
              </a:rPr>
              <a:t>El nombre de infija es debido a que los operadores se sitúan entre los operadores</a:t>
            </a:r>
            <a:r>
              <a:rPr lang="es-MX" sz="3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480741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524D87-B341-4B28-9338-C0CA4EEEDCBE}"/>
              </a:ext>
            </a:extLst>
          </p:cNvPr>
          <p:cNvSpPr txBox="1"/>
          <p:nvPr/>
        </p:nvSpPr>
        <p:spPr>
          <a:xfrm>
            <a:off x="1599733" y="2354580"/>
            <a:ext cx="9416603" cy="1175706"/>
          </a:xfrm>
          <a:prstGeom prst="rect">
            <a:avLst/>
          </a:prstGeom>
          <a:noFill/>
        </p:spPr>
        <p:txBody>
          <a:bodyPr wrap="square" rtlCol="0">
            <a:spAutoFit/>
          </a:bodyPr>
          <a:lstStyle/>
          <a:p>
            <a:pPr>
              <a:lnSpc>
                <a:spcPct val="80000"/>
              </a:lnSpc>
            </a:pPr>
            <a:r>
              <a:rPr lang="es-MX" sz="4400" spc="-300" dirty="0">
                <a:latin typeface="Arial" panose="020B0604020202020204" pitchFamily="34" charset="0"/>
                <a:cs typeface="Arial" panose="020B0604020202020204" pitchFamily="34" charset="0"/>
              </a:rPr>
              <a:t>Un árbol de expresión es un árbol binario con las siguientes </a:t>
            </a:r>
            <a:r>
              <a:rPr lang="es-MX" sz="4400" spc="-300" dirty="0">
                <a:solidFill>
                  <a:srgbClr val="92D050"/>
                </a:solidFill>
                <a:latin typeface="Arial" panose="020B0604020202020204" pitchFamily="34" charset="0"/>
                <a:cs typeface="Arial" panose="020B0604020202020204" pitchFamily="34" charset="0"/>
              </a:rPr>
              <a:t>propiedades: </a:t>
            </a:r>
          </a:p>
        </p:txBody>
      </p:sp>
    </p:spTree>
    <p:extLst>
      <p:ext uri="{BB962C8B-B14F-4D97-AF65-F5344CB8AC3E}">
        <p14:creationId xmlns:p14="http://schemas.microsoft.com/office/powerpoint/2010/main" val="11443388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D6EE24-4142-4EAD-A250-C69D6EC81A63}"/>
              </a:ext>
            </a:extLst>
          </p:cNvPr>
          <p:cNvSpPr txBox="1"/>
          <p:nvPr/>
        </p:nvSpPr>
        <p:spPr>
          <a:xfrm>
            <a:off x="1147994" y="1449698"/>
            <a:ext cx="9416603" cy="4819781"/>
          </a:xfrm>
          <a:prstGeom prst="rect">
            <a:avLst/>
          </a:prstGeom>
          <a:noFill/>
        </p:spPr>
        <p:txBody>
          <a:bodyPr wrap="square" rtlCol="0">
            <a:spAutoFit/>
          </a:bodyPr>
          <a:lstStyle/>
          <a:p>
            <a:pPr marL="914400" indent="-914400">
              <a:lnSpc>
                <a:spcPct val="80000"/>
              </a:lnSpc>
              <a:buFont typeface="+mj-lt"/>
              <a:buAutoNum type="arabicPeriod"/>
            </a:pPr>
            <a:r>
              <a:rPr lang="es-MX" sz="4800" spc="-300" dirty="0">
                <a:solidFill>
                  <a:srgbClr val="92D050"/>
                </a:solidFill>
                <a:latin typeface="Bahnschrift SemiBold" panose="020B0502040204020203" pitchFamily="34" charset="0"/>
              </a:rPr>
              <a:t>Cada hoja es un operando.</a:t>
            </a:r>
          </a:p>
          <a:p>
            <a:pPr marL="914400" indent="-914400">
              <a:lnSpc>
                <a:spcPct val="80000"/>
              </a:lnSpc>
              <a:buFont typeface="+mj-lt"/>
              <a:buAutoNum type="arabicPeriod"/>
            </a:pPr>
            <a:endParaRPr lang="es-MX" sz="4800" spc="-300" dirty="0">
              <a:solidFill>
                <a:srgbClr val="92D050"/>
              </a:solidFill>
              <a:latin typeface="Bahnschrift SemiBold" panose="020B0502040204020203" pitchFamily="34" charset="0"/>
            </a:endParaRPr>
          </a:p>
          <a:p>
            <a:pPr marL="914400" indent="-914400">
              <a:lnSpc>
                <a:spcPct val="80000"/>
              </a:lnSpc>
              <a:buFont typeface="+mj-lt"/>
              <a:buAutoNum type="arabicPeriod"/>
            </a:pPr>
            <a:r>
              <a:rPr lang="es-MX" sz="4800" spc="-300" dirty="0">
                <a:solidFill>
                  <a:srgbClr val="92D050"/>
                </a:solidFill>
                <a:latin typeface="Bahnschrift SemiBold" panose="020B0502040204020203" pitchFamily="34" charset="0"/>
              </a:rPr>
              <a:t>Los nodos raíz y los nodos internos son operadores.</a:t>
            </a:r>
          </a:p>
          <a:p>
            <a:pPr marL="914400" indent="-914400">
              <a:lnSpc>
                <a:spcPct val="80000"/>
              </a:lnSpc>
              <a:buFont typeface="+mj-lt"/>
              <a:buAutoNum type="arabicPeriod"/>
            </a:pPr>
            <a:endParaRPr lang="es-MX" sz="4800" spc="-300" dirty="0">
              <a:solidFill>
                <a:srgbClr val="92D050"/>
              </a:solidFill>
              <a:latin typeface="Bahnschrift SemiBold" panose="020B0502040204020203" pitchFamily="34" charset="0"/>
            </a:endParaRPr>
          </a:p>
          <a:p>
            <a:pPr marL="914400" indent="-914400">
              <a:lnSpc>
                <a:spcPct val="80000"/>
              </a:lnSpc>
              <a:buFont typeface="+mj-lt"/>
              <a:buAutoNum type="arabicPeriod"/>
            </a:pPr>
            <a:r>
              <a:rPr lang="es-MX" sz="4800" spc="-300" dirty="0">
                <a:solidFill>
                  <a:srgbClr val="92D050"/>
                </a:solidFill>
                <a:latin typeface="Bahnschrift SemiBold" panose="020B0502040204020203" pitchFamily="34" charset="0"/>
              </a:rPr>
              <a:t>Los subárboles son sobrexpresiones cuyo nodo raíz es un operador</a:t>
            </a:r>
          </a:p>
        </p:txBody>
      </p:sp>
    </p:spTree>
    <p:extLst>
      <p:ext uri="{BB962C8B-B14F-4D97-AF65-F5344CB8AC3E}">
        <p14:creationId xmlns:p14="http://schemas.microsoft.com/office/powerpoint/2010/main" val="17903976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641189-8BD2-4A1F-9531-B2BBB77E72FE}"/>
              </a:ext>
            </a:extLst>
          </p:cNvPr>
          <p:cNvSpPr txBox="1"/>
          <p:nvPr/>
        </p:nvSpPr>
        <p:spPr>
          <a:xfrm>
            <a:off x="1139687" y="1930051"/>
            <a:ext cx="10614992" cy="1865126"/>
          </a:xfrm>
          <a:prstGeom prst="rect">
            <a:avLst/>
          </a:prstGeom>
          <a:noFill/>
        </p:spPr>
        <p:txBody>
          <a:bodyPr wrap="square" rtlCol="0">
            <a:spAutoFit/>
          </a:bodyPr>
          <a:lstStyle/>
          <a:p>
            <a:pPr>
              <a:lnSpc>
                <a:spcPct val="80000"/>
              </a:lnSpc>
            </a:pPr>
            <a:r>
              <a:rPr lang="es-MX" sz="7200" spc="-300" dirty="0">
                <a:latin typeface="Arial" panose="020B0604020202020204" pitchFamily="34" charset="0"/>
                <a:cs typeface="Arial" panose="020B0604020202020204" pitchFamily="34" charset="0"/>
              </a:rPr>
              <a:t>Reglas para la construcción de arboles de expresión</a:t>
            </a:r>
          </a:p>
        </p:txBody>
      </p:sp>
    </p:spTree>
    <p:extLst>
      <p:ext uri="{BB962C8B-B14F-4D97-AF65-F5344CB8AC3E}">
        <p14:creationId xmlns:p14="http://schemas.microsoft.com/office/powerpoint/2010/main" val="11953232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C863DC-A636-4164-AB67-DDFD21BA2910}"/>
              </a:ext>
            </a:extLst>
          </p:cNvPr>
          <p:cNvSpPr txBox="1"/>
          <p:nvPr/>
        </p:nvSpPr>
        <p:spPr>
          <a:xfrm>
            <a:off x="1387698" y="2143539"/>
            <a:ext cx="9416603" cy="3539430"/>
          </a:xfrm>
          <a:prstGeom prst="rect">
            <a:avLst/>
          </a:prstGeom>
          <a:noFill/>
        </p:spPr>
        <p:txBody>
          <a:bodyPr wrap="square" rtlCol="0">
            <a:spAutoFit/>
          </a:bodyPr>
          <a:lstStyle/>
          <a:p>
            <a:pPr marL="457200" indent="-457200">
              <a:lnSpc>
                <a:spcPct val="80000"/>
              </a:lnSpc>
              <a:buFont typeface="+mj-lt"/>
              <a:buAutoNum type="arabicPeriod"/>
            </a:pPr>
            <a:r>
              <a:rPr lang="es-MX" sz="3200" dirty="0">
                <a:latin typeface="Arial" panose="020B0604020202020204" pitchFamily="34" charset="0"/>
                <a:cs typeface="Arial" panose="020B0604020202020204" pitchFamily="34" charset="0"/>
              </a:rPr>
              <a:t>La prioridad se determina solo por paréntesis.</a:t>
            </a:r>
          </a:p>
          <a:p>
            <a:pPr>
              <a:lnSpc>
                <a:spcPct val="80000"/>
              </a:lnSpc>
            </a:pPr>
            <a:endParaRPr lang="es-MX" sz="3200" dirty="0">
              <a:latin typeface="Arial" panose="020B0604020202020204" pitchFamily="34" charset="0"/>
              <a:cs typeface="Arial" panose="020B0604020202020204" pitchFamily="34" charset="0"/>
            </a:endParaRPr>
          </a:p>
          <a:p>
            <a:pPr marL="514350" indent="-514350">
              <a:lnSpc>
                <a:spcPct val="80000"/>
              </a:lnSpc>
              <a:buFont typeface="+mj-lt"/>
              <a:buAutoNum type="arabicPeriod"/>
            </a:pPr>
            <a:r>
              <a:rPr lang="es-MX" sz="3200" dirty="0">
                <a:latin typeface="Arial" panose="020B0604020202020204" pitchFamily="34" charset="0"/>
                <a:cs typeface="Arial" panose="020B0604020202020204" pitchFamily="34" charset="0"/>
              </a:rPr>
              <a:t>La expresión completa se sitúa entre </a:t>
            </a:r>
            <a:r>
              <a:rPr lang="es-MX" sz="3200" dirty="0" err="1">
                <a:latin typeface="Arial" panose="020B0604020202020204" pitchFamily="34" charset="0"/>
                <a:cs typeface="Arial" panose="020B0604020202020204" pitchFamily="34" charset="0"/>
              </a:rPr>
              <a:t>paréntesis,al</a:t>
            </a:r>
            <a:r>
              <a:rPr lang="es-MX" sz="3200" dirty="0">
                <a:latin typeface="Arial" panose="020B0604020202020204" pitchFamily="34" charset="0"/>
                <a:cs typeface="Arial" panose="020B0604020202020204" pitchFamily="34" charset="0"/>
              </a:rPr>
              <a:t> fin de ver la prioridad en las expresiones. </a:t>
            </a:r>
          </a:p>
          <a:p>
            <a:pPr>
              <a:lnSpc>
                <a:spcPct val="80000"/>
              </a:lnSpc>
            </a:pPr>
            <a:r>
              <a:rPr lang="es-MX" sz="3200" dirty="0">
                <a:solidFill>
                  <a:srgbClr val="0070C0"/>
                </a:solidFill>
                <a:latin typeface="Arial" panose="020B0604020202020204" pitchFamily="34" charset="0"/>
                <a:cs typeface="Arial" panose="020B0604020202020204" pitchFamily="34" charset="0"/>
              </a:rPr>
              <a:t>El algoritmo para la construcción de un árbol de expresión puede expresarse en los siguientes pasos:</a:t>
            </a:r>
          </a:p>
          <a:p>
            <a:pPr>
              <a:lnSpc>
                <a:spcPct val="80000"/>
              </a:lnSpc>
            </a:pPr>
            <a:endParaRPr lang="es-MX" sz="2400" dirty="0">
              <a:latin typeface="Bahnschrift" panose="020B0502040204020203" pitchFamily="34" charset="0"/>
            </a:endParaRPr>
          </a:p>
        </p:txBody>
      </p:sp>
    </p:spTree>
    <p:extLst>
      <p:ext uri="{BB962C8B-B14F-4D97-AF65-F5344CB8AC3E}">
        <p14:creationId xmlns:p14="http://schemas.microsoft.com/office/powerpoint/2010/main" val="11254442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F57797-281C-4245-9DE7-3BAB57C0F435}"/>
              </a:ext>
            </a:extLst>
          </p:cNvPr>
          <p:cNvSpPr txBox="1"/>
          <p:nvPr/>
        </p:nvSpPr>
        <p:spPr>
          <a:xfrm>
            <a:off x="1258958" y="1343214"/>
            <a:ext cx="10071652" cy="4696670"/>
          </a:xfrm>
          <a:prstGeom prst="rect">
            <a:avLst/>
          </a:prstGeom>
          <a:noFill/>
        </p:spPr>
        <p:txBody>
          <a:bodyPr wrap="square" rtlCol="0">
            <a:spAutoFit/>
          </a:bodyPr>
          <a:lstStyle/>
          <a:p>
            <a:pPr algn="just"/>
            <a:r>
              <a:rPr lang="es-MX" sz="2800" dirty="0"/>
              <a:t>1. La primera vez que se encuentre un paréntesis a izquierda, crear un nodo que será el nodo raíz. Se llama a este nodo actual y se sitúa en una pila.</a:t>
            </a:r>
          </a:p>
          <a:p>
            <a:pPr algn="just"/>
            <a:endParaRPr lang="es-MX" sz="2800" dirty="0"/>
          </a:p>
          <a:p>
            <a:pPr algn="just"/>
            <a:r>
              <a:rPr lang="es-ES" sz="2800" dirty="0">
                <a:effectLst/>
                <a:ea typeface="Times New Roman" panose="02020603050405020304" pitchFamily="18" charset="0"/>
              </a:rPr>
              <a:t>2. Cada vez que se encuentre un nuevo paréntesis a izquierda, crear un nuevo nodo.</a:t>
            </a:r>
            <a:endParaRPr lang="es-MX" sz="2800" dirty="0">
              <a:effectLst/>
              <a:ea typeface="Times New Roman" panose="02020603050405020304" pitchFamily="18" charset="0"/>
            </a:endParaRPr>
          </a:p>
          <a:p>
            <a:pPr algn="just"/>
            <a:r>
              <a:rPr lang="es-ES" sz="2800" dirty="0">
                <a:effectLst/>
                <a:ea typeface="Times New Roman" panose="02020603050405020304" pitchFamily="18" charset="0"/>
              </a:rPr>
              <a:t> Si el nodo actual no tiene un hijo izquierdo, hacer el nuevo nodo el hijo izquierdo; en caso contrario, hacerlo el hijo derecho. Hacer el nuevo nodo el nodo actual y ponerlo en la pila.</a:t>
            </a:r>
          </a:p>
          <a:p>
            <a:pPr algn="just"/>
            <a:endParaRPr lang="es-ES" sz="2800" dirty="0">
              <a:ea typeface="Times New Roman" panose="02020603050405020304" pitchFamily="18" charset="0"/>
            </a:endParaRPr>
          </a:p>
          <a:p>
            <a:pPr>
              <a:lnSpc>
                <a:spcPct val="80000"/>
              </a:lnSpc>
            </a:pPr>
            <a:endParaRPr lang="es-MX" sz="24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40960541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05BAF7-0ABD-4B3C-B70C-E1C52FA21FD8}"/>
              </a:ext>
            </a:extLst>
          </p:cNvPr>
          <p:cNvSpPr txBox="1"/>
          <p:nvPr/>
        </p:nvSpPr>
        <p:spPr>
          <a:xfrm>
            <a:off x="1550504" y="1443841"/>
            <a:ext cx="9568070" cy="3970318"/>
          </a:xfrm>
          <a:prstGeom prst="rect">
            <a:avLst/>
          </a:prstGeom>
          <a:noFill/>
        </p:spPr>
        <p:txBody>
          <a:bodyPr wrap="square">
            <a:spAutoFit/>
          </a:bodyPr>
          <a:lstStyle/>
          <a:p>
            <a:pPr algn="just"/>
            <a:r>
              <a:rPr lang="es-ES" sz="2800" dirty="0">
                <a:effectLst/>
                <a:ea typeface="Times New Roman" panose="02020603050405020304" pitchFamily="18" charset="0"/>
              </a:rPr>
              <a:t>3. Cuando se encuentre un operando, crear un nuevo nodo y asignar el operando a su campo de datos. Si el nodo actual no tiene un hijo izquierdo, hacer el nuevo nodo el hijo izquierdo; en caso contrario, hacerlo el hijo derecho. </a:t>
            </a:r>
          </a:p>
          <a:p>
            <a:pPr algn="just"/>
            <a:endParaRPr lang="es-MX" sz="2800" dirty="0">
              <a:solidFill>
                <a:schemeClr val="tx1">
                  <a:lumMod val="50000"/>
                  <a:lumOff val="50000"/>
                </a:schemeClr>
              </a:solidFill>
              <a:effectLst/>
              <a:ea typeface="Times New Roman" panose="02020603050405020304" pitchFamily="18" charset="0"/>
            </a:endParaRPr>
          </a:p>
          <a:p>
            <a:pPr algn="just"/>
            <a:r>
              <a:rPr lang="es-ES" sz="2800" dirty="0">
                <a:effectLst/>
                <a:ea typeface="Times New Roman" panose="02020603050405020304" pitchFamily="18" charset="0"/>
                <a:cs typeface="Arial" panose="020B0604020202020204" pitchFamily="34" charset="0"/>
              </a:rPr>
              <a:t>4. Cuando se encuentre un operador, sacar el nodo cabeza de la pila y situar el operador en el campo dato del nodo. </a:t>
            </a:r>
          </a:p>
          <a:p>
            <a:pPr algn="just"/>
            <a:endParaRPr lang="es-MX" sz="2800" dirty="0">
              <a:effectLst/>
              <a:ea typeface="Times New Roman" panose="02020603050405020304" pitchFamily="18" charset="0"/>
              <a:cs typeface="Arial" panose="020B0604020202020204" pitchFamily="34" charset="0"/>
            </a:endParaRPr>
          </a:p>
          <a:p>
            <a:pPr algn="just"/>
            <a:r>
              <a:rPr lang="es-ES" sz="2800" dirty="0">
                <a:effectLst/>
                <a:ea typeface="Times New Roman" panose="02020603050405020304" pitchFamily="18" charset="0"/>
                <a:cs typeface="Arial" panose="020B0604020202020204" pitchFamily="34" charset="0"/>
              </a:rPr>
              <a:t>5. Ignorar el paréntesis derecho y los blancos</a:t>
            </a:r>
            <a:endParaRPr lang="es-MX" sz="2800" dirty="0">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032715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A38EC7-B0D3-4553-BACB-F8D8C2C20127}"/>
              </a:ext>
            </a:extLst>
          </p:cNvPr>
          <p:cNvSpPr txBox="1"/>
          <p:nvPr/>
        </p:nvSpPr>
        <p:spPr>
          <a:xfrm>
            <a:off x="1387698" y="2791902"/>
            <a:ext cx="9416603" cy="1815882"/>
          </a:xfrm>
          <a:prstGeom prst="rect">
            <a:avLst/>
          </a:prstGeom>
          <a:noFill/>
        </p:spPr>
        <p:txBody>
          <a:bodyPr wrap="square" rtlCol="0">
            <a:spAutoFit/>
          </a:bodyPr>
          <a:lstStyle/>
          <a:p>
            <a:pPr>
              <a:lnSpc>
                <a:spcPct val="80000"/>
              </a:lnSpc>
            </a:pPr>
            <a:r>
              <a:rPr lang="es-MX" sz="2800" dirty="0">
                <a:latin typeface="Arial" panose="020B0604020202020204" pitchFamily="34" charset="0"/>
                <a:cs typeface="Arial" panose="020B0604020202020204" pitchFamily="34" charset="0"/>
              </a:rPr>
              <a:t>Los arboles de expresión se utilizan en las computadoras para evaluar expresiones usadas en programas. El algoritmo mas sencillo para construir un árbol de expresión es aquel que lee una expresión completa que contiene paréntesis.</a:t>
            </a:r>
          </a:p>
        </p:txBody>
      </p:sp>
    </p:spTree>
    <p:extLst>
      <p:ext uri="{BB962C8B-B14F-4D97-AF65-F5344CB8AC3E}">
        <p14:creationId xmlns:p14="http://schemas.microsoft.com/office/powerpoint/2010/main" val="34668418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0622A9-9862-492F-8FBE-159E44BEFD85}"/>
              </a:ext>
            </a:extLst>
          </p:cNvPr>
          <p:cNvSpPr txBox="1"/>
          <p:nvPr/>
        </p:nvSpPr>
        <p:spPr>
          <a:xfrm>
            <a:off x="2769705" y="2299460"/>
            <a:ext cx="10200068" cy="2259080"/>
          </a:xfrm>
          <a:prstGeom prst="rect">
            <a:avLst/>
          </a:prstGeom>
          <a:noFill/>
        </p:spPr>
        <p:txBody>
          <a:bodyPr wrap="square" rtlCol="0">
            <a:spAutoFit/>
          </a:bodyPr>
          <a:lstStyle/>
          <a:p>
            <a:pPr>
              <a:lnSpc>
                <a:spcPct val="80000"/>
              </a:lnSpc>
            </a:pPr>
            <a:r>
              <a:rPr lang="es-MX" sz="8800" spc="-300" dirty="0">
                <a:latin typeface="Bahnschrift SemiBold" panose="020B0502040204020203" pitchFamily="34" charset="0"/>
              </a:rPr>
              <a:t>Árbol binario equilibrado</a:t>
            </a:r>
          </a:p>
        </p:txBody>
      </p:sp>
    </p:spTree>
    <p:extLst>
      <p:ext uri="{BB962C8B-B14F-4D97-AF65-F5344CB8AC3E}">
        <p14:creationId xmlns:p14="http://schemas.microsoft.com/office/powerpoint/2010/main" val="11274962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5A9CA09-56C3-45EF-B810-FF2D53105DE9}"/>
              </a:ext>
            </a:extLst>
          </p:cNvPr>
          <p:cNvSpPr txBox="1"/>
          <p:nvPr/>
        </p:nvSpPr>
        <p:spPr>
          <a:xfrm>
            <a:off x="1387698" y="2791902"/>
            <a:ext cx="9797137" cy="1274195"/>
          </a:xfrm>
          <a:prstGeom prst="rect">
            <a:avLst/>
          </a:prstGeom>
          <a:noFill/>
        </p:spPr>
        <p:txBody>
          <a:bodyPr wrap="square" rtlCol="0">
            <a:spAutoFit/>
          </a:bodyPr>
          <a:lstStyle/>
          <a:p>
            <a:pPr>
              <a:lnSpc>
                <a:spcPct val="80000"/>
              </a:lnSpc>
            </a:pPr>
            <a:r>
              <a:rPr lang="es-MX" sz="3200" dirty="0">
                <a:latin typeface="Arial" panose="020B0604020202020204" pitchFamily="34" charset="0"/>
                <a:cs typeface="Arial" panose="020B0604020202020204" pitchFamily="34" charset="0"/>
              </a:rPr>
              <a:t>Se caracteriza porque la altura de la rama izquierda </a:t>
            </a:r>
            <a:r>
              <a:rPr lang="es-MX" sz="3200" b="1" dirty="0">
                <a:latin typeface="Arial" panose="020B0604020202020204" pitchFamily="34" charset="0"/>
                <a:cs typeface="Arial" panose="020B0604020202020204" pitchFamily="34" charset="0"/>
              </a:rPr>
              <a:t>es igual </a:t>
            </a:r>
            <a:r>
              <a:rPr lang="es-MX" sz="3200" dirty="0">
                <a:latin typeface="Arial" panose="020B0604020202020204" pitchFamily="34" charset="0"/>
                <a:cs typeface="Arial" panose="020B0604020202020204" pitchFamily="34" charset="0"/>
              </a:rPr>
              <a:t>que la altura de la rama derecha para cada uno de los nodos del árbol.</a:t>
            </a:r>
          </a:p>
        </p:txBody>
      </p:sp>
    </p:spTree>
    <p:extLst>
      <p:ext uri="{BB962C8B-B14F-4D97-AF65-F5344CB8AC3E}">
        <p14:creationId xmlns:p14="http://schemas.microsoft.com/office/powerpoint/2010/main" val="194880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88C84-BA2D-42C4-8981-F7726E3D8BBA}"/>
              </a:ext>
            </a:extLst>
          </p:cNvPr>
          <p:cNvSpPr>
            <a:spLocks noGrp="1"/>
          </p:cNvSpPr>
          <p:nvPr>
            <p:ph type="title"/>
          </p:nvPr>
        </p:nvSpPr>
        <p:spPr>
          <a:xfrm>
            <a:off x="3034381" y="2689715"/>
            <a:ext cx="7986546" cy="1478570"/>
          </a:xfrm>
        </p:spPr>
        <p:txBody>
          <a:bodyPr>
            <a:normAutofit/>
          </a:bodyPr>
          <a:lstStyle/>
          <a:p>
            <a:r>
              <a:rPr lang="es-MX" sz="6000" dirty="0"/>
              <a:t>árboles binarios</a:t>
            </a:r>
          </a:p>
        </p:txBody>
      </p:sp>
      <p:sp>
        <p:nvSpPr>
          <p:cNvPr id="3" name="Marcador de contenido 2">
            <a:extLst>
              <a:ext uri="{FF2B5EF4-FFF2-40B4-BE49-F238E27FC236}">
                <a16:creationId xmlns:a16="http://schemas.microsoft.com/office/drawing/2014/main" id="{CB34537B-901A-4801-A335-02DA67E3887C}"/>
              </a:ext>
            </a:extLst>
          </p:cNvPr>
          <p:cNvSpPr>
            <a:spLocks noGrp="1"/>
          </p:cNvSpPr>
          <p:nvPr>
            <p:ph idx="1"/>
          </p:nvPr>
        </p:nvSpPr>
        <p:spPr>
          <a:xfrm>
            <a:off x="593558" y="2249487"/>
            <a:ext cx="10876547" cy="3541714"/>
          </a:xfrm>
        </p:spPr>
        <p:txBody>
          <a:bodyPr>
            <a:normAutofit/>
          </a:bodyPr>
          <a:lstStyle/>
          <a:p>
            <a:pPr marL="0" lvl="0" indent="0" algn="just">
              <a:lnSpc>
                <a:spcPct val="115000"/>
              </a:lnSpc>
              <a:buNone/>
              <a:tabLst>
                <a:tab pos="457200" algn="l"/>
              </a:tabLst>
            </a:pPr>
            <a:r>
              <a:rPr lang="es-ES" sz="3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s-MX"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4274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15</a:t>
            </a:r>
          </a:p>
        </p:txBody>
      </p:sp>
      <p:sp>
        <p:nvSpPr>
          <p:cNvPr id="6" name="Elipse 5">
            <a:extLst>
              <a:ext uri="{FF2B5EF4-FFF2-40B4-BE49-F238E27FC236}">
                <a16:creationId xmlns:a16="http://schemas.microsoft.com/office/drawing/2014/main" id="{3064C34C-88CB-49FB-8E40-5333F454557E}"/>
              </a:ext>
            </a:extLst>
          </p:cNvPr>
          <p:cNvSpPr/>
          <p:nvPr/>
        </p:nvSpPr>
        <p:spPr>
          <a:xfrm>
            <a:off x="7744972" y="2315256"/>
            <a:ext cx="828000" cy="828000"/>
          </a:xfrm>
          <a:prstGeom prst="ellipse">
            <a:avLst/>
          </a:prstGeom>
          <a:no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20</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12</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6</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8374968" y="899918"/>
            <a:ext cx="3241183" cy="443006"/>
          </a:xfrm>
          <a:prstGeom prst="rect">
            <a:avLst/>
          </a:prstGeom>
          <a:noFill/>
        </p:spPr>
        <p:txBody>
          <a:bodyPr wrap="square" rtlCol="0">
            <a:spAutoFit/>
          </a:bodyPr>
          <a:lstStyle/>
          <a:p>
            <a:pPr>
              <a:lnSpc>
                <a:spcPct val="80000"/>
              </a:lnSpc>
            </a:pPr>
            <a:r>
              <a:rPr lang="es-MX" sz="2800" spc="-150" dirty="0"/>
              <a:t>Árbol equilibrado</a:t>
            </a:r>
            <a:endParaRPr lang="es-MX" sz="2800" dirty="0"/>
          </a:p>
        </p:txBody>
      </p:sp>
      <p:cxnSp>
        <p:nvCxnSpPr>
          <p:cNvPr id="3" name="Conector recto 2">
            <a:extLst>
              <a:ext uri="{FF2B5EF4-FFF2-40B4-BE49-F238E27FC236}">
                <a16:creationId xmlns:a16="http://schemas.microsoft.com/office/drawing/2014/main" id="{4764649A-9A0F-4016-8366-AB698607306A}"/>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DC38D88E-2268-469D-A3CA-9A3492F06055}"/>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378E3A5A-CD70-45BF-8E1C-178D29E0648E}"/>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348F5B9F-35CB-4D1E-8260-1116896C647A}"/>
              </a:ext>
            </a:extLst>
          </p:cNvPr>
          <p:cNvCxnSpPr>
            <a:stCxn id="6" idx="0"/>
            <a:endCxn id="4" idx="4"/>
          </p:cNvCxnSpPr>
          <p:nvPr/>
        </p:nvCxnSpPr>
        <p:spPr>
          <a:xfrm flipH="1" flipV="1">
            <a:off x="5789999" y="1510382"/>
            <a:ext cx="2368973" cy="804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360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15</a:t>
            </a:r>
          </a:p>
        </p:txBody>
      </p:sp>
      <p:sp>
        <p:nvSpPr>
          <p:cNvPr id="6" name="Elipse 5">
            <a:extLst>
              <a:ext uri="{FF2B5EF4-FFF2-40B4-BE49-F238E27FC236}">
                <a16:creationId xmlns:a16="http://schemas.microsoft.com/office/drawing/2014/main" id="{3064C34C-88CB-49FB-8E40-5333F454557E}"/>
              </a:ext>
            </a:extLst>
          </p:cNvPr>
          <p:cNvSpPr/>
          <p:nvPr/>
        </p:nvSpPr>
        <p:spPr>
          <a:xfrm>
            <a:off x="7744972" y="2315256"/>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20</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12</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6</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8572972" y="682382"/>
            <a:ext cx="3241183" cy="437043"/>
          </a:xfrm>
          <a:prstGeom prst="rect">
            <a:avLst/>
          </a:prstGeom>
          <a:noFill/>
        </p:spPr>
        <p:txBody>
          <a:bodyPr wrap="square" rtlCol="0">
            <a:spAutoFit/>
          </a:bodyPr>
          <a:lstStyle/>
          <a:p>
            <a:pPr>
              <a:lnSpc>
                <a:spcPct val="80000"/>
              </a:lnSpc>
            </a:pPr>
            <a:r>
              <a:rPr lang="es-MX" sz="2800" spc="-150" dirty="0">
                <a:latin typeface="Arial" panose="020B0604020202020204" pitchFamily="34" charset="0"/>
                <a:cs typeface="Arial" panose="020B0604020202020204" pitchFamily="34" charset="0"/>
              </a:rPr>
              <a:t>Árbol no equilibrado</a:t>
            </a:r>
            <a:endParaRPr lang="es-MX" sz="2800" dirty="0">
              <a:latin typeface="Arial" panose="020B0604020202020204" pitchFamily="34" charset="0"/>
              <a:cs typeface="Arial" panose="020B0604020202020204" pitchFamily="34" charset="0"/>
            </a:endParaRPr>
          </a:p>
        </p:txBody>
      </p:sp>
      <p:sp>
        <p:nvSpPr>
          <p:cNvPr id="2" name="Elipse 1">
            <a:extLst>
              <a:ext uri="{FF2B5EF4-FFF2-40B4-BE49-F238E27FC236}">
                <a16:creationId xmlns:a16="http://schemas.microsoft.com/office/drawing/2014/main" id="{73DF5B25-EAF4-4B8F-9F78-CD7E83A27EFF}"/>
              </a:ext>
            </a:extLst>
          </p:cNvPr>
          <p:cNvSpPr/>
          <p:nvPr/>
        </p:nvSpPr>
        <p:spPr>
          <a:xfrm>
            <a:off x="489288" y="5477178"/>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2</a:t>
            </a:r>
          </a:p>
        </p:txBody>
      </p:sp>
      <p:sp>
        <p:nvSpPr>
          <p:cNvPr id="9" name="CuadroTexto 8">
            <a:extLst>
              <a:ext uri="{FF2B5EF4-FFF2-40B4-BE49-F238E27FC236}">
                <a16:creationId xmlns:a16="http://schemas.microsoft.com/office/drawing/2014/main" id="{66568987-3DB8-4751-B0D8-10520C5307E0}"/>
              </a:ext>
            </a:extLst>
          </p:cNvPr>
          <p:cNvSpPr txBox="1"/>
          <p:nvPr/>
        </p:nvSpPr>
        <p:spPr>
          <a:xfrm>
            <a:off x="1808545" y="5523426"/>
            <a:ext cx="8350861" cy="781752"/>
          </a:xfrm>
          <a:prstGeom prst="rect">
            <a:avLst/>
          </a:prstGeom>
          <a:noFill/>
        </p:spPr>
        <p:txBody>
          <a:bodyPr wrap="square" rtlCol="0">
            <a:spAutoFit/>
          </a:bodyPr>
          <a:lstStyle/>
          <a:p>
            <a:pPr>
              <a:lnSpc>
                <a:spcPct val="80000"/>
              </a:lnSpc>
            </a:pPr>
            <a:r>
              <a:rPr lang="es-MX" sz="2800" spc="-150" dirty="0">
                <a:latin typeface="Arial" panose="020B0604020202020204" pitchFamily="34" charset="0"/>
                <a:cs typeface="Arial" panose="020B0604020202020204" pitchFamily="34" charset="0"/>
              </a:rPr>
              <a:t>Esta inserción provoca que viole la condición de equilibrio en el nodo raíz del árbol</a:t>
            </a:r>
            <a:endParaRPr lang="es-MX" sz="2800" dirty="0">
              <a:latin typeface="Arial" panose="020B0604020202020204" pitchFamily="34" charset="0"/>
              <a:cs typeface="Arial" panose="020B0604020202020204" pitchFamily="34" charset="0"/>
            </a:endParaRPr>
          </a:p>
        </p:txBody>
      </p:sp>
      <p:cxnSp>
        <p:nvCxnSpPr>
          <p:cNvPr id="5" name="Conector recto 4">
            <a:extLst>
              <a:ext uri="{FF2B5EF4-FFF2-40B4-BE49-F238E27FC236}">
                <a16:creationId xmlns:a16="http://schemas.microsoft.com/office/drawing/2014/main" id="{BDD8717D-5ADC-4C43-9BB1-B477B4C25920}"/>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2FBC023C-7A7D-4F24-B37C-B46CEBD2DAEA}"/>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0F88E0FF-D390-48A2-B273-DF0DF876DE07}"/>
              </a:ext>
            </a:extLst>
          </p:cNvPr>
          <p:cNvCxnSpPr>
            <a:cxnSpLocks/>
            <a:stCxn id="2" idx="0"/>
            <a:endCxn id="16" idx="4"/>
          </p:cNvCxnSpPr>
          <p:nvPr/>
        </p:nvCxnSpPr>
        <p:spPr>
          <a:xfrm flipV="1">
            <a:off x="903288" y="4658085"/>
            <a:ext cx="1131277" cy="819093"/>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DD320C83-2891-46D0-A5D7-371E14E228F9}"/>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11CD0A58-6A44-4536-B18F-F8DF17E903BB}"/>
              </a:ext>
            </a:extLst>
          </p:cNvPr>
          <p:cNvCxnSpPr>
            <a:stCxn id="6" idx="0"/>
            <a:endCxn id="4" idx="4"/>
          </p:cNvCxnSpPr>
          <p:nvPr/>
        </p:nvCxnSpPr>
        <p:spPr>
          <a:xfrm flipH="1" flipV="1">
            <a:off x="5789999" y="1510382"/>
            <a:ext cx="2368973" cy="804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87440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8337D8A-9880-4E09-9971-E75E33101D53}"/>
              </a:ext>
            </a:extLst>
          </p:cNvPr>
          <p:cNvSpPr txBox="1"/>
          <p:nvPr/>
        </p:nvSpPr>
        <p:spPr>
          <a:xfrm>
            <a:off x="1387698" y="2791902"/>
            <a:ext cx="9416603" cy="2160591"/>
          </a:xfrm>
          <a:prstGeom prst="rect">
            <a:avLst/>
          </a:prstGeom>
          <a:noFill/>
        </p:spPr>
        <p:txBody>
          <a:bodyPr wrap="square" rtlCol="0">
            <a:spAutoFit/>
          </a:bodyPr>
          <a:lstStyle/>
          <a:p>
            <a:pPr>
              <a:lnSpc>
                <a:spcPct val="80000"/>
              </a:lnSpc>
            </a:pPr>
            <a:r>
              <a:rPr lang="es-MX" sz="2800" dirty="0">
                <a:latin typeface="Arial" panose="020B0604020202020204" pitchFamily="34" charset="0"/>
                <a:cs typeface="Arial" panose="020B0604020202020204" pitchFamily="34" charset="0"/>
              </a:rPr>
              <a:t>Asociando a cada nodo el parámetro denominado factor de equilibrio o balance de un nodo. Se define como la </a:t>
            </a:r>
            <a:r>
              <a:rPr lang="es-MX" sz="2800" b="1" dirty="0">
                <a:latin typeface="Arial" panose="020B0604020202020204" pitchFamily="34" charset="0"/>
                <a:cs typeface="Arial" panose="020B0604020202020204" pitchFamily="34" charset="0"/>
              </a:rPr>
              <a:t>altura del subárbol derecho menos la altura del subárbol izquierdo </a:t>
            </a:r>
            <a:r>
              <a:rPr lang="es-MX" sz="2800" dirty="0">
                <a:latin typeface="Arial" panose="020B0604020202020204" pitchFamily="34" charset="0"/>
                <a:cs typeface="Arial" panose="020B0604020202020204" pitchFamily="34" charset="0"/>
              </a:rPr>
              <a:t>correspondiente. El factor de equilibrio de cada nodo un árbol equilibrado puede tomar valores: -1, 0 o 1</a:t>
            </a:r>
          </a:p>
        </p:txBody>
      </p:sp>
    </p:spTree>
    <p:extLst>
      <p:ext uri="{BB962C8B-B14F-4D97-AF65-F5344CB8AC3E}">
        <p14:creationId xmlns:p14="http://schemas.microsoft.com/office/powerpoint/2010/main" val="11958079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27</a:t>
            </a:r>
          </a:p>
        </p:txBody>
      </p:sp>
      <p:sp>
        <p:nvSpPr>
          <p:cNvPr id="6" name="Elipse 5">
            <a:extLst>
              <a:ext uri="{FF2B5EF4-FFF2-40B4-BE49-F238E27FC236}">
                <a16:creationId xmlns:a16="http://schemas.microsoft.com/office/drawing/2014/main" id="{3064C34C-88CB-49FB-8E40-5333F454557E}"/>
              </a:ext>
            </a:extLst>
          </p:cNvPr>
          <p:cNvSpPr/>
          <p:nvPr/>
        </p:nvSpPr>
        <p:spPr>
          <a:xfrm>
            <a:off x="7744972" y="2315256"/>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34</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19</a:t>
            </a: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20</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10</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8004313" y="625898"/>
            <a:ext cx="3492447" cy="683264"/>
          </a:xfrm>
          <a:prstGeom prst="rect">
            <a:avLst/>
          </a:prstGeom>
          <a:noFill/>
        </p:spPr>
        <p:txBody>
          <a:bodyPr wrap="square" rtlCol="0">
            <a:spAutoFit/>
          </a:bodyPr>
          <a:lstStyle/>
          <a:p>
            <a:pPr>
              <a:lnSpc>
                <a:spcPct val="80000"/>
              </a:lnSpc>
            </a:pPr>
            <a:r>
              <a:rPr lang="es-MX" sz="2400" spc="-150" dirty="0">
                <a:latin typeface="Arial" panose="020B0604020202020204" pitchFamily="34" charset="0"/>
                <a:cs typeface="Arial" panose="020B0604020202020204" pitchFamily="34" charset="0"/>
              </a:rPr>
              <a:t>Representación de un árbol con sus niveles de equilibrio</a:t>
            </a:r>
            <a:endParaRPr lang="es-MX" sz="2400" dirty="0">
              <a:latin typeface="Arial" panose="020B0604020202020204" pitchFamily="34" charset="0"/>
              <a:cs typeface="Arial" panose="020B0604020202020204" pitchFamily="34" charset="0"/>
            </a:endParaRPr>
          </a:p>
        </p:txBody>
      </p:sp>
      <p:sp>
        <p:nvSpPr>
          <p:cNvPr id="2" name="Elipse 1">
            <a:extLst>
              <a:ext uri="{FF2B5EF4-FFF2-40B4-BE49-F238E27FC236}">
                <a16:creationId xmlns:a16="http://schemas.microsoft.com/office/drawing/2014/main" id="{73DF5B25-EAF4-4B8F-9F78-CD7E83A27EFF}"/>
              </a:ext>
            </a:extLst>
          </p:cNvPr>
          <p:cNvSpPr/>
          <p:nvPr/>
        </p:nvSpPr>
        <p:spPr>
          <a:xfrm>
            <a:off x="2733613" y="5347618"/>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14</a:t>
            </a:r>
          </a:p>
        </p:txBody>
      </p:sp>
      <p:sp>
        <p:nvSpPr>
          <p:cNvPr id="3" name="Elipse 2">
            <a:extLst>
              <a:ext uri="{FF2B5EF4-FFF2-40B4-BE49-F238E27FC236}">
                <a16:creationId xmlns:a16="http://schemas.microsoft.com/office/drawing/2014/main" id="{17059DDD-1DDD-4BE6-AAB0-D7ECC309AFC0}"/>
              </a:ext>
            </a:extLst>
          </p:cNvPr>
          <p:cNvSpPr/>
          <p:nvPr/>
        </p:nvSpPr>
        <p:spPr>
          <a:xfrm>
            <a:off x="6562491"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0" name="CuadroTexto 9">
            <a:extLst>
              <a:ext uri="{FF2B5EF4-FFF2-40B4-BE49-F238E27FC236}">
                <a16:creationId xmlns:a16="http://schemas.microsoft.com/office/drawing/2014/main" id="{07A5B73C-7DDF-422C-9651-B83B915C26B7}"/>
              </a:ext>
            </a:extLst>
          </p:cNvPr>
          <p:cNvSpPr txBox="1"/>
          <p:nvPr/>
        </p:nvSpPr>
        <p:spPr>
          <a:xfrm>
            <a:off x="6096000" y="289804"/>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-1</a:t>
            </a:r>
          </a:p>
        </p:txBody>
      </p:sp>
      <p:sp>
        <p:nvSpPr>
          <p:cNvPr id="11" name="CuadroTexto 10">
            <a:extLst>
              <a:ext uri="{FF2B5EF4-FFF2-40B4-BE49-F238E27FC236}">
                <a16:creationId xmlns:a16="http://schemas.microsoft.com/office/drawing/2014/main" id="{23FAE971-261C-4090-B8AD-EEF1B9604916}"/>
              </a:ext>
            </a:extLst>
          </p:cNvPr>
          <p:cNvSpPr txBox="1"/>
          <p:nvPr/>
        </p:nvSpPr>
        <p:spPr>
          <a:xfrm>
            <a:off x="2434447" y="1900944"/>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-1</a:t>
            </a:r>
          </a:p>
        </p:txBody>
      </p:sp>
      <p:sp>
        <p:nvSpPr>
          <p:cNvPr id="12" name="CuadroTexto 11">
            <a:extLst>
              <a:ext uri="{FF2B5EF4-FFF2-40B4-BE49-F238E27FC236}">
                <a16:creationId xmlns:a16="http://schemas.microsoft.com/office/drawing/2014/main" id="{5D6D4A7E-3D6A-4A90-9623-22BC25A7AF87}"/>
              </a:ext>
            </a:extLst>
          </p:cNvPr>
          <p:cNvSpPr txBox="1"/>
          <p:nvPr/>
        </p:nvSpPr>
        <p:spPr>
          <a:xfrm>
            <a:off x="8574561" y="1912818"/>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-1</a:t>
            </a:r>
          </a:p>
        </p:txBody>
      </p:sp>
      <p:sp>
        <p:nvSpPr>
          <p:cNvPr id="13" name="CuadroTexto 12">
            <a:extLst>
              <a:ext uri="{FF2B5EF4-FFF2-40B4-BE49-F238E27FC236}">
                <a16:creationId xmlns:a16="http://schemas.microsoft.com/office/drawing/2014/main" id="{D9317030-8262-4C67-B5D7-7E0D1FB574D4}"/>
              </a:ext>
            </a:extLst>
          </p:cNvPr>
          <p:cNvSpPr txBox="1"/>
          <p:nvPr/>
        </p:nvSpPr>
        <p:spPr>
          <a:xfrm>
            <a:off x="1238739" y="3429000"/>
            <a:ext cx="51968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1</a:t>
            </a:r>
          </a:p>
        </p:txBody>
      </p:sp>
      <p:sp>
        <p:nvSpPr>
          <p:cNvPr id="28" name="CuadroTexto 27">
            <a:extLst>
              <a:ext uri="{FF2B5EF4-FFF2-40B4-BE49-F238E27FC236}">
                <a16:creationId xmlns:a16="http://schemas.microsoft.com/office/drawing/2014/main" id="{80A2041D-8830-4E9F-8CE0-C1A27F146914}"/>
              </a:ext>
            </a:extLst>
          </p:cNvPr>
          <p:cNvSpPr txBox="1"/>
          <p:nvPr/>
        </p:nvSpPr>
        <p:spPr>
          <a:xfrm>
            <a:off x="4773655" y="3391992"/>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0</a:t>
            </a:r>
          </a:p>
        </p:txBody>
      </p:sp>
      <p:sp>
        <p:nvSpPr>
          <p:cNvPr id="30" name="CuadroTexto 29">
            <a:extLst>
              <a:ext uri="{FF2B5EF4-FFF2-40B4-BE49-F238E27FC236}">
                <a16:creationId xmlns:a16="http://schemas.microsoft.com/office/drawing/2014/main" id="{6F7DE3E7-9903-454A-9295-E4183F95305C}"/>
              </a:ext>
            </a:extLst>
          </p:cNvPr>
          <p:cNvSpPr txBox="1"/>
          <p:nvPr/>
        </p:nvSpPr>
        <p:spPr>
          <a:xfrm>
            <a:off x="3370349" y="5002851"/>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0</a:t>
            </a:r>
          </a:p>
        </p:txBody>
      </p:sp>
      <p:sp>
        <p:nvSpPr>
          <p:cNvPr id="34" name="CuadroTexto 33">
            <a:extLst>
              <a:ext uri="{FF2B5EF4-FFF2-40B4-BE49-F238E27FC236}">
                <a16:creationId xmlns:a16="http://schemas.microsoft.com/office/drawing/2014/main" id="{6B10F1DE-6099-477E-A10D-C510B9F21782}"/>
              </a:ext>
            </a:extLst>
          </p:cNvPr>
          <p:cNvSpPr txBox="1"/>
          <p:nvPr/>
        </p:nvSpPr>
        <p:spPr>
          <a:xfrm>
            <a:off x="6252150" y="3391991"/>
            <a:ext cx="713166" cy="584775"/>
          </a:xfrm>
          <a:prstGeom prst="rect">
            <a:avLst/>
          </a:prstGeom>
          <a:noFill/>
        </p:spPr>
        <p:txBody>
          <a:bodyPr wrap="square" rtlCol="0">
            <a:spAutoFit/>
          </a:bodyPr>
          <a:lstStyle/>
          <a:p>
            <a:pPr>
              <a:lnSpc>
                <a:spcPct val="80000"/>
              </a:lnSpc>
            </a:pPr>
            <a:r>
              <a:rPr lang="es-MX" sz="4000" dirty="0">
                <a:solidFill>
                  <a:srgbClr val="00B0F0"/>
                </a:solidFill>
                <a:latin typeface="Bahnschrift" panose="020B0502040204020203" pitchFamily="34" charset="0"/>
              </a:rPr>
              <a:t>0</a:t>
            </a:r>
          </a:p>
        </p:txBody>
      </p:sp>
      <p:cxnSp>
        <p:nvCxnSpPr>
          <p:cNvPr id="7" name="Conector recto 6">
            <a:extLst>
              <a:ext uri="{FF2B5EF4-FFF2-40B4-BE49-F238E27FC236}">
                <a16:creationId xmlns:a16="http://schemas.microsoft.com/office/drawing/2014/main" id="{8A86F9AC-091E-4306-B4B7-CC8970661680}"/>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8181DCEA-E6BC-47FA-A51D-97F75A7F8B07}"/>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DDB9C41A-8593-4704-8094-1025EC1CF730}"/>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77358E58-D481-4DEB-B32D-8869D9236869}"/>
              </a:ext>
            </a:extLst>
          </p:cNvPr>
          <p:cNvCxnSpPr>
            <a:stCxn id="2" idx="0"/>
            <a:endCxn id="16" idx="4"/>
          </p:cNvCxnSpPr>
          <p:nvPr/>
        </p:nvCxnSpPr>
        <p:spPr>
          <a:xfrm flipH="1" flipV="1">
            <a:off x="2034565" y="4658085"/>
            <a:ext cx="1113048" cy="689533"/>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45241946-EE55-4F34-9679-BBBDAF5E45CB}"/>
              </a:ext>
            </a:extLst>
          </p:cNvPr>
          <p:cNvCxnSpPr>
            <a:endCxn id="6" idx="4"/>
          </p:cNvCxnSpPr>
          <p:nvPr/>
        </p:nvCxnSpPr>
        <p:spPr>
          <a:xfrm flipV="1">
            <a:off x="6965316" y="3143256"/>
            <a:ext cx="1193656" cy="686828"/>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259FBEE6-89DF-41CF-B39D-354D1DF22E33}"/>
              </a:ext>
            </a:extLst>
          </p:cNvPr>
          <p:cNvCxnSpPr>
            <a:stCxn id="6" idx="0"/>
            <a:endCxn id="4" idx="4"/>
          </p:cNvCxnSpPr>
          <p:nvPr/>
        </p:nvCxnSpPr>
        <p:spPr>
          <a:xfrm flipH="1" flipV="1">
            <a:off x="5789999" y="1510382"/>
            <a:ext cx="2368973" cy="804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05624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49C53A-0756-4985-A283-1FA69705EC65}"/>
              </a:ext>
            </a:extLst>
          </p:cNvPr>
          <p:cNvSpPr txBox="1"/>
          <p:nvPr/>
        </p:nvSpPr>
        <p:spPr>
          <a:xfrm>
            <a:off x="1991932" y="2757535"/>
            <a:ext cx="10200068" cy="1717393"/>
          </a:xfrm>
          <a:prstGeom prst="rect">
            <a:avLst/>
          </a:prstGeom>
          <a:noFill/>
        </p:spPr>
        <p:txBody>
          <a:bodyPr wrap="square" rtlCol="0">
            <a:spAutoFit/>
          </a:bodyPr>
          <a:lstStyle/>
          <a:p>
            <a:pPr>
              <a:lnSpc>
                <a:spcPct val="80000"/>
              </a:lnSpc>
            </a:pPr>
            <a:r>
              <a:rPr lang="es-MX" sz="6600" spc="-300" dirty="0">
                <a:latin typeface="Bahnschrift SemiBold" panose="020B0502040204020203" pitchFamily="34" charset="0"/>
              </a:rPr>
              <a:t>Altura de un árbol binario equilibrado</a:t>
            </a:r>
          </a:p>
        </p:txBody>
      </p:sp>
    </p:spTree>
    <p:extLst>
      <p:ext uri="{BB962C8B-B14F-4D97-AF65-F5344CB8AC3E}">
        <p14:creationId xmlns:p14="http://schemas.microsoft.com/office/powerpoint/2010/main" val="17613565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48039C-39E3-4034-A0DA-749C145748C6}"/>
              </a:ext>
            </a:extLst>
          </p:cNvPr>
          <p:cNvSpPr>
            <a:spLocks noGrp="1"/>
          </p:cNvSpPr>
          <p:nvPr>
            <p:ph idx="1"/>
          </p:nvPr>
        </p:nvSpPr>
        <p:spPr>
          <a:xfrm>
            <a:off x="1300438" y="1772409"/>
            <a:ext cx="9905999" cy="3541714"/>
          </a:xfrm>
        </p:spPr>
        <p:txBody>
          <a:bodyPr>
            <a:normAutofit/>
          </a:bodyPr>
          <a:lstStyle/>
          <a:p>
            <a:pPr marL="0" indent="0">
              <a:buNone/>
            </a:pPr>
            <a:r>
              <a:rPr lang="es-MX" sz="2800" dirty="0">
                <a:effectLst/>
                <a:latin typeface="Arial" panose="020B0604020202020204" pitchFamily="34" charset="0"/>
                <a:ea typeface="Times New Roman" panose="02020603050405020304" pitchFamily="18" charset="0"/>
                <a:cs typeface="Arial" panose="020B0604020202020204" pitchFamily="34" charset="0"/>
              </a:rPr>
              <a:t>La altura es un parámetro importante ya que coincide con el número de iteraciones que se realizan para bajar desde el nodo raíz al nivel más profundo de las hojas. La eficiencia de los algoritmos de búsqueda, inserción y borrado depende de la altura del árbol AVL. </a:t>
            </a: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888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8637D-8B38-4DAF-8527-09E215BAAB26}"/>
              </a:ext>
            </a:extLst>
          </p:cNvPr>
          <p:cNvSpPr>
            <a:spLocks noGrp="1"/>
          </p:cNvSpPr>
          <p:nvPr>
            <p:ph type="title"/>
          </p:nvPr>
        </p:nvSpPr>
        <p:spPr>
          <a:xfrm>
            <a:off x="1167917" y="274506"/>
            <a:ext cx="10454239" cy="1478570"/>
          </a:xfrm>
        </p:spPr>
        <p:txBody>
          <a:bodyPr>
            <a:normAutofit/>
          </a:bodyPr>
          <a:lstStyle/>
          <a:p>
            <a:r>
              <a:rPr lang="es-MX" sz="2400" dirty="0">
                <a:latin typeface="+mn-lt"/>
                <a:ea typeface="Times New Roman" panose="02020603050405020304" pitchFamily="18" charset="0"/>
              </a:rPr>
              <a:t>¿Cuál es el número mínimo de nodos que puede tener un árbol binario para que se considere equilibrado con una altura h? </a:t>
            </a:r>
            <a:endParaRPr lang="es-MX" sz="2400" dirty="0">
              <a:latin typeface="+mn-lt"/>
            </a:endParaRPr>
          </a:p>
        </p:txBody>
      </p:sp>
      <p:sp>
        <p:nvSpPr>
          <p:cNvPr id="3" name="Marcador de contenido 2">
            <a:extLst>
              <a:ext uri="{FF2B5EF4-FFF2-40B4-BE49-F238E27FC236}">
                <a16:creationId xmlns:a16="http://schemas.microsoft.com/office/drawing/2014/main" id="{8265BD22-0471-4683-8FB5-DB85ECB3623C}"/>
              </a:ext>
            </a:extLst>
          </p:cNvPr>
          <p:cNvSpPr>
            <a:spLocks noGrp="1"/>
          </p:cNvSpPr>
          <p:nvPr>
            <p:ph idx="1"/>
          </p:nvPr>
        </p:nvSpPr>
        <p:spPr>
          <a:xfrm>
            <a:off x="218661" y="2302495"/>
            <a:ext cx="11754677" cy="3541714"/>
          </a:xfrm>
        </p:spPr>
        <p:txBody>
          <a:bodyPr/>
          <a:lstStyle/>
          <a:p>
            <a:pPr marL="0" indent="0">
              <a:buNone/>
            </a:pPr>
            <a:r>
              <a:rPr lang="es-MX" dirty="0">
                <a:effectLst/>
                <a:latin typeface="Arial" panose="020B0604020202020204" pitchFamily="34" charset="0"/>
                <a:ea typeface="Times New Roman" panose="02020603050405020304" pitchFamily="18" charset="0"/>
              </a:rPr>
              <a:t>Si ese árbol es Ah, tendrá dos subárboles izquierdo y derecho respectivamente, </a:t>
            </a:r>
            <a:r>
              <a:rPr lang="es-MX" dirty="0" err="1">
                <a:effectLst/>
                <a:latin typeface="Arial" panose="020B0604020202020204" pitchFamily="34" charset="0"/>
                <a:ea typeface="Times New Roman" panose="02020603050405020304" pitchFamily="18" charset="0"/>
              </a:rPr>
              <a:t>Ai</a:t>
            </a:r>
            <a:r>
              <a:rPr lang="es-MX" dirty="0">
                <a:effectLst/>
                <a:latin typeface="Arial" panose="020B0604020202020204" pitchFamily="34" charset="0"/>
                <a:ea typeface="Times New Roman" panose="02020603050405020304" pitchFamily="18" charset="0"/>
              </a:rPr>
              <a:t> y Ad cuya altura difiere en 1, supongamos que tienen de altura h-1 y h-2 respectivamente. Al considera que Ah es el árbol de menor número de nodos de altura h, entonces </a:t>
            </a:r>
            <a:r>
              <a:rPr lang="es-MX" dirty="0" err="1">
                <a:effectLst/>
                <a:latin typeface="Arial" panose="020B0604020202020204" pitchFamily="34" charset="0"/>
                <a:ea typeface="Times New Roman" panose="02020603050405020304" pitchFamily="18" charset="0"/>
              </a:rPr>
              <a:t>Ai</a:t>
            </a:r>
            <a:r>
              <a:rPr lang="es-MX" dirty="0">
                <a:effectLst/>
                <a:latin typeface="Arial" panose="020B0604020202020204" pitchFamily="34" charset="0"/>
                <a:ea typeface="Times New Roman" panose="02020603050405020304" pitchFamily="18" charset="0"/>
              </a:rPr>
              <a:t> y Ad también son árboles AVL de menor número de nodos, pero de altura h-1 y h-2 y son designados como Ah-1 y Ah-2. Este razonamiento se sigue extendiendo a cada subárbol y se obtienen árboles equilibrados. </a:t>
            </a: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2830878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B9911656-0A0A-4511-AF93-571680900C96}"/>
              </a:ext>
            </a:extLst>
          </p:cNvPr>
          <p:cNvSpPr/>
          <p:nvPr/>
        </p:nvSpPr>
        <p:spPr>
          <a:xfrm>
            <a:off x="1605857" y="4721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39</a:t>
            </a:r>
          </a:p>
        </p:txBody>
      </p:sp>
      <p:sp>
        <p:nvSpPr>
          <p:cNvPr id="5" name="Elipse 4">
            <a:extLst>
              <a:ext uri="{FF2B5EF4-FFF2-40B4-BE49-F238E27FC236}">
                <a16:creationId xmlns:a16="http://schemas.microsoft.com/office/drawing/2014/main" id="{3C0D8224-AC52-4238-97A3-20656F630722}"/>
              </a:ext>
            </a:extLst>
          </p:cNvPr>
          <p:cNvSpPr/>
          <p:nvPr/>
        </p:nvSpPr>
        <p:spPr>
          <a:xfrm>
            <a:off x="891891" y="23996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20</a:t>
            </a:r>
          </a:p>
        </p:txBody>
      </p:sp>
      <p:sp>
        <p:nvSpPr>
          <p:cNvPr id="7" name="Elipse 6">
            <a:extLst>
              <a:ext uri="{FF2B5EF4-FFF2-40B4-BE49-F238E27FC236}">
                <a16:creationId xmlns:a16="http://schemas.microsoft.com/office/drawing/2014/main" id="{D0F8B556-2AD5-47E5-9DB5-EFD400CBEDBE}"/>
              </a:ext>
            </a:extLst>
          </p:cNvPr>
          <p:cNvSpPr/>
          <p:nvPr/>
        </p:nvSpPr>
        <p:spPr>
          <a:xfrm>
            <a:off x="3200513" y="1887530"/>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21</a:t>
            </a:r>
          </a:p>
        </p:txBody>
      </p:sp>
      <p:sp>
        <p:nvSpPr>
          <p:cNvPr id="9" name="Elipse 8">
            <a:extLst>
              <a:ext uri="{FF2B5EF4-FFF2-40B4-BE49-F238E27FC236}">
                <a16:creationId xmlns:a16="http://schemas.microsoft.com/office/drawing/2014/main" id="{FB7FAD60-87BD-45E4-B19E-99168163D81E}"/>
              </a:ext>
            </a:extLst>
          </p:cNvPr>
          <p:cNvSpPr/>
          <p:nvPr/>
        </p:nvSpPr>
        <p:spPr>
          <a:xfrm>
            <a:off x="119751" y="4435150"/>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18</a:t>
            </a:r>
          </a:p>
        </p:txBody>
      </p:sp>
      <p:cxnSp>
        <p:nvCxnSpPr>
          <p:cNvPr id="10" name="Conector recto 9">
            <a:extLst>
              <a:ext uri="{FF2B5EF4-FFF2-40B4-BE49-F238E27FC236}">
                <a16:creationId xmlns:a16="http://schemas.microsoft.com/office/drawing/2014/main" id="{CDB19E4C-B8AB-4840-B787-F53AB79B58A0}"/>
              </a:ext>
            </a:extLst>
          </p:cNvPr>
          <p:cNvCxnSpPr>
            <a:cxnSpLocks/>
            <a:stCxn id="5" idx="0"/>
            <a:endCxn id="4" idx="3"/>
          </p:cNvCxnSpPr>
          <p:nvPr/>
        </p:nvCxnSpPr>
        <p:spPr>
          <a:xfrm flipV="1">
            <a:off x="1305891" y="1178924"/>
            <a:ext cx="421224" cy="1220739"/>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9F34B912-ACB4-4767-A153-E44DF9A0BBB7}"/>
              </a:ext>
            </a:extLst>
          </p:cNvPr>
          <p:cNvCxnSpPr>
            <a:cxnSpLocks/>
            <a:stCxn id="9" idx="0"/>
            <a:endCxn id="5" idx="3"/>
          </p:cNvCxnSpPr>
          <p:nvPr/>
        </p:nvCxnSpPr>
        <p:spPr>
          <a:xfrm flipV="1">
            <a:off x="533751" y="3106405"/>
            <a:ext cx="479398" cy="132874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0A6DC9EF-D286-44D5-A26E-7A47BEF0521D}"/>
              </a:ext>
            </a:extLst>
          </p:cNvPr>
          <p:cNvCxnSpPr>
            <a:cxnSpLocks/>
            <a:stCxn id="7" idx="0"/>
            <a:endCxn id="4" idx="5"/>
          </p:cNvCxnSpPr>
          <p:nvPr/>
        </p:nvCxnSpPr>
        <p:spPr>
          <a:xfrm flipH="1" flipV="1">
            <a:off x="2312599" y="1178924"/>
            <a:ext cx="1301914" cy="708606"/>
          </a:xfrm>
          <a:prstGeom prst="line">
            <a:avLst/>
          </a:prstGeom>
        </p:spPr>
        <p:style>
          <a:lnRef idx="1">
            <a:schemeClr val="dk1"/>
          </a:lnRef>
          <a:fillRef idx="0">
            <a:schemeClr val="dk1"/>
          </a:fillRef>
          <a:effectRef idx="0">
            <a:schemeClr val="dk1"/>
          </a:effectRef>
          <a:fontRef idx="minor">
            <a:schemeClr val="tx1"/>
          </a:fontRef>
        </p:style>
      </p:cxnSp>
      <p:sp>
        <p:nvSpPr>
          <p:cNvPr id="25" name="Elipse 24">
            <a:extLst>
              <a:ext uri="{FF2B5EF4-FFF2-40B4-BE49-F238E27FC236}">
                <a16:creationId xmlns:a16="http://schemas.microsoft.com/office/drawing/2014/main" id="{C93D0856-34E8-459A-B90B-686039585094}"/>
              </a:ext>
            </a:extLst>
          </p:cNvPr>
          <p:cNvSpPr/>
          <p:nvPr/>
        </p:nvSpPr>
        <p:spPr>
          <a:xfrm>
            <a:off x="8461276" y="766788"/>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50</a:t>
            </a:r>
          </a:p>
        </p:txBody>
      </p:sp>
      <p:sp>
        <p:nvSpPr>
          <p:cNvPr id="26" name="Elipse 25">
            <a:extLst>
              <a:ext uri="{FF2B5EF4-FFF2-40B4-BE49-F238E27FC236}">
                <a16:creationId xmlns:a16="http://schemas.microsoft.com/office/drawing/2014/main" id="{448D8797-FD98-4569-8C91-FF781F661B4B}"/>
              </a:ext>
            </a:extLst>
          </p:cNvPr>
          <p:cNvSpPr/>
          <p:nvPr/>
        </p:nvSpPr>
        <p:spPr>
          <a:xfrm>
            <a:off x="6980654" y="216051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27</a:t>
            </a:r>
          </a:p>
        </p:txBody>
      </p:sp>
      <p:sp>
        <p:nvSpPr>
          <p:cNvPr id="27" name="Elipse 26">
            <a:extLst>
              <a:ext uri="{FF2B5EF4-FFF2-40B4-BE49-F238E27FC236}">
                <a16:creationId xmlns:a16="http://schemas.microsoft.com/office/drawing/2014/main" id="{AF3F6B2F-DBA1-401E-AA54-341E010FC581}"/>
              </a:ext>
            </a:extLst>
          </p:cNvPr>
          <p:cNvSpPr/>
          <p:nvPr/>
        </p:nvSpPr>
        <p:spPr>
          <a:xfrm>
            <a:off x="10830249" y="23996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90</a:t>
            </a:r>
          </a:p>
        </p:txBody>
      </p:sp>
      <p:sp>
        <p:nvSpPr>
          <p:cNvPr id="28" name="Elipse 27">
            <a:extLst>
              <a:ext uri="{FF2B5EF4-FFF2-40B4-BE49-F238E27FC236}">
                <a16:creationId xmlns:a16="http://schemas.microsoft.com/office/drawing/2014/main" id="{01DA8A07-574E-4E8A-913D-E95C2BC16E65}"/>
              </a:ext>
            </a:extLst>
          </p:cNvPr>
          <p:cNvSpPr/>
          <p:nvPr/>
        </p:nvSpPr>
        <p:spPr>
          <a:xfrm>
            <a:off x="10195351" y="4211324"/>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70</a:t>
            </a:r>
          </a:p>
        </p:txBody>
      </p:sp>
      <p:sp>
        <p:nvSpPr>
          <p:cNvPr id="29" name="Elipse 28">
            <a:extLst>
              <a:ext uri="{FF2B5EF4-FFF2-40B4-BE49-F238E27FC236}">
                <a16:creationId xmlns:a16="http://schemas.microsoft.com/office/drawing/2014/main" id="{9CC4F887-E63D-4163-96FD-D596F433DC67}"/>
              </a:ext>
            </a:extLst>
          </p:cNvPr>
          <p:cNvSpPr/>
          <p:nvPr/>
        </p:nvSpPr>
        <p:spPr>
          <a:xfrm>
            <a:off x="5722371" y="3383324"/>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10</a:t>
            </a:r>
          </a:p>
        </p:txBody>
      </p:sp>
      <p:sp>
        <p:nvSpPr>
          <p:cNvPr id="30" name="Elipse 29">
            <a:extLst>
              <a:ext uri="{FF2B5EF4-FFF2-40B4-BE49-F238E27FC236}">
                <a16:creationId xmlns:a16="http://schemas.microsoft.com/office/drawing/2014/main" id="{5303607F-8C54-4ECA-9E63-1D52CF1776B3}"/>
              </a:ext>
            </a:extLst>
          </p:cNvPr>
          <p:cNvSpPr/>
          <p:nvPr/>
        </p:nvSpPr>
        <p:spPr>
          <a:xfrm>
            <a:off x="4743551" y="467739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6</a:t>
            </a:r>
          </a:p>
        </p:txBody>
      </p:sp>
      <p:cxnSp>
        <p:nvCxnSpPr>
          <p:cNvPr id="31" name="Conector recto 30">
            <a:extLst>
              <a:ext uri="{FF2B5EF4-FFF2-40B4-BE49-F238E27FC236}">
                <a16:creationId xmlns:a16="http://schemas.microsoft.com/office/drawing/2014/main" id="{998CCB5F-4BAF-4917-9064-21FD44F9C543}"/>
              </a:ext>
            </a:extLst>
          </p:cNvPr>
          <p:cNvCxnSpPr>
            <a:cxnSpLocks/>
            <a:stCxn id="26" idx="0"/>
            <a:endCxn id="25" idx="3"/>
          </p:cNvCxnSpPr>
          <p:nvPr/>
        </p:nvCxnSpPr>
        <p:spPr>
          <a:xfrm flipV="1">
            <a:off x="7394654" y="1473530"/>
            <a:ext cx="1187880" cy="686983"/>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7D56B711-A183-41A7-AC3F-FE5326EAFC15}"/>
              </a:ext>
            </a:extLst>
          </p:cNvPr>
          <p:cNvCxnSpPr>
            <a:cxnSpLocks/>
            <a:stCxn id="30" idx="0"/>
            <a:endCxn id="29" idx="3"/>
          </p:cNvCxnSpPr>
          <p:nvPr/>
        </p:nvCxnSpPr>
        <p:spPr>
          <a:xfrm flipV="1">
            <a:off x="5157551" y="4090066"/>
            <a:ext cx="686078" cy="587325"/>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F7EDB50-78AB-49E8-B30E-9048486E5BC2}"/>
              </a:ext>
            </a:extLst>
          </p:cNvPr>
          <p:cNvCxnSpPr>
            <a:cxnSpLocks/>
            <a:stCxn id="29" idx="7"/>
            <a:endCxn id="26" idx="3"/>
          </p:cNvCxnSpPr>
          <p:nvPr/>
        </p:nvCxnSpPr>
        <p:spPr>
          <a:xfrm flipV="1">
            <a:off x="6429113" y="2867255"/>
            <a:ext cx="672799" cy="637327"/>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465C0162-E450-48F8-BE6C-CC7D642AD60E}"/>
              </a:ext>
            </a:extLst>
          </p:cNvPr>
          <p:cNvCxnSpPr>
            <a:stCxn id="28" idx="0"/>
            <a:endCxn id="27" idx="4"/>
          </p:cNvCxnSpPr>
          <p:nvPr/>
        </p:nvCxnSpPr>
        <p:spPr>
          <a:xfrm flipV="1">
            <a:off x="10609351" y="3227663"/>
            <a:ext cx="634898" cy="983661"/>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FDA3A875-0A5C-4560-8CCA-9D008A7861AD}"/>
              </a:ext>
            </a:extLst>
          </p:cNvPr>
          <p:cNvCxnSpPr>
            <a:cxnSpLocks/>
            <a:stCxn id="27" idx="0"/>
            <a:endCxn id="25" idx="5"/>
          </p:cNvCxnSpPr>
          <p:nvPr/>
        </p:nvCxnSpPr>
        <p:spPr>
          <a:xfrm flipH="1" flipV="1">
            <a:off x="9168018" y="1473530"/>
            <a:ext cx="2076231" cy="926133"/>
          </a:xfrm>
          <a:prstGeom prst="line">
            <a:avLst/>
          </a:prstGeom>
        </p:spPr>
        <p:style>
          <a:lnRef idx="1">
            <a:schemeClr val="dk1"/>
          </a:lnRef>
          <a:fillRef idx="0">
            <a:schemeClr val="dk1"/>
          </a:fillRef>
          <a:effectRef idx="0">
            <a:schemeClr val="dk1"/>
          </a:effectRef>
          <a:fontRef idx="minor">
            <a:schemeClr val="tx1"/>
          </a:fontRef>
        </p:style>
      </p:cxnSp>
      <p:sp>
        <p:nvSpPr>
          <p:cNvPr id="52" name="Elipse 51">
            <a:extLst>
              <a:ext uri="{FF2B5EF4-FFF2-40B4-BE49-F238E27FC236}">
                <a16:creationId xmlns:a16="http://schemas.microsoft.com/office/drawing/2014/main" id="{E7B5E91C-BC48-4E4F-9C06-D25EF96024E2}"/>
              </a:ext>
            </a:extLst>
          </p:cNvPr>
          <p:cNvSpPr/>
          <p:nvPr/>
        </p:nvSpPr>
        <p:spPr>
          <a:xfrm>
            <a:off x="8047276" y="3262066"/>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36</a:t>
            </a:r>
          </a:p>
        </p:txBody>
      </p:sp>
      <p:cxnSp>
        <p:nvCxnSpPr>
          <p:cNvPr id="54" name="Conector recto 53">
            <a:extLst>
              <a:ext uri="{FF2B5EF4-FFF2-40B4-BE49-F238E27FC236}">
                <a16:creationId xmlns:a16="http://schemas.microsoft.com/office/drawing/2014/main" id="{5BAA8D55-EDE7-4604-BD8B-70BFB9B2004B}"/>
              </a:ext>
            </a:extLst>
          </p:cNvPr>
          <p:cNvCxnSpPr>
            <a:stCxn id="26" idx="5"/>
            <a:endCxn id="52" idx="1"/>
          </p:cNvCxnSpPr>
          <p:nvPr/>
        </p:nvCxnSpPr>
        <p:spPr>
          <a:xfrm>
            <a:off x="7687396" y="2867255"/>
            <a:ext cx="481138" cy="516069"/>
          </a:xfrm>
          <a:prstGeom prst="line">
            <a:avLst/>
          </a:prstGeom>
        </p:spPr>
        <p:style>
          <a:lnRef idx="1">
            <a:schemeClr val="dk1"/>
          </a:lnRef>
          <a:fillRef idx="0">
            <a:schemeClr val="dk1"/>
          </a:fillRef>
          <a:effectRef idx="0">
            <a:schemeClr val="dk1"/>
          </a:effectRef>
          <a:fontRef idx="minor">
            <a:schemeClr val="tx1"/>
          </a:fontRef>
        </p:style>
      </p:cxnSp>
      <p:sp>
        <p:nvSpPr>
          <p:cNvPr id="58" name="CuadroTexto 57">
            <a:extLst>
              <a:ext uri="{FF2B5EF4-FFF2-40B4-BE49-F238E27FC236}">
                <a16:creationId xmlns:a16="http://schemas.microsoft.com/office/drawing/2014/main" id="{3BD76BAB-56A7-4581-960E-59B24545F6FA}"/>
              </a:ext>
            </a:extLst>
          </p:cNvPr>
          <p:cNvSpPr txBox="1"/>
          <p:nvPr/>
        </p:nvSpPr>
        <p:spPr>
          <a:xfrm>
            <a:off x="2902724" y="306628"/>
            <a:ext cx="6102626" cy="646331"/>
          </a:xfrm>
          <a:prstGeom prst="rect">
            <a:avLst/>
          </a:prstGeom>
          <a:noFill/>
        </p:spPr>
        <p:txBody>
          <a:bodyPr wrap="square">
            <a:spAutoFit/>
          </a:bodyPr>
          <a:lstStyle/>
          <a:p>
            <a:r>
              <a:rPr lang="es-MX" sz="3600" dirty="0">
                <a:effectLst/>
                <a:latin typeface="Arial" panose="020B0604020202020204" pitchFamily="34" charset="0"/>
                <a:ea typeface="Times New Roman" panose="02020603050405020304" pitchFamily="18" charset="0"/>
              </a:rPr>
              <a:t>Ejemplo:</a:t>
            </a:r>
            <a:endParaRPr lang="es-MX" sz="3600" dirty="0"/>
          </a:p>
        </p:txBody>
      </p:sp>
    </p:spTree>
    <p:extLst>
      <p:ext uri="{BB962C8B-B14F-4D97-AF65-F5344CB8AC3E}">
        <p14:creationId xmlns:p14="http://schemas.microsoft.com/office/powerpoint/2010/main" val="38136872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304C4-DBCE-462D-8BDB-5B38C9577447}"/>
              </a:ext>
            </a:extLst>
          </p:cNvPr>
          <p:cNvSpPr>
            <a:spLocks noGrp="1"/>
          </p:cNvSpPr>
          <p:nvPr>
            <p:ph type="title"/>
          </p:nvPr>
        </p:nvSpPr>
        <p:spPr>
          <a:xfrm>
            <a:off x="1631744" y="2275040"/>
            <a:ext cx="9905998" cy="1478570"/>
          </a:xfrm>
        </p:spPr>
        <p:txBody>
          <a:bodyPr>
            <a:normAutofit/>
          </a:bodyPr>
          <a:lstStyle/>
          <a:p>
            <a:r>
              <a:rPr lang="es-ES" sz="5400" b="1" dirty="0">
                <a:effectLst/>
                <a:ea typeface="Times New Roman" panose="02020603050405020304" pitchFamily="18" charset="0"/>
              </a:rPr>
              <a:t>Arboles enhebrados</a:t>
            </a:r>
            <a:endParaRPr lang="es-MX" sz="5400" dirty="0"/>
          </a:p>
        </p:txBody>
      </p:sp>
    </p:spTree>
    <p:extLst>
      <p:ext uri="{BB962C8B-B14F-4D97-AF65-F5344CB8AC3E}">
        <p14:creationId xmlns:p14="http://schemas.microsoft.com/office/powerpoint/2010/main" val="10379152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A27B57-EC5E-439D-A2DA-F5FD6AFC49DD}"/>
              </a:ext>
            </a:extLst>
          </p:cNvPr>
          <p:cNvSpPr>
            <a:spLocks noGrp="1"/>
          </p:cNvSpPr>
          <p:nvPr>
            <p:ph idx="1"/>
          </p:nvPr>
        </p:nvSpPr>
        <p:spPr>
          <a:xfrm>
            <a:off x="980662" y="1388096"/>
            <a:ext cx="10384802" cy="3541714"/>
          </a:xfrm>
        </p:spPr>
        <p:txBody>
          <a:bodyPr/>
          <a:lstStyle/>
          <a:p>
            <a:pPr marL="0" indent="0">
              <a:buNone/>
            </a:pPr>
            <a:r>
              <a:rPr lang="es-ES" sz="3200" dirty="0">
                <a:effectLst/>
                <a:latin typeface="Arial" panose="020B0604020202020204" pitchFamily="34" charset="0"/>
                <a:ea typeface="Times New Roman" panose="02020603050405020304" pitchFamily="18" charset="0"/>
              </a:rPr>
              <a:t>Otro tipo de árboles binarios que podemos encontrar son los enhebrados, denominado así porque contiene hebras hacia la derecha o a la izquierda.</a:t>
            </a:r>
            <a:endParaRPr lang="es-MX" sz="32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49143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61454-638C-48BF-A656-246A45FD8ADE}"/>
              </a:ext>
            </a:extLst>
          </p:cNvPr>
          <p:cNvSpPr>
            <a:spLocks noGrp="1"/>
          </p:cNvSpPr>
          <p:nvPr>
            <p:ph type="title"/>
          </p:nvPr>
        </p:nvSpPr>
        <p:spPr/>
        <p:txBody>
          <a:bodyPr/>
          <a:lstStyle/>
          <a:p>
            <a:r>
              <a:rPr lang="es-MX" dirty="0"/>
              <a:t>Definición</a:t>
            </a:r>
          </a:p>
        </p:txBody>
      </p:sp>
      <p:sp>
        <p:nvSpPr>
          <p:cNvPr id="3" name="Marcador de contenido 2">
            <a:extLst>
              <a:ext uri="{FF2B5EF4-FFF2-40B4-BE49-F238E27FC236}">
                <a16:creationId xmlns:a16="http://schemas.microsoft.com/office/drawing/2014/main" id="{BC7BF6BD-9C6B-4FDB-BDEA-94E458CFCB76}"/>
              </a:ext>
            </a:extLst>
          </p:cNvPr>
          <p:cNvSpPr>
            <a:spLocks noGrp="1"/>
          </p:cNvSpPr>
          <p:nvPr>
            <p:ph idx="1"/>
          </p:nvPr>
        </p:nvSpPr>
        <p:spPr/>
        <p:txBody>
          <a:bodyPr>
            <a:normAutofit/>
          </a:bodyPr>
          <a:lstStyle/>
          <a:p>
            <a:r>
              <a:rPr lang="es-ES" sz="3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los árboles ordenados de grado dos se les conoce como </a:t>
            </a:r>
            <a:r>
              <a:rPr lang="es-MX" sz="3200" b="1" i="0" dirty="0">
                <a:effectLst/>
                <a:latin typeface="Arial" panose="020B0604020202020204" pitchFamily="34" charset="0"/>
                <a:ea typeface="Times New Roman" panose="02020603050405020304" pitchFamily="18" charset="0"/>
                <a:cs typeface="Arial" panose="020B0604020202020204" pitchFamily="34" charset="0"/>
              </a:rPr>
              <a:t>árboles binarios</a:t>
            </a:r>
            <a:r>
              <a:rPr lang="es-MX" sz="3200" dirty="0">
                <a:effectLst/>
                <a:latin typeface="Arial" panose="020B0604020202020204" pitchFamily="34" charset="0"/>
                <a:ea typeface="Times New Roman" panose="02020603050405020304" pitchFamily="18" charset="0"/>
                <a:cs typeface="Arial" panose="020B0604020202020204" pitchFamily="34" charset="0"/>
              </a:rPr>
              <a:t> ya que cada nodo del árbol no tendrá más de dos descendientes.</a:t>
            </a:r>
            <a:endParaRPr lang="es-MX" sz="3200" dirty="0"/>
          </a:p>
        </p:txBody>
      </p:sp>
    </p:spTree>
    <p:extLst>
      <p:ext uri="{BB962C8B-B14F-4D97-AF65-F5344CB8AC3E}">
        <p14:creationId xmlns:p14="http://schemas.microsoft.com/office/powerpoint/2010/main" val="27595522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9A668DF3-36F9-47CC-B3B3-C25BAF92FC40}"/>
              </a:ext>
            </a:extLst>
          </p:cNvPr>
          <p:cNvSpPr/>
          <p:nvPr/>
        </p:nvSpPr>
        <p:spPr>
          <a:xfrm>
            <a:off x="5355983" y="462730"/>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98288297-CCA9-4217-8523-34ECF5CF269C}"/>
              </a:ext>
            </a:extLst>
          </p:cNvPr>
          <p:cNvSpPr/>
          <p:nvPr/>
        </p:nvSpPr>
        <p:spPr>
          <a:xfrm>
            <a:off x="3828534" y="172623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8B199B2F-FDD4-40ED-9E9C-4A4E4DB8EB68}"/>
              </a:ext>
            </a:extLst>
          </p:cNvPr>
          <p:cNvSpPr/>
          <p:nvPr/>
        </p:nvSpPr>
        <p:spPr>
          <a:xfrm>
            <a:off x="2459188" y="5131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8" name="Elipse 7">
            <a:extLst>
              <a:ext uri="{FF2B5EF4-FFF2-40B4-BE49-F238E27FC236}">
                <a16:creationId xmlns:a16="http://schemas.microsoft.com/office/drawing/2014/main" id="{003F685E-084C-46C9-8A9E-5CF16710C4DF}"/>
              </a:ext>
            </a:extLst>
          </p:cNvPr>
          <p:cNvSpPr/>
          <p:nvPr/>
        </p:nvSpPr>
        <p:spPr>
          <a:xfrm>
            <a:off x="5028612" y="3326276"/>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9" name="Elipse 8">
            <a:extLst>
              <a:ext uri="{FF2B5EF4-FFF2-40B4-BE49-F238E27FC236}">
                <a16:creationId xmlns:a16="http://schemas.microsoft.com/office/drawing/2014/main" id="{15FE6924-23C1-49E2-ACB7-0B90055CEDEA}"/>
              </a:ext>
            </a:extLst>
          </p:cNvPr>
          <p:cNvSpPr/>
          <p:nvPr/>
        </p:nvSpPr>
        <p:spPr>
          <a:xfrm>
            <a:off x="2476222" y="3363306"/>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cxnSp>
        <p:nvCxnSpPr>
          <p:cNvPr id="10" name="Conector recto 9">
            <a:extLst>
              <a:ext uri="{FF2B5EF4-FFF2-40B4-BE49-F238E27FC236}">
                <a16:creationId xmlns:a16="http://schemas.microsoft.com/office/drawing/2014/main" id="{D114B30D-BD04-407F-8124-D8098143F484}"/>
              </a:ext>
            </a:extLst>
          </p:cNvPr>
          <p:cNvCxnSpPr>
            <a:cxnSpLocks/>
            <a:stCxn id="5" idx="7"/>
            <a:endCxn id="4" idx="3"/>
          </p:cNvCxnSpPr>
          <p:nvPr/>
        </p:nvCxnSpPr>
        <p:spPr>
          <a:xfrm flipV="1">
            <a:off x="4535276" y="1169472"/>
            <a:ext cx="941965" cy="678025"/>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7BA82E3D-89B8-4E69-B64C-72F4A93BFE61}"/>
              </a:ext>
            </a:extLst>
          </p:cNvPr>
          <p:cNvCxnSpPr>
            <a:cxnSpLocks/>
            <a:stCxn id="4" idx="5"/>
            <a:endCxn id="16" idx="0"/>
          </p:cNvCxnSpPr>
          <p:nvPr/>
        </p:nvCxnSpPr>
        <p:spPr>
          <a:xfrm>
            <a:off x="6062725" y="1169472"/>
            <a:ext cx="934689" cy="556767"/>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6625649D-E868-4E55-A4A6-5FBABB92B9E2}"/>
              </a:ext>
            </a:extLst>
          </p:cNvPr>
          <p:cNvCxnSpPr>
            <a:cxnSpLocks/>
            <a:stCxn id="5" idx="3"/>
            <a:endCxn id="9" idx="0"/>
          </p:cNvCxnSpPr>
          <p:nvPr/>
        </p:nvCxnSpPr>
        <p:spPr>
          <a:xfrm flipH="1">
            <a:off x="2890222" y="2432981"/>
            <a:ext cx="1059570" cy="93032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13FFAF16-AD1C-4DBD-93A0-5D4CA67FB28D}"/>
              </a:ext>
            </a:extLst>
          </p:cNvPr>
          <p:cNvCxnSpPr>
            <a:cxnSpLocks/>
            <a:stCxn id="5" idx="5"/>
            <a:endCxn id="8" idx="0"/>
          </p:cNvCxnSpPr>
          <p:nvPr/>
        </p:nvCxnSpPr>
        <p:spPr>
          <a:xfrm>
            <a:off x="4535276" y="2432981"/>
            <a:ext cx="907336" cy="89329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D010D100-8D49-4F61-9345-99C1060B1099}"/>
              </a:ext>
            </a:extLst>
          </p:cNvPr>
          <p:cNvCxnSpPr>
            <a:cxnSpLocks/>
            <a:stCxn id="9" idx="4"/>
            <a:endCxn id="7" idx="0"/>
          </p:cNvCxnSpPr>
          <p:nvPr/>
        </p:nvCxnSpPr>
        <p:spPr>
          <a:xfrm flipH="1">
            <a:off x="2873188" y="4191306"/>
            <a:ext cx="17034" cy="940455"/>
          </a:xfrm>
          <a:prstGeom prst="line">
            <a:avLst/>
          </a:prstGeom>
        </p:spPr>
        <p:style>
          <a:lnRef idx="1">
            <a:schemeClr val="dk1"/>
          </a:lnRef>
          <a:fillRef idx="0">
            <a:schemeClr val="dk1"/>
          </a:fillRef>
          <a:effectRef idx="0">
            <a:schemeClr val="dk1"/>
          </a:effectRef>
          <a:fontRef idx="minor">
            <a:schemeClr val="tx1"/>
          </a:fontRef>
        </p:style>
      </p:cxnSp>
      <p:sp>
        <p:nvSpPr>
          <p:cNvPr id="16" name="Elipse 15">
            <a:extLst>
              <a:ext uri="{FF2B5EF4-FFF2-40B4-BE49-F238E27FC236}">
                <a16:creationId xmlns:a16="http://schemas.microsoft.com/office/drawing/2014/main" id="{7FA9B25E-B97A-4656-AC98-22AE986ECEFB}"/>
              </a:ext>
            </a:extLst>
          </p:cNvPr>
          <p:cNvSpPr/>
          <p:nvPr/>
        </p:nvSpPr>
        <p:spPr>
          <a:xfrm>
            <a:off x="6583414" y="1726239"/>
            <a:ext cx="828000" cy="828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tx1"/>
                </a:solidFill>
                <a:latin typeface="Bahnschrift" panose="020B0502040204020203" pitchFamily="34" charset="0"/>
              </a:rPr>
              <a:t>B</a:t>
            </a:r>
          </a:p>
        </p:txBody>
      </p:sp>
      <p:sp>
        <p:nvSpPr>
          <p:cNvPr id="50" name="Forma libre: forma 49">
            <a:extLst>
              <a:ext uri="{FF2B5EF4-FFF2-40B4-BE49-F238E27FC236}">
                <a16:creationId xmlns:a16="http://schemas.microsoft.com/office/drawing/2014/main" id="{D357C36D-1DCF-49DA-B5D6-7189584C266E}"/>
              </a:ext>
            </a:extLst>
          </p:cNvPr>
          <p:cNvSpPr/>
          <p:nvPr/>
        </p:nvSpPr>
        <p:spPr>
          <a:xfrm>
            <a:off x="6183983" y="834887"/>
            <a:ext cx="1520828" cy="1598094"/>
          </a:xfrm>
          <a:custGeom>
            <a:avLst/>
            <a:gdLst>
              <a:gd name="connsiteX0" fmla="*/ 0 w 1703850"/>
              <a:gd name="connsiteY0" fmla="*/ 0 h 1902556"/>
              <a:gd name="connsiteX1" fmla="*/ 1272209 w 1703850"/>
              <a:gd name="connsiteY1" fmla="*/ 689114 h 1902556"/>
              <a:gd name="connsiteX2" fmla="*/ 1258956 w 1703850"/>
              <a:gd name="connsiteY2" fmla="*/ 1815548 h 1902556"/>
            </a:gdLst>
            <a:ahLst/>
            <a:cxnLst>
              <a:cxn ang="0">
                <a:pos x="connsiteX0" y="connsiteY0"/>
              </a:cxn>
              <a:cxn ang="0">
                <a:pos x="connsiteX1" y="connsiteY1"/>
              </a:cxn>
              <a:cxn ang="0">
                <a:pos x="connsiteX2" y="connsiteY2"/>
              </a:cxn>
            </a:cxnLst>
            <a:rect l="l" t="t" r="r" b="b"/>
            <a:pathLst>
              <a:path w="1703850" h="1902556">
                <a:moveTo>
                  <a:pt x="0" y="0"/>
                </a:moveTo>
                <a:cubicBezTo>
                  <a:pt x="531191" y="193261"/>
                  <a:pt x="1062383" y="386523"/>
                  <a:pt x="1272209" y="689114"/>
                </a:cubicBezTo>
                <a:cubicBezTo>
                  <a:pt x="1482035" y="991705"/>
                  <a:pt x="2135808" y="2239618"/>
                  <a:pt x="1258956" y="1815548"/>
                </a:cubicBezTo>
              </a:path>
            </a:pathLst>
          </a:custGeom>
          <a:ln>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MX"/>
          </a:p>
        </p:txBody>
      </p:sp>
      <p:sp>
        <p:nvSpPr>
          <p:cNvPr id="53" name="Forma libre: forma 52">
            <a:extLst>
              <a:ext uri="{FF2B5EF4-FFF2-40B4-BE49-F238E27FC236}">
                <a16:creationId xmlns:a16="http://schemas.microsoft.com/office/drawing/2014/main" id="{E352B8C3-6D32-408A-A2EE-51AF43D8EFF2}"/>
              </a:ext>
            </a:extLst>
          </p:cNvPr>
          <p:cNvSpPr/>
          <p:nvPr/>
        </p:nvSpPr>
        <p:spPr>
          <a:xfrm>
            <a:off x="4606955" y="2184612"/>
            <a:ext cx="1795123" cy="2228706"/>
          </a:xfrm>
          <a:custGeom>
            <a:avLst/>
            <a:gdLst>
              <a:gd name="connsiteX0" fmla="*/ 0 w 1815585"/>
              <a:gd name="connsiteY0" fmla="*/ 0 h 2359158"/>
              <a:gd name="connsiteX1" fmla="*/ 1126435 w 1815585"/>
              <a:gd name="connsiteY1" fmla="*/ 901148 h 2359158"/>
              <a:gd name="connsiteX2" fmla="*/ 1815548 w 1815585"/>
              <a:gd name="connsiteY2" fmla="*/ 1895061 h 2359158"/>
              <a:gd name="connsiteX3" fmla="*/ 1099930 w 1815585"/>
              <a:gd name="connsiteY3" fmla="*/ 1961322 h 2359158"/>
            </a:gdLst>
            <a:ahLst/>
            <a:cxnLst>
              <a:cxn ang="0">
                <a:pos x="connsiteX0" y="connsiteY0"/>
              </a:cxn>
              <a:cxn ang="0">
                <a:pos x="connsiteX1" y="connsiteY1"/>
              </a:cxn>
              <a:cxn ang="0">
                <a:pos x="connsiteX2" y="connsiteY2"/>
              </a:cxn>
              <a:cxn ang="0">
                <a:pos x="connsiteX3" y="connsiteY3"/>
              </a:cxn>
            </a:cxnLst>
            <a:rect l="l" t="t" r="r" b="b"/>
            <a:pathLst>
              <a:path w="1815585" h="2359158">
                <a:moveTo>
                  <a:pt x="0" y="0"/>
                </a:moveTo>
                <a:cubicBezTo>
                  <a:pt x="411922" y="292652"/>
                  <a:pt x="823844" y="585305"/>
                  <a:pt x="1126435" y="901148"/>
                </a:cubicBezTo>
                <a:cubicBezTo>
                  <a:pt x="1429026" y="1216991"/>
                  <a:pt x="1819965" y="1718365"/>
                  <a:pt x="1815548" y="1895061"/>
                </a:cubicBezTo>
                <a:cubicBezTo>
                  <a:pt x="1811131" y="2071757"/>
                  <a:pt x="1824382" y="2805044"/>
                  <a:pt x="1099930" y="1961322"/>
                </a:cubicBezTo>
              </a:path>
            </a:pathLst>
          </a:custGeom>
          <a:ln>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MX"/>
          </a:p>
        </p:txBody>
      </p:sp>
      <p:sp>
        <p:nvSpPr>
          <p:cNvPr id="54" name="Forma libre: forma 53">
            <a:extLst>
              <a:ext uri="{FF2B5EF4-FFF2-40B4-BE49-F238E27FC236}">
                <a16:creationId xmlns:a16="http://schemas.microsoft.com/office/drawing/2014/main" id="{431542C7-7435-4CC0-B4C8-C6AB4902CBF6}"/>
              </a:ext>
            </a:extLst>
          </p:cNvPr>
          <p:cNvSpPr/>
          <p:nvPr/>
        </p:nvSpPr>
        <p:spPr>
          <a:xfrm rot="194134">
            <a:off x="3114440" y="3869604"/>
            <a:ext cx="776898" cy="2504052"/>
          </a:xfrm>
          <a:custGeom>
            <a:avLst/>
            <a:gdLst>
              <a:gd name="connsiteX0" fmla="*/ 119269 w 809180"/>
              <a:gd name="connsiteY0" fmla="*/ 0 h 2583624"/>
              <a:gd name="connsiteX1" fmla="*/ 808382 w 809180"/>
              <a:gd name="connsiteY1" fmla="*/ 1524000 h 2583624"/>
              <a:gd name="connsiteX2" fmla="*/ 0 w 809180"/>
              <a:gd name="connsiteY2" fmla="*/ 2146852 h 2583624"/>
            </a:gdLst>
            <a:ahLst/>
            <a:cxnLst>
              <a:cxn ang="0">
                <a:pos x="connsiteX0" y="connsiteY0"/>
              </a:cxn>
              <a:cxn ang="0">
                <a:pos x="connsiteX1" y="connsiteY1"/>
              </a:cxn>
              <a:cxn ang="0">
                <a:pos x="connsiteX2" y="connsiteY2"/>
              </a:cxn>
            </a:cxnLst>
            <a:rect l="l" t="t" r="r" b="b"/>
            <a:pathLst>
              <a:path w="809180" h="2583624">
                <a:moveTo>
                  <a:pt x="119269" y="0"/>
                </a:moveTo>
                <a:cubicBezTo>
                  <a:pt x="473764" y="583095"/>
                  <a:pt x="828260" y="1166191"/>
                  <a:pt x="808382" y="1524000"/>
                </a:cubicBezTo>
                <a:cubicBezTo>
                  <a:pt x="788504" y="1881809"/>
                  <a:pt x="956365" y="3284330"/>
                  <a:pt x="0" y="2146852"/>
                </a:cubicBezTo>
              </a:path>
            </a:pathLst>
          </a:custGeom>
          <a:ln>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MX" dirty="0"/>
          </a:p>
        </p:txBody>
      </p:sp>
    </p:spTree>
    <p:extLst>
      <p:ext uri="{BB962C8B-B14F-4D97-AF65-F5344CB8AC3E}">
        <p14:creationId xmlns:p14="http://schemas.microsoft.com/office/powerpoint/2010/main" val="37419490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FFDB2-AB4E-4926-928F-AE0EE8105918}"/>
              </a:ext>
            </a:extLst>
          </p:cNvPr>
          <p:cNvSpPr>
            <a:spLocks noGrp="1"/>
          </p:cNvSpPr>
          <p:nvPr>
            <p:ph type="title"/>
          </p:nvPr>
        </p:nvSpPr>
        <p:spPr>
          <a:xfrm>
            <a:off x="1674676" y="698031"/>
            <a:ext cx="10517324" cy="1992160"/>
          </a:xfrm>
        </p:spPr>
        <p:txBody>
          <a:bodyPr>
            <a:noAutofit/>
          </a:bodyPr>
          <a:lstStyle/>
          <a:p>
            <a:pPr>
              <a:lnSpc>
                <a:spcPct val="115000"/>
              </a:lnSpc>
            </a:pPr>
            <a:r>
              <a:rPr lang="es-ES" sz="3200" cap="none" dirty="0">
                <a:ea typeface="Times New Roman" panose="02020603050405020304" pitchFamily="18" charset="0"/>
              </a:rPr>
              <a:t>Los árboles enhebrados se utilizan para el mejor aprovechamiento de la memoria.</a:t>
            </a:r>
            <a:br>
              <a:rPr lang="es-MX" sz="3200" cap="none" dirty="0">
                <a:ea typeface="Times New Roman" panose="02020603050405020304" pitchFamily="18" charset="0"/>
              </a:rPr>
            </a:br>
            <a:r>
              <a:rPr lang="es-ES" sz="3200" cap="none" dirty="0">
                <a:ea typeface="Times New Roman" panose="02020603050405020304" pitchFamily="18" charset="0"/>
              </a:rPr>
              <a:t> </a:t>
            </a:r>
            <a:br>
              <a:rPr lang="es-MX" sz="2800" cap="none" dirty="0">
                <a:latin typeface="Times New Roman" panose="02020603050405020304" pitchFamily="18" charset="0"/>
                <a:ea typeface="Times New Roman" panose="02020603050405020304" pitchFamily="18" charset="0"/>
              </a:rPr>
            </a:br>
            <a:endParaRPr lang="es-MX" sz="2800" dirty="0"/>
          </a:p>
        </p:txBody>
      </p:sp>
      <p:sp>
        <p:nvSpPr>
          <p:cNvPr id="3" name="Marcador de contenido 2">
            <a:extLst>
              <a:ext uri="{FF2B5EF4-FFF2-40B4-BE49-F238E27FC236}">
                <a16:creationId xmlns:a16="http://schemas.microsoft.com/office/drawing/2014/main" id="{C68A226D-237E-4C2D-BDB2-18D0666438A7}"/>
              </a:ext>
            </a:extLst>
          </p:cNvPr>
          <p:cNvSpPr>
            <a:spLocks noGrp="1"/>
          </p:cNvSpPr>
          <p:nvPr>
            <p:ph idx="1"/>
          </p:nvPr>
        </p:nvSpPr>
        <p:spPr/>
        <p:txBody>
          <a:bodyPr/>
          <a:lstStyle/>
          <a:p>
            <a:pPr marL="0" lvl="0" indent="0">
              <a:lnSpc>
                <a:spcPct val="115000"/>
              </a:lnSpc>
              <a:buNone/>
            </a:pPr>
            <a:r>
              <a:rPr lang="es-ES" sz="2800" dirty="0">
                <a:ea typeface="Times New Roman" panose="02020603050405020304" pitchFamily="18" charset="0"/>
              </a:rPr>
              <a:t>S</a:t>
            </a:r>
            <a:r>
              <a:rPr lang="es-ES" sz="2800" cap="none" dirty="0">
                <a:ea typeface="Times New Roman" panose="02020603050405020304" pitchFamily="18" charset="0"/>
              </a:rPr>
              <a:t>us ventajas principales son :</a:t>
            </a:r>
            <a:endParaRPr lang="es-ES" sz="2800" dirty="0">
              <a:effectLst/>
              <a:latin typeface="Arial" panose="020B060402020202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es-ES" sz="2000" dirty="0">
                <a:latin typeface="Arial" panose="020B0604020202020204" pitchFamily="34" charset="0"/>
                <a:ea typeface="Times New Roman" panose="02020603050405020304" pitchFamily="18" charset="0"/>
              </a:rPr>
              <a:t>N</a:t>
            </a:r>
            <a:r>
              <a:rPr lang="es-ES" sz="2000" dirty="0">
                <a:effectLst/>
                <a:latin typeface="Arial" panose="020B0604020202020204" pitchFamily="34" charset="0"/>
                <a:ea typeface="Times New Roman" panose="02020603050405020304" pitchFamily="18" charset="0"/>
              </a:rPr>
              <a:t>o se requiere el uso de 84 pilas para el recorrido, </a:t>
            </a:r>
            <a:endParaRPr lang="es-MX" sz="20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s-ES" sz="2000" dirty="0">
                <a:latin typeface="Arial" panose="020B0604020202020204" pitchFamily="34" charset="0"/>
                <a:ea typeface="Times New Roman" panose="02020603050405020304" pitchFamily="18" charset="0"/>
              </a:rPr>
              <a:t>E</a:t>
            </a:r>
            <a:r>
              <a:rPr lang="es-ES" sz="2000" dirty="0">
                <a:effectLst/>
                <a:latin typeface="Arial" panose="020B0604020202020204" pitchFamily="34" charset="0"/>
                <a:ea typeface="Times New Roman" panose="02020603050405020304" pitchFamily="18" charset="0"/>
              </a:rPr>
              <a:t>l recorrido en orden puede hacerse de manera iterativa, </a:t>
            </a:r>
            <a:endParaRPr lang="es-MX" sz="20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s-ES" sz="2000" dirty="0">
                <a:effectLst/>
                <a:latin typeface="Arial" panose="020B0604020202020204" pitchFamily="34" charset="0"/>
                <a:ea typeface="Times New Roman" panose="02020603050405020304" pitchFamily="18" charset="0"/>
              </a:rPr>
              <a:t>No se necesita el uso de la recursividad para realizar los recorridos. </a:t>
            </a:r>
            <a:endParaRPr lang="es-MX" sz="20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38480881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F3D8B-46AA-46EF-BEF7-BB31E904B238}"/>
              </a:ext>
            </a:extLst>
          </p:cNvPr>
          <p:cNvSpPr>
            <a:spLocks noGrp="1"/>
          </p:cNvSpPr>
          <p:nvPr>
            <p:ph type="title"/>
          </p:nvPr>
        </p:nvSpPr>
        <p:spPr>
          <a:xfrm>
            <a:off x="887895" y="1493160"/>
            <a:ext cx="10822124" cy="3078839"/>
          </a:xfrm>
        </p:spPr>
        <p:txBody>
          <a:bodyPr/>
          <a:lstStyle/>
          <a:p>
            <a:r>
              <a:rPr lang="es-ES" sz="2400" b="1" dirty="0">
                <a:solidFill>
                  <a:srgbClr val="002060"/>
                </a:solidFill>
                <a:effectLst/>
                <a:latin typeface="Arial" panose="020B0604020202020204" pitchFamily="34" charset="0"/>
                <a:ea typeface="Times New Roman" panose="02020603050405020304" pitchFamily="18" charset="0"/>
              </a:rPr>
              <a:t>Árbol enhebrado a la derecha</a:t>
            </a:r>
            <a:r>
              <a:rPr lang="es-ES" sz="2400" b="1" dirty="0">
                <a:solidFill>
                  <a:srgbClr val="002060"/>
                </a:solidFill>
                <a:latin typeface="Arial" panose="020B0604020202020204" pitchFamily="34" charset="0"/>
                <a:ea typeface="Times New Roman" panose="02020603050405020304" pitchFamily="18" charset="0"/>
              </a:rPr>
              <a:t>:</a:t>
            </a:r>
            <a:br>
              <a:rPr lang="es-ES" sz="2400" dirty="0">
                <a:solidFill>
                  <a:srgbClr val="002060"/>
                </a:solidFill>
                <a:effectLst/>
                <a:latin typeface="Arial" panose="020B0604020202020204" pitchFamily="34" charset="0"/>
                <a:ea typeface="Times New Roman" panose="02020603050405020304" pitchFamily="18" charset="0"/>
              </a:rPr>
            </a:br>
            <a:br>
              <a:rPr lang="es-ES" sz="2400" dirty="0">
                <a:solidFill>
                  <a:srgbClr val="002060"/>
                </a:solidFill>
                <a:effectLst/>
                <a:latin typeface="Arial" panose="020B0604020202020204" pitchFamily="34" charset="0"/>
                <a:ea typeface="Times New Roman" panose="02020603050405020304" pitchFamily="18" charset="0"/>
              </a:rPr>
            </a:br>
            <a:r>
              <a:rPr lang="es-ES" sz="2400" dirty="0">
                <a:effectLst/>
                <a:latin typeface="Arial" panose="020B0604020202020204" pitchFamily="34" charset="0"/>
                <a:ea typeface="Times New Roman" panose="02020603050405020304" pitchFamily="18" charset="0"/>
              </a:rPr>
              <a:t> Su estructura fundamental contiene un puntero hacia la derecha, el cual dirige un nodo antecesor</a:t>
            </a:r>
            <a:r>
              <a:rPr lang="es-ES" sz="1800" dirty="0">
                <a:effectLst/>
                <a:latin typeface="Arial" panose="020B0604020202020204" pitchFamily="34" charset="0"/>
                <a:ea typeface="Times New Roman" panose="02020603050405020304" pitchFamily="18" charset="0"/>
              </a:rPr>
              <a:t>.</a:t>
            </a:r>
            <a:endParaRPr lang="es-MX" dirty="0"/>
          </a:p>
        </p:txBody>
      </p:sp>
    </p:spTree>
    <p:extLst>
      <p:ext uri="{BB962C8B-B14F-4D97-AF65-F5344CB8AC3E}">
        <p14:creationId xmlns:p14="http://schemas.microsoft.com/office/powerpoint/2010/main" val="35832863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rco 73">
            <a:extLst>
              <a:ext uri="{FF2B5EF4-FFF2-40B4-BE49-F238E27FC236}">
                <a16:creationId xmlns:a16="http://schemas.microsoft.com/office/drawing/2014/main" id="{9A36BCF2-6799-44FE-B27D-A0BEFB05BB7E}"/>
              </a:ext>
            </a:extLst>
          </p:cNvPr>
          <p:cNvSpPr/>
          <p:nvPr/>
        </p:nvSpPr>
        <p:spPr>
          <a:xfrm>
            <a:off x="5707034" y="3143258"/>
            <a:ext cx="994189" cy="2502168"/>
          </a:xfrm>
          <a:prstGeom prst="arc">
            <a:avLst>
              <a:gd name="adj1" fmla="val 16364626"/>
              <a:gd name="adj2" fmla="val 5366754"/>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 name="Elipse 3">
            <a:extLst>
              <a:ext uri="{FF2B5EF4-FFF2-40B4-BE49-F238E27FC236}">
                <a16:creationId xmlns:a16="http://schemas.microsoft.com/office/drawing/2014/main" id="{B865C966-97A0-4EF0-9799-7753173DF8E2}"/>
              </a:ext>
            </a:extLst>
          </p:cNvPr>
          <p:cNvSpPr/>
          <p:nvPr/>
        </p:nvSpPr>
        <p:spPr>
          <a:xfrm>
            <a:off x="4144559" y="989364"/>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16</a:t>
            </a:r>
          </a:p>
        </p:txBody>
      </p:sp>
      <p:sp>
        <p:nvSpPr>
          <p:cNvPr id="5" name="Elipse 4">
            <a:extLst>
              <a:ext uri="{FF2B5EF4-FFF2-40B4-BE49-F238E27FC236}">
                <a16:creationId xmlns:a16="http://schemas.microsoft.com/office/drawing/2014/main" id="{FC05695D-947E-42D0-BFE2-A7186AE20F3A}"/>
              </a:ext>
            </a:extLst>
          </p:cNvPr>
          <p:cNvSpPr/>
          <p:nvPr/>
        </p:nvSpPr>
        <p:spPr>
          <a:xfrm>
            <a:off x="5900387"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16</a:t>
            </a:r>
          </a:p>
        </p:txBody>
      </p:sp>
      <p:sp>
        <p:nvSpPr>
          <p:cNvPr id="6" name="Elipse 5">
            <a:extLst>
              <a:ext uri="{FF2B5EF4-FFF2-40B4-BE49-F238E27FC236}">
                <a16:creationId xmlns:a16="http://schemas.microsoft.com/office/drawing/2014/main" id="{906362E5-C99D-4F32-86C3-1C1BF0700E0F}"/>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a:t>
            </a:r>
          </a:p>
        </p:txBody>
      </p:sp>
      <p:sp>
        <p:nvSpPr>
          <p:cNvPr id="7" name="Elipse 6">
            <a:extLst>
              <a:ext uri="{FF2B5EF4-FFF2-40B4-BE49-F238E27FC236}">
                <a16:creationId xmlns:a16="http://schemas.microsoft.com/office/drawing/2014/main" id="{FFA07C08-7E06-409C-A774-D659C384E973}"/>
              </a:ext>
            </a:extLst>
          </p:cNvPr>
          <p:cNvSpPr/>
          <p:nvPr/>
        </p:nvSpPr>
        <p:spPr>
          <a:xfrm>
            <a:off x="7086121" y="369159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70</a:t>
            </a:r>
          </a:p>
        </p:txBody>
      </p:sp>
      <p:sp>
        <p:nvSpPr>
          <p:cNvPr id="8" name="Elipse 7">
            <a:extLst>
              <a:ext uri="{FF2B5EF4-FFF2-40B4-BE49-F238E27FC236}">
                <a16:creationId xmlns:a16="http://schemas.microsoft.com/office/drawing/2014/main" id="{ED7DE35D-9B1A-4290-BA30-F9A50CFE657D}"/>
              </a:ext>
            </a:extLst>
          </p:cNvPr>
          <p:cNvSpPr/>
          <p:nvPr/>
        </p:nvSpPr>
        <p:spPr>
          <a:xfrm>
            <a:off x="4835586" y="369159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22</a:t>
            </a:r>
          </a:p>
        </p:txBody>
      </p:sp>
      <p:sp>
        <p:nvSpPr>
          <p:cNvPr id="9" name="Elipse 8">
            <a:extLst>
              <a:ext uri="{FF2B5EF4-FFF2-40B4-BE49-F238E27FC236}">
                <a16:creationId xmlns:a16="http://schemas.microsoft.com/office/drawing/2014/main" id="{66B2DC85-F3FF-40AB-986E-EEBC03DBF28D}"/>
              </a:ext>
            </a:extLst>
          </p:cNvPr>
          <p:cNvSpPr/>
          <p:nvPr/>
        </p:nvSpPr>
        <p:spPr>
          <a:xfrm>
            <a:off x="5556918" y="5055665"/>
            <a:ext cx="828000" cy="828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23</a:t>
            </a:r>
          </a:p>
        </p:txBody>
      </p:sp>
      <p:sp>
        <p:nvSpPr>
          <p:cNvPr id="10" name="Elipse 9">
            <a:extLst>
              <a:ext uri="{FF2B5EF4-FFF2-40B4-BE49-F238E27FC236}">
                <a16:creationId xmlns:a16="http://schemas.microsoft.com/office/drawing/2014/main" id="{F2842F64-EB21-4581-94D6-FAEC0104876E}"/>
              </a:ext>
            </a:extLst>
          </p:cNvPr>
          <p:cNvSpPr/>
          <p:nvPr/>
        </p:nvSpPr>
        <p:spPr>
          <a:xfrm>
            <a:off x="1842597" y="3889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cxnSp>
        <p:nvCxnSpPr>
          <p:cNvPr id="11" name="Conector recto 10">
            <a:extLst>
              <a:ext uri="{FF2B5EF4-FFF2-40B4-BE49-F238E27FC236}">
                <a16:creationId xmlns:a16="http://schemas.microsoft.com/office/drawing/2014/main" id="{6DE84451-1C4A-47FA-9C42-0F046B5E8212}"/>
              </a:ext>
            </a:extLst>
          </p:cNvPr>
          <p:cNvCxnSpPr>
            <a:cxnSpLocks/>
            <a:stCxn id="6" idx="7"/>
            <a:endCxn id="4" idx="3"/>
          </p:cNvCxnSpPr>
          <p:nvPr/>
        </p:nvCxnSpPr>
        <p:spPr>
          <a:xfrm flipV="1">
            <a:off x="3497772" y="1696106"/>
            <a:ext cx="768045" cy="740409"/>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18F8F963-90EA-45F9-8A52-E177D1BC611D}"/>
              </a:ext>
            </a:extLst>
          </p:cNvPr>
          <p:cNvCxnSpPr>
            <a:cxnSpLocks/>
            <a:stCxn id="10" idx="0"/>
            <a:endCxn id="6" idx="3"/>
          </p:cNvCxnSpPr>
          <p:nvPr/>
        </p:nvCxnSpPr>
        <p:spPr>
          <a:xfrm flipV="1">
            <a:off x="2256597" y="3021999"/>
            <a:ext cx="655691" cy="867762"/>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37FAA397-8C98-4358-A453-1351745CE78F}"/>
              </a:ext>
            </a:extLst>
          </p:cNvPr>
          <p:cNvCxnSpPr>
            <a:cxnSpLocks/>
            <a:stCxn id="7" idx="0"/>
            <a:endCxn id="5" idx="5"/>
          </p:cNvCxnSpPr>
          <p:nvPr/>
        </p:nvCxnSpPr>
        <p:spPr>
          <a:xfrm flipH="1" flipV="1">
            <a:off x="6607129" y="3021999"/>
            <a:ext cx="892992" cy="66960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FB8BEA1C-818B-4CC8-9C03-4453D68C9FBC}"/>
              </a:ext>
            </a:extLst>
          </p:cNvPr>
          <p:cNvCxnSpPr>
            <a:cxnSpLocks/>
            <a:stCxn id="5" idx="0"/>
            <a:endCxn id="4" idx="5"/>
          </p:cNvCxnSpPr>
          <p:nvPr/>
        </p:nvCxnSpPr>
        <p:spPr>
          <a:xfrm flipH="1" flipV="1">
            <a:off x="4851301" y="1696106"/>
            <a:ext cx="1463086" cy="619151"/>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97BEAF0C-3C68-4604-B500-97AF14E7907F}"/>
              </a:ext>
            </a:extLst>
          </p:cNvPr>
          <p:cNvCxnSpPr>
            <a:cxnSpLocks/>
            <a:stCxn id="8" idx="0"/>
            <a:endCxn id="5" idx="3"/>
          </p:cNvCxnSpPr>
          <p:nvPr/>
        </p:nvCxnSpPr>
        <p:spPr>
          <a:xfrm flipV="1">
            <a:off x="5249586" y="3021999"/>
            <a:ext cx="772059" cy="669600"/>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062CF8BB-0B26-49B9-A926-A00487C260C0}"/>
              </a:ext>
            </a:extLst>
          </p:cNvPr>
          <p:cNvCxnSpPr>
            <a:cxnSpLocks/>
            <a:stCxn id="9" idx="1"/>
            <a:endCxn id="8" idx="4"/>
          </p:cNvCxnSpPr>
          <p:nvPr/>
        </p:nvCxnSpPr>
        <p:spPr>
          <a:xfrm flipH="1" flipV="1">
            <a:off x="5249586" y="4519599"/>
            <a:ext cx="428590" cy="657324"/>
          </a:xfrm>
          <a:prstGeom prst="line">
            <a:avLst/>
          </a:prstGeom>
        </p:spPr>
        <p:style>
          <a:lnRef idx="1">
            <a:schemeClr val="dk1"/>
          </a:lnRef>
          <a:fillRef idx="0">
            <a:schemeClr val="dk1"/>
          </a:fillRef>
          <a:effectRef idx="0">
            <a:schemeClr val="dk1"/>
          </a:effectRef>
          <a:fontRef idx="minor">
            <a:schemeClr val="tx1"/>
          </a:fontRef>
        </p:style>
      </p:cxnSp>
      <p:sp>
        <p:nvSpPr>
          <p:cNvPr id="18" name="Elipse 17">
            <a:extLst>
              <a:ext uri="{FF2B5EF4-FFF2-40B4-BE49-F238E27FC236}">
                <a16:creationId xmlns:a16="http://schemas.microsoft.com/office/drawing/2014/main" id="{CA78822C-DEE8-47E1-BEF4-F655DD405065}"/>
              </a:ext>
            </a:extLst>
          </p:cNvPr>
          <p:cNvSpPr/>
          <p:nvPr/>
        </p:nvSpPr>
        <p:spPr>
          <a:xfrm>
            <a:off x="6964863" y="493440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sp>
        <p:nvSpPr>
          <p:cNvPr id="20" name="Elipse 19">
            <a:extLst>
              <a:ext uri="{FF2B5EF4-FFF2-40B4-BE49-F238E27FC236}">
                <a16:creationId xmlns:a16="http://schemas.microsoft.com/office/drawing/2014/main" id="{B62AA730-8571-4B43-8D67-B33237BC9B36}"/>
              </a:ext>
            </a:extLst>
          </p:cNvPr>
          <p:cNvSpPr/>
          <p:nvPr/>
        </p:nvSpPr>
        <p:spPr>
          <a:xfrm>
            <a:off x="8415369" y="493440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cxnSp>
        <p:nvCxnSpPr>
          <p:cNvPr id="48" name="Conector recto 47">
            <a:extLst>
              <a:ext uri="{FF2B5EF4-FFF2-40B4-BE49-F238E27FC236}">
                <a16:creationId xmlns:a16="http://schemas.microsoft.com/office/drawing/2014/main" id="{339D6F40-954F-4D7E-A671-56E512E2323C}"/>
              </a:ext>
            </a:extLst>
          </p:cNvPr>
          <p:cNvCxnSpPr>
            <a:cxnSpLocks/>
            <a:stCxn id="20" idx="1"/>
            <a:endCxn id="7" idx="5"/>
          </p:cNvCxnSpPr>
          <p:nvPr/>
        </p:nvCxnSpPr>
        <p:spPr>
          <a:xfrm flipH="1" flipV="1">
            <a:off x="7792863" y="4398341"/>
            <a:ext cx="743764" cy="657324"/>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cto 48">
            <a:extLst>
              <a:ext uri="{FF2B5EF4-FFF2-40B4-BE49-F238E27FC236}">
                <a16:creationId xmlns:a16="http://schemas.microsoft.com/office/drawing/2014/main" id="{F49B407D-946C-469D-B427-96C2C3D7521F}"/>
              </a:ext>
            </a:extLst>
          </p:cNvPr>
          <p:cNvCxnSpPr>
            <a:cxnSpLocks/>
            <a:stCxn id="18" idx="0"/>
            <a:endCxn id="7" idx="4"/>
          </p:cNvCxnSpPr>
          <p:nvPr/>
        </p:nvCxnSpPr>
        <p:spPr>
          <a:xfrm flipV="1">
            <a:off x="7378863" y="4519599"/>
            <a:ext cx="121258" cy="414808"/>
          </a:xfrm>
          <a:prstGeom prst="line">
            <a:avLst/>
          </a:prstGeom>
        </p:spPr>
        <p:style>
          <a:lnRef idx="1">
            <a:schemeClr val="dk1"/>
          </a:lnRef>
          <a:fillRef idx="0">
            <a:schemeClr val="dk1"/>
          </a:fillRef>
          <a:effectRef idx="0">
            <a:schemeClr val="dk1"/>
          </a:effectRef>
          <a:fontRef idx="minor">
            <a:schemeClr val="tx1"/>
          </a:fontRef>
        </p:style>
      </p:cxnSp>
      <p:sp>
        <p:nvSpPr>
          <p:cNvPr id="64" name="Forma libre: forma 63">
            <a:extLst>
              <a:ext uri="{FF2B5EF4-FFF2-40B4-BE49-F238E27FC236}">
                <a16:creationId xmlns:a16="http://schemas.microsoft.com/office/drawing/2014/main" id="{D728FE21-E8A9-48BB-9D75-CB97934A0226}"/>
              </a:ext>
            </a:extLst>
          </p:cNvPr>
          <p:cNvSpPr/>
          <p:nvPr/>
        </p:nvSpPr>
        <p:spPr>
          <a:xfrm rot="177275">
            <a:off x="3514417" y="1769562"/>
            <a:ext cx="1260284" cy="1628852"/>
          </a:xfrm>
          <a:custGeom>
            <a:avLst/>
            <a:gdLst>
              <a:gd name="connsiteX0" fmla="*/ 1125929 w 1260284"/>
              <a:gd name="connsiteY0" fmla="*/ 0 h 1628852"/>
              <a:gd name="connsiteX1" fmla="*/ 1159044 w 1260284"/>
              <a:gd name="connsiteY1" fmla="*/ 1202349 h 1628852"/>
              <a:gd name="connsiteX2" fmla="*/ 0 w 1260284"/>
              <a:gd name="connsiteY2" fmla="*/ 1297990 h 1628852"/>
            </a:gdLst>
            <a:ahLst/>
            <a:cxnLst>
              <a:cxn ang="0">
                <a:pos x="connsiteX0" y="connsiteY0"/>
              </a:cxn>
              <a:cxn ang="0">
                <a:pos x="connsiteX1" y="connsiteY1"/>
              </a:cxn>
              <a:cxn ang="0">
                <a:pos x="connsiteX2" y="connsiteY2"/>
              </a:cxn>
            </a:cxnLst>
            <a:rect l="l" t="t" r="r" b="b"/>
            <a:pathLst>
              <a:path w="1260284" h="1628852" extrusionOk="0">
                <a:moveTo>
                  <a:pt x="1125929" y="0"/>
                </a:moveTo>
                <a:cubicBezTo>
                  <a:pt x="1258595" y="459614"/>
                  <a:pt x="1351327" y="977620"/>
                  <a:pt x="1159044" y="1202349"/>
                </a:cubicBezTo>
                <a:cubicBezTo>
                  <a:pt x="1029671" y="1448563"/>
                  <a:pt x="443456" y="2104543"/>
                  <a:pt x="0" y="1297990"/>
                </a:cubicBezTo>
              </a:path>
            </a:pathLst>
          </a:custGeom>
          <a:noFill/>
          <a:ln w="28575">
            <a:solidFill>
              <a:srgbClr val="FF0000"/>
            </a:solidFill>
            <a:extLst>
              <a:ext uri="{C807C97D-BFC1-408E-A445-0C87EB9F89A2}">
                <ask:lineSketchStyleProps xmlns:ask="http://schemas.microsoft.com/office/drawing/2018/sketchyshapes" sd="2177963799">
                  <a:custGeom>
                    <a:avLst/>
                    <a:gdLst>
                      <a:gd name="connsiteX0" fmla="*/ 901148 w 1008680"/>
                      <a:gd name="connsiteY0" fmla="*/ 0 h 1579869"/>
                      <a:gd name="connsiteX1" fmla="*/ 927652 w 1008680"/>
                      <a:gd name="connsiteY1" fmla="*/ 1166192 h 1579869"/>
                      <a:gd name="connsiteX2" fmla="*/ 0 w 1008680"/>
                      <a:gd name="connsiteY2" fmla="*/ 1258957 h 1579869"/>
                    </a:gdLst>
                    <a:ahLst/>
                    <a:cxnLst>
                      <a:cxn ang="0">
                        <a:pos x="connsiteX0" y="connsiteY0"/>
                      </a:cxn>
                      <a:cxn ang="0">
                        <a:pos x="connsiteX1" y="connsiteY1"/>
                      </a:cxn>
                      <a:cxn ang="0">
                        <a:pos x="connsiteX2" y="connsiteY2"/>
                      </a:cxn>
                    </a:cxnLst>
                    <a:rect l="l" t="t" r="r" b="b"/>
                    <a:pathLst>
                      <a:path w="1008680" h="1579869">
                        <a:moveTo>
                          <a:pt x="901148" y="0"/>
                        </a:moveTo>
                        <a:cubicBezTo>
                          <a:pt x="989495" y="478183"/>
                          <a:pt x="1077843" y="956366"/>
                          <a:pt x="927652" y="1166192"/>
                        </a:cubicBezTo>
                        <a:cubicBezTo>
                          <a:pt x="777461" y="1376018"/>
                          <a:pt x="388730" y="1928192"/>
                          <a:pt x="0" y="1258957"/>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Forma libre: forma 64">
            <a:extLst>
              <a:ext uri="{FF2B5EF4-FFF2-40B4-BE49-F238E27FC236}">
                <a16:creationId xmlns:a16="http://schemas.microsoft.com/office/drawing/2014/main" id="{A885676C-537E-4F9A-A51C-FDA0ECD6B683}"/>
              </a:ext>
            </a:extLst>
          </p:cNvPr>
          <p:cNvSpPr/>
          <p:nvPr/>
        </p:nvSpPr>
        <p:spPr>
          <a:xfrm>
            <a:off x="2557670" y="3101009"/>
            <a:ext cx="928685" cy="2017347"/>
          </a:xfrm>
          <a:custGeom>
            <a:avLst/>
            <a:gdLst>
              <a:gd name="connsiteX0" fmla="*/ 808382 w 928685"/>
              <a:gd name="connsiteY0" fmla="*/ 0 h 2017347"/>
              <a:gd name="connsiteX1" fmla="*/ 861391 w 928685"/>
              <a:gd name="connsiteY1" fmla="*/ 1550504 h 2017347"/>
              <a:gd name="connsiteX2" fmla="*/ 0 w 928685"/>
              <a:gd name="connsiteY2" fmla="*/ 1510748 h 2017347"/>
            </a:gdLst>
            <a:ahLst/>
            <a:cxnLst>
              <a:cxn ang="0">
                <a:pos x="connsiteX0" y="connsiteY0"/>
              </a:cxn>
              <a:cxn ang="0">
                <a:pos x="connsiteX1" y="connsiteY1"/>
              </a:cxn>
              <a:cxn ang="0">
                <a:pos x="connsiteX2" y="connsiteY2"/>
              </a:cxn>
            </a:cxnLst>
            <a:rect l="l" t="t" r="r" b="b"/>
            <a:pathLst>
              <a:path w="928685" h="2017347">
                <a:moveTo>
                  <a:pt x="808382" y="0"/>
                </a:moveTo>
                <a:cubicBezTo>
                  <a:pt x="902251" y="649356"/>
                  <a:pt x="996121" y="1298713"/>
                  <a:pt x="861391" y="1550504"/>
                </a:cubicBezTo>
                <a:cubicBezTo>
                  <a:pt x="726661" y="1802295"/>
                  <a:pt x="176696" y="2482574"/>
                  <a:pt x="0" y="151074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8" name="Forma libre: forma 67">
            <a:extLst>
              <a:ext uri="{FF2B5EF4-FFF2-40B4-BE49-F238E27FC236}">
                <a16:creationId xmlns:a16="http://schemas.microsoft.com/office/drawing/2014/main" id="{913860F6-8500-45FF-A928-6BD7BEE56E08}"/>
              </a:ext>
            </a:extLst>
          </p:cNvPr>
          <p:cNvSpPr/>
          <p:nvPr/>
        </p:nvSpPr>
        <p:spPr>
          <a:xfrm>
            <a:off x="7885043" y="4028661"/>
            <a:ext cx="2146853" cy="1921565"/>
          </a:xfrm>
          <a:custGeom>
            <a:avLst/>
            <a:gdLst>
              <a:gd name="connsiteX0" fmla="*/ 0 w 2202119"/>
              <a:gd name="connsiteY0" fmla="*/ 0 h 1942082"/>
              <a:gd name="connsiteX1" fmla="*/ 1974574 w 2202119"/>
              <a:gd name="connsiteY1" fmla="*/ 980661 h 1942082"/>
              <a:gd name="connsiteX2" fmla="*/ 1298714 w 2202119"/>
              <a:gd name="connsiteY2" fmla="*/ 1577009 h 1942082"/>
            </a:gdLst>
            <a:ahLst/>
            <a:cxnLst>
              <a:cxn ang="0">
                <a:pos x="connsiteX0" y="connsiteY0"/>
              </a:cxn>
              <a:cxn ang="0">
                <a:pos x="connsiteX1" y="connsiteY1"/>
              </a:cxn>
              <a:cxn ang="0">
                <a:pos x="connsiteX2" y="connsiteY2"/>
              </a:cxn>
            </a:cxnLst>
            <a:rect l="l" t="t" r="r" b="b"/>
            <a:pathLst>
              <a:path w="2202119" h="1942082">
                <a:moveTo>
                  <a:pt x="0" y="0"/>
                </a:moveTo>
                <a:cubicBezTo>
                  <a:pt x="879061" y="358913"/>
                  <a:pt x="1758122" y="717826"/>
                  <a:pt x="1974574" y="980661"/>
                </a:cubicBezTo>
                <a:cubicBezTo>
                  <a:pt x="2191026" y="1243496"/>
                  <a:pt x="2575340" y="2573131"/>
                  <a:pt x="1298714" y="157700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Forma libre: forma 70">
            <a:extLst>
              <a:ext uri="{FF2B5EF4-FFF2-40B4-BE49-F238E27FC236}">
                <a16:creationId xmlns:a16="http://schemas.microsoft.com/office/drawing/2014/main" id="{D6490439-BF4D-4831-8DB5-E3DCCEC948BF}"/>
              </a:ext>
            </a:extLst>
          </p:cNvPr>
          <p:cNvSpPr/>
          <p:nvPr/>
        </p:nvSpPr>
        <p:spPr>
          <a:xfrm>
            <a:off x="7407965" y="4479235"/>
            <a:ext cx="795168" cy="1645083"/>
          </a:xfrm>
          <a:custGeom>
            <a:avLst/>
            <a:gdLst>
              <a:gd name="connsiteX0" fmla="*/ 251792 w 795168"/>
              <a:gd name="connsiteY0" fmla="*/ 0 h 1645083"/>
              <a:gd name="connsiteX1" fmla="*/ 795131 w 795168"/>
              <a:gd name="connsiteY1" fmla="*/ 1364974 h 1645083"/>
              <a:gd name="connsiteX2" fmla="*/ 278296 w 795168"/>
              <a:gd name="connsiteY2" fmla="*/ 1643269 h 1645083"/>
              <a:gd name="connsiteX3" fmla="*/ 0 w 795168"/>
              <a:gd name="connsiteY3" fmla="*/ 1311965 h 1645083"/>
            </a:gdLst>
            <a:ahLst/>
            <a:cxnLst>
              <a:cxn ang="0">
                <a:pos x="connsiteX0" y="connsiteY0"/>
              </a:cxn>
              <a:cxn ang="0">
                <a:pos x="connsiteX1" y="connsiteY1"/>
              </a:cxn>
              <a:cxn ang="0">
                <a:pos x="connsiteX2" y="connsiteY2"/>
              </a:cxn>
              <a:cxn ang="0">
                <a:pos x="connsiteX3" y="connsiteY3"/>
              </a:cxn>
            </a:cxnLst>
            <a:rect l="l" t="t" r="r" b="b"/>
            <a:pathLst>
              <a:path w="795168" h="1645083">
                <a:moveTo>
                  <a:pt x="251792" y="0"/>
                </a:moveTo>
                <a:cubicBezTo>
                  <a:pt x="521253" y="545548"/>
                  <a:pt x="790714" y="1091096"/>
                  <a:pt x="795131" y="1364974"/>
                </a:cubicBezTo>
                <a:cubicBezTo>
                  <a:pt x="799548" y="1638852"/>
                  <a:pt x="410818" y="1652104"/>
                  <a:pt x="278296" y="1643269"/>
                </a:cubicBezTo>
                <a:cubicBezTo>
                  <a:pt x="145774" y="1634434"/>
                  <a:pt x="0" y="1311965"/>
                  <a:pt x="0" y="131196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9295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9E38C-E66C-4A79-89C4-E0B8C3BD1C4C}"/>
              </a:ext>
            </a:extLst>
          </p:cNvPr>
          <p:cNvSpPr>
            <a:spLocks noGrp="1"/>
          </p:cNvSpPr>
          <p:nvPr>
            <p:ph type="title"/>
          </p:nvPr>
        </p:nvSpPr>
        <p:spPr>
          <a:xfrm>
            <a:off x="1143001" y="2201482"/>
            <a:ext cx="9905998" cy="2455035"/>
          </a:xfrm>
        </p:spPr>
        <p:txBody>
          <a:bodyPr>
            <a:normAutofit/>
          </a:bodyPr>
          <a:lstStyle/>
          <a:p>
            <a:r>
              <a:rPr lang="es-ES" sz="2400" b="1" dirty="0">
                <a:solidFill>
                  <a:srgbClr val="002060"/>
                </a:solidFill>
                <a:latin typeface="Arial" panose="020B0604020202020204" pitchFamily="34" charset="0"/>
                <a:ea typeface="Times New Roman" panose="02020603050405020304" pitchFamily="18" charset="0"/>
              </a:rPr>
              <a:t>Árbol enhebrado a la izquierda:</a:t>
            </a:r>
            <a:br>
              <a:rPr lang="es-ES" sz="2400" b="1" dirty="0">
                <a:solidFill>
                  <a:srgbClr val="002060"/>
                </a:solidFill>
                <a:latin typeface="Arial" panose="020B0604020202020204" pitchFamily="34" charset="0"/>
                <a:ea typeface="Times New Roman" panose="02020603050405020304" pitchFamily="18" charset="0"/>
              </a:rPr>
            </a:br>
            <a:br>
              <a:rPr lang="es-ES" sz="2400" b="1" dirty="0">
                <a:solidFill>
                  <a:srgbClr val="002060"/>
                </a:solidFill>
                <a:latin typeface="Arial" panose="020B0604020202020204" pitchFamily="34" charset="0"/>
                <a:ea typeface="Times New Roman" panose="02020603050405020304" pitchFamily="18" charset="0"/>
              </a:rPr>
            </a:br>
            <a:r>
              <a:rPr lang="es-ES" sz="2400" dirty="0">
                <a:solidFill>
                  <a:srgbClr val="002060"/>
                </a:solidFill>
                <a:latin typeface="Arial" panose="020B0604020202020204" pitchFamily="34" charset="0"/>
                <a:ea typeface="Times New Roman" panose="02020603050405020304" pitchFamily="18" charset="0"/>
              </a:rPr>
              <a:t> </a:t>
            </a:r>
            <a:r>
              <a:rPr lang="es-ES" sz="2400" dirty="0">
                <a:latin typeface="Arial" panose="020B0604020202020204" pitchFamily="34" charset="0"/>
                <a:ea typeface="Times New Roman" panose="02020603050405020304" pitchFamily="18" charset="0"/>
              </a:rPr>
              <a:t>Éste contiene un puntero hacia la izquierda, el cual dirige a un nodo antecesor en orden</a:t>
            </a:r>
            <a:endParaRPr lang="es-MX" sz="2400" dirty="0"/>
          </a:p>
        </p:txBody>
      </p:sp>
    </p:spTree>
    <p:extLst>
      <p:ext uri="{BB962C8B-B14F-4D97-AF65-F5344CB8AC3E}">
        <p14:creationId xmlns:p14="http://schemas.microsoft.com/office/powerpoint/2010/main" val="33663221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co 35">
            <a:extLst>
              <a:ext uri="{FF2B5EF4-FFF2-40B4-BE49-F238E27FC236}">
                <a16:creationId xmlns:a16="http://schemas.microsoft.com/office/drawing/2014/main" id="{5E7D2450-0F8C-4F84-AE01-F02D849F420A}"/>
              </a:ext>
            </a:extLst>
          </p:cNvPr>
          <p:cNvSpPr/>
          <p:nvPr/>
        </p:nvSpPr>
        <p:spPr>
          <a:xfrm rot="10800000">
            <a:off x="7638875" y="3603183"/>
            <a:ext cx="2673852" cy="1832832"/>
          </a:xfrm>
          <a:prstGeom prst="arc">
            <a:avLst>
              <a:gd name="adj1" fmla="val 17240076"/>
              <a:gd name="adj2" fmla="val 27204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Arco 31">
            <a:extLst>
              <a:ext uri="{FF2B5EF4-FFF2-40B4-BE49-F238E27FC236}">
                <a16:creationId xmlns:a16="http://schemas.microsoft.com/office/drawing/2014/main" id="{C00D1958-CBB9-4EF5-9F2D-821E84327EAB}"/>
              </a:ext>
            </a:extLst>
          </p:cNvPr>
          <p:cNvSpPr/>
          <p:nvPr/>
        </p:nvSpPr>
        <p:spPr>
          <a:xfrm>
            <a:off x="6554000" y="4140012"/>
            <a:ext cx="1657412" cy="1384419"/>
          </a:xfrm>
          <a:prstGeom prst="arc">
            <a:avLst>
              <a:gd name="adj1" fmla="val 7067705"/>
              <a:gd name="adj2" fmla="val 14995633"/>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0" name="Arco 29">
            <a:extLst>
              <a:ext uri="{FF2B5EF4-FFF2-40B4-BE49-F238E27FC236}">
                <a16:creationId xmlns:a16="http://schemas.microsoft.com/office/drawing/2014/main" id="{CD010D5D-BA2F-4AFE-8E47-48F3CEFD301D}"/>
              </a:ext>
            </a:extLst>
          </p:cNvPr>
          <p:cNvSpPr/>
          <p:nvPr/>
        </p:nvSpPr>
        <p:spPr>
          <a:xfrm rot="17668320">
            <a:off x="4184850" y="4191508"/>
            <a:ext cx="2507440" cy="1384419"/>
          </a:xfrm>
          <a:prstGeom prst="arc">
            <a:avLst>
              <a:gd name="adj1" fmla="val 8487212"/>
              <a:gd name="adj2" fmla="val 17816786"/>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Arco 27">
            <a:extLst>
              <a:ext uri="{FF2B5EF4-FFF2-40B4-BE49-F238E27FC236}">
                <a16:creationId xmlns:a16="http://schemas.microsoft.com/office/drawing/2014/main" id="{110F6868-7F87-4CE0-B0E2-475C7F945D1E}"/>
              </a:ext>
            </a:extLst>
          </p:cNvPr>
          <p:cNvSpPr/>
          <p:nvPr/>
        </p:nvSpPr>
        <p:spPr>
          <a:xfrm>
            <a:off x="4416697" y="2594995"/>
            <a:ext cx="2507440" cy="1384419"/>
          </a:xfrm>
          <a:prstGeom prst="arc">
            <a:avLst>
              <a:gd name="adj1" fmla="val 8487212"/>
              <a:gd name="adj2" fmla="val 17582736"/>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6" name="Arco 25">
            <a:extLst>
              <a:ext uri="{FF2B5EF4-FFF2-40B4-BE49-F238E27FC236}">
                <a16:creationId xmlns:a16="http://schemas.microsoft.com/office/drawing/2014/main" id="{4BDDBAFA-0C89-4621-B377-9D53EE672049}"/>
              </a:ext>
            </a:extLst>
          </p:cNvPr>
          <p:cNvSpPr/>
          <p:nvPr/>
        </p:nvSpPr>
        <p:spPr>
          <a:xfrm>
            <a:off x="1391478" y="2824300"/>
            <a:ext cx="2507440" cy="1384419"/>
          </a:xfrm>
          <a:prstGeom prst="arc">
            <a:avLst>
              <a:gd name="adj1" fmla="val 8487212"/>
              <a:gd name="adj2" fmla="val 17582736"/>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Elipse 4">
            <a:extLst>
              <a:ext uri="{FF2B5EF4-FFF2-40B4-BE49-F238E27FC236}">
                <a16:creationId xmlns:a16="http://schemas.microsoft.com/office/drawing/2014/main" id="{8465D672-2B6F-4791-B969-3B9353607C46}"/>
              </a:ext>
            </a:extLst>
          </p:cNvPr>
          <p:cNvSpPr/>
          <p:nvPr/>
        </p:nvSpPr>
        <p:spPr>
          <a:xfrm>
            <a:off x="4144559" y="989364"/>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16</a:t>
            </a:r>
          </a:p>
        </p:txBody>
      </p:sp>
      <p:sp>
        <p:nvSpPr>
          <p:cNvPr id="6" name="Elipse 5">
            <a:extLst>
              <a:ext uri="{FF2B5EF4-FFF2-40B4-BE49-F238E27FC236}">
                <a16:creationId xmlns:a16="http://schemas.microsoft.com/office/drawing/2014/main" id="{3D6CA6E9-63DB-4D4F-9A38-BC8092E5588D}"/>
              </a:ext>
            </a:extLst>
          </p:cNvPr>
          <p:cNvSpPr/>
          <p:nvPr/>
        </p:nvSpPr>
        <p:spPr>
          <a:xfrm>
            <a:off x="5900387"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16</a:t>
            </a:r>
          </a:p>
        </p:txBody>
      </p:sp>
      <p:sp>
        <p:nvSpPr>
          <p:cNvPr id="7" name="Elipse 6">
            <a:extLst>
              <a:ext uri="{FF2B5EF4-FFF2-40B4-BE49-F238E27FC236}">
                <a16:creationId xmlns:a16="http://schemas.microsoft.com/office/drawing/2014/main" id="{7654849B-8DAA-4CC3-BC0C-45232A169A84}"/>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a:t>
            </a:r>
          </a:p>
        </p:txBody>
      </p:sp>
      <p:sp>
        <p:nvSpPr>
          <p:cNvPr id="8" name="Elipse 7">
            <a:extLst>
              <a:ext uri="{FF2B5EF4-FFF2-40B4-BE49-F238E27FC236}">
                <a16:creationId xmlns:a16="http://schemas.microsoft.com/office/drawing/2014/main" id="{80F6EF9D-39C2-44F4-865A-A2E51B3EC81B}"/>
              </a:ext>
            </a:extLst>
          </p:cNvPr>
          <p:cNvSpPr/>
          <p:nvPr/>
        </p:nvSpPr>
        <p:spPr>
          <a:xfrm>
            <a:off x="7086121" y="369159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70</a:t>
            </a:r>
          </a:p>
        </p:txBody>
      </p:sp>
      <p:sp>
        <p:nvSpPr>
          <p:cNvPr id="9" name="Elipse 8">
            <a:extLst>
              <a:ext uri="{FF2B5EF4-FFF2-40B4-BE49-F238E27FC236}">
                <a16:creationId xmlns:a16="http://schemas.microsoft.com/office/drawing/2014/main" id="{EED68F74-F52C-458F-8AE5-F9A34E349D13}"/>
              </a:ext>
            </a:extLst>
          </p:cNvPr>
          <p:cNvSpPr/>
          <p:nvPr/>
        </p:nvSpPr>
        <p:spPr>
          <a:xfrm>
            <a:off x="4835586" y="369159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22</a:t>
            </a:r>
          </a:p>
        </p:txBody>
      </p:sp>
      <p:sp>
        <p:nvSpPr>
          <p:cNvPr id="10" name="Elipse 9">
            <a:extLst>
              <a:ext uri="{FF2B5EF4-FFF2-40B4-BE49-F238E27FC236}">
                <a16:creationId xmlns:a16="http://schemas.microsoft.com/office/drawing/2014/main" id="{270DF2AF-7DDD-4202-812E-E8F0C978F33F}"/>
              </a:ext>
            </a:extLst>
          </p:cNvPr>
          <p:cNvSpPr/>
          <p:nvPr/>
        </p:nvSpPr>
        <p:spPr>
          <a:xfrm>
            <a:off x="5556918" y="5055665"/>
            <a:ext cx="828000" cy="828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23</a:t>
            </a:r>
          </a:p>
        </p:txBody>
      </p:sp>
      <p:sp>
        <p:nvSpPr>
          <p:cNvPr id="11" name="Elipse 10">
            <a:extLst>
              <a:ext uri="{FF2B5EF4-FFF2-40B4-BE49-F238E27FC236}">
                <a16:creationId xmlns:a16="http://schemas.microsoft.com/office/drawing/2014/main" id="{8EE9518F-EC71-4F51-AB4D-3A1DA6C8E432}"/>
              </a:ext>
            </a:extLst>
          </p:cNvPr>
          <p:cNvSpPr/>
          <p:nvPr/>
        </p:nvSpPr>
        <p:spPr>
          <a:xfrm>
            <a:off x="1842597" y="3889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cxnSp>
        <p:nvCxnSpPr>
          <p:cNvPr id="12" name="Conector recto 11">
            <a:extLst>
              <a:ext uri="{FF2B5EF4-FFF2-40B4-BE49-F238E27FC236}">
                <a16:creationId xmlns:a16="http://schemas.microsoft.com/office/drawing/2014/main" id="{F90D7E92-2EC8-475F-A814-02078FD154E2}"/>
              </a:ext>
            </a:extLst>
          </p:cNvPr>
          <p:cNvCxnSpPr>
            <a:cxnSpLocks/>
            <a:stCxn id="7" idx="7"/>
            <a:endCxn id="5" idx="3"/>
          </p:cNvCxnSpPr>
          <p:nvPr/>
        </p:nvCxnSpPr>
        <p:spPr>
          <a:xfrm flipV="1">
            <a:off x="3497772" y="1696106"/>
            <a:ext cx="768045" cy="740409"/>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6E22B30-70FF-4997-ABF1-49A1603BF5B9}"/>
              </a:ext>
            </a:extLst>
          </p:cNvPr>
          <p:cNvCxnSpPr>
            <a:cxnSpLocks/>
            <a:stCxn id="11" idx="0"/>
            <a:endCxn id="7" idx="3"/>
          </p:cNvCxnSpPr>
          <p:nvPr/>
        </p:nvCxnSpPr>
        <p:spPr>
          <a:xfrm flipV="1">
            <a:off x="2256597" y="3021999"/>
            <a:ext cx="655691" cy="867762"/>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23591D97-F312-4626-A529-D4B39B1052A3}"/>
              </a:ext>
            </a:extLst>
          </p:cNvPr>
          <p:cNvCxnSpPr>
            <a:cxnSpLocks/>
            <a:stCxn id="8" idx="0"/>
            <a:endCxn id="6" idx="5"/>
          </p:cNvCxnSpPr>
          <p:nvPr/>
        </p:nvCxnSpPr>
        <p:spPr>
          <a:xfrm flipH="1" flipV="1">
            <a:off x="6607129" y="3021999"/>
            <a:ext cx="892992" cy="669600"/>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FA4B28BC-DE1B-451E-AD08-B3C7BE7D3098}"/>
              </a:ext>
            </a:extLst>
          </p:cNvPr>
          <p:cNvCxnSpPr>
            <a:cxnSpLocks/>
            <a:stCxn id="6" idx="0"/>
            <a:endCxn id="5" idx="5"/>
          </p:cNvCxnSpPr>
          <p:nvPr/>
        </p:nvCxnSpPr>
        <p:spPr>
          <a:xfrm flipH="1" flipV="1">
            <a:off x="4851301" y="1696106"/>
            <a:ext cx="1463086" cy="619151"/>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2B840639-594C-4BED-8D1F-1E71AD50E63A}"/>
              </a:ext>
            </a:extLst>
          </p:cNvPr>
          <p:cNvCxnSpPr>
            <a:cxnSpLocks/>
            <a:stCxn id="9" idx="0"/>
            <a:endCxn id="6" idx="3"/>
          </p:cNvCxnSpPr>
          <p:nvPr/>
        </p:nvCxnSpPr>
        <p:spPr>
          <a:xfrm flipV="1">
            <a:off x="5249586" y="3021999"/>
            <a:ext cx="772059" cy="669600"/>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2A48F908-2AA2-4E59-B7A9-3F555384DB48}"/>
              </a:ext>
            </a:extLst>
          </p:cNvPr>
          <p:cNvCxnSpPr>
            <a:cxnSpLocks/>
            <a:stCxn id="10" idx="1"/>
            <a:endCxn id="9" idx="4"/>
          </p:cNvCxnSpPr>
          <p:nvPr/>
        </p:nvCxnSpPr>
        <p:spPr>
          <a:xfrm flipH="1" flipV="1">
            <a:off x="5249586" y="4519599"/>
            <a:ext cx="428590" cy="657324"/>
          </a:xfrm>
          <a:prstGeom prst="line">
            <a:avLst/>
          </a:prstGeom>
        </p:spPr>
        <p:style>
          <a:lnRef idx="1">
            <a:schemeClr val="dk1"/>
          </a:lnRef>
          <a:fillRef idx="0">
            <a:schemeClr val="dk1"/>
          </a:fillRef>
          <a:effectRef idx="0">
            <a:schemeClr val="dk1"/>
          </a:effectRef>
          <a:fontRef idx="minor">
            <a:schemeClr val="tx1"/>
          </a:fontRef>
        </p:style>
      </p:cxnSp>
      <p:sp>
        <p:nvSpPr>
          <p:cNvPr id="18" name="Elipse 17">
            <a:extLst>
              <a:ext uri="{FF2B5EF4-FFF2-40B4-BE49-F238E27FC236}">
                <a16:creationId xmlns:a16="http://schemas.microsoft.com/office/drawing/2014/main" id="{A85F2691-038A-4311-BE0C-2409C8B14544}"/>
              </a:ext>
            </a:extLst>
          </p:cNvPr>
          <p:cNvSpPr/>
          <p:nvPr/>
        </p:nvSpPr>
        <p:spPr>
          <a:xfrm>
            <a:off x="6964863" y="493440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sp>
        <p:nvSpPr>
          <p:cNvPr id="19" name="Elipse 18">
            <a:extLst>
              <a:ext uri="{FF2B5EF4-FFF2-40B4-BE49-F238E27FC236}">
                <a16:creationId xmlns:a16="http://schemas.microsoft.com/office/drawing/2014/main" id="{215EADCE-01D9-49BA-A324-B085037FA672}"/>
              </a:ext>
            </a:extLst>
          </p:cNvPr>
          <p:cNvSpPr/>
          <p:nvPr/>
        </p:nvSpPr>
        <p:spPr>
          <a:xfrm>
            <a:off x="8588329" y="505566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cxnSp>
        <p:nvCxnSpPr>
          <p:cNvPr id="20" name="Conector recto 19">
            <a:extLst>
              <a:ext uri="{FF2B5EF4-FFF2-40B4-BE49-F238E27FC236}">
                <a16:creationId xmlns:a16="http://schemas.microsoft.com/office/drawing/2014/main" id="{4BAE15AC-1004-4E8D-9082-2BEC4162713B}"/>
              </a:ext>
            </a:extLst>
          </p:cNvPr>
          <p:cNvCxnSpPr>
            <a:cxnSpLocks/>
            <a:stCxn id="19" idx="1"/>
            <a:endCxn id="8" idx="5"/>
          </p:cNvCxnSpPr>
          <p:nvPr/>
        </p:nvCxnSpPr>
        <p:spPr>
          <a:xfrm flipH="1" flipV="1">
            <a:off x="7792863" y="4398341"/>
            <a:ext cx="916724" cy="778582"/>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F3F733B0-6E60-4A3B-8B2A-071EC08C497B}"/>
              </a:ext>
            </a:extLst>
          </p:cNvPr>
          <p:cNvCxnSpPr>
            <a:cxnSpLocks/>
            <a:stCxn id="18" idx="0"/>
            <a:endCxn id="8" idx="4"/>
          </p:cNvCxnSpPr>
          <p:nvPr/>
        </p:nvCxnSpPr>
        <p:spPr>
          <a:xfrm flipV="1">
            <a:off x="7378863" y="4519599"/>
            <a:ext cx="121258" cy="41480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7250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99162D-9D6A-475E-AF3B-3E3F7FDE60AB}"/>
              </a:ext>
            </a:extLst>
          </p:cNvPr>
          <p:cNvSpPr>
            <a:spLocks noGrp="1"/>
          </p:cNvSpPr>
          <p:nvPr>
            <p:ph idx="1"/>
          </p:nvPr>
        </p:nvSpPr>
        <p:spPr>
          <a:xfrm>
            <a:off x="1143000" y="1268826"/>
            <a:ext cx="9905999" cy="3541714"/>
          </a:xfrm>
        </p:spPr>
        <p:txBody>
          <a:bodyPr/>
          <a:lstStyle/>
          <a:p>
            <a:pPr marL="0" indent="0">
              <a:lnSpc>
                <a:spcPct val="115000"/>
              </a:lnSpc>
              <a:buNone/>
            </a:pPr>
            <a:r>
              <a:rPr lang="es-ES" dirty="0">
                <a:effectLst/>
                <a:latin typeface="Arial" panose="020B0604020202020204" pitchFamily="34" charset="0"/>
                <a:ea typeface="Times New Roman" panose="02020603050405020304" pitchFamily="18" charset="0"/>
              </a:rPr>
              <a:t>Las operaciones de recorrido en un árbol binario de búsqueda, implementadas mediante funciones recursivas o con un </a:t>
            </a:r>
            <a:r>
              <a:rPr lang="es-ES" dirty="0" err="1">
                <a:effectLst/>
                <a:latin typeface="Arial" panose="020B0604020202020204" pitchFamily="34" charset="0"/>
                <a:ea typeface="Times New Roman" panose="02020603050405020304" pitchFamily="18" charset="0"/>
              </a:rPr>
              <a:t>stack</a:t>
            </a:r>
            <a:r>
              <a:rPr lang="es-ES" dirty="0">
                <a:effectLst/>
                <a:latin typeface="Arial" panose="020B0604020202020204" pitchFamily="34" charset="0"/>
                <a:ea typeface="Times New Roman" panose="02020603050405020304" pitchFamily="18" charset="0"/>
              </a:rPr>
              <a:t> de los nodos a revisar, son generalmente costosas en tiempo de ejecución. Para lograr recorridos eficientes en un árbol puede modificarse la estructura del nodo, agregando un puntero al padre, o bien añadiendo un par de punteros al sucesor y predecesor, formando de este modo listas doblemente enlazadas</a:t>
            </a:r>
            <a:r>
              <a:rPr lang="es-ES" sz="1800" dirty="0">
                <a:effectLst/>
                <a:latin typeface="Arial" panose="020B0604020202020204" pitchFamily="34" charset="0"/>
                <a:ea typeface="Times New Roman" panose="02020603050405020304" pitchFamily="18" charset="0"/>
              </a:rPr>
              <a:t>.</a:t>
            </a:r>
            <a:endParaRPr lang="es-MX" sz="1800" dirty="0">
              <a:effectLst/>
              <a:latin typeface="Times New Roman" panose="02020603050405020304" pitchFamily="18" charset="0"/>
              <a:ea typeface="Times New Roman" panose="02020603050405020304" pitchFamily="18" charset="0"/>
            </a:endParaRPr>
          </a:p>
          <a:p>
            <a:pPr marL="0" indent="0">
              <a:lnSpc>
                <a:spcPct val="115000"/>
              </a:lnSpc>
              <a:buNone/>
            </a:pP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630848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D35E7D-6EF8-4415-B7D7-73F14EA092E5}"/>
              </a:ext>
            </a:extLst>
          </p:cNvPr>
          <p:cNvSpPr>
            <a:spLocks noGrp="1"/>
          </p:cNvSpPr>
          <p:nvPr>
            <p:ph idx="1"/>
          </p:nvPr>
        </p:nvSpPr>
        <p:spPr>
          <a:xfrm>
            <a:off x="1366699" y="1215816"/>
            <a:ext cx="9905999" cy="5065713"/>
          </a:xfrm>
        </p:spPr>
        <p:txBody>
          <a:bodyPr>
            <a:noAutofit/>
          </a:bodyPr>
          <a:lstStyle/>
          <a:p>
            <a:pPr marL="0" indent="0">
              <a:lnSpc>
                <a:spcPct val="115000"/>
              </a:lnSpc>
              <a:buNone/>
            </a:pPr>
            <a:r>
              <a:rPr lang="es-ES" dirty="0">
                <a:effectLst/>
                <a:latin typeface="Arial" panose="020B0604020202020204" pitchFamily="34" charset="0"/>
                <a:ea typeface="Times New Roman" panose="02020603050405020304" pitchFamily="18" charset="0"/>
              </a:rPr>
              <a:t>La idea es utilizar de mejor forma los (n+1) punteros que tienen almacenados valores nulos en un árbol con n elementos. Si sólo interesa acelerar la operación de encontrar al sucesor, se emplean hebras solamente en los punteros derechos de las hojas, para hilvanar los nodos con sus sucesores, dando origen a árboles enhebrados por la derecha (</a:t>
            </a:r>
            <a:r>
              <a:rPr lang="es-ES" dirty="0" err="1">
                <a:effectLst/>
                <a:latin typeface="Arial" panose="020B0604020202020204" pitchFamily="34" charset="0"/>
                <a:ea typeface="Times New Roman" panose="02020603050405020304" pitchFamily="18" charset="0"/>
              </a:rPr>
              <a:t>right-threaded</a:t>
            </a:r>
            <a:r>
              <a:rPr lang="es-ES" dirty="0">
                <a:effectLst/>
                <a:latin typeface="Arial" panose="020B0604020202020204" pitchFamily="34" charset="0"/>
                <a:ea typeface="Times New Roman" panose="02020603050405020304" pitchFamily="18" charset="0"/>
              </a:rPr>
              <a:t> </a:t>
            </a:r>
            <a:r>
              <a:rPr lang="es-ES" dirty="0" err="1">
                <a:effectLst/>
                <a:latin typeface="Arial" panose="020B0604020202020204" pitchFamily="34" charset="0"/>
                <a:ea typeface="Times New Roman" panose="02020603050405020304" pitchFamily="18" charset="0"/>
              </a:rPr>
              <a:t>tree</a:t>
            </a:r>
            <a:r>
              <a:rPr lang="es-ES" dirty="0">
                <a:effectLst/>
                <a:latin typeface="Arial" panose="020B0604020202020204" pitchFamily="34" charset="0"/>
                <a:ea typeface="Times New Roman" panose="02020603050405020304" pitchFamily="18" charset="0"/>
              </a:rPr>
              <a:t>). Situación que será analizada en esta Unidad.</a:t>
            </a:r>
            <a:endParaRPr lang="es-MX" dirty="0">
              <a:effectLst/>
              <a:latin typeface="Times New Roman" panose="02020603050405020304" pitchFamily="18" charset="0"/>
              <a:ea typeface="Times New Roman" panose="02020603050405020304" pitchFamily="18" charset="0"/>
            </a:endParaRPr>
          </a:p>
          <a:p>
            <a:pPr marL="0" indent="0">
              <a:buNone/>
            </a:pPr>
            <a:r>
              <a:rPr lang="es-ES" dirty="0">
                <a:effectLst/>
                <a:latin typeface="Arial" panose="020B0604020202020204" pitchFamily="34" charset="0"/>
                <a:ea typeface="Times New Roman" panose="02020603050405020304" pitchFamily="18" charset="0"/>
              </a:rPr>
              <a:t> Los recorridos en árboles enhebrados siguen siendo de costo O(n) pero existirá un considerable ahorro en tiempo al poder diseñar rutinas iterativas</a:t>
            </a:r>
            <a:endParaRPr lang="es-MX" dirty="0"/>
          </a:p>
        </p:txBody>
      </p:sp>
    </p:spTree>
    <p:extLst>
      <p:ext uri="{BB962C8B-B14F-4D97-AF65-F5344CB8AC3E}">
        <p14:creationId xmlns:p14="http://schemas.microsoft.com/office/powerpoint/2010/main" val="234368922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8AB43-C6DF-45DC-B107-AEF24E9B5C5F}"/>
              </a:ext>
            </a:extLst>
          </p:cNvPr>
          <p:cNvSpPr>
            <a:spLocks noGrp="1"/>
          </p:cNvSpPr>
          <p:nvPr>
            <p:ph type="title"/>
          </p:nvPr>
        </p:nvSpPr>
        <p:spPr>
          <a:xfrm>
            <a:off x="3434039" y="2500326"/>
            <a:ext cx="5670205" cy="1478570"/>
          </a:xfrm>
        </p:spPr>
        <p:txBody>
          <a:bodyPr/>
          <a:lstStyle/>
          <a:p>
            <a:r>
              <a:rPr lang="es-MX" sz="4000" b="1" dirty="0">
                <a:latin typeface="Arial" panose="020B0604020202020204" pitchFamily="34" charset="0"/>
                <a:ea typeface="Times New Roman" panose="02020603050405020304" pitchFamily="18" charset="0"/>
              </a:rPr>
              <a:t>Aplicaciones</a:t>
            </a:r>
            <a:br>
              <a:rPr lang="es-MX" dirty="0">
                <a:latin typeface="Times New Roman" panose="02020603050405020304" pitchFamily="18" charset="0"/>
                <a:ea typeface="Times New Roman" panose="02020603050405020304" pitchFamily="18" charset="0"/>
              </a:rPr>
            </a:br>
            <a:endParaRPr lang="es-MX" dirty="0"/>
          </a:p>
        </p:txBody>
      </p:sp>
    </p:spTree>
    <p:extLst>
      <p:ext uri="{BB962C8B-B14F-4D97-AF65-F5344CB8AC3E}">
        <p14:creationId xmlns:p14="http://schemas.microsoft.com/office/powerpoint/2010/main" val="8296912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E24417-4350-456C-B074-E1074CF6006F}"/>
              </a:ext>
            </a:extLst>
          </p:cNvPr>
          <p:cNvSpPr>
            <a:spLocks noGrp="1"/>
          </p:cNvSpPr>
          <p:nvPr>
            <p:ph idx="1"/>
          </p:nvPr>
        </p:nvSpPr>
        <p:spPr>
          <a:xfrm>
            <a:off x="1432959" y="1658143"/>
            <a:ext cx="9905999" cy="3541714"/>
          </a:xfrm>
        </p:spPr>
        <p:txBody>
          <a:bodyPr/>
          <a:lstStyle/>
          <a:p>
            <a:pPr marL="342900" lvl="0" indent="-342900">
              <a:lnSpc>
                <a:spcPct val="115000"/>
              </a:lnSpc>
              <a:buFont typeface="Wingdings" panose="05000000000000000000" pitchFamily="2" charset="2"/>
              <a:buChar char=""/>
              <a:tabLst>
                <a:tab pos="457200" algn="l"/>
                <a:tab pos="981075" algn="l"/>
              </a:tabLst>
            </a:pPr>
            <a:r>
              <a:rPr lang="es-MX" sz="2800" dirty="0">
                <a:solidFill>
                  <a:srgbClr val="002060"/>
                </a:solidFill>
                <a:effectLst/>
                <a:latin typeface="Arial" panose="020B0604020202020204" pitchFamily="34" charset="0"/>
                <a:ea typeface="Times New Roman" panose="02020603050405020304" pitchFamily="18" charset="0"/>
              </a:rPr>
              <a:t>Posicionamiento espacial.</a:t>
            </a:r>
            <a:endParaRPr lang="es-MX" sz="2800" dirty="0">
              <a:solidFill>
                <a:srgbClr val="002060"/>
              </a:solidFill>
              <a:effectLst/>
              <a:latin typeface="Times New Roman" panose="02020603050405020304" pitchFamily="18" charset="0"/>
              <a:ea typeface="Times New Roman" panose="02020603050405020304" pitchFamily="18" charset="0"/>
            </a:endParaRPr>
          </a:p>
          <a:p>
            <a:pPr marL="342900" lvl="0" indent="-342900">
              <a:lnSpc>
                <a:spcPct val="115000"/>
              </a:lnSpc>
              <a:buFont typeface="Wingdings" panose="05000000000000000000" pitchFamily="2" charset="2"/>
              <a:buChar char=""/>
              <a:tabLst>
                <a:tab pos="457200" algn="l"/>
                <a:tab pos="981075" algn="l"/>
              </a:tabLst>
            </a:pPr>
            <a:r>
              <a:rPr lang="es-MX" sz="2800" dirty="0">
                <a:solidFill>
                  <a:srgbClr val="002060"/>
                </a:solidFill>
                <a:effectLst/>
                <a:latin typeface="Arial" panose="020B0604020202020204" pitchFamily="34" charset="0"/>
                <a:ea typeface="Times New Roman" panose="02020603050405020304" pitchFamily="18" charset="0"/>
              </a:rPr>
              <a:t>Google </a:t>
            </a:r>
            <a:r>
              <a:rPr lang="es-MX" sz="2800" dirty="0" err="1">
                <a:solidFill>
                  <a:srgbClr val="002060"/>
                </a:solidFill>
                <a:effectLst/>
                <a:latin typeface="Arial" panose="020B0604020202020204" pitchFamily="34" charset="0"/>
                <a:ea typeface="Times New Roman" panose="02020603050405020304" pitchFamily="18" charset="0"/>
              </a:rPr>
              <a:t>Maps</a:t>
            </a:r>
            <a:r>
              <a:rPr lang="es-MX" sz="2800" dirty="0">
                <a:solidFill>
                  <a:srgbClr val="002060"/>
                </a:solidFill>
                <a:effectLst/>
                <a:latin typeface="Arial" panose="020B0604020202020204" pitchFamily="34" charset="0"/>
                <a:ea typeface="Times New Roman" panose="02020603050405020304" pitchFamily="18" charset="0"/>
              </a:rPr>
              <a:t>.</a:t>
            </a:r>
            <a:endParaRPr lang="es-MX" sz="2800" dirty="0">
              <a:solidFill>
                <a:srgbClr val="002060"/>
              </a:solidFill>
              <a:effectLst/>
              <a:latin typeface="Times New Roman" panose="02020603050405020304" pitchFamily="18" charset="0"/>
              <a:ea typeface="Times New Roman" panose="02020603050405020304" pitchFamily="18" charset="0"/>
            </a:endParaRPr>
          </a:p>
          <a:p>
            <a:pPr marL="342900" lvl="0" indent="-342900">
              <a:lnSpc>
                <a:spcPct val="115000"/>
              </a:lnSpc>
              <a:buFont typeface="Wingdings" panose="05000000000000000000" pitchFamily="2" charset="2"/>
              <a:buChar char=""/>
              <a:tabLst>
                <a:tab pos="457200" algn="l"/>
                <a:tab pos="981075" algn="l"/>
              </a:tabLst>
            </a:pPr>
            <a:r>
              <a:rPr lang="es-MX" sz="2800" dirty="0">
                <a:solidFill>
                  <a:srgbClr val="002060"/>
                </a:solidFill>
                <a:effectLst/>
                <a:latin typeface="Arial" panose="020B0604020202020204" pitchFamily="34" charset="0"/>
                <a:ea typeface="Times New Roman" panose="02020603050405020304" pitchFamily="18" charset="0"/>
              </a:rPr>
              <a:t>Se emplean para representar una estructura en la cual sea posible tomar decisiones con dos opciones en diferentes puntos.</a:t>
            </a:r>
            <a:endParaRPr lang="es-MX" sz="2800" dirty="0">
              <a:solidFill>
                <a:srgbClr val="002060"/>
              </a:solidFill>
              <a:effectLst/>
              <a:latin typeface="Times New Roman" panose="02020603050405020304" pitchFamily="18" charset="0"/>
              <a:ea typeface="Times New Roman" panose="02020603050405020304" pitchFamily="18" charset="0"/>
            </a:endParaRPr>
          </a:p>
          <a:p>
            <a:endParaRPr lang="es-MX" dirty="0">
              <a:solidFill>
                <a:srgbClr val="002060"/>
              </a:solidFill>
            </a:endParaRPr>
          </a:p>
        </p:txBody>
      </p:sp>
    </p:spTree>
    <p:extLst>
      <p:ext uri="{BB962C8B-B14F-4D97-AF65-F5344CB8AC3E}">
        <p14:creationId xmlns:p14="http://schemas.microsoft.com/office/powerpoint/2010/main" val="7676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1ACDFE4-CE75-46FD-91DE-D696C039860E}"/>
              </a:ext>
            </a:extLst>
          </p:cNvPr>
          <p:cNvSpPr>
            <a:spLocks noGrp="1"/>
          </p:cNvSpPr>
          <p:nvPr>
            <p:ph idx="1"/>
          </p:nvPr>
        </p:nvSpPr>
        <p:spPr>
          <a:xfrm>
            <a:off x="1029117" y="1658143"/>
            <a:ext cx="10601409" cy="4245352"/>
          </a:xfrm>
        </p:spPr>
        <p:txBody>
          <a:bodyPr>
            <a:normAutofit/>
          </a:bodyPr>
          <a:lstStyle/>
          <a:p>
            <a:pPr marL="0" lvl="0" indent="0" algn="just">
              <a:lnSpc>
                <a:spcPct val="115000"/>
              </a:lnSpc>
              <a:buNone/>
              <a:tabLst>
                <a:tab pos="457200"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Un </a:t>
            </a:r>
            <a:r>
              <a:rPr lang="es-MX" sz="2800" b="1" i="1" dirty="0">
                <a:effectLst/>
                <a:latin typeface="Arial" panose="020B0604020202020204" pitchFamily="34" charset="0"/>
                <a:ea typeface="Times New Roman" panose="02020603050405020304" pitchFamily="18" charset="0"/>
                <a:cs typeface="Arial" panose="020B0604020202020204" pitchFamily="34" charset="0"/>
              </a:rPr>
              <a:t>árbol binario</a:t>
            </a:r>
            <a:r>
              <a:rPr lang="es-MX" sz="2800" i="1" dirty="0">
                <a:effectLst/>
                <a:latin typeface="Arial" panose="020B0604020202020204" pitchFamily="34" charset="0"/>
                <a:ea typeface="Times New Roman" panose="02020603050405020304" pitchFamily="18" charset="0"/>
                <a:cs typeface="Arial" panose="020B0604020202020204" pitchFamily="34" charset="0"/>
              </a:rPr>
              <a:t> </a:t>
            </a:r>
            <a:r>
              <a:rPr lang="es-MX" sz="2800" dirty="0">
                <a:effectLst/>
                <a:latin typeface="Arial" panose="020B0604020202020204" pitchFamily="34" charset="0"/>
                <a:ea typeface="Times New Roman" panose="02020603050405020304" pitchFamily="18" charset="0"/>
                <a:cs typeface="Arial" panose="020B0604020202020204" pitchFamily="34" charset="0"/>
              </a:rPr>
              <a:t>es un conjunto </a:t>
            </a:r>
            <a:r>
              <a:rPr lang="es-MX" sz="2800" u="sng" dirty="0">
                <a:effectLst/>
                <a:latin typeface="Arial" panose="020B0604020202020204" pitchFamily="34" charset="0"/>
                <a:ea typeface="Times New Roman" panose="02020603050405020304" pitchFamily="18" charset="0"/>
                <a:cs typeface="Arial" panose="020B0604020202020204" pitchFamily="34" charset="0"/>
              </a:rPr>
              <a:t>finito</a:t>
            </a:r>
            <a:r>
              <a:rPr lang="es-MX" sz="2800" dirty="0">
                <a:effectLst/>
                <a:latin typeface="Arial" panose="020B0604020202020204" pitchFamily="34" charset="0"/>
                <a:ea typeface="Times New Roman" panose="02020603050405020304" pitchFamily="18" charset="0"/>
                <a:cs typeface="Arial" panose="020B0604020202020204" pitchFamily="34" charset="0"/>
              </a:rPr>
              <a:t> de elementos que está vacío o dividido en tres subconjuntos:</a:t>
            </a:r>
          </a:p>
          <a:p>
            <a:pPr marL="742950" lvl="1" indent="-285750" algn="just">
              <a:lnSpc>
                <a:spcPct val="115000"/>
              </a:lnSpc>
              <a:tabLst>
                <a:tab pos="914400"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El primer subconjunto contiene un elemento único, la raíz del árbol,</a:t>
            </a:r>
          </a:p>
          <a:p>
            <a:pPr marL="742950" lvl="1" indent="-285750" algn="just">
              <a:lnSpc>
                <a:spcPct val="115000"/>
              </a:lnSpc>
              <a:tabLst>
                <a:tab pos="914400"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Un subárbol binario izquierdo que puede o no estar vacío</a:t>
            </a:r>
            <a:endParaRPr lang="es-MX" sz="2800" dirty="0">
              <a:latin typeface="Arial" panose="020B0604020202020204" pitchFamily="34" charset="0"/>
              <a:ea typeface="Times New Roman" panose="02020603050405020304" pitchFamily="18" charset="0"/>
              <a:cs typeface="Arial" panose="020B0604020202020204" pitchFamily="34" charset="0"/>
            </a:endParaRPr>
          </a:p>
          <a:p>
            <a:pPr marL="742950" lvl="1" indent="-285750" algn="just">
              <a:lnSpc>
                <a:spcPct val="115000"/>
              </a:lnSpc>
              <a:tabLst>
                <a:tab pos="914400"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Un subárbol binario derecho equivalente al izquierdo</a:t>
            </a:r>
            <a:endParaRPr lang="es-MX" sz="2800" dirty="0">
              <a:latin typeface="Arial" panose="020B0604020202020204" pitchFamily="34" charset="0"/>
              <a:cs typeface="Arial" panose="020B0604020202020204" pitchFamily="34" charset="0"/>
            </a:endParaRPr>
          </a:p>
          <a:p>
            <a:endParaRPr lang="es-MX" dirty="0"/>
          </a:p>
        </p:txBody>
      </p:sp>
    </p:spTree>
    <p:extLst>
      <p:ext uri="{BB962C8B-B14F-4D97-AF65-F5344CB8AC3E}">
        <p14:creationId xmlns:p14="http://schemas.microsoft.com/office/powerpoint/2010/main" val="11301392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159F0-B275-4256-AD88-5B2BEC59FC17}"/>
              </a:ext>
            </a:extLst>
          </p:cNvPr>
          <p:cNvSpPr>
            <a:spLocks noGrp="1"/>
          </p:cNvSpPr>
          <p:nvPr>
            <p:ph type="title"/>
          </p:nvPr>
        </p:nvSpPr>
        <p:spPr>
          <a:xfrm>
            <a:off x="1143001" y="432682"/>
            <a:ext cx="9905998" cy="1276543"/>
          </a:xfrm>
        </p:spPr>
        <p:txBody>
          <a:bodyPr>
            <a:normAutofit/>
          </a:bodyPr>
          <a:lstStyle/>
          <a:p>
            <a:r>
              <a:rPr lang="es-MX" sz="2400" dirty="0">
                <a:solidFill>
                  <a:srgbClr val="002060"/>
                </a:solidFill>
                <a:effectLst/>
                <a:latin typeface="Arial" panose="020B0604020202020204" pitchFamily="34" charset="0"/>
                <a:ea typeface="Times New Roman" panose="02020603050405020304" pitchFamily="18" charset="0"/>
              </a:rPr>
              <a:t>En informática</a:t>
            </a:r>
            <a:br>
              <a:rPr lang="es-MX" sz="1800" dirty="0">
                <a:effectLst/>
                <a:latin typeface="Times New Roman" panose="02020603050405020304" pitchFamily="18" charset="0"/>
                <a:ea typeface="Times New Roman" panose="02020603050405020304" pitchFamily="18" charset="0"/>
              </a:rPr>
            </a:br>
            <a:endParaRPr lang="es-MX" dirty="0"/>
          </a:p>
        </p:txBody>
      </p:sp>
      <p:pic>
        <p:nvPicPr>
          <p:cNvPr id="9" name="Gráfico 8" descr="Documento">
            <a:extLst>
              <a:ext uri="{FF2B5EF4-FFF2-40B4-BE49-F238E27FC236}">
                <a16:creationId xmlns:a16="http://schemas.microsoft.com/office/drawing/2014/main" id="{02F2E6D3-75AE-420F-851A-2DBDEF0380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083" y="5742788"/>
            <a:ext cx="914400" cy="914400"/>
          </a:xfrm>
          <a:prstGeom prst="rect">
            <a:avLst/>
          </a:prstGeom>
        </p:spPr>
      </p:pic>
      <p:pic>
        <p:nvPicPr>
          <p:cNvPr id="11" name="Gráfico 10" descr="Carpeta abierta">
            <a:extLst>
              <a:ext uri="{FF2B5EF4-FFF2-40B4-BE49-F238E27FC236}">
                <a16:creationId xmlns:a16="http://schemas.microsoft.com/office/drawing/2014/main" id="{384694E1-B2C4-4FB2-A826-FE8D159A9E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05269" y="3124200"/>
            <a:ext cx="914400" cy="914400"/>
          </a:xfrm>
          <a:prstGeom prst="rect">
            <a:avLst/>
          </a:prstGeom>
        </p:spPr>
      </p:pic>
      <p:pic>
        <p:nvPicPr>
          <p:cNvPr id="15" name="Gráfico 14" descr="Ventana del explorador">
            <a:extLst>
              <a:ext uri="{FF2B5EF4-FFF2-40B4-BE49-F238E27FC236}">
                <a16:creationId xmlns:a16="http://schemas.microsoft.com/office/drawing/2014/main" id="{23673D2D-67D5-4165-A186-ACDB76E1C6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55907" y="4640801"/>
            <a:ext cx="914400" cy="914400"/>
          </a:xfrm>
          <a:prstGeom prst="rect">
            <a:avLst/>
          </a:prstGeom>
        </p:spPr>
      </p:pic>
      <p:pic>
        <p:nvPicPr>
          <p:cNvPr id="17" name="Gráfico 16" descr="Carpeta abierta">
            <a:extLst>
              <a:ext uri="{FF2B5EF4-FFF2-40B4-BE49-F238E27FC236}">
                <a16:creationId xmlns:a16="http://schemas.microsoft.com/office/drawing/2014/main" id="{5E28C0CC-BF11-4D5C-B3D6-065A85AC83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8136" y="4388003"/>
            <a:ext cx="914400" cy="914400"/>
          </a:xfrm>
          <a:prstGeom prst="rect">
            <a:avLst/>
          </a:prstGeom>
        </p:spPr>
      </p:pic>
      <p:pic>
        <p:nvPicPr>
          <p:cNvPr id="19" name="Gráfico 18" descr="Carpeta abierta">
            <a:extLst>
              <a:ext uri="{FF2B5EF4-FFF2-40B4-BE49-F238E27FC236}">
                <a16:creationId xmlns:a16="http://schemas.microsoft.com/office/drawing/2014/main" id="{81115397-DECD-4180-A376-C7D25E152A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5127" y="2976091"/>
            <a:ext cx="914400" cy="914400"/>
          </a:xfrm>
          <a:prstGeom prst="rect">
            <a:avLst/>
          </a:prstGeom>
        </p:spPr>
      </p:pic>
      <p:pic>
        <p:nvPicPr>
          <p:cNvPr id="21" name="Gráfico 20" descr="Carpeta abierta">
            <a:extLst>
              <a:ext uri="{FF2B5EF4-FFF2-40B4-BE49-F238E27FC236}">
                <a16:creationId xmlns:a16="http://schemas.microsoft.com/office/drawing/2014/main" id="{758F7227-9252-4750-9138-1A3E4BBB88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0727" y="1677014"/>
            <a:ext cx="914400" cy="914400"/>
          </a:xfrm>
          <a:prstGeom prst="rect">
            <a:avLst/>
          </a:prstGeom>
        </p:spPr>
      </p:pic>
      <p:pic>
        <p:nvPicPr>
          <p:cNvPr id="25" name="Gráfico 24" descr="Carpeta abierta">
            <a:extLst>
              <a:ext uri="{FF2B5EF4-FFF2-40B4-BE49-F238E27FC236}">
                <a16:creationId xmlns:a16="http://schemas.microsoft.com/office/drawing/2014/main" id="{58638715-1B58-450C-B231-2B03447D5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5083" y="4495800"/>
            <a:ext cx="914400" cy="914400"/>
          </a:xfrm>
          <a:prstGeom prst="rect">
            <a:avLst/>
          </a:prstGeom>
        </p:spPr>
      </p:pic>
      <p:pic>
        <p:nvPicPr>
          <p:cNvPr id="27" name="Gráfico 26" descr="Carpeta abierta">
            <a:extLst>
              <a:ext uri="{FF2B5EF4-FFF2-40B4-BE49-F238E27FC236}">
                <a16:creationId xmlns:a16="http://schemas.microsoft.com/office/drawing/2014/main" id="{9A7169A3-10C9-4697-882A-0C1558734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29496" y="4255652"/>
            <a:ext cx="914400" cy="914400"/>
          </a:xfrm>
          <a:prstGeom prst="rect">
            <a:avLst/>
          </a:prstGeom>
        </p:spPr>
      </p:pic>
      <p:pic>
        <p:nvPicPr>
          <p:cNvPr id="29" name="Gráfico 28" descr="Carpeta abierta">
            <a:extLst>
              <a:ext uri="{FF2B5EF4-FFF2-40B4-BE49-F238E27FC236}">
                <a16:creationId xmlns:a16="http://schemas.microsoft.com/office/drawing/2014/main" id="{12B36832-F445-4283-AA01-112DE4D03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4884" y="1679724"/>
            <a:ext cx="914400" cy="914400"/>
          </a:xfrm>
          <a:prstGeom prst="rect">
            <a:avLst/>
          </a:prstGeom>
        </p:spPr>
      </p:pic>
      <p:pic>
        <p:nvPicPr>
          <p:cNvPr id="31" name="Gráfico 30" descr="Carpeta abierta">
            <a:extLst>
              <a:ext uri="{FF2B5EF4-FFF2-40B4-BE49-F238E27FC236}">
                <a16:creationId xmlns:a16="http://schemas.microsoft.com/office/drawing/2014/main" id="{4D1ACB8B-BB19-4385-8070-0FD5A4409B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8989" y="388399"/>
            <a:ext cx="914400" cy="914400"/>
          </a:xfrm>
          <a:prstGeom prst="rect">
            <a:avLst/>
          </a:prstGeom>
        </p:spPr>
      </p:pic>
      <p:pic>
        <p:nvPicPr>
          <p:cNvPr id="33" name="Gráfico 32" descr="Documento">
            <a:extLst>
              <a:ext uri="{FF2B5EF4-FFF2-40B4-BE49-F238E27FC236}">
                <a16:creationId xmlns:a16="http://schemas.microsoft.com/office/drawing/2014/main" id="{CCB6E69B-ADE4-4D2A-AB1E-9DA8FE7840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8507" y="4476916"/>
            <a:ext cx="914400" cy="914400"/>
          </a:xfrm>
          <a:prstGeom prst="rect">
            <a:avLst/>
          </a:prstGeom>
        </p:spPr>
      </p:pic>
      <p:pic>
        <p:nvPicPr>
          <p:cNvPr id="35" name="Gráfico 34" descr="Documento">
            <a:extLst>
              <a:ext uri="{FF2B5EF4-FFF2-40B4-BE49-F238E27FC236}">
                <a16:creationId xmlns:a16="http://schemas.microsoft.com/office/drawing/2014/main" id="{0D3F0B7E-2C90-493C-B183-B7EB412FB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7230" y="5619634"/>
            <a:ext cx="914400" cy="914400"/>
          </a:xfrm>
          <a:prstGeom prst="rect">
            <a:avLst/>
          </a:prstGeom>
        </p:spPr>
      </p:pic>
      <p:pic>
        <p:nvPicPr>
          <p:cNvPr id="37" name="Gráfico 36" descr="Documento">
            <a:extLst>
              <a:ext uri="{FF2B5EF4-FFF2-40B4-BE49-F238E27FC236}">
                <a16:creationId xmlns:a16="http://schemas.microsoft.com/office/drawing/2014/main" id="{32F7FAD7-64FC-49DF-84C8-FBB832BD4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323" y="5619634"/>
            <a:ext cx="914400" cy="914400"/>
          </a:xfrm>
          <a:prstGeom prst="rect">
            <a:avLst/>
          </a:prstGeom>
        </p:spPr>
      </p:pic>
      <p:cxnSp>
        <p:nvCxnSpPr>
          <p:cNvPr id="41" name="Conector recto de flecha 40">
            <a:extLst>
              <a:ext uri="{FF2B5EF4-FFF2-40B4-BE49-F238E27FC236}">
                <a16:creationId xmlns:a16="http://schemas.microsoft.com/office/drawing/2014/main" id="{A54B9D96-4756-472F-8E0C-7BA315B73749}"/>
              </a:ext>
            </a:extLst>
          </p:cNvPr>
          <p:cNvCxnSpPr>
            <a:cxnSpLocks/>
            <a:stCxn id="31" idx="2"/>
            <a:endCxn id="29" idx="0"/>
          </p:cNvCxnSpPr>
          <p:nvPr/>
        </p:nvCxnSpPr>
        <p:spPr>
          <a:xfrm flipH="1">
            <a:off x="4952084" y="1302799"/>
            <a:ext cx="1564105" cy="3769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a:extLst>
              <a:ext uri="{FF2B5EF4-FFF2-40B4-BE49-F238E27FC236}">
                <a16:creationId xmlns:a16="http://schemas.microsoft.com/office/drawing/2014/main" id="{C4AD166E-DBCA-46C6-8F6D-2C806FF7864F}"/>
              </a:ext>
            </a:extLst>
          </p:cNvPr>
          <p:cNvCxnSpPr>
            <a:cxnSpLocks/>
            <a:stCxn id="29" idx="1"/>
            <a:endCxn id="62" idx="0"/>
          </p:cNvCxnSpPr>
          <p:nvPr/>
        </p:nvCxnSpPr>
        <p:spPr>
          <a:xfrm flipH="1">
            <a:off x="3362089" y="2136924"/>
            <a:ext cx="1132795" cy="8348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44">
            <a:extLst>
              <a:ext uri="{FF2B5EF4-FFF2-40B4-BE49-F238E27FC236}">
                <a16:creationId xmlns:a16="http://schemas.microsoft.com/office/drawing/2014/main" id="{89F5ADCA-787B-4584-A898-005B44F1A25E}"/>
              </a:ext>
            </a:extLst>
          </p:cNvPr>
          <p:cNvCxnSpPr>
            <a:cxnSpLocks/>
            <a:stCxn id="29" idx="2"/>
            <a:endCxn id="11" idx="0"/>
          </p:cNvCxnSpPr>
          <p:nvPr/>
        </p:nvCxnSpPr>
        <p:spPr>
          <a:xfrm>
            <a:off x="4952084" y="2594124"/>
            <a:ext cx="810385" cy="5300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ector recto de flecha 46">
            <a:extLst>
              <a:ext uri="{FF2B5EF4-FFF2-40B4-BE49-F238E27FC236}">
                <a16:creationId xmlns:a16="http://schemas.microsoft.com/office/drawing/2014/main" id="{990341B7-C69A-4554-8430-ED36985EB2D0}"/>
              </a:ext>
            </a:extLst>
          </p:cNvPr>
          <p:cNvCxnSpPr>
            <a:cxnSpLocks/>
            <a:stCxn id="62" idx="2"/>
            <a:endCxn id="25" idx="0"/>
          </p:cNvCxnSpPr>
          <p:nvPr/>
        </p:nvCxnSpPr>
        <p:spPr>
          <a:xfrm flipH="1">
            <a:off x="2602283" y="3886200"/>
            <a:ext cx="759806"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Conector recto de flecha 51">
            <a:extLst>
              <a:ext uri="{FF2B5EF4-FFF2-40B4-BE49-F238E27FC236}">
                <a16:creationId xmlns:a16="http://schemas.microsoft.com/office/drawing/2014/main" id="{E4676E49-6BC0-4457-9F2D-8C9A0F61AEF9}"/>
              </a:ext>
            </a:extLst>
          </p:cNvPr>
          <p:cNvCxnSpPr>
            <a:cxnSpLocks/>
            <a:stCxn id="62" idx="2"/>
            <a:endCxn id="33" idx="0"/>
          </p:cNvCxnSpPr>
          <p:nvPr/>
        </p:nvCxnSpPr>
        <p:spPr>
          <a:xfrm>
            <a:off x="3362089" y="3886200"/>
            <a:ext cx="583618" cy="5907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62" name="Gráfico 61" descr="Carpeta abierta">
            <a:extLst>
              <a:ext uri="{FF2B5EF4-FFF2-40B4-BE49-F238E27FC236}">
                <a16:creationId xmlns:a16="http://schemas.microsoft.com/office/drawing/2014/main" id="{3B0BF454-4E16-4FB3-A855-31E166057B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4889" y="2971800"/>
            <a:ext cx="914400" cy="914400"/>
          </a:xfrm>
          <a:prstGeom prst="rect">
            <a:avLst/>
          </a:prstGeom>
        </p:spPr>
      </p:pic>
      <p:cxnSp>
        <p:nvCxnSpPr>
          <p:cNvPr id="70" name="Conector recto de flecha 69">
            <a:extLst>
              <a:ext uri="{FF2B5EF4-FFF2-40B4-BE49-F238E27FC236}">
                <a16:creationId xmlns:a16="http://schemas.microsoft.com/office/drawing/2014/main" id="{E7739066-9E15-48EC-9FB8-806EBBB2A1EC}"/>
              </a:ext>
            </a:extLst>
          </p:cNvPr>
          <p:cNvCxnSpPr>
            <a:cxnSpLocks/>
            <a:stCxn id="25" idx="2"/>
            <a:endCxn id="9" idx="0"/>
          </p:cNvCxnSpPr>
          <p:nvPr/>
        </p:nvCxnSpPr>
        <p:spPr>
          <a:xfrm>
            <a:off x="2602283" y="5410200"/>
            <a:ext cx="0" cy="33258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95" name="Conector recto de flecha 94">
            <a:extLst>
              <a:ext uri="{FF2B5EF4-FFF2-40B4-BE49-F238E27FC236}">
                <a16:creationId xmlns:a16="http://schemas.microsoft.com/office/drawing/2014/main" id="{B5F2BD6D-8323-41DA-BAF6-23BF5A830952}"/>
              </a:ext>
            </a:extLst>
          </p:cNvPr>
          <p:cNvCxnSpPr>
            <a:stCxn id="31" idx="2"/>
            <a:endCxn id="21" idx="0"/>
          </p:cNvCxnSpPr>
          <p:nvPr/>
        </p:nvCxnSpPr>
        <p:spPr>
          <a:xfrm>
            <a:off x="6516189" y="1302799"/>
            <a:ext cx="1891738" cy="3742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9" name="Conector recto de flecha 108">
            <a:extLst>
              <a:ext uri="{FF2B5EF4-FFF2-40B4-BE49-F238E27FC236}">
                <a16:creationId xmlns:a16="http://schemas.microsoft.com/office/drawing/2014/main" id="{B54FAC46-73E6-4A67-9879-C9328E2E3587}"/>
              </a:ext>
            </a:extLst>
          </p:cNvPr>
          <p:cNvCxnSpPr>
            <a:stCxn id="21" idx="2"/>
            <a:endCxn id="19" idx="0"/>
          </p:cNvCxnSpPr>
          <p:nvPr/>
        </p:nvCxnSpPr>
        <p:spPr>
          <a:xfrm>
            <a:off x="8407927" y="2591414"/>
            <a:ext cx="914400" cy="38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Conector recto de flecha 110">
            <a:extLst>
              <a:ext uri="{FF2B5EF4-FFF2-40B4-BE49-F238E27FC236}">
                <a16:creationId xmlns:a16="http://schemas.microsoft.com/office/drawing/2014/main" id="{E15E1B27-2A76-45B1-9988-D89310D5712F}"/>
              </a:ext>
            </a:extLst>
          </p:cNvPr>
          <p:cNvCxnSpPr>
            <a:stCxn id="19" idx="2"/>
            <a:endCxn id="27" idx="0"/>
          </p:cNvCxnSpPr>
          <p:nvPr/>
        </p:nvCxnSpPr>
        <p:spPr>
          <a:xfrm flipH="1">
            <a:off x="8886696" y="3890491"/>
            <a:ext cx="435631" cy="3651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3" name="Conector recto de flecha 112">
            <a:extLst>
              <a:ext uri="{FF2B5EF4-FFF2-40B4-BE49-F238E27FC236}">
                <a16:creationId xmlns:a16="http://schemas.microsoft.com/office/drawing/2014/main" id="{0E9810B4-D9DE-4825-BD33-B0312E80F695}"/>
              </a:ext>
            </a:extLst>
          </p:cNvPr>
          <p:cNvCxnSpPr>
            <a:stCxn id="19" idx="2"/>
            <a:endCxn id="17" idx="0"/>
          </p:cNvCxnSpPr>
          <p:nvPr/>
        </p:nvCxnSpPr>
        <p:spPr>
          <a:xfrm>
            <a:off x="9322327" y="3890491"/>
            <a:ext cx="1093009" cy="4975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5" name="Conector recto de flecha 114">
            <a:extLst>
              <a:ext uri="{FF2B5EF4-FFF2-40B4-BE49-F238E27FC236}">
                <a16:creationId xmlns:a16="http://schemas.microsoft.com/office/drawing/2014/main" id="{B80F4B20-865D-44F0-BBBA-7108F0459413}"/>
              </a:ext>
            </a:extLst>
          </p:cNvPr>
          <p:cNvCxnSpPr>
            <a:stCxn id="27" idx="2"/>
            <a:endCxn id="35" idx="0"/>
          </p:cNvCxnSpPr>
          <p:nvPr/>
        </p:nvCxnSpPr>
        <p:spPr>
          <a:xfrm flipH="1">
            <a:off x="8734430" y="5170052"/>
            <a:ext cx="152266" cy="4495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7" name="Conector recto de flecha 116">
            <a:extLst>
              <a:ext uri="{FF2B5EF4-FFF2-40B4-BE49-F238E27FC236}">
                <a16:creationId xmlns:a16="http://schemas.microsoft.com/office/drawing/2014/main" id="{D605F414-1B98-4FC2-87E6-B4465FCA3745}"/>
              </a:ext>
            </a:extLst>
          </p:cNvPr>
          <p:cNvCxnSpPr>
            <a:stCxn id="27" idx="2"/>
            <a:endCxn id="37" idx="0"/>
          </p:cNvCxnSpPr>
          <p:nvPr/>
        </p:nvCxnSpPr>
        <p:spPr>
          <a:xfrm>
            <a:off x="8886696" y="5170052"/>
            <a:ext cx="833827" cy="4495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2" name="Conector recto de flecha 121">
            <a:extLst>
              <a:ext uri="{FF2B5EF4-FFF2-40B4-BE49-F238E27FC236}">
                <a16:creationId xmlns:a16="http://schemas.microsoft.com/office/drawing/2014/main" id="{7C872D70-06D6-4043-BF14-C7AC222AEEB2}"/>
              </a:ext>
            </a:extLst>
          </p:cNvPr>
          <p:cNvCxnSpPr>
            <a:cxnSpLocks/>
            <a:stCxn id="11" idx="2"/>
            <a:endCxn id="15" idx="0"/>
          </p:cNvCxnSpPr>
          <p:nvPr/>
        </p:nvCxnSpPr>
        <p:spPr>
          <a:xfrm>
            <a:off x="5762469" y="4038600"/>
            <a:ext cx="250638" cy="6022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99165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11364-974F-4151-A448-3A879A691AEF}"/>
              </a:ext>
            </a:extLst>
          </p:cNvPr>
          <p:cNvSpPr>
            <a:spLocks noGrp="1"/>
          </p:cNvSpPr>
          <p:nvPr>
            <p:ph type="title"/>
          </p:nvPr>
        </p:nvSpPr>
        <p:spPr>
          <a:xfrm>
            <a:off x="1141413" y="618518"/>
            <a:ext cx="9905998" cy="1223534"/>
          </a:xfrm>
        </p:spPr>
        <p:txBody>
          <a:bodyPr/>
          <a:lstStyle/>
          <a:p>
            <a:r>
              <a:rPr lang="es-MX" sz="2400" dirty="0">
                <a:solidFill>
                  <a:srgbClr val="002060"/>
                </a:solidFill>
                <a:effectLst/>
                <a:latin typeface="Arial" panose="020B0604020202020204" pitchFamily="34" charset="0"/>
                <a:ea typeface="Times New Roman" panose="02020603050405020304" pitchFamily="18" charset="0"/>
              </a:rPr>
              <a:t>Vida cotidiana </a:t>
            </a:r>
            <a:br>
              <a:rPr lang="es-MX" sz="1800" dirty="0">
                <a:effectLst/>
                <a:latin typeface="Times New Roman" panose="02020603050405020304" pitchFamily="18" charset="0"/>
                <a:ea typeface="Times New Roman" panose="02020603050405020304" pitchFamily="18" charset="0"/>
              </a:rPr>
            </a:br>
            <a:endParaRPr lang="es-MX" dirty="0"/>
          </a:p>
        </p:txBody>
      </p:sp>
      <p:sp>
        <p:nvSpPr>
          <p:cNvPr id="4" name="Rectángulo 3">
            <a:extLst>
              <a:ext uri="{FF2B5EF4-FFF2-40B4-BE49-F238E27FC236}">
                <a16:creationId xmlns:a16="http://schemas.microsoft.com/office/drawing/2014/main" id="{1CD9A65B-5105-4E37-95E7-447D8F4D9F04}"/>
              </a:ext>
            </a:extLst>
          </p:cNvPr>
          <p:cNvSpPr/>
          <p:nvPr/>
        </p:nvSpPr>
        <p:spPr>
          <a:xfrm>
            <a:off x="2043723" y="2394919"/>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Producción</a:t>
            </a:r>
          </a:p>
        </p:txBody>
      </p:sp>
      <p:sp>
        <p:nvSpPr>
          <p:cNvPr id="9" name="Rectángulo 8">
            <a:extLst>
              <a:ext uri="{FF2B5EF4-FFF2-40B4-BE49-F238E27FC236}">
                <a16:creationId xmlns:a16="http://schemas.microsoft.com/office/drawing/2014/main" id="{BE6ACBDE-8FCF-4637-964F-5B601BB251F1}"/>
              </a:ext>
            </a:extLst>
          </p:cNvPr>
          <p:cNvSpPr/>
          <p:nvPr/>
        </p:nvSpPr>
        <p:spPr>
          <a:xfrm>
            <a:off x="4123719" y="2394089"/>
            <a:ext cx="16074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Administración</a:t>
            </a:r>
          </a:p>
        </p:txBody>
      </p:sp>
      <p:sp>
        <p:nvSpPr>
          <p:cNvPr id="11" name="Rectángulo 10">
            <a:extLst>
              <a:ext uri="{FF2B5EF4-FFF2-40B4-BE49-F238E27FC236}">
                <a16:creationId xmlns:a16="http://schemas.microsoft.com/office/drawing/2014/main" id="{D1B27ACB-B7D3-4580-B15E-68F6A7FE3BEF}"/>
              </a:ext>
            </a:extLst>
          </p:cNvPr>
          <p:cNvSpPr/>
          <p:nvPr/>
        </p:nvSpPr>
        <p:spPr>
          <a:xfrm>
            <a:off x="2827043" y="3770034"/>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Compras</a:t>
            </a:r>
          </a:p>
        </p:txBody>
      </p:sp>
      <p:sp>
        <p:nvSpPr>
          <p:cNvPr id="13" name="Rectángulo 12">
            <a:extLst>
              <a:ext uri="{FF2B5EF4-FFF2-40B4-BE49-F238E27FC236}">
                <a16:creationId xmlns:a16="http://schemas.microsoft.com/office/drawing/2014/main" id="{B92CF196-54AB-470D-89FA-FB108E0CBEC2}"/>
              </a:ext>
            </a:extLst>
          </p:cNvPr>
          <p:cNvSpPr/>
          <p:nvPr/>
        </p:nvSpPr>
        <p:spPr>
          <a:xfrm>
            <a:off x="1141413" y="3749947"/>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Ventas</a:t>
            </a:r>
          </a:p>
        </p:txBody>
      </p:sp>
      <p:sp>
        <p:nvSpPr>
          <p:cNvPr id="15" name="Rectángulo 14">
            <a:extLst>
              <a:ext uri="{FF2B5EF4-FFF2-40B4-BE49-F238E27FC236}">
                <a16:creationId xmlns:a16="http://schemas.microsoft.com/office/drawing/2014/main" id="{D13BB3C7-BEE1-465A-84D7-0341BB381721}"/>
              </a:ext>
            </a:extLst>
          </p:cNvPr>
          <p:cNvSpPr/>
          <p:nvPr/>
        </p:nvSpPr>
        <p:spPr>
          <a:xfrm>
            <a:off x="4694514" y="3770035"/>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Bodega</a:t>
            </a:r>
          </a:p>
        </p:txBody>
      </p:sp>
      <p:sp>
        <p:nvSpPr>
          <p:cNvPr id="17" name="Rectángulo 16">
            <a:extLst>
              <a:ext uri="{FF2B5EF4-FFF2-40B4-BE49-F238E27FC236}">
                <a16:creationId xmlns:a16="http://schemas.microsoft.com/office/drawing/2014/main" id="{F9C94944-69A5-4A36-BA6E-46EE8D145F4E}"/>
              </a:ext>
            </a:extLst>
          </p:cNvPr>
          <p:cNvSpPr/>
          <p:nvPr/>
        </p:nvSpPr>
        <p:spPr>
          <a:xfrm>
            <a:off x="7883041" y="3749946"/>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Soporte Técnico</a:t>
            </a:r>
          </a:p>
        </p:txBody>
      </p:sp>
      <p:sp>
        <p:nvSpPr>
          <p:cNvPr id="19" name="Rectángulo 18">
            <a:extLst>
              <a:ext uri="{FF2B5EF4-FFF2-40B4-BE49-F238E27FC236}">
                <a16:creationId xmlns:a16="http://schemas.microsoft.com/office/drawing/2014/main" id="{64A6DA5D-382B-4D02-AE8E-8593D21C588A}"/>
              </a:ext>
            </a:extLst>
          </p:cNvPr>
          <p:cNvSpPr/>
          <p:nvPr/>
        </p:nvSpPr>
        <p:spPr>
          <a:xfrm>
            <a:off x="5738103" y="5057358"/>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Zona Norte</a:t>
            </a:r>
          </a:p>
        </p:txBody>
      </p:sp>
      <p:sp>
        <p:nvSpPr>
          <p:cNvPr id="21" name="Rectángulo 20">
            <a:extLst>
              <a:ext uri="{FF2B5EF4-FFF2-40B4-BE49-F238E27FC236}">
                <a16:creationId xmlns:a16="http://schemas.microsoft.com/office/drawing/2014/main" id="{5BA302ED-1841-47D1-8F3B-20CC6A3DB22A}"/>
              </a:ext>
            </a:extLst>
          </p:cNvPr>
          <p:cNvSpPr/>
          <p:nvPr/>
        </p:nvSpPr>
        <p:spPr>
          <a:xfrm>
            <a:off x="5738103" y="5920601"/>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Zona Centro</a:t>
            </a:r>
          </a:p>
        </p:txBody>
      </p:sp>
      <p:sp>
        <p:nvSpPr>
          <p:cNvPr id="23" name="Rectángulo 22">
            <a:extLst>
              <a:ext uri="{FF2B5EF4-FFF2-40B4-BE49-F238E27FC236}">
                <a16:creationId xmlns:a16="http://schemas.microsoft.com/office/drawing/2014/main" id="{A1AB940D-8058-493B-A14B-DAF0E86A8AF6}"/>
              </a:ext>
            </a:extLst>
          </p:cNvPr>
          <p:cNvSpPr/>
          <p:nvPr/>
        </p:nvSpPr>
        <p:spPr>
          <a:xfrm>
            <a:off x="7883041" y="2394089"/>
            <a:ext cx="1456014"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Computación</a:t>
            </a:r>
          </a:p>
        </p:txBody>
      </p:sp>
      <p:sp>
        <p:nvSpPr>
          <p:cNvPr id="25" name="Rectángulo 24">
            <a:extLst>
              <a:ext uri="{FF2B5EF4-FFF2-40B4-BE49-F238E27FC236}">
                <a16:creationId xmlns:a16="http://schemas.microsoft.com/office/drawing/2014/main" id="{9015CD0A-3FAD-4F0D-AADF-F4EC458FFA1E}"/>
              </a:ext>
            </a:extLst>
          </p:cNvPr>
          <p:cNvSpPr/>
          <p:nvPr/>
        </p:nvSpPr>
        <p:spPr>
          <a:xfrm>
            <a:off x="4840057" y="1029111"/>
            <a:ext cx="1613751" cy="637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t>Gerencia Administrativa</a:t>
            </a:r>
          </a:p>
        </p:txBody>
      </p:sp>
      <p:cxnSp>
        <p:nvCxnSpPr>
          <p:cNvPr id="27" name="Conector: angular 26">
            <a:extLst>
              <a:ext uri="{FF2B5EF4-FFF2-40B4-BE49-F238E27FC236}">
                <a16:creationId xmlns:a16="http://schemas.microsoft.com/office/drawing/2014/main" id="{D28D570B-263B-4316-9010-FC3C0405CD96}"/>
              </a:ext>
            </a:extLst>
          </p:cNvPr>
          <p:cNvCxnSpPr>
            <a:cxnSpLocks/>
            <a:stCxn id="4" idx="0"/>
            <a:endCxn id="25" idx="2"/>
          </p:cNvCxnSpPr>
          <p:nvPr/>
        </p:nvCxnSpPr>
        <p:spPr>
          <a:xfrm rot="5400000" flipH="1" flipV="1">
            <a:off x="3845308" y="593295"/>
            <a:ext cx="728047" cy="2875203"/>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D46FEE87-D43E-4816-BA1A-922564740100}"/>
              </a:ext>
            </a:extLst>
          </p:cNvPr>
          <p:cNvCxnSpPr>
            <a:stCxn id="9" idx="0"/>
            <a:endCxn id="9" idx="0"/>
          </p:cNvCxnSpPr>
          <p:nvPr/>
        </p:nvCxnSpPr>
        <p:spPr>
          <a:xfrm>
            <a:off x="4927426" y="2394089"/>
            <a:ext cx="0" cy="0"/>
          </a:xfrm>
          <a:prstGeom prst="line">
            <a:avLst/>
          </a:prstGeom>
        </p:spPr>
        <p:style>
          <a:lnRef idx="1">
            <a:schemeClr val="dk1"/>
          </a:lnRef>
          <a:fillRef idx="0">
            <a:schemeClr val="dk1"/>
          </a:fillRef>
          <a:effectRef idx="0">
            <a:schemeClr val="dk1"/>
          </a:effectRef>
          <a:fontRef idx="minor">
            <a:schemeClr val="tx1"/>
          </a:fontRef>
        </p:style>
      </p:cxnSp>
      <p:cxnSp>
        <p:nvCxnSpPr>
          <p:cNvPr id="38" name="Conector: angular 37">
            <a:extLst>
              <a:ext uri="{FF2B5EF4-FFF2-40B4-BE49-F238E27FC236}">
                <a16:creationId xmlns:a16="http://schemas.microsoft.com/office/drawing/2014/main" id="{73EB2D51-0335-4E6E-8798-93617AA1066E}"/>
              </a:ext>
            </a:extLst>
          </p:cNvPr>
          <p:cNvCxnSpPr>
            <a:cxnSpLocks/>
            <a:stCxn id="23" idx="0"/>
            <a:endCxn id="25" idx="2"/>
          </p:cNvCxnSpPr>
          <p:nvPr/>
        </p:nvCxnSpPr>
        <p:spPr>
          <a:xfrm rot="16200000" flipV="1">
            <a:off x="6765383" y="548423"/>
            <a:ext cx="727217" cy="2964115"/>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42" name="Conector: angular 41">
            <a:extLst>
              <a:ext uri="{FF2B5EF4-FFF2-40B4-BE49-F238E27FC236}">
                <a16:creationId xmlns:a16="http://schemas.microsoft.com/office/drawing/2014/main" id="{876E7A1B-6874-49AF-B814-DEA039F079D9}"/>
              </a:ext>
            </a:extLst>
          </p:cNvPr>
          <p:cNvCxnSpPr>
            <a:cxnSpLocks/>
            <a:stCxn id="9" idx="0"/>
            <a:endCxn id="25" idx="2"/>
          </p:cNvCxnSpPr>
          <p:nvPr/>
        </p:nvCxnSpPr>
        <p:spPr>
          <a:xfrm rot="5400000" flipH="1" flipV="1">
            <a:off x="4923571" y="1670728"/>
            <a:ext cx="727217" cy="719507"/>
          </a:xfrm>
          <a:prstGeom prst="bentConnector3">
            <a:avLst>
              <a:gd name="adj1" fmla="val 50000"/>
            </a:avLst>
          </a:prstGeom>
          <a:ln w="28575"/>
        </p:spPr>
        <p:style>
          <a:lnRef idx="2">
            <a:schemeClr val="dk1"/>
          </a:lnRef>
          <a:fillRef idx="0">
            <a:schemeClr val="dk1"/>
          </a:fillRef>
          <a:effectRef idx="1">
            <a:schemeClr val="dk1"/>
          </a:effectRef>
          <a:fontRef idx="minor">
            <a:schemeClr val="tx1"/>
          </a:fontRef>
        </p:style>
      </p:cxnSp>
      <p:cxnSp>
        <p:nvCxnSpPr>
          <p:cNvPr id="46" name="Conector: angular 45">
            <a:extLst>
              <a:ext uri="{FF2B5EF4-FFF2-40B4-BE49-F238E27FC236}">
                <a16:creationId xmlns:a16="http://schemas.microsoft.com/office/drawing/2014/main" id="{4475910F-DDEF-4694-9236-AB95F8557A2B}"/>
              </a:ext>
            </a:extLst>
          </p:cNvPr>
          <p:cNvCxnSpPr>
            <a:stCxn id="13" idx="0"/>
            <a:endCxn id="9" idx="2"/>
          </p:cNvCxnSpPr>
          <p:nvPr/>
        </p:nvCxnSpPr>
        <p:spPr>
          <a:xfrm rot="5400000" flipH="1" flipV="1">
            <a:off x="3039375" y="1861896"/>
            <a:ext cx="718097" cy="3058006"/>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48" name="Conector: angular 47">
            <a:extLst>
              <a:ext uri="{FF2B5EF4-FFF2-40B4-BE49-F238E27FC236}">
                <a16:creationId xmlns:a16="http://schemas.microsoft.com/office/drawing/2014/main" id="{2A6D81A0-1D1B-474F-A014-33F6AD41C859}"/>
              </a:ext>
            </a:extLst>
          </p:cNvPr>
          <p:cNvCxnSpPr>
            <a:stCxn id="11" idx="0"/>
            <a:endCxn id="9" idx="2"/>
          </p:cNvCxnSpPr>
          <p:nvPr/>
        </p:nvCxnSpPr>
        <p:spPr>
          <a:xfrm rot="5400000" flipH="1" flipV="1">
            <a:off x="3872146" y="2714754"/>
            <a:ext cx="738184" cy="1372376"/>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50" name="Conector: angular 49">
            <a:extLst>
              <a:ext uri="{FF2B5EF4-FFF2-40B4-BE49-F238E27FC236}">
                <a16:creationId xmlns:a16="http://schemas.microsoft.com/office/drawing/2014/main" id="{82D19C30-4F00-459F-A50B-15C66F8EF33D}"/>
              </a:ext>
            </a:extLst>
          </p:cNvPr>
          <p:cNvCxnSpPr>
            <a:stCxn id="15" idx="0"/>
            <a:endCxn id="9" idx="2"/>
          </p:cNvCxnSpPr>
          <p:nvPr/>
        </p:nvCxnSpPr>
        <p:spPr>
          <a:xfrm rot="16200000" flipV="1">
            <a:off x="4805882" y="3153395"/>
            <a:ext cx="738185" cy="495095"/>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52" name="Conector: angular 51">
            <a:extLst>
              <a:ext uri="{FF2B5EF4-FFF2-40B4-BE49-F238E27FC236}">
                <a16:creationId xmlns:a16="http://schemas.microsoft.com/office/drawing/2014/main" id="{FF0B5526-6673-4FAD-9FA7-B7C7B228B2DF}"/>
              </a:ext>
            </a:extLst>
          </p:cNvPr>
          <p:cNvCxnSpPr>
            <a:stCxn id="15" idx="2"/>
            <a:endCxn id="19" idx="1"/>
          </p:cNvCxnSpPr>
          <p:nvPr/>
        </p:nvCxnSpPr>
        <p:spPr>
          <a:xfrm rot="16200000" flipH="1">
            <a:off x="5096091" y="4734226"/>
            <a:ext cx="968443" cy="315582"/>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54" name="Conector: angular 53">
            <a:extLst>
              <a:ext uri="{FF2B5EF4-FFF2-40B4-BE49-F238E27FC236}">
                <a16:creationId xmlns:a16="http://schemas.microsoft.com/office/drawing/2014/main" id="{3915FB53-0512-4EA1-8180-115AD2118A84}"/>
              </a:ext>
            </a:extLst>
          </p:cNvPr>
          <p:cNvCxnSpPr>
            <a:stCxn id="21" idx="1"/>
            <a:endCxn id="15" idx="2"/>
          </p:cNvCxnSpPr>
          <p:nvPr/>
        </p:nvCxnSpPr>
        <p:spPr>
          <a:xfrm rot="10800000">
            <a:off x="5422521" y="4407796"/>
            <a:ext cx="315582" cy="1831686"/>
          </a:xfrm>
          <a:prstGeom prst="bentConnector2">
            <a:avLst/>
          </a:prstGeom>
          <a:ln w="28575"/>
        </p:spPr>
        <p:style>
          <a:lnRef idx="1">
            <a:schemeClr val="dk1"/>
          </a:lnRef>
          <a:fillRef idx="0">
            <a:schemeClr val="dk1"/>
          </a:fillRef>
          <a:effectRef idx="0">
            <a:schemeClr val="dk1"/>
          </a:effectRef>
          <a:fontRef idx="minor">
            <a:schemeClr val="tx1"/>
          </a:fontRef>
        </p:style>
      </p:cxnSp>
      <p:cxnSp>
        <p:nvCxnSpPr>
          <p:cNvPr id="56" name="Conector recto 55">
            <a:extLst>
              <a:ext uri="{FF2B5EF4-FFF2-40B4-BE49-F238E27FC236}">
                <a16:creationId xmlns:a16="http://schemas.microsoft.com/office/drawing/2014/main" id="{595A1FB0-80F0-4DC8-A587-34AD067CDD34}"/>
              </a:ext>
            </a:extLst>
          </p:cNvPr>
          <p:cNvCxnSpPr>
            <a:cxnSpLocks/>
            <a:stCxn id="23" idx="2"/>
            <a:endCxn id="17" idx="0"/>
          </p:cNvCxnSpPr>
          <p:nvPr/>
        </p:nvCxnSpPr>
        <p:spPr>
          <a:xfrm>
            <a:off x="8611048" y="3031850"/>
            <a:ext cx="0" cy="71809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95903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28C44-7E67-408B-93F2-6403B27C4065}"/>
              </a:ext>
            </a:extLst>
          </p:cNvPr>
          <p:cNvSpPr>
            <a:spLocks noGrp="1"/>
          </p:cNvSpPr>
          <p:nvPr>
            <p:ph type="title"/>
          </p:nvPr>
        </p:nvSpPr>
        <p:spPr/>
        <p:txBody>
          <a:bodyPr>
            <a:normAutofit/>
          </a:bodyPr>
          <a:lstStyle/>
          <a:p>
            <a:pPr>
              <a:lnSpc>
                <a:spcPct val="115000"/>
              </a:lnSpc>
              <a:tabLst>
                <a:tab pos="981075" algn="l"/>
              </a:tabLst>
            </a:pPr>
            <a:r>
              <a:rPr lang="es-ES" sz="4400" dirty="0">
                <a:effectLst/>
                <a:ea typeface="Times New Roman" panose="02020603050405020304" pitchFamily="18" charset="0"/>
              </a:rPr>
              <a:t>Ventajas</a:t>
            </a:r>
            <a:br>
              <a:rPr lang="es-MX" sz="1800" dirty="0">
                <a:effectLst/>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56932B75-9C86-4F02-8A08-0A219E586620}"/>
              </a:ext>
            </a:extLst>
          </p:cNvPr>
          <p:cNvSpPr>
            <a:spLocks noGrp="1"/>
          </p:cNvSpPr>
          <p:nvPr>
            <p:ph idx="1"/>
          </p:nvPr>
        </p:nvSpPr>
        <p:spPr/>
        <p:txBody>
          <a:bodyPr>
            <a:normAutofit/>
          </a:bodyPr>
          <a:lstStyle/>
          <a:p>
            <a:r>
              <a:rPr lang="es-MX" sz="2800" dirty="0">
                <a:latin typeface="Arial" panose="020B0604020202020204" pitchFamily="34" charset="0"/>
                <a:ea typeface="Times New Roman" panose="02020603050405020304" pitchFamily="18" charset="0"/>
                <a:cs typeface="Arial" panose="020B0604020202020204" pitchFamily="34" charset="0"/>
              </a:rPr>
              <a:t>Simples de comprender.</a:t>
            </a:r>
          </a:p>
          <a:p>
            <a:r>
              <a:rPr lang="es-MX" sz="2800" dirty="0">
                <a:latin typeface="Arial" panose="020B0604020202020204" pitchFamily="34" charset="0"/>
                <a:ea typeface="Times New Roman" panose="02020603050405020304" pitchFamily="18" charset="0"/>
                <a:cs typeface="Arial" panose="020B0604020202020204" pitchFamily="34" charset="0"/>
              </a:rPr>
              <a:t>Favorece la resolución de problemas.</a:t>
            </a:r>
          </a:p>
          <a:p>
            <a:r>
              <a:rPr lang="es-MX" sz="2800" dirty="0">
                <a:latin typeface="Arial" panose="020B0604020202020204" pitchFamily="34" charset="0"/>
                <a:ea typeface="Times New Roman" panose="02020603050405020304" pitchFamily="18" charset="0"/>
                <a:cs typeface="Arial" panose="020B0604020202020204" pitchFamily="34" charset="0"/>
              </a:rPr>
              <a:t>Facilidad de comprobar que la solución del problema es correcta.</a:t>
            </a:r>
            <a:br>
              <a:rPr lang="es-MX" sz="2800" dirty="0">
                <a:latin typeface="Arial" panose="020B0604020202020204" pitchFamily="34" charset="0"/>
                <a:ea typeface="Times New Roman" panose="02020603050405020304" pitchFamily="18" charset="0"/>
                <a:cs typeface="Arial" panose="020B0604020202020204" pitchFamily="34" charset="0"/>
              </a:rPr>
            </a:br>
            <a:endParaRPr lang="es-MX"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4013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5C5BE-B0CC-437C-AFEE-F98566D9C287}"/>
              </a:ext>
            </a:extLst>
          </p:cNvPr>
          <p:cNvSpPr>
            <a:spLocks noGrp="1"/>
          </p:cNvSpPr>
          <p:nvPr>
            <p:ph type="title"/>
          </p:nvPr>
        </p:nvSpPr>
        <p:spPr>
          <a:xfrm>
            <a:off x="1828799" y="618518"/>
            <a:ext cx="9218611" cy="1478570"/>
          </a:xfrm>
        </p:spPr>
        <p:txBody>
          <a:bodyPr/>
          <a:lstStyle/>
          <a:p>
            <a:r>
              <a:rPr lang="es-ES" sz="4000" dirty="0">
                <a:ea typeface="Times New Roman" panose="02020603050405020304" pitchFamily="18" charset="0"/>
              </a:rPr>
              <a:t>Desventajas</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893BDF36-ED5A-4CCA-B158-607356CD616B}"/>
              </a:ext>
            </a:extLst>
          </p:cNvPr>
          <p:cNvSpPr>
            <a:spLocks noGrp="1"/>
          </p:cNvSpPr>
          <p:nvPr>
            <p:ph idx="1"/>
          </p:nvPr>
        </p:nvSpPr>
        <p:spPr/>
        <p:txBody>
          <a:bodyPr/>
          <a:lstStyle/>
          <a:p>
            <a:pPr marL="342900" lvl="0" indent="-342900">
              <a:lnSpc>
                <a:spcPct val="115000"/>
              </a:lnSpc>
              <a:buFont typeface="Wingdings" panose="05000000000000000000" pitchFamily="2" charset="2"/>
              <a:buChar char=""/>
              <a:tabLst>
                <a:tab pos="457200" algn="l"/>
                <a:tab pos="981075"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Ineficiencia en memoria</a:t>
            </a:r>
          </a:p>
          <a:p>
            <a:pPr marL="342900" lvl="0" indent="-342900">
              <a:lnSpc>
                <a:spcPct val="115000"/>
              </a:lnSpc>
              <a:buFont typeface="Wingdings" panose="05000000000000000000" pitchFamily="2" charset="2"/>
              <a:buChar char=""/>
              <a:tabLst>
                <a:tab pos="457200" algn="l"/>
                <a:tab pos="981075" algn="l"/>
              </a:tabLst>
            </a:pPr>
            <a:r>
              <a:rPr lang="es-MX" sz="2800" dirty="0">
                <a:effectLst/>
                <a:latin typeface="Arial" panose="020B0604020202020204" pitchFamily="34" charset="0"/>
                <a:ea typeface="Times New Roman" panose="02020603050405020304" pitchFamily="18" charset="0"/>
                <a:cs typeface="Arial" panose="020B0604020202020204" pitchFamily="34" charset="0"/>
              </a:rPr>
              <a:t>Se necesita transformar el programa recursivo en un iterativo, que utiliza bucles y pilas para almacenar las variables.</a:t>
            </a:r>
          </a:p>
          <a:p>
            <a:pPr marL="0" indent="0">
              <a:lnSpc>
                <a:spcPct val="115000"/>
              </a:lnSpc>
              <a:buNone/>
              <a:tabLst>
                <a:tab pos="981075" algn="l"/>
              </a:tabLst>
            </a:pPr>
            <a:r>
              <a:rPr lang="es-ES" sz="1800" dirty="0">
                <a:effectLst/>
                <a:latin typeface="Arial" panose="020B0604020202020204" pitchFamily="34" charset="0"/>
                <a:ea typeface="Times New Roman" panose="02020603050405020304" pitchFamily="18" charset="0"/>
              </a:rPr>
              <a:t> </a:t>
            </a: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19107944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FC536-5588-4A4C-98D6-12806CD008B1}"/>
              </a:ext>
            </a:extLst>
          </p:cNvPr>
          <p:cNvSpPr>
            <a:spLocks noGrp="1"/>
          </p:cNvSpPr>
          <p:nvPr>
            <p:ph type="title"/>
          </p:nvPr>
        </p:nvSpPr>
        <p:spPr>
          <a:xfrm>
            <a:off x="1071438" y="906117"/>
            <a:ext cx="3458296" cy="1266182"/>
          </a:xfrm>
        </p:spPr>
        <p:txBody>
          <a:bodyPr/>
          <a:lstStyle/>
          <a:p>
            <a:r>
              <a:rPr lang="es-MX" dirty="0"/>
              <a:t>PROGRAMA</a:t>
            </a:r>
          </a:p>
        </p:txBody>
      </p:sp>
      <p:pic>
        <p:nvPicPr>
          <p:cNvPr id="8" name="Imagen 7">
            <a:extLst>
              <a:ext uri="{FF2B5EF4-FFF2-40B4-BE49-F238E27FC236}">
                <a16:creationId xmlns:a16="http://schemas.microsoft.com/office/drawing/2014/main" id="{4C1D4617-D5A6-4B41-A039-ECFAC60ADEAF}"/>
              </a:ext>
            </a:extLst>
          </p:cNvPr>
          <p:cNvPicPr>
            <a:picLocks noChangeAspect="1"/>
          </p:cNvPicPr>
          <p:nvPr/>
        </p:nvPicPr>
        <p:blipFill rotWithShape="1">
          <a:blip r:embed="rId2"/>
          <a:srcRect l="25000" t="40922" r="37361" b="17391"/>
          <a:stretch/>
        </p:blipFill>
        <p:spPr>
          <a:xfrm>
            <a:off x="3908886" y="1047750"/>
            <a:ext cx="7648114" cy="4762500"/>
          </a:xfrm>
          <a:prstGeom prst="rect">
            <a:avLst/>
          </a:prstGeom>
        </p:spPr>
      </p:pic>
    </p:spTree>
    <p:extLst>
      <p:ext uri="{BB962C8B-B14F-4D97-AF65-F5344CB8AC3E}">
        <p14:creationId xmlns:p14="http://schemas.microsoft.com/office/powerpoint/2010/main" val="25379686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EE7EA-690A-4CE4-A516-817618191806}"/>
              </a:ext>
            </a:extLst>
          </p:cNvPr>
          <p:cNvSpPr>
            <a:spLocks noGrp="1"/>
          </p:cNvSpPr>
          <p:nvPr>
            <p:ph type="title"/>
          </p:nvPr>
        </p:nvSpPr>
        <p:spPr/>
        <p:txBody>
          <a:bodyPr/>
          <a:lstStyle/>
          <a:p>
            <a:r>
              <a:rPr lang="es-MX" dirty="0"/>
              <a:t>Clase </a:t>
            </a:r>
            <a:r>
              <a:rPr lang="es-MX" dirty="0" err="1"/>
              <a:t>Nodo_Arbol</a:t>
            </a:r>
            <a:endParaRPr lang="es-MX" dirty="0"/>
          </a:p>
        </p:txBody>
      </p:sp>
      <p:sp>
        <p:nvSpPr>
          <p:cNvPr id="3" name="Marcador de contenido 2">
            <a:extLst>
              <a:ext uri="{FF2B5EF4-FFF2-40B4-BE49-F238E27FC236}">
                <a16:creationId xmlns:a16="http://schemas.microsoft.com/office/drawing/2014/main" id="{947F1B91-99CD-4D43-B4B8-24F830474AAD}"/>
              </a:ext>
            </a:extLst>
          </p:cNvPr>
          <p:cNvSpPr>
            <a:spLocks noGrp="1"/>
          </p:cNvSpPr>
          <p:nvPr>
            <p:ph idx="1"/>
          </p:nvPr>
        </p:nvSpPr>
        <p:spPr>
          <a:xfrm>
            <a:off x="982385" y="1875183"/>
            <a:ext cx="9685615" cy="664776"/>
          </a:xfrm>
        </p:spPr>
        <p:txBody>
          <a:bodyPr>
            <a:normAutofit/>
          </a:bodyPr>
          <a:lstStyle/>
          <a:p>
            <a:pPr marL="0" indent="0">
              <a:buNone/>
            </a:pPr>
            <a:r>
              <a:rPr lang="es-MX" dirty="0">
                <a:latin typeface="Arial" panose="020B0604020202020204" pitchFamily="34" charset="0"/>
                <a:ea typeface="Malgun Gothic" panose="020B0503020000020004" pitchFamily="34" charset="-127"/>
              </a:rPr>
              <a:t>S</a:t>
            </a:r>
            <a:r>
              <a:rPr lang="es-MX" dirty="0">
                <a:effectLst/>
                <a:latin typeface="Arial" panose="020B0604020202020204" pitchFamily="34" charset="0"/>
                <a:ea typeface="Malgun Gothic" panose="020B0503020000020004" pitchFamily="34" charset="-127"/>
              </a:rPr>
              <a:t>e usará un </a:t>
            </a:r>
            <a:r>
              <a:rPr lang="es-MX" b="1" dirty="0" err="1">
                <a:effectLst/>
                <a:latin typeface="Arial" panose="020B0604020202020204" pitchFamily="34" charset="0"/>
                <a:ea typeface="Malgun Gothic" panose="020B0503020000020004" pitchFamily="34" charset="-127"/>
              </a:rPr>
              <a:t>Using</a:t>
            </a:r>
            <a:r>
              <a:rPr lang="es-MX" b="1" dirty="0">
                <a:effectLst/>
                <a:latin typeface="Arial" panose="020B0604020202020204" pitchFamily="34" charset="0"/>
                <a:ea typeface="Malgun Gothic" panose="020B0503020000020004" pitchFamily="34" charset="-127"/>
              </a:rPr>
              <a:t> </a:t>
            </a:r>
            <a:r>
              <a:rPr lang="es-MX" b="1" dirty="0" err="1">
                <a:effectLst/>
                <a:latin typeface="Arial" panose="020B0604020202020204" pitchFamily="34" charset="0"/>
                <a:ea typeface="Malgun Gothic" panose="020B0503020000020004" pitchFamily="34" charset="-127"/>
              </a:rPr>
              <a:t>system</a:t>
            </a:r>
            <a:r>
              <a:rPr lang="es-MX" b="1" dirty="0">
                <a:effectLst/>
                <a:latin typeface="Arial" panose="020B0604020202020204" pitchFamily="34" charset="0"/>
                <a:ea typeface="Malgun Gothic" panose="020B0503020000020004" pitchFamily="34" charset="-127"/>
              </a:rPr>
              <a:t> </a:t>
            </a:r>
            <a:r>
              <a:rPr lang="es-MX" dirty="0">
                <a:effectLst/>
                <a:latin typeface="Arial" panose="020B0604020202020204" pitchFamily="34" charset="0"/>
                <a:ea typeface="Malgun Gothic" panose="020B0503020000020004" pitchFamily="34" charset="-127"/>
              </a:rPr>
              <a:t>para ser utilizado después en el código.</a:t>
            </a:r>
          </a:p>
          <a:p>
            <a:pPr marL="0" indent="0">
              <a:buNone/>
            </a:pPr>
            <a:endParaRPr lang="es-MX" dirty="0">
              <a:latin typeface="Arial" panose="020B0604020202020204" pitchFamily="34" charset="0"/>
              <a:ea typeface="Malgun Gothic" panose="020B0503020000020004" pitchFamily="34" charset="-127"/>
            </a:endParaRPr>
          </a:p>
          <a:p>
            <a:pPr marL="0" indent="0">
              <a:buNone/>
            </a:pPr>
            <a:endParaRPr lang="es-MX" dirty="0">
              <a:latin typeface="Arial" panose="020B0604020202020204" pitchFamily="34" charset="0"/>
              <a:ea typeface="Malgun Gothic" panose="020B0503020000020004" pitchFamily="34" charset="-127"/>
            </a:endParaRPr>
          </a:p>
          <a:p>
            <a:pPr marL="0" indent="0">
              <a:buNone/>
            </a:pPr>
            <a:endParaRPr lang="es-MX" dirty="0"/>
          </a:p>
        </p:txBody>
      </p:sp>
      <p:pic>
        <p:nvPicPr>
          <p:cNvPr id="4" name="Imagen 3">
            <a:extLst>
              <a:ext uri="{FF2B5EF4-FFF2-40B4-BE49-F238E27FC236}">
                <a16:creationId xmlns:a16="http://schemas.microsoft.com/office/drawing/2014/main" id="{F5E072A6-0085-41B1-A0F7-832C249ABAA9}"/>
              </a:ext>
            </a:extLst>
          </p:cNvPr>
          <p:cNvPicPr>
            <a:picLocks noChangeAspect="1"/>
          </p:cNvPicPr>
          <p:nvPr/>
        </p:nvPicPr>
        <p:blipFill rotWithShape="1">
          <a:blip r:embed="rId2"/>
          <a:srcRect l="8605" t="21035" r="75711" b="71218"/>
          <a:stretch/>
        </p:blipFill>
        <p:spPr>
          <a:xfrm>
            <a:off x="982385" y="3284021"/>
            <a:ext cx="4077506" cy="1698796"/>
          </a:xfrm>
          <a:prstGeom prst="rect">
            <a:avLst/>
          </a:prstGeom>
        </p:spPr>
      </p:pic>
      <p:sp>
        <p:nvSpPr>
          <p:cNvPr id="5" name="CuadroTexto 4">
            <a:extLst>
              <a:ext uri="{FF2B5EF4-FFF2-40B4-BE49-F238E27FC236}">
                <a16:creationId xmlns:a16="http://schemas.microsoft.com/office/drawing/2014/main" id="{DDD8FB60-5A39-436E-9E3D-1FE22B007A5C}"/>
              </a:ext>
            </a:extLst>
          </p:cNvPr>
          <p:cNvSpPr txBox="1"/>
          <p:nvPr/>
        </p:nvSpPr>
        <p:spPr>
          <a:xfrm>
            <a:off x="6096000" y="3206309"/>
            <a:ext cx="5484812" cy="830997"/>
          </a:xfrm>
          <a:prstGeom prst="rect">
            <a:avLst/>
          </a:prstGeom>
          <a:noFill/>
        </p:spPr>
        <p:txBody>
          <a:bodyPr wrap="square" rtlCol="0">
            <a:spAutoFit/>
          </a:bodyPr>
          <a:lstStyle/>
          <a:p>
            <a:r>
              <a:rPr lang="es-MX" sz="2400" dirty="0">
                <a:solidFill>
                  <a:srgbClr val="002060"/>
                </a:solidFill>
                <a:latin typeface="Arial" panose="020B0604020202020204" pitchFamily="34" charset="0"/>
                <a:cs typeface="Arial" panose="020B0604020202020204" pitchFamily="34" charset="0"/>
              </a:rPr>
              <a:t>Librería </a:t>
            </a:r>
            <a:r>
              <a:rPr lang="es-MX" sz="2400" b="1" u="sng" dirty="0" err="1">
                <a:solidFill>
                  <a:srgbClr val="002060"/>
                </a:solidFill>
                <a:latin typeface="Arial" panose="020B0604020202020204" pitchFamily="34" charset="0"/>
                <a:cs typeface="Arial" panose="020B0604020202020204" pitchFamily="34" charset="0"/>
              </a:rPr>
              <a:t>Drawing</a:t>
            </a:r>
            <a:r>
              <a:rPr lang="es-MX" sz="2400" dirty="0">
                <a:solidFill>
                  <a:srgbClr val="002060"/>
                </a:solidFill>
                <a:latin typeface="Arial" panose="020B0604020202020204" pitchFamily="34" charset="0"/>
                <a:cs typeface="Arial" panose="020B0604020202020204" pitchFamily="34" charset="0"/>
              </a:rPr>
              <a:t> para dibujar figuras geométricas</a:t>
            </a:r>
          </a:p>
        </p:txBody>
      </p:sp>
      <p:sp>
        <p:nvSpPr>
          <p:cNvPr id="6" name="CuadroTexto 5">
            <a:extLst>
              <a:ext uri="{FF2B5EF4-FFF2-40B4-BE49-F238E27FC236}">
                <a16:creationId xmlns:a16="http://schemas.microsoft.com/office/drawing/2014/main" id="{29832005-4AE8-41C4-AFCE-EB665CA36F22}"/>
              </a:ext>
            </a:extLst>
          </p:cNvPr>
          <p:cNvSpPr txBox="1"/>
          <p:nvPr/>
        </p:nvSpPr>
        <p:spPr>
          <a:xfrm>
            <a:off x="6096000" y="4534404"/>
            <a:ext cx="6096000" cy="461665"/>
          </a:xfrm>
          <a:prstGeom prst="rect">
            <a:avLst/>
          </a:prstGeom>
          <a:noFill/>
        </p:spPr>
        <p:txBody>
          <a:bodyPr wrap="square" rtlCol="0">
            <a:spAutoFit/>
          </a:bodyPr>
          <a:lstStyle/>
          <a:p>
            <a:r>
              <a:rPr lang="es-MX" sz="2400" dirty="0">
                <a:solidFill>
                  <a:srgbClr val="002060"/>
                </a:solidFill>
                <a:latin typeface="Arial" panose="020B0604020202020204" pitchFamily="34" charset="0"/>
                <a:cs typeface="Arial" panose="020B0604020202020204" pitchFamily="34" charset="0"/>
              </a:rPr>
              <a:t>Librería </a:t>
            </a:r>
            <a:r>
              <a:rPr lang="es-MX" sz="2400" b="1" u="sng" dirty="0" err="1">
                <a:solidFill>
                  <a:srgbClr val="002060"/>
                </a:solidFill>
                <a:latin typeface="Arial" panose="020B0604020202020204" pitchFamily="34" charset="0"/>
                <a:cs typeface="Arial" panose="020B0604020202020204" pitchFamily="34" charset="0"/>
              </a:rPr>
              <a:t>Threading</a:t>
            </a:r>
            <a:r>
              <a:rPr lang="es-MX" sz="2400" dirty="0">
                <a:solidFill>
                  <a:srgbClr val="002060"/>
                </a:solidFill>
                <a:latin typeface="Arial" panose="020B0604020202020204" pitchFamily="34" charset="0"/>
                <a:cs typeface="Arial" panose="020B0604020202020204" pitchFamily="34" charset="0"/>
              </a:rPr>
              <a:t> para manejo de hilos </a:t>
            </a:r>
          </a:p>
        </p:txBody>
      </p:sp>
    </p:spTree>
    <p:extLst>
      <p:ext uri="{BB962C8B-B14F-4D97-AF65-F5344CB8AC3E}">
        <p14:creationId xmlns:p14="http://schemas.microsoft.com/office/powerpoint/2010/main" val="328986080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A6B652EE-6941-4675-875F-B6E83D9F2253}"/>
              </a:ext>
            </a:extLst>
          </p:cNvPr>
          <p:cNvPicPr>
            <a:picLocks noGrp="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606001" y="2461591"/>
            <a:ext cx="4360791" cy="3038061"/>
          </a:xfrm>
          <a:prstGeom prst="rect">
            <a:avLst/>
          </a:prstGeom>
        </p:spPr>
      </p:pic>
      <p:sp>
        <p:nvSpPr>
          <p:cNvPr id="6" name="CuadroTexto 5">
            <a:extLst>
              <a:ext uri="{FF2B5EF4-FFF2-40B4-BE49-F238E27FC236}">
                <a16:creationId xmlns:a16="http://schemas.microsoft.com/office/drawing/2014/main" id="{D9B7180C-0804-48E7-9D74-85BAC8770D01}"/>
              </a:ext>
            </a:extLst>
          </p:cNvPr>
          <p:cNvSpPr txBox="1"/>
          <p:nvPr/>
        </p:nvSpPr>
        <p:spPr>
          <a:xfrm>
            <a:off x="3047999" y="1358348"/>
            <a:ext cx="7749210" cy="523220"/>
          </a:xfrm>
          <a:prstGeom prst="rect">
            <a:avLst/>
          </a:prstGeom>
          <a:noFill/>
        </p:spPr>
        <p:txBody>
          <a:bodyPr wrap="square">
            <a:spAutoFit/>
          </a:bodyPr>
          <a:lstStyle/>
          <a:p>
            <a:r>
              <a:rPr lang="es-MX" sz="2800" dirty="0">
                <a:solidFill>
                  <a:srgbClr val="002060"/>
                </a:solidFill>
                <a:latin typeface="Arial" panose="020B0604020202020204" pitchFamily="34" charset="0"/>
                <a:ea typeface="Malgun Gothic" panose="020B0503020000020004" pitchFamily="34" charset="-127"/>
              </a:rPr>
              <a:t>P</a:t>
            </a:r>
            <a:r>
              <a:rPr lang="es-MX" sz="2800" dirty="0">
                <a:solidFill>
                  <a:srgbClr val="002060"/>
                </a:solidFill>
                <a:effectLst/>
                <a:latin typeface="Arial" panose="020B0604020202020204" pitchFamily="34" charset="0"/>
                <a:ea typeface="Malgun Gothic" panose="020B0503020000020004" pitchFamily="34" charset="-127"/>
              </a:rPr>
              <a:t>ropiedad que posera el dato dentro del nodo</a:t>
            </a:r>
            <a:endParaRPr lang="es-MX" sz="2800" dirty="0">
              <a:solidFill>
                <a:srgbClr val="002060"/>
              </a:solidFill>
            </a:endParaRPr>
          </a:p>
        </p:txBody>
      </p:sp>
    </p:spTree>
    <p:extLst>
      <p:ext uri="{BB962C8B-B14F-4D97-AF65-F5344CB8AC3E}">
        <p14:creationId xmlns:p14="http://schemas.microsoft.com/office/powerpoint/2010/main" val="23239891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6161699-7FC3-45F1-9986-6246C54827C8}"/>
              </a:ext>
            </a:extLst>
          </p:cNvPr>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68084" y="2298362"/>
            <a:ext cx="3240392" cy="2643403"/>
          </a:xfrm>
          <a:prstGeom prst="rect">
            <a:avLst/>
          </a:prstGeom>
        </p:spPr>
      </p:pic>
      <p:sp>
        <p:nvSpPr>
          <p:cNvPr id="8" name="CuadroTexto 7">
            <a:extLst>
              <a:ext uri="{FF2B5EF4-FFF2-40B4-BE49-F238E27FC236}">
                <a16:creationId xmlns:a16="http://schemas.microsoft.com/office/drawing/2014/main" id="{9C0A51C9-AF17-4FEE-86E6-7D0DDB96D268}"/>
              </a:ext>
            </a:extLst>
          </p:cNvPr>
          <p:cNvSpPr txBox="1"/>
          <p:nvPr/>
        </p:nvSpPr>
        <p:spPr>
          <a:xfrm>
            <a:off x="5039139" y="2516399"/>
            <a:ext cx="6102626"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Padre es el Nodo raíz del árbol</a:t>
            </a:r>
          </a:p>
        </p:txBody>
      </p:sp>
      <p:sp>
        <p:nvSpPr>
          <p:cNvPr id="10" name="CuadroTexto 9">
            <a:extLst>
              <a:ext uri="{FF2B5EF4-FFF2-40B4-BE49-F238E27FC236}">
                <a16:creationId xmlns:a16="http://schemas.microsoft.com/office/drawing/2014/main" id="{52D58634-3E36-424D-B5C4-26A0A54035BC}"/>
              </a:ext>
            </a:extLst>
          </p:cNvPr>
          <p:cNvSpPr txBox="1"/>
          <p:nvPr/>
        </p:nvSpPr>
        <p:spPr>
          <a:xfrm>
            <a:off x="5149011" y="4110768"/>
            <a:ext cx="5638259" cy="461665"/>
          </a:xfrm>
          <a:prstGeom prst="rect">
            <a:avLst/>
          </a:prstGeom>
          <a:noFill/>
        </p:spPr>
        <p:txBody>
          <a:bodyPr wrap="square">
            <a:spAutoFit/>
          </a:bodyPr>
          <a:lstStyle/>
          <a:p>
            <a:r>
              <a:rPr lang="es-MX" sz="2400" b="1" u="sng" dirty="0" err="1">
                <a:solidFill>
                  <a:srgbClr val="002060"/>
                </a:solidFill>
                <a:latin typeface="Arial" panose="020B0604020202020204" pitchFamily="34" charset="0"/>
                <a:cs typeface="Arial" panose="020B0604020202020204" pitchFamily="34" charset="0"/>
              </a:rPr>
              <a:t>Rectangle</a:t>
            </a:r>
            <a:r>
              <a:rPr lang="es-MX" sz="2400" b="1" u="sng" dirty="0">
                <a:solidFill>
                  <a:srgbClr val="002060"/>
                </a:solidFill>
                <a:latin typeface="Arial" panose="020B0604020202020204" pitchFamily="34" charset="0"/>
                <a:cs typeface="Arial" panose="020B0604020202020204" pitchFamily="34" charset="0"/>
              </a:rPr>
              <a:t> </a:t>
            </a:r>
            <a:r>
              <a:rPr lang="es-MX" sz="2400" dirty="0">
                <a:solidFill>
                  <a:srgbClr val="002060"/>
                </a:solidFill>
                <a:latin typeface="Arial" panose="020B0604020202020204" pitchFamily="34" charset="0"/>
                <a:cs typeface="Arial" panose="020B0604020202020204" pitchFamily="34" charset="0"/>
              </a:rPr>
              <a:t>dibuja el nodo del árbol</a:t>
            </a:r>
          </a:p>
        </p:txBody>
      </p:sp>
      <p:sp>
        <p:nvSpPr>
          <p:cNvPr id="15" name="CuadroTexto 14">
            <a:extLst>
              <a:ext uri="{FF2B5EF4-FFF2-40B4-BE49-F238E27FC236}">
                <a16:creationId xmlns:a16="http://schemas.microsoft.com/office/drawing/2014/main" id="{6DD95E6F-CF86-4686-9150-0F4E6E3F1140}"/>
              </a:ext>
            </a:extLst>
          </p:cNvPr>
          <p:cNvSpPr txBox="1"/>
          <p:nvPr/>
        </p:nvSpPr>
        <p:spPr>
          <a:xfrm>
            <a:off x="1200537" y="703993"/>
            <a:ext cx="8606071" cy="461665"/>
          </a:xfrm>
          <a:prstGeom prst="rect">
            <a:avLst/>
          </a:prstGeom>
          <a:noFill/>
        </p:spPr>
        <p:txBody>
          <a:bodyPr wrap="square">
            <a:spAutoFit/>
          </a:bodyPr>
          <a:lstStyle/>
          <a:p>
            <a:r>
              <a:rPr lang="es-MX" sz="2400" dirty="0">
                <a:solidFill>
                  <a:srgbClr val="002060"/>
                </a:solidFill>
                <a:latin typeface="Arial" panose="020B0604020202020204" pitchFamily="34" charset="0"/>
                <a:ea typeface="Malgun Gothic" panose="020B0503020000020004" pitchFamily="34" charset="-127"/>
                <a:cs typeface="Arial" panose="020B0604020202020204" pitchFamily="34" charset="0"/>
              </a:rPr>
              <a:t>S</a:t>
            </a:r>
            <a:r>
              <a:rPr lang="es-MX" sz="2400" dirty="0">
                <a:solidFill>
                  <a:srgbClr val="002060"/>
                </a:solidFill>
                <a:effectLst/>
                <a:latin typeface="Arial" panose="020B0604020202020204" pitchFamily="34" charset="0"/>
                <a:ea typeface="Malgun Gothic" panose="020B0503020000020004" pitchFamily="34" charset="-127"/>
                <a:cs typeface="Arial" panose="020B0604020202020204" pitchFamily="34" charset="0"/>
              </a:rPr>
              <a:t>e inicializan algunas variables </a:t>
            </a:r>
            <a:r>
              <a:rPr lang="es-MX" sz="2400" dirty="0">
                <a:solidFill>
                  <a:srgbClr val="002060"/>
                </a:solidFill>
                <a:latin typeface="Arial" panose="020B0604020202020204" pitchFamily="34" charset="0"/>
                <a:cs typeface="Arial" panose="020B0604020202020204" pitchFamily="34" charset="0"/>
              </a:rPr>
              <a:t>a almacenar en el nodo</a:t>
            </a:r>
          </a:p>
        </p:txBody>
      </p:sp>
    </p:spTree>
    <p:extLst>
      <p:ext uri="{BB962C8B-B14F-4D97-AF65-F5344CB8AC3E}">
        <p14:creationId xmlns:p14="http://schemas.microsoft.com/office/powerpoint/2010/main" val="5229336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9AA564-95FF-4044-A5B5-F14CBA36E384}"/>
              </a:ext>
            </a:extLst>
          </p:cNvPr>
          <p:cNvSpPr>
            <a:spLocks noGrp="1"/>
          </p:cNvSpPr>
          <p:nvPr>
            <p:ph idx="1"/>
          </p:nvPr>
        </p:nvSpPr>
        <p:spPr>
          <a:xfrm>
            <a:off x="1512473" y="246808"/>
            <a:ext cx="9905999" cy="1447870"/>
          </a:xfrm>
        </p:spPr>
        <p:txBody>
          <a:bodyPr>
            <a:normAutofit/>
          </a:bodyPr>
          <a:lstStyle/>
          <a:p>
            <a:pPr marL="0" indent="0">
              <a:buNone/>
            </a:pPr>
            <a:r>
              <a:rPr lang="es-MX" dirty="0">
                <a:effectLst/>
                <a:latin typeface="Arial" panose="020B0604020202020204" pitchFamily="34" charset="0"/>
                <a:ea typeface="Malgun Gothic" panose="020B0503020000020004" pitchFamily="34" charset="-127"/>
                <a:cs typeface="Times New Roman" panose="02020603050405020304" pitchFamily="18" charset="0"/>
              </a:rPr>
              <a:t>Iniciamos 2 constructores, uno sin parámetro, y otro con parámetros</a:t>
            </a:r>
            <a:endParaRPr lang="es-MX" dirty="0"/>
          </a:p>
        </p:txBody>
      </p:sp>
      <p:pic>
        <p:nvPicPr>
          <p:cNvPr id="4" name="Imagen 3">
            <a:extLst>
              <a:ext uri="{FF2B5EF4-FFF2-40B4-BE49-F238E27FC236}">
                <a16:creationId xmlns:a16="http://schemas.microsoft.com/office/drawing/2014/main" id="{4D994D65-E746-4996-B256-F1FC7574702C}"/>
              </a:ext>
            </a:extLst>
          </p:cNvPr>
          <p:cNvPicPr/>
          <p:nvPr/>
        </p:nvPicPr>
        <p:blipFill>
          <a:blip r:embed="rId2"/>
          <a:stretch>
            <a:fillRect/>
          </a:stretch>
        </p:blipFill>
        <p:spPr>
          <a:xfrm>
            <a:off x="7186156" y="1807836"/>
            <a:ext cx="3508512" cy="987080"/>
          </a:xfrm>
          <a:prstGeom prst="rect">
            <a:avLst/>
          </a:prstGeom>
        </p:spPr>
      </p:pic>
      <p:pic>
        <p:nvPicPr>
          <p:cNvPr id="5" name="Imagen 4">
            <a:extLst>
              <a:ext uri="{FF2B5EF4-FFF2-40B4-BE49-F238E27FC236}">
                <a16:creationId xmlns:a16="http://schemas.microsoft.com/office/drawing/2014/main" id="{49CC4CC4-3F4D-4ECD-B06D-23E45C55F350}"/>
              </a:ext>
            </a:extLst>
          </p:cNvPr>
          <p:cNvPicPr/>
          <p:nvPr/>
        </p:nvPicPr>
        <p:blipFill>
          <a:blip r:embed="rId3"/>
          <a:stretch>
            <a:fillRect/>
          </a:stretch>
        </p:blipFill>
        <p:spPr>
          <a:xfrm>
            <a:off x="524699" y="3268812"/>
            <a:ext cx="5663550" cy="2229649"/>
          </a:xfrm>
          <a:prstGeom prst="rect">
            <a:avLst/>
          </a:prstGeom>
        </p:spPr>
      </p:pic>
      <p:sp>
        <p:nvSpPr>
          <p:cNvPr id="7" name="CuadroTexto 6">
            <a:extLst>
              <a:ext uri="{FF2B5EF4-FFF2-40B4-BE49-F238E27FC236}">
                <a16:creationId xmlns:a16="http://schemas.microsoft.com/office/drawing/2014/main" id="{B2B87752-304F-48EE-8A48-E82AB99CBFE0}"/>
              </a:ext>
            </a:extLst>
          </p:cNvPr>
          <p:cNvSpPr txBox="1"/>
          <p:nvPr/>
        </p:nvSpPr>
        <p:spPr>
          <a:xfrm>
            <a:off x="5156820" y="1140090"/>
            <a:ext cx="4770782" cy="461665"/>
          </a:xfrm>
          <a:prstGeom prst="rect">
            <a:avLst/>
          </a:prstGeom>
          <a:noFill/>
        </p:spPr>
        <p:txBody>
          <a:bodyPr wrap="square">
            <a:spAutoFit/>
          </a:bodyPr>
          <a:lstStyle/>
          <a:p>
            <a:r>
              <a:rPr lang="es-MX" sz="2400" dirty="0">
                <a:solidFill>
                  <a:srgbClr val="002060"/>
                </a:solidFill>
                <a:latin typeface="Consolas" panose="020B0609020204030204" pitchFamily="49" charset="0"/>
              </a:rPr>
              <a:t>Constructor por defecto</a:t>
            </a:r>
            <a:endParaRPr lang="es-MX" sz="2400" dirty="0">
              <a:solidFill>
                <a:srgbClr val="002060"/>
              </a:solidFill>
            </a:endParaRPr>
          </a:p>
        </p:txBody>
      </p:sp>
      <p:sp>
        <p:nvSpPr>
          <p:cNvPr id="9" name="CuadroTexto 8">
            <a:extLst>
              <a:ext uri="{FF2B5EF4-FFF2-40B4-BE49-F238E27FC236}">
                <a16:creationId xmlns:a16="http://schemas.microsoft.com/office/drawing/2014/main" id="{DB9A52CE-16FE-4BCD-A3BC-7223403FFC92}"/>
              </a:ext>
            </a:extLst>
          </p:cNvPr>
          <p:cNvSpPr txBox="1"/>
          <p:nvPr/>
        </p:nvSpPr>
        <p:spPr>
          <a:xfrm>
            <a:off x="634516" y="2492886"/>
            <a:ext cx="5830956" cy="461665"/>
          </a:xfrm>
          <a:prstGeom prst="rect">
            <a:avLst/>
          </a:prstGeom>
          <a:noFill/>
        </p:spPr>
        <p:txBody>
          <a:bodyPr wrap="square">
            <a:spAutoFit/>
          </a:bodyPr>
          <a:lstStyle/>
          <a:p>
            <a:r>
              <a:rPr lang="es-MX" sz="2400" dirty="0">
                <a:solidFill>
                  <a:srgbClr val="002060"/>
                </a:solidFill>
                <a:latin typeface="Consolas" panose="020B0609020204030204" pitchFamily="49" charset="0"/>
              </a:rPr>
              <a:t>Constructor con parámetros</a:t>
            </a:r>
            <a:endParaRPr lang="es-MX" sz="2400" dirty="0">
              <a:solidFill>
                <a:srgbClr val="002060"/>
              </a:solidFill>
            </a:endParaRPr>
          </a:p>
        </p:txBody>
      </p:sp>
      <p:sp>
        <p:nvSpPr>
          <p:cNvPr id="11" name="CuadroTexto 10">
            <a:extLst>
              <a:ext uri="{FF2B5EF4-FFF2-40B4-BE49-F238E27FC236}">
                <a16:creationId xmlns:a16="http://schemas.microsoft.com/office/drawing/2014/main" id="{5231147D-58D0-4D1B-930B-89734A4E38A8}"/>
              </a:ext>
            </a:extLst>
          </p:cNvPr>
          <p:cNvSpPr txBox="1"/>
          <p:nvPr/>
        </p:nvSpPr>
        <p:spPr>
          <a:xfrm>
            <a:off x="6465472" y="4758201"/>
            <a:ext cx="5552661" cy="2800767"/>
          </a:xfrm>
          <a:prstGeom prst="rect">
            <a:avLst/>
          </a:prstGeom>
          <a:noFill/>
        </p:spPr>
        <p:txBody>
          <a:bodyPr wrap="square">
            <a:spAutoFit/>
          </a:bodyPr>
          <a:lstStyle/>
          <a:p>
            <a:r>
              <a:rPr lang="es-MX" sz="2400" dirty="0">
                <a:latin typeface="Arial" panose="020B0604020202020204" pitchFamily="34" charset="0"/>
                <a:ea typeface="Malgun Gothic" panose="020B0503020000020004" pitchFamily="34" charset="-127"/>
                <a:cs typeface="Times New Roman" panose="02020603050405020304" pitchFamily="18" charset="0"/>
              </a:rPr>
              <a:t>L</a:t>
            </a:r>
            <a:r>
              <a:rPr lang="es-MX" sz="2400" dirty="0">
                <a:effectLst/>
                <a:latin typeface="Arial" panose="020B0604020202020204" pitchFamily="34" charset="0"/>
                <a:ea typeface="Malgun Gothic" panose="020B0503020000020004" pitchFamily="34" charset="-127"/>
                <a:cs typeface="Times New Roman" panose="02020603050405020304" pitchFamily="18" charset="0"/>
              </a:rPr>
              <a:t>e da los valores del constructor y los iguala a los que están por variables del nodo, junto con la propiedad </a:t>
            </a:r>
            <a:r>
              <a:rPr lang="es-MX" sz="2400" dirty="0" err="1">
                <a:effectLst/>
                <a:latin typeface="Arial" panose="020B0604020202020204" pitchFamily="34" charset="0"/>
                <a:ea typeface="Malgun Gothic" panose="020B0503020000020004" pitchFamily="34" charset="-127"/>
                <a:cs typeface="Times New Roman" panose="02020603050405020304" pitchFamily="18" charset="0"/>
              </a:rPr>
              <a:t>info</a:t>
            </a:r>
            <a:r>
              <a:rPr lang="es-MX" sz="2400" dirty="0">
                <a:effectLst/>
                <a:latin typeface="Arial" panose="020B0604020202020204" pitchFamily="34" charset="0"/>
                <a:ea typeface="Malgun Gothic" panose="020B0503020000020004" pitchFamily="34" charset="-127"/>
                <a:cs typeface="Times New Roman" panose="02020603050405020304" pitchFamily="18" charset="0"/>
              </a:rPr>
              <a:t> (que almacena el valor del nodo)</a:t>
            </a:r>
          </a:p>
          <a:p>
            <a:endParaRPr lang="es-MX" sz="2000" dirty="0">
              <a:latin typeface="Arial" panose="020B0604020202020204" pitchFamily="34" charset="0"/>
              <a:ea typeface="Malgun Gothic" panose="020B0503020000020004" pitchFamily="34" charset="-127"/>
              <a:cs typeface="Times New Roman" panose="02020603050405020304" pitchFamily="18" charset="0"/>
            </a:endParaRPr>
          </a:p>
          <a:p>
            <a:endParaRPr lang="es-MX" sz="2000" dirty="0">
              <a:effectLst/>
              <a:latin typeface="Arial" panose="020B0604020202020204" pitchFamily="34" charset="0"/>
              <a:ea typeface="Malgun Gothic" panose="020B0503020000020004" pitchFamily="34" charset="-127"/>
              <a:cs typeface="Times New Roman" panose="02020603050405020304" pitchFamily="18" charset="0"/>
            </a:endParaRPr>
          </a:p>
          <a:p>
            <a:endParaRPr lang="es-MX" sz="2000" dirty="0">
              <a:latin typeface="Arial" panose="020B0604020202020204" pitchFamily="34" charset="0"/>
              <a:ea typeface="Malgun Gothic" panose="020B0503020000020004" pitchFamily="34" charset="-127"/>
              <a:cs typeface="Times New Roman" panose="02020603050405020304" pitchFamily="18" charset="0"/>
            </a:endParaRPr>
          </a:p>
          <a:p>
            <a:endParaRPr lang="es-MX" sz="20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2339068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A8B29-B96D-4A46-AB45-F67128B1680F}"/>
              </a:ext>
            </a:extLst>
          </p:cNvPr>
          <p:cNvSpPr>
            <a:spLocks noGrp="1"/>
          </p:cNvSpPr>
          <p:nvPr>
            <p:ph type="title"/>
          </p:nvPr>
        </p:nvSpPr>
        <p:spPr>
          <a:xfrm>
            <a:off x="1538979" y="519126"/>
            <a:ext cx="9905998" cy="547673"/>
          </a:xfrm>
        </p:spPr>
        <p:txBody>
          <a:bodyPr>
            <a:normAutofit/>
          </a:bodyPr>
          <a:lstStyle/>
          <a:p>
            <a:r>
              <a:rPr lang="es-MX" sz="2400" cap="none" dirty="0">
                <a:solidFill>
                  <a:srgbClr val="002060"/>
                </a:solidFill>
                <a:latin typeface="Arial" panose="020B0604020202020204" pitchFamily="34" charset="0"/>
                <a:cs typeface="Arial" panose="020B0604020202020204" pitchFamily="34" charset="0"/>
              </a:rPr>
              <a:t>Función para insertar un nodo en el árbol binario</a:t>
            </a:r>
          </a:p>
        </p:txBody>
      </p:sp>
      <p:sp>
        <p:nvSpPr>
          <p:cNvPr id="3" name="Marcador de contenido 2">
            <a:extLst>
              <a:ext uri="{FF2B5EF4-FFF2-40B4-BE49-F238E27FC236}">
                <a16:creationId xmlns:a16="http://schemas.microsoft.com/office/drawing/2014/main" id="{539D5252-26E3-41D4-9FA4-8DEF59645021}"/>
              </a:ext>
            </a:extLst>
          </p:cNvPr>
          <p:cNvSpPr>
            <a:spLocks noGrp="1"/>
          </p:cNvSpPr>
          <p:nvPr>
            <p:ph idx="1"/>
          </p:nvPr>
        </p:nvSpPr>
        <p:spPr>
          <a:xfrm>
            <a:off x="990736" y="1066799"/>
            <a:ext cx="10454241" cy="3541714"/>
          </a:xfrm>
        </p:spPr>
        <p:txBody>
          <a:bodyPr/>
          <a:lstStyle/>
          <a:p>
            <a:pPr marL="0" indent="0">
              <a:buNone/>
            </a:pPr>
            <a:r>
              <a:rPr lang="es-MX" sz="1800" dirty="0">
                <a:latin typeface="Arial" panose="020B0604020202020204" pitchFamily="34" charset="0"/>
                <a:ea typeface="Malgun Gothic" panose="020B0503020000020004" pitchFamily="34" charset="-127"/>
              </a:rPr>
              <a:t>R</a:t>
            </a:r>
            <a:r>
              <a:rPr lang="es-MX" sz="1800" dirty="0">
                <a:effectLst/>
                <a:latin typeface="Arial" panose="020B0604020202020204" pitchFamily="34" charset="0"/>
                <a:ea typeface="Malgun Gothic" panose="020B0503020000020004" pitchFamily="34" charset="-127"/>
              </a:rPr>
              <a:t>ecibe 3 parámetros, (el valor del nodo, el nodo en el que entrara, y una referencia al nivel que será cambiante  cada vez que se entre en este método)</a:t>
            </a:r>
            <a:endParaRPr lang="es-MX" dirty="0"/>
          </a:p>
        </p:txBody>
      </p:sp>
      <p:pic>
        <p:nvPicPr>
          <p:cNvPr id="4" name="Imagen 3">
            <a:extLst>
              <a:ext uri="{FF2B5EF4-FFF2-40B4-BE49-F238E27FC236}">
                <a16:creationId xmlns:a16="http://schemas.microsoft.com/office/drawing/2014/main" id="{32001EDA-5716-4046-A3A4-018C00BE43A5}"/>
              </a:ext>
            </a:extLst>
          </p:cNvPr>
          <p:cNvPicPr/>
          <p:nvPr/>
        </p:nvPicPr>
        <p:blipFill>
          <a:blip r:embed="rId2"/>
          <a:stretch>
            <a:fillRect/>
          </a:stretch>
        </p:blipFill>
        <p:spPr>
          <a:xfrm>
            <a:off x="6241774" y="1890919"/>
            <a:ext cx="5741504" cy="4774925"/>
          </a:xfrm>
          <a:prstGeom prst="rect">
            <a:avLst/>
          </a:prstGeom>
        </p:spPr>
      </p:pic>
      <p:sp>
        <p:nvSpPr>
          <p:cNvPr id="6" name="CuadroTexto 5">
            <a:extLst>
              <a:ext uri="{FF2B5EF4-FFF2-40B4-BE49-F238E27FC236}">
                <a16:creationId xmlns:a16="http://schemas.microsoft.com/office/drawing/2014/main" id="{56BB4EB5-FA19-4ECE-BE4A-CDC4A9FA56FC}"/>
              </a:ext>
            </a:extLst>
          </p:cNvPr>
          <p:cNvSpPr txBox="1"/>
          <p:nvPr/>
        </p:nvSpPr>
        <p:spPr>
          <a:xfrm>
            <a:off x="1793945" y="3244334"/>
            <a:ext cx="6102626" cy="369332"/>
          </a:xfrm>
          <a:prstGeom prst="rect">
            <a:avLst/>
          </a:prstGeom>
          <a:noFill/>
        </p:spPr>
        <p:txBody>
          <a:bodyPr wrap="square">
            <a:spAutoFit/>
          </a:bodyPr>
          <a:lstStyle/>
          <a:p>
            <a:r>
              <a:rPr lang="es-MX" sz="1800" dirty="0">
                <a:solidFill>
                  <a:srgbClr val="002060"/>
                </a:solidFill>
                <a:latin typeface="Arial" panose="020B0604020202020204" pitchFamily="34" charset="0"/>
                <a:cs typeface="Arial" panose="020B0604020202020204" pitchFamily="34" charset="0"/>
              </a:rPr>
              <a:t>Si el valor a insertar es menor que la raíz</a:t>
            </a:r>
            <a:endParaRPr lang="es-MX" dirty="0">
              <a:solidFill>
                <a:srgbClr val="002060"/>
              </a:solid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5EE3520C-2D53-493F-B884-6C02A1440094}"/>
              </a:ext>
            </a:extLst>
          </p:cNvPr>
          <p:cNvSpPr txBox="1"/>
          <p:nvPr/>
        </p:nvSpPr>
        <p:spPr>
          <a:xfrm>
            <a:off x="1953834" y="4278381"/>
            <a:ext cx="4778270" cy="369332"/>
          </a:xfrm>
          <a:prstGeom prst="rect">
            <a:avLst/>
          </a:prstGeom>
          <a:noFill/>
        </p:spPr>
        <p:txBody>
          <a:bodyPr wrap="square">
            <a:spAutoFit/>
          </a:bodyPr>
          <a:lstStyle/>
          <a:p>
            <a:r>
              <a:rPr lang="es-MX" sz="1800" dirty="0">
                <a:solidFill>
                  <a:srgbClr val="002060"/>
                </a:solidFill>
                <a:latin typeface="Arial" panose="020B0604020202020204" pitchFamily="34" charset="0"/>
                <a:cs typeface="Arial" panose="020B0604020202020204" pitchFamily="34" charset="0"/>
              </a:rPr>
              <a:t>Si el valor a insertar es </a:t>
            </a:r>
            <a:r>
              <a:rPr lang="es-MX" dirty="0">
                <a:solidFill>
                  <a:srgbClr val="002060"/>
                </a:solidFill>
                <a:latin typeface="Arial" panose="020B0604020202020204" pitchFamily="34" charset="0"/>
                <a:cs typeface="Arial" panose="020B0604020202020204" pitchFamily="34" charset="0"/>
              </a:rPr>
              <a:t>mayor</a:t>
            </a:r>
            <a:r>
              <a:rPr lang="es-MX" sz="1800" dirty="0">
                <a:solidFill>
                  <a:srgbClr val="002060"/>
                </a:solidFill>
                <a:latin typeface="Arial" panose="020B0604020202020204" pitchFamily="34" charset="0"/>
                <a:cs typeface="Arial" panose="020B0604020202020204" pitchFamily="34" charset="0"/>
              </a:rPr>
              <a:t> que la raíz</a:t>
            </a:r>
            <a:endParaRPr lang="es-MX" dirty="0">
              <a:solidFill>
                <a:srgbClr val="002060"/>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C1B21F03-0425-4493-9640-650F4E8FF27B}"/>
              </a:ext>
            </a:extLst>
          </p:cNvPr>
          <p:cNvSpPr txBox="1"/>
          <p:nvPr/>
        </p:nvSpPr>
        <p:spPr>
          <a:xfrm>
            <a:off x="2788936" y="2542645"/>
            <a:ext cx="3108066" cy="369332"/>
          </a:xfrm>
          <a:prstGeom prst="rect">
            <a:avLst/>
          </a:prstGeom>
          <a:noFill/>
        </p:spPr>
        <p:txBody>
          <a:bodyPr wrap="square">
            <a:spAutoFit/>
          </a:bodyPr>
          <a:lstStyle/>
          <a:p>
            <a:r>
              <a:rPr lang="es-MX" sz="1800" dirty="0">
                <a:solidFill>
                  <a:srgbClr val="002060"/>
                </a:solidFill>
                <a:latin typeface="Arial" panose="020B0604020202020204" pitchFamily="34" charset="0"/>
                <a:cs typeface="Arial" panose="020B0604020202020204" pitchFamily="34" charset="0"/>
              </a:rPr>
              <a:t>Si existe el nodo</a:t>
            </a:r>
            <a:endParaRPr lang="es-MX" dirty="0">
              <a:solidFill>
                <a:srgbClr val="00206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F9515AF2-54B3-458A-B1E0-0B746E5484F1}"/>
              </a:ext>
            </a:extLst>
          </p:cNvPr>
          <p:cNvSpPr txBox="1"/>
          <p:nvPr/>
        </p:nvSpPr>
        <p:spPr>
          <a:xfrm>
            <a:off x="389352" y="5761193"/>
            <a:ext cx="6102626" cy="369332"/>
          </a:xfrm>
          <a:prstGeom prst="rect">
            <a:avLst/>
          </a:prstGeom>
          <a:noFill/>
        </p:spPr>
        <p:txBody>
          <a:bodyPr wrap="square">
            <a:spAutoFit/>
          </a:bodyPr>
          <a:lstStyle/>
          <a:p>
            <a:r>
              <a:rPr lang="es-MX" sz="1800" dirty="0">
                <a:solidFill>
                  <a:srgbClr val="002060"/>
                </a:solidFill>
                <a:effectLst/>
                <a:latin typeface="Arial" panose="020B0604020202020204" pitchFamily="34" charset="0"/>
                <a:ea typeface="Malgun Gothic" panose="020B0503020000020004" pitchFamily="34" charset="-127"/>
              </a:rPr>
              <a:t>dato existente , y regresa t (que es el nodo)</a:t>
            </a:r>
            <a:endParaRPr lang="es-MX" dirty="0">
              <a:solidFill>
                <a:srgbClr val="002060"/>
              </a:solidFill>
            </a:endParaRPr>
          </a:p>
        </p:txBody>
      </p:sp>
    </p:spTree>
    <p:extLst>
      <p:ext uri="{BB962C8B-B14F-4D97-AF65-F5344CB8AC3E}">
        <p14:creationId xmlns:p14="http://schemas.microsoft.com/office/powerpoint/2010/main" val="686679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4CDB2D-D1FC-441C-9A6E-17D3230B3805}"/>
              </a:ext>
            </a:extLst>
          </p:cNvPr>
          <p:cNvSpPr>
            <a:spLocks noGrp="1"/>
          </p:cNvSpPr>
          <p:nvPr>
            <p:ph idx="1"/>
          </p:nvPr>
        </p:nvSpPr>
        <p:spPr>
          <a:xfrm>
            <a:off x="1143000" y="950076"/>
            <a:ext cx="9905999" cy="1744998"/>
          </a:xfrm>
        </p:spPr>
        <p:txBody>
          <a:bodyPr/>
          <a:lstStyle/>
          <a:p>
            <a:pPr marL="0" indent="0">
              <a:buNone/>
            </a:pPr>
            <a:r>
              <a:rPr lang="es-MX" sz="2800" dirty="0">
                <a:effectLst/>
                <a:latin typeface="Arial" panose="020B0604020202020204" pitchFamily="34" charset="0"/>
                <a:ea typeface="Times New Roman" panose="02020603050405020304" pitchFamily="18" charset="0"/>
              </a:rPr>
              <a:t>En otras palabras, un </a:t>
            </a:r>
            <a:r>
              <a:rPr lang="es-MX" sz="2800" b="1" i="1" dirty="0">
                <a:effectLst/>
                <a:latin typeface="Arial" panose="020B0604020202020204" pitchFamily="34" charset="0"/>
                <a:ea typeface="Times New Roman" panose="02020603050405020304" pitchFamily="18" charset="0"/>
              </a:rPr>
              <a:t>árbol binario </a:t>
            </a:r>
            <a:r>
              <a:rPr lang="es-MX" sz="2800" dirty="0">
                <a:effectLst/>
                <a:latin typeface="Arial" panose="020B0604020202020204" pitchFamily="34" charset="0"/>
                <a:ea typeface="Times New Roman" panose="02020603050405020304" pitchFamily="18" charset="0"/>
              </a:rPr>
              <a:t>es un nodo externo, o un nodo interno conectado a un par de árboles binarios, los subárboles izquierdo y derecho</a:t>
            </a:r>
            <a:r>
              <a:rPr lang="es-MX" sz="1800" dirty="0">
                <a:effectLst/>
                <a:latin typeface="Arial" panose="020B0604020202020204" pitchFamily="34" charset="0"/>
                <a:ea typeface="Times New Roman" panose="02020603050405020304" pitchFamily="18" charset="0"/>
              </a:rPr>
              <a:t>. </a:t>
            </a:r>
            <a:endParaRPr lang="es-MX" dirty="0"/>
          </a:p>
        </p:txBody>
      </p:sp>
      <p:pic>
        <p:nvPicPr>
          <p:cNvPr id="7" name="Imagen 6">
            <a:extLst>
              <a:ext uri="{FF2B5EF4-FFF2-40B4-BE49-F238E27FC236}">
                <a16:creationId xmlns:a16="http://schemas.microsoft.com/office/drawing/2014/main" id="{8AA86EAD-CC3F-4432-A96A-7370C755BEFD}"/>
              </a:ext>
            </a:extLst>
          </p:cNvPr>
          <p:cNvPicPr/>
          <p:nvPr/>
        </p:nvPicPr>
        <p:blipFill rotWithShape="1">
          <a:blip r:embed="rId2"/>
          <a:srcRect l="31077" t="41112" r="31037" b="24173"/>
          <a:stretch/>
        </p:blipFill>
        <p:spPr bwMode="auto">
          <a:xfrm>
            <a:off x="5823433" y="2732273"/>
            <a:ext cx="5967513" cy="34082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40847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6009BB6-45C0-4962-B5CB-167ECC96DDAC}"/>
              </a:ext>
            </a:extLst>
          </p:cNvPr>
          <p:cNvSpPr txBox="1"/>
          <p:nvPr/>
        </p:nvSpPr>
        <p:spPr>
          <a:xfrm>
            <a:off x="1562169" y="465057"/>
            <a:ext cx="8375374" cy="830997"/>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Función para calcular la altura de un nodo en el Árbol Binario</a:t>
            </a:r>
          </a:p>
        </p:txBody>
      </p:sp>
      <p:pic>
        <p:nvPicPr>
          <p:cNvPr id="6" name="Imagen 5">
            <a:extLst>
              <a:ext uri="{FF2B5EF4-FFF2-40B4-BE49-F238E27FC236}">
                <a16:creationId xmlns:a16="http://schemas.microsoft.com/office/drawing/2014/main" id="{171715EF-C779-4EAE-A4C7-71BBF42A0775}"/>
              </a:ext>
            </a:extLst>
          </p:cNvPr>
          <p:cNvPicPr/>
          <p:nvPr/>
        </p:nvPicPr>
        <p:blipFill>
          <a:blip r:embed="rId2"/>
          <a:stretch>
            <a:fillRect/>
          </a:stretch>
        </p:blipFill>
        <p:spPr>
          <a:xfrm>
            <a:off x="6771861" y="1905596"/>
            <a:ext cx="4863547" cy="2070056"/>
          </a:xfrm>
          <a:prstGeom prst="rect">
            <a:avLst/>
          </a:prstGeom>
        </p:spPr>
      </p:pic>
      <p:sp>
        <p:nvSpPr>
          <p:cNvPr id="8" name="CuadroTexto 7">
            <a:extLst>
              <a:ext uri="{FF2B5EF4-FFF2-40B4-BE49-F238E27FC236}">
                <a16:creationId xmlns:a16="http://schemas.microsoft.com/office/drawing/2014/main" id="{15CB7BC2-0273-484B-9464-AB154CF27939}"/>
              </a:ext>
            </a:extLst>
          </p:cNvPr>
          <p:cNvSpPr txBox="1"/>
          <p:nvPr/>
        </p:nvSpPr>
        <p:spPr>
          <a:xfrm>
            <a:off x="546651" y="4318056"/>
            <a:ext cx="6102626" cy="1763944"/>
          </a:xfrm>
          <a:prstGeom prst="rect">
            <a:avLst/>
          </a:prstGeom>
          <a:noFill/>
        </p:spPr>
        <p:txBody>
          <a:bodyPr wrap="square">
            <a:spAutoFit/>
          </a:bodyPr>
          <a:lstStyle/>
          <a:p>
            <a:pPr algn="just">
              <a:lnSpc>
                <a:spcPct val="115000"/>
              </a:lnSpc>
              <a:spcAft>
                <a:spcPts val="800"/>
              </a:spcAft>
            </a:pPr>
            <a:r>
              <a:rPr lang="es-MX" sz="2400" dirty="0">
                <a:solidFill>
                  <a:srgbClr val="002060"/>
                </a:solidFill>
                <a:effectLst/>
                <a:latin typeface="Arial" panose="020B0604020202020204" pitchFamily="34" charset="0"/>
                <a:ea typeface="Malgun Gothic" panose="020B0503020000020004" pitchFamily="34" charset="-127"/>
                <a:cs typeface="Times New Roman" panose="02020603050405020304" pitchFamily="18" charset="0"/>
              </a:rPr>
              <a:t>Método tiene un parámetro t que es tipo nodo, y regresara un valor de -1 si t = </a:t>
            </a:r>
            <a:r>
              <a:rPr lang="es-MX" sz="2400" dirty="0" err="1">
                <a:solidFill>
                  <a:srgbClr val="002060"/>
                </a:solidFill>
                <a:effectLst/>
                <a:latin typeface="Arial" panose="020B0604020202020204" pitchFamily="34" charset="0"/>
                <a:ea typeface="Malgun Gothic" panose="020B0503020000020004" pitchFamily="34" charset="-127"/>
                <a:cs typeface="Times New Roman" panose="02020603050405020304" pitchFamily="18" charset="0"/>
              </a:rPr>
              <a:t>null</a:t>
            </a:r>
            <a:r>
              <a:rPr lang="es-MX" sz="2400" dirty="0">
                <a:solidFill>
                  <a:srgbClr val="002060"/>
                </a:solidFill>
                <a:effectLst/>
                <a:latin typeface="Arial" panose="020B0604020202020204" pitchFamily="34" charset="0"/>
                <a:ea typeface="Malgun Gothic" panose="020B0503020000020004" pitchFamily="34" charset="-127"/>
                <a:cs typeface="Times New Roman" panose="02020603050405020304" pitchFamily="18" charset="0"/>
              </a:rPr>
              <a:t>, y si no regresara una variable que contiene t que es la altura</a:t>
            </a:r>
            <a:endParaRPr lang="es-MX" sz="2400" dirty="0">
              <a:solidFill>
                <a:srgbClr val="00206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41671350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7E0AE-8251-4FF7-9392-17F3A11973F6}"/>
              </a:ext>
            </a:extLst>
          </p:cNvPr>
          <p:cNvSpPr>
            <a:spLocks noGrp="1"/>
          </p:cNvSpPr>
          <p:nvPr>
            <p:ph type="title"/>
          </p:nvPr>
        </p:nvSpPr>
        <p:spPr>
          <a:xfrm>
            <a:off x="866534" y="1114260"/>
            <a:ext cx="4006849" cy="989317"/>
          </a:xfrm>
        </p:spPr>
        <p:txBody>
          <a:bodyPr>
            <a:normAutofit/>
          </a:bodyPr>
          <a:lstStyle/>
          <a:p>
            <a:r>
              <a:rPr lang="es-MX" sz="2800" cap="none" dirty="0" err="1">
                <a:solidFill>
                  <a:srgbClr val="002060"/>
                </a:solidFill>
                <a:latin typeface="Arial" panose="020B0604020202020204" pitchFamily="34" charset="0"/>
                <a:cs typeface="Arial" panose="020B0604020202020204" pitchFamily="34" charset="0"/>
              </a:rPr>
              <a:t>Metodo</a:t>
            </a:r>
            <a:r>
              <a:rPr lang="es-MX" sz="2800" cap="none" dirty="0">
                <a:solidFill>
                  <a:srgbClr val="002060"/>
                </a:solidFill>
                <a:latin typeface="Arial" panose="020B0604020202020204" pitchFamily="34" charset="0"/>
                <a:cs typeface="Arial" panose="020B0604020202020204" pitchFamily="34" charset="0"/>
              </a:rPr>
              <a:t> eliminar </a:t>
            </a:r>
          </a:p>
        </p:txBody>
      </p:sp>
      <p:pic>
        <p:nvPicPr>
          <p:cNvPr id="4" name="Imagen 3">
            <a:extLst>
              <a:ext uri="{FF2B5EF4-FFF2-40B4-BE49-F238E27FC236}">
                <a16:creationId xmlns:a16="http://schemas.microsoft.com/office/drawing/2014/main" id="{60B8414B-658F-4F7D-9AD9-8F7F813408E4}"/>
              </a:ext>
            </a:extLst>
          </p:cNvPr>
          <p:cNvPicPr/>
          <p:nvPr/>
        </p:nvPicPr>
        <p:blipFill rotWithShape="1">
          <a:blip r:embed="rId2"/>
          <a:srcRect l="10183" t="14346" r="36995" b="20003"/>
          <a:stretch/>
        </p:blipFill>
        <p:spPr bwMode="auto">
          <a:xfrm>
            <a:off x="5201271" y="1478696"/>
            <a:ext cx="6724650" cy="4312505"/>
          </a:xfrm>
          <a:prstGeom prst="rect">
            <a:avLst/>
          </a:prstGeom>
          <a:ln>
            <a:noFill/>
          </a:ln>
          <a:extLst>
            <a:ext uri="{53640926-AAD7-44D8-BBD7-CCE9431645EC}">
              <a14:shadowObscured xmlns:a14="http://schemas.microsoft.com/office/drawing/2010/main"/>
            </a:ext>
          </a:extLst>
        </p:spPr>
      </p:pic>
      <p:sp>
        <p:nvSpPr>
          <p:cNvPr id="6" name="CuadroTexto 5">
            <a:extLst>
              <a:ext uri="{FF2B5EF4-FFF2-40B4-BE49-F238E27FC236}">
                <a16:creationId xmlns:a16="http://schemas.microsoft.com/office/drawing/2014/main" id="{9156C019-3FEE-40A9-8F5F-D6DCE8A9FE65}"/>
              </a:ext>
            </a:extLst>
          </p:cNvPr>
          <p:cNvSpPr txBox="1"/>
          <p:nvPr/>
        </p:nvSpPr>
        <p:spPr>
          <a:xfrm>
            <a:off x="866534" y="3289796"/>
            <a:ext cx="4280521" cy="1477328"/>
          </a:xfrm>
          <a:prstGeom prst="rect">
            <a:avLst/>
          </a:prstGeom>
          <a:noFill/>
        </p:spPr>
        <p:txBody>
          <a:bodyPr wrap="square">
            <a:spAutoFit/>
          </a:bodyPr>
          <a:lstStyle/>
          <a:p>
            <a:r>
              <a:rPr lang="es-MX" dirty="0">
                <a:latin typeface="Arial" panose="020B0604020202020204" pitchFamily="34" charset="0"/>
                <a:ea typeface="Malgun Gothic" panose="020B0503020000020004" pitchFamily="34" charset="-127"/>
              </a:rPr>
              <a:t>R</a:t>
            </a:r>
            <a:r>
              <a:rPr lang="es-MX" sz="1800" dirty="0">
                <a:effectLst/>
                <a:latin typeface="Arial" panose="020B0604020202020204" pitchFamily="34" charset="0"/>
                <a:ea typeface="Malgun Gothic" panose="020B0503020000020004" pitchFamily="34" charset="-127"/>
              </a:rPr>
              <a:t>ecibe el dato a eliminar (</a:t>
            </a:r>
            <a:r>
              <a:rPr lang="es-MX" sz="1800" dirty="0" err="1">
                <a:effectLst/>
                <a:latin typeface="Arial" panose="020B0604020202020204" pitchFamily="34" charset="0"/>
                <a:ea typeface="Malgun Gothic" panose="020B0503020000020004" pitchFamily="34" charset="-127"/>
              </a:rPr>
              <a:t>int</a:t>
            </a:r>
            <a:r>
              <a:rPr lang="es-MX" sz="1800" dirty="0">
                <a:effectLst/>
                <a:latin typeface="Arial" panose="020B0604020202020204" pitchFamily="34" charset="0"/>
                <a:ea typeface="Malgun Gothic" panose="020B0503020000020004" pitchFamily="34" charset="-127"/>
              </a:rPr>
              <a:t> x) y una </a:t>
            </a:r>
            <a:r>
              <a:rPr lang="es-MX" sz="1800" dirty="0" err="1">
                <a:effectLst/>
                <a:latin typeface="Arial" panose="020B0604020202020204" pitchFamily="34" charset="0"/>
                <a:ea typeface="Malgun Gothic" panose="020B0503020000020004" pitchFamily="34" charset="-127"/>
              </a:rPr>
              <a:t>ref</a:t>
            </a:r>
            <a:r>
              <a:rPr lang="es-MX" sz="1800" dirty="0">
                <a:effectLst/>
                <a:latin typeface="Arial" panose="020B0604020202020204" pitchFamily="34" charset="0"/>
                <a:ea typeface="Malgun Gothic" panose="020B0503020000020004" pitchFamily="34" charset="-127"/>
              </a:rPr>
              <a:t> tipo </a:t>
            </a:r>
            <a:r>
              <a:rPr lang="es-MX" sz="1800" dirty="0" err="1">
                <a:effectLst/>
                <a:latin typeface="Arial" panose="020B0604020202020204" pitchFamily="34" charset="0"/>
                <a:ea typeface="Malgun Gothic" panose="020B0503020000020004" pitchFamily="34" charset="-127"/>
              </a:rPr>
              <a:t>nodo_arbol</a:t>
            </a:r>
            <a:r>
              <a:rPr lang="es-MX" sz="1800" dirty="0">
                <a:effectLst/>
                <a:latin typeface="Arial" panose="020B0604020202020204" pitchFamily="34" charset="0"/>
                <a:ea typeface="Malgun Gothic" panose="020B0503020000020004" pitchFamily="34" charset="-127"/>
              </a:rPr>
              <a:t> que es el árbol entero. Inicia con condicional </a:t>
            </a:r>
            <a:r>
              <a:rPr lang="es-MX" sz="1800" dirty="0" err="1">
                <a:effectLst/>
                <a:latin typeface="Arial" panose="020B0604020202020204" pitchFamily="34" charset="0"/>
                <a:ea typeface="Malgun Gothic" panose="020B0503020000020004" pitchFamily="34" charset="-127"/>
              </a:rPr>
              <a:t>if</a:t>
            </a:r>
            <a:r>
              <a:rPr lang="es-MX" sz="1800" dirty="0">
                <a:effectLst/>
                <a:latin typeface="Arial" panose="020B0604020202020204" pitchFamily="34" charset="0"/>
                <a:ea typeface="Malgun Gothic" panose="020B0503020000020004" pitchFamily="34" charset="-127"/>
              </a:rPr>
              <a:t> para saber si la raíz del árbol es distinta a </a:t>
            </a:r>
            <a:r>
              <a:rPr lang="es-MX" sz="1800" dirty="0" err="1">
                <a:effectLst/>
                <a:latin typeface="Arial" panose="020B0604020202020204" pitchFamily="34" charset="0"/>
                <a:ea typeface="Malgun Gothic" panose="020B0503020000020004" pitchFamily="34" charset="-127"/>
              </a:rPr>
              <a:t>null</a:t>
            </a:r>
            <a:r>
              <a:rPr lang="es-MX" sz="1800" dirty="0">
                <a:effectLst/>
                <a:latin typeface="Arial" panose="020B0604020202020204" pitchFamily="34" charset="0"/>
                <a:ea typeface="Malgun Gothic" panose="020B0503020000020004" pitchFamily="34" charset="-127"/>
              </a:rPr>
              <a:t>,</a:t>
            </a:r>
            <a:endParaRPr lang="es-MX" dirty="0"/>
          </a:p>
        </p:txBody>
      </p:sp>
    </p:spTree>
    <p:extLst>
      <p:ext uri="{BB962C8B-B14F-4D97-AF65-F5344CB8AC3E}">
        <p14:creationId xmlns:p14="http://schemas.microsoft.com/office/powerpoint/2010/main" val="32505219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8EBE3AC-B924-4FC9-802B-75021756DFD6}"/>
              </a:ext>
            </a:extLst>
          </p:cNvPr>
          <p:cNvPicPr>
            <a:picLocks noChangeAspect="1"/>
          </p:cNvPicPr>
          <p:nvPr/>
        </p:nvPicPr>
        <p:blipFill rotWithShape="1">
          <a:blip r:embed="rId2"/>
          <a:srcRect l="16172" t="13524" r="17265" b="12064"/>
          <a:stretch/>
        </p:blipFill>
        <p:spPr>
          <a:xfrm>
            <a:off x="2919411" y="891381"/>
            <a:ext cx="8765687" cy="5509419"/>
          </a:xfrm>
          <a:prstGeom prst="rect">
            <a:avLst/>
          </a:prstGeom>
        </p:spPr>
      </p:pic>
    </p:spTree>
    <p:extLst>
      <p:ext uri="{BB962C8B-B14F-4D97-AF65-F5344CB8AC3E}">
        <p14:creationId xmlns:p14="http://schemas.microsoft.com/office/powerpoint/2010/main" val="5479505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3662F00-EBAE-4FA3-BBCB-69F26B00BE64}"/>
              </a:ext>
            </a:extLst>
          </p:cNvPr>
          <p:cNvPicPr>
            <a:picLocks noChangeAspect="1"/>
          </p:cNvPicPr>
          <p:nvPr/>
        </p:nvPicPr>
        <p:blipFill rotWithShape="1">
          <a:blip r:embed="rId2"/>
          <a:srcRect l="7031" t="12064" r="28984" b="11023"/>
          <a:stretch/>
        </p:blipFill>
        <p:spPr>
          <a:xfrm>
            <a:off x="3051175" y="1131816"/>
            <a:ext cx="8021882" cy="5421384"/>
          </a:xfrm>
          <a:prstGeom prst="rect">
            <a:avLst/>
          </a:prstGeom>
        </p:spPr>
      </p:pic>
    </p:spTree>
    <p:extLst>
      <p:ext uri="{BB962C8B-B14F-4D97-AF65-F5344CB8AC3E}">
        <p14:creationId xmlns:p14="http://schemas.microsoft.com/office/powerpoint/2010/main" val="11982501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0B4396-F45A-4BC6-B91E-36E9D8B3FBFC}"/>
              </a:ext>
            </a:extLst>
          </p:cNvPr>
          <p:cNvPicPr>
            <a:picLocks noChangeAspect="1"/>
          </p:cNvPicPr>
          <p:nvPr/>
        </p:nvPicPr>
        <p:blipFill rotWithShape="1">
          <a:blip r:embed="rId2"/>
          <a:srcRect l="9362" t="38536" r="39882" b="18943"/>
          <a:stretch/>
        </p:blipFill>
        <p:spPr>
          <a:xfrm>
            <a:off x="2043112" y="1026985"/>
            <a:ext cx="9031287" cy="4253833"/>
          </a:xfrm>
          <a:prstGeom prst="rect">
            <a:avLst/>
          </a:prstGeom>
        </p:spPr>
      </p:pic>
    </p:spTree>
    <p:extLst>
      <p:ext uri="{BB962C8B-B14F-4D97-AF65-F5344CB8AC3E}">
        <p14:creationId xmlns:p14="http://schemas.microsoft.com/office/powerpoint/2010/main" val="12243697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19B8B45-2BE1-49B0-80BA-4278236FD8D7}"/>
              </a:ext>
            </a:extLst>
          </p:cNvPr>
          <p:cNvPicPr/>
          <p:nvPr/>
        </p:nvPicPr>
        <p:blipFill>
          <a:blip r:embed="rId2"/>
          <a:stretch>
            <a:fillRect/>
          </a:stretch>
        </p:blipFill>
        <p:spPr>
          <a:xfrm>
            <a:off x="320122" y="2132164"/>
            <a:ext cx="6055278" cy="3954780"/>
          </a:xfrm>
          <a:prstGeom prst="rect">
            <a:avLst/>
          </a:prstGeom>
        </p:spPr>
      </p:pic>
      <p:sp>
        <p:nvSpPr>
          <p:cNvPr id="6" name="CuadroTexto 5">
            <a:extLst>
              <a:ext uri="{FF2B5EF4-FFF2-40B4-BE49-F238E27FC236}">
                <a16:creationId xmlns:a16="http://schemas.microsoft.com/office/drawing/2014/main" id="{2055F442-FA05-4FE9-A393-8D2450292753}"/>
              </a:ext>
            </a:extLst>
          </p:cNvPr>
          <p:cNvSpPr txBox="1"/>
          <p:nvPr/>
        </p:nvSpPr>
        <p:spPr>
          <a:xfrm>
            <a:off x="996364" y="309627"/>
            <a:ext cx="10738436"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Función para recorrer el Árbol Binario (búsqueda de un nodo)</a:t>
            </a:r>
          </a:p>
        </p:txBody>
      </p:sp>
      <p:sp>
        <p:nvSpPr>
          <p:cNvPr id="8" name="CuadroTexto 7">
            <a:extLst>
              <a:ext uri="{FF2B5EF4-FFF2-40B4-BE49-F238E27FC236}">
                <a16:creationId xmlns:a16="http://schemas.microsoft.com/office/drawing/2014/main" id="{75BA0A58-CD04-44D2-A60D-E3EFF1DD12D2}"/>
              </a:ext>
            </a:extLst>
          </p:cNvPr>
          <p:cNvSpPr txBox="1"/>
          <p:nvPr/>
        </p:nvSpPr>
        <p:spPr>
          <a:xfrm>
            <a:off x="7277100" y="2820325"/>
            <a:ext cx="4241800" cy="1569660"/>
          </a:xfrm>
          <a:prstGeom prst="rect">
            <a:avLst/>
          </a:prstGeom>
          <a:noFill/>
        </p:spPr>
        <p:txBody>
          <a:bodyPr wrap="square">
            <a:spAutoFit/>
          </a:bodyPr>
          <a:lstStyle/>
          <a:p>
            <a:r>
              <a:rPr lang="es-MX" sz="2400" dirty="0">
                <a:solidFill>
                  <a:schemeClr val="tx2"/>
                </a:solidFill>
                <a:effectLst/>
                <a:latin typeface="Arial" panose="020B0604020202020204" pitchFamily="34" charset="0"/>
                <a:ea typeface="Malgun Gothic" panose="020B0503020000020004" pitchFamily="34" charset="-127"/>
              </a:rPr>
              <a:t>Método buscar se reciben 2 parámetros, que será el valor a buscar, y una referencia al árbol ya construido</a:t>
            </a:r>
            <a:endParaRPr lang="es-MX" sz="2400" dirty="0">
              <a:solidFill>
                <a:schemeClr val="tx2"/>
              </a:solidFill>
            </a:endParaRPr>
          </a:p>
        </p:txBody>
      </p:sp>
    </p:spTree>
    <p:extLst>
      <p:ext uri="{BB962C8B-B14F-4D97-AF65-F5344CB8AC3E}">
        <p14:creationId xmlns:p14="http://schemas.microsoft.com/office/powerpoint/2010/main" val="13466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E8F760D-17AC-47D9-92AF-3B1DAAE03E83}"/>
              </a:ext>
            </a:extLst>
          </p:cNvPr>
          <p:cNvSpPr txBox="1"/>
          <p:nvPr/>
        </p:nvSpPr>
        <p:spPr>
          <a:xfrm>
            <a:off x="1590260" y="651300"/>
            <a:ext cx="9457151" cy="954107"/>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Funciones para el dibujo de los nodos del Árbol Binario en el Formulario</a:t>
            </a:r>
          </a:p>
        </p:txBody>
      </p:sp>
      <p:pic>
        <p:nvPicPr>
          <p:cNvPr id="6" name="Imagen 5">
            <a:extLst>
              <a:ext uri="{FF2B5EF4-FFF2-40B4-BE49-F238E27FC236}">
                <a16:creationId xmlns:a16="http://schemas.microsoft.com/office/drawing/2014/main" id="{4359CB99-4629-4C26-9E07-6140185C11B9}"/>
              </a:ext>
            </a:extLst>
          </p:cNvPr>
          <p:cNvPicPr/>
          <p:nvPr/>
        </p:nvPicPr>
        <p:blipFill>
          <a:blip r:embed="rId2"/>
          <a:stretch>
            <a:fillRect/>
          </a:stretch>
        </p:blipFill>
        <p:spPr>
          <a:xfrm>
            <a:off x="7178055" y="2670313"/>
            <a:ext cx="4268510" cy="2683566"/>
          </a:xfrm>
          <a:prstGeom prst="rect">
            <a:avLst/>
          </a:prstGeom>
        </p:spPr>
      </p:pic>
      <p:sp>
        <p:nvSpPr>
          <p:cNvPr id="8" name="CuadroTexto 7">
            <a:extLst>
              <a:ext uri="{FF2B5EF4-FFF2-40B4-BE49-F238E27FC236}">
                <a16:creationId xmlns:a16="http://schemas.microsoft.com/office/drawing/2014/main" id="{84A71D4B-6965-4064-88FB-4E8350B32B87}"/>
              </a:ext>
            </a:extLst>
          </p:cNvPr>
          <p:cNvSpPr txBox="1"/>
          <p:nvPr/>
        </p:nvSpPr>
        <p:spPr>
          <a:xfrm>
            <a:off x="745435" y="3475382"/>
            <a:ext cx="6102626" cy="1200329"/>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Variables que define el tamaño de los círculos que representarán los nodos del árbol</a:t>
            </a:r>
          </a:p>
        </p:txBody>
      </p:sp>
    </p:spTree>
    <p:extLst>
      <p:ext uri="{BB962C8B-B14F-4D97-AF65-F5344CB8AC3E}">
        <p14:creationId xmlns:p14="http://schemas.microsoft.com/office/powerpoint/2010/main" val="13574519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862B98-495E-4F75-A797-FC05160F7FE9}"/>
              </a:ext>
            </a:extLst>
          </p:cNvPr>
          <p:cNvSpPr>
            <a:spLocks noGrp="1"/>
          </p:cNvSpPr>
          <p:nvPr>
            <p:ph idx="1"/>
          </p:nvPr>
        </p:nvSpPr>
        <p:spPr>
          <a:xfrm>
            <a:off x="409522" y="3056889"/>
            <a:ext cx="5749959" cy="744221"/>
          </a:xfrm>
        </p:spPr>
        <p:txBody>
          <a:bodyPr>
            <a:noAutofit/>
          </a:bodyPr>
          <a:lstStyle/>
          <a:p>
            <a:pPr marL="0" indent="0">
              <a:buNone/>
            </a:pPr>
            <a:r>
              <a:rPr lang="es-MX" sz="2000" dirty="0">
                <a:solidFill>
                  <a:srgbClr val="002060"/>
                </a:solidFill>
                <a:latin typeface="Arial" panose="020B0604020202020204" pitchFamily="34" charset="0"/>
                <a:cs typeface="Arial" panose="020B0604020202020204" pitchFamily="34" charset="0"/>
              </a:rPr>
              <a:t>Si existe el nodo derecho y el nodo izquierdo deja un espacio entre ellos</a:t>
            </a:r>
          </a:p>
        </p:txBody>
      </p:sp>
      <p:sp>
        <p:nvSpPr>
          <p:cNvPr id="7" name="CuadroTexto 6">
            <a:extLst>
              <a:ext uri="{FF2B5EF4-FFF2-40B4-BE49-F238E27FC236}">
                <a16:creationId xmlns:a16="http://schemas.microsoft.com/office/drawing/2014/main" id="{5C6621AE-AA85-4BAA-B453-D1569200C872}"/>
              </a:ext>
            </a:extLst>
          </p:cNvPr>
          <p:cNvSpPr txBox="1"/>
          <p:nvPr/>
        </p:nvSpPr>
        <p:spPr>
          <a:xfrm>
            <a:off x="1648239" y="405152"/>
            <a:ext cx="8690113" cy="954107"/>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Función para encontrar la posición donde se creará (dibujará) el nodo</a:t>
            </a:r>
          </a:p>
        </p:txBody>
      </p:sp>
      <p:pic>
        <p:nvPicPr>
          <p:cNvPr id="8" name="Imagen 7">
            <a:extLst>
              <a:ext uri="{FF2B5EF4-FFF2-40B4-BE49-F238E27FC236}">
                <a16:creationId xmlns:a16="http://schemas.microsoft.com/office/drawing/2014/main" id="{4480AF9F-7B62-49C9-BFB2-CBAB4A7CA1BC}"/>
              </a:ext>
            </a:extLst>
          </p:cNvPr>
          <p:cNvPicPr/>
          <p:nvPr/>
        </p:nvPicPr>
        <p:blipFill>
          <a:blip r:embed="rId2"/>
          <a:stretch>
            <a:fillRect/>
          </a:stretch>
        </p:blipFill>
        <p:spPr>
          <a:xfrm>
            <a:off x="6095999" y="1346559"/>
            <a:ext cx="5876925" cy="5297128"/>
          </a:xfrm>
          <a:prstGeom prst="rect">
            <a:avLst/>
          </a:prstGeom>
        </p:spPr>
      </p:pic>
      <p:sp>
        <p:nvSpPr>
          <p:cNvPr id="10" name="CuadroTexto 9">
            <a:extLst>
              <a:ext uri="{FF2B5EF4-FFF2-40B4-BE49-F238E27FC236}">
                <a16:creationId xmlns:a16="http://schemas.microsoft.com/office/drawing/2014/main" id="{5D4E179C-F8CF-4821-820A-81E58D0D9444}"/>
              </a:ext>
            </a:extLst>
          </p:cNvPr>
          <p:cNvSpPr txBox="1"/>
          <p:nvPr/>
        </p:nvSpPr>
        <p:spPr>
          <a:xfrm>
            <a:off x="346040" y="5142109"/>
            <a:ext cx="5876925" cy="400110"/>
          </a:xfrm>
          <a:prstGeom prst="rect">
            <a:avLst/>
          </a:prstGeom>
          <a:noFill/>
        </p:spPr>
        <p:txBody>
          <a:bodyPr wrap="square">
            <a:spAutoFit/>
          </a:bodyPr>
          <a:lstStyle/>
          <a:p>
            <a:r>
              <a:rPr lang="es-MX" sz="2000" dirty="0">
                <a:solidFill>
                  <a:srgbClr val="002060"/>
                </a:solidFill>
                <a:latin typeface="Arial" panose="020B0604020202020204" pitchFamily="34" charset="0"/>
                <a:cs typeface="Arial" panose="020B0604020202020204" pitchFamily="34" charset="0"/>
              </a:rPr>
              <a:t>No hay nodo izquierdo, centrar en nodo derecho.</a:t>
            </a:r>
          </a:p>
        </p:txBody>
      </p:sp>
    </p:spTree>
    <p:extLst>
      <p:ext uri="{BB962C8B-B14F-4D97-AF65-F5344CB8AC3E}">
        <p14:creationId xmlns:p14="http://schemas.microsoft.com/office/powerpoint/2010/main" val="18467087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55C54B6-6274-4CAA-A0D5-BE9E70EB5EFF}"/>
              </a:ext>
            </a:extLst>
          </p:cNvPr>
          <p:cNvPicPr/>
          <p:nvPr/>
        </p:nvPicPr>
        <p:blipFill>
          <a:blip r:embed="rId2"/>
          <a:stretch>
            <a:fillRect/>
          </a:stretch>
        </p:blipFill>
        <p:spPr>
          <a:xfrm>
            <a:off x="5830956" y="1931436"/>
            <a:ext cx="6042991" cy="3859765"/>
          </a:xfrm>
          <a:prstGeom prst="rect">
            <a:avLst/>
          </a:prstGeom>
        </p:spPr>
      </p:pic>
      <p:sp>
        <p:nvSpPr>
          <p:cNvPr id="6" name="CuadroTexto 5">
            <a:extLst>
              <a:ext uri="{FF2B5EF4-FFF2-40B4-BE49-F238E27FC236}">
                <a16:creationId xmlns:a16="http://schemas.microsoft.com/office/drawing/2014/main" id="{78624032-DAD2-4479-A950-968E6605EE2F}"/>
              </a:ext>
            </a:extLst>
          </p:cNvPr>
          <p:cNvSpPr txBox="1"/>
          <p:nvPr/>
        </p:nvSpPr>
        <p:spPr>
          <a:xfrm>
            <a:off x="1320801" y="370885"/>
            <a:ext cx="10871199"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Función para dibujar las ramas de los nodos izquierdo y derecho</a:t>
            </a:r>
          </a:p>
        </p:txBody>
      </p:sp>
      <p:sp>
        <p:nvSpPr>
          <p:cNvPr id="8" name="CuadroTexto 7">
            <a:extLst>
              <a:ext uri="{FF2B5EF4-FFF2-40B4-BE49-F238E27FC236}">
                <a16:creationId xmlns:a16="http://schemas.microsoft.com/office/drawing/2014/main" id="{A3D0D6AC-A5FB-4B03-9D96-43D8A504D541}"/>
              </a:ext>
            </a:extLst>
          </p:cNvPr>
          <p:cNvSpPr txBox="1"/>
          <p:nvPr/>
        </p:nvSpPr>
        <p:spPr>
          <a:xfrm>
            <a:off x="444500" y="2368757"/>
            <a:ext cx="5558735"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Dibujará rama izquierda</a:t>
            </a:r>
          </a:p>
        </p:txBody>
      </p:sp>
      <p:sp>
        <p:nvSpPr>
          <p:cNvPr id="10" name="CuadroTexto 9">
            <a:extLst>
              <a:ext uri="{FF2B5EF4-FFF2-40B4-BE49-F238E27FC236}">
                <a16:creationId xmlns:a16="http://schemas.microsoft.com/office/drawing/2014/main" id="{61D095B1-620F-4C3C-BE5E-098A9C909041}"/>
              </a:ext>
            </a:extLst>
          </p:cNvPr>
          <p:cNvSpPr txBox="1"/>
          <p:nvPr/>
        </p:nvSpPr>
        <p:spPr>
          <a:xfrm>
            <a:off x="444500" y="3861318"/>
            <a:ext cx="5558735"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Dibujara rama derecha</a:t>
            </a:r>
          </a:p>
        </p:txBody>
      </p:sp>
    </p:spTree>
    <p:extLst>
      <p:ext uri="{BB962C8B-B14F-4D97-AF65-F5344CB8AC3E}">
        <p14:creationId xmlns:p14="http://schemas.microsoft.com/office/powerpoint/2010/main" val="2814957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0A19CB4-2EF4-4C13-951A-755F9710C205}"/>
              </a:ext>
            </a:extLst>
          </p:cNvPr>
          <p:cNvSpPr txBox="1"/>
          <p:nvPr/>
        </p:nvSpPr>
        <p:spPr>
          <a:xfrm>
            <a:off x="914598" y="307928"/>
            <a:ext cx="9935372"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Función para dibujar el nodo en la posición especificada.</a:t>
            </a:r>
          </a:p>
        </p:txBody>
      </p:sp>
      <p:pic>
        <p:nvPicPr>
          <p:cNvPr id="7" name="Imagen 6">
            <a:extLst>
              <a:ext uri="{FF2B5EF4-FFF2-40B4-BE49-F238E27FC236}">
                <a16:creationId xmlns:a16="http://schemas.microsoft.com/office/drawing/2014/main" id="{AD580927-B11F-4E0B-85B9-33EC94AA3DFD}"/>
              </a:ext>
            </a:extLst>
          </p:cNvPr>
          <p:cNvPicPr>
            <a:picLocks noChangeAspect="1"/>
          </p:cNvPicPr>
          <p:nvPr/>
        </p:nvPicPr>
        <p:blipFill rotWithShape="1">
          <a:blip r:embed="rId2"/>
          <a:srcRect l="6680" t="18744" r="9388" b="10150"/>
          <a:stretch/>
        </p:blipFill>
        <p:spPr>
          <a:xfrm>
            <a:off x="3225942" y="1501253"/>
            <a:ext cx="8763997" cy="4775863"/>
          </a:xfrm>
          <a:prstGeom prst="rect">
            <a:avLst/>
          </a:prstGeom>
        </p:spPr>
      </p:pic>
      <p:sp>
        <p:nvSpPr>
          <p:cNvPr id="9" name="CuadroTexto 8">
            <a:extLst>
              <a:ext uri="{FF2B5EF4-FFF2-40B4-BE49-F238E27FC236}">
                <a16:creationId xmlns:a16="http://schemas.microsoft.com/office/drawing/2014/main" id="{5E43CF85-FE23-4182-8674-BFDB184670F3}"/>
              </a:ext>
            </a:extLst>
          </p:cNvPr>
          <p:cNvSpPr txBox="1"/>
          <p:nvPr/>
        </p:nvSpPr>
        <p:spPr>
          <a:xfrm>
            <a:off x="519561" y="2705200"/>
            <a:ext cx="2363339" cy="3416320"/>
          </a:xfrm>
          <a:prstGeom prst="rect">
            <a:avLst/>
          </a:prstGeom>
          <a:noFill/>
        </p:spPr>
        <p:txBody>
          <a:bodyPr wrap="square">
            <a:spAutoFit/>
          </a:bodyPr>
          <a:lstStyle/>
          <a:p>
            <a:r>
              <a:rPr lang="es-MX" sz="2400" dirty="0">
                <a:solidFill>
                  <a:srgbClr val="002060"/>
                </a:solidFill>
                <a:latin typeface="Arial" panose="020B0604020202020204" pitchFamily="34" charset="0"/>
                <a:ea typeface="Malgun Gothic" panose="020B0503020000020004" pitchFamily="34" charset="-127"/>
              </a:rPr>
              <a:t>D</a:t>
            </a:r>
            <a:r>
              <a:rPr lang="es-MX" sz="2400" dirty="0">
                <a:solidFill>
                  <a:srgbClr val="002060"/>
                </a:solidFill>
                <a:effectLst/>
                <a:latin typeface="Arial" panose="020B0604020202020204" pitchFamily="34" charset="0"/>
                <a:ea typeface="Malgun Gothic" panose="020B0503020000020004" pitchFamily="34" charset="-127"/>
              </a:rPr>
              <a:t>ibuja el nodo en una posición específica, recibe la variable tipo </a:t>
            </a:r>
            <a:r>
              <a:rPr lang="es-MX" sz="2400" dirty="0" err="1">
                <a:solidFill>
                  <a:srgbClr val="002060"/>
                </a:solidFill>
                <a:effectLst/>
                <a:latin typeface="Arial" panose="020B0604020202020204" pitchFamily="34" charset="0"/>
                <a:ea typeface="Malgun Gothic" panose="020B0503020000020004" pitchFamily="34" charset="-127"/>
              </a:rPr>
              <a:t>Graphics</a:t>
            </a:r>
            <a:r>
              <a:rPr lang="es-MX" sz="2400" dirty="0">
                <a:solidFill>
                  <a:srgbClr val="002060"/>
                </a:solidFill>
                <a:effectLst/>
                <a:latin typeface="Arial" panose="020B0604020202020204" pitchFamily="34" charset="0"/>
                <a:ea typeface="Malgun Gothic" panose="020B0503020000020004" pitchFamily="34" charset="-127"/>
              </a:rPr>
              <a:t>, Font, Brush, Brush </a:t>
            </a:r>
            <a:r>
              <a:rPr lang="es-MX" sz="2400" dirty="0" err="1">
                <a:solidFill>
                  <a:srgbClr val="002060"/>
                </a:solidFill>
                <a:effectLst/>
                <a:latin typeface="Arial" panose="020B0604020202020204" pitchFamily="34" charset="0"/>
                <a:ea typeface="Malgun Gothic" panose="020B0503020000020004" pitchFamily="34" charset="-127"/>
              </a:rPr>
              <a:t>RellenoFuente</a:t>
            </a:r>
            <a:r>
              <a:rPr lang="es-MX" sz="2400" dirty="0">
                <a:solidFill>
                  <a:srgbClr val="002060"/>
                </a:solidFill>
                <a:effectLst/>
                <a:latin typeface="Arial" panose="020B0604020202020204" pitchFamily="34" charset="0"/>
                <a:ea typeface="Malgun Gothic" panose="020B0503020000020004" pitchFamily="34" charset="-127"/>
              </a:rPr>
              <a:t>, Pen, Brush</a:t>
            </a:r>
            <a:r>
              <a:rPr lang="es-MX" sz="2000" dirty="0">
                <a:solidFill>
                  <a:srgbClr val="002060"/>
                </a:solidFill>
                <a:effectLst/>
                <a:latin typeface="Arial" panose="020B0604020202020204" pitchFamily="34" charset="0"/>
                <a:ea typeface="Malgun Gothic" panose="020B0503020000020004" pitchFamily="34" charset="-127"/>
              </a:rPr>
              <a:t>.</a:t>
            </a:r>
            <a:endParaRPr lang="es-MX" sz="2000" dirty="0">
              <a:solidFill>
                <a:srgbClr val="002060"/>
              </a:solidFill>
            </a:endParaRPr>
          </a:p>
        </p:txBody>
      </p:sp>
    </p:spTree>
    <p:extLst>
      <p:ext uri="{BB962C8B-B14F-4D97-AF65-F5344CB8AC3E}">
        <p14:creationId xmlns:p14="http://schemas.microsoft.com/office/powerpoint/2010/main" val="305079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53787-C2DC-4EF0-AC54-728414601370}"/>
              </a:ext>
            </a:extLst>
          </p:cNvPr>
          <p:cNvSpPr>
            <a:spLocks noGrp="1"/>
          </p:cNvSpPr>
          <p:nvPr>
            <p:ph type="title"/>
          </p:nvPr>
        </p:nvSpPr>
        <p:spPr/>
        <p:txBody>
          <a:bodyPr/>
          <a:lstStyle/>
          <a:p>
            <a:r>
              <a:rPr lang="es-MX" sz="3200" dirty="0">
                <a:effectLst/>
                <a:latin typeface="Arial" panose="020B0604020202020204" pitchFamily="34" charset="0"/>
                <a:ea typeface="Times New Roman" panose="02020603050405020304" pitchFamily="18" charset="0"/>
              </a:rPr>
              <a:t>Estructura Árbol Binario </a:t>
            </a:r>
            <a:br>
              <a:rPr lang="es-MX" sz="1800" dirty="0">
                <a:effectLst/>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4D9DBB24-D31A-4666-BB9F-711F896322C9}"/>
              </a:ext>
            </a:extLst>
          </p:cNvPr>
          <p:cNvSpPr>
            <a:spLocks noGrp="1"/>
          </p:cNvSpPr>
          <p:nvPr>
            <p:ph idx="1"/>
          </p:nvPr>
        </p:nvSpPr>
        <p:spPr>
          <a:xfrm>
            <a:off x="1141412" y="2249487"/>
            <a:ext cx="10394096" cy="3541714"/>
          </a:xfrm>
        </p:spPr>
        <p:txBody>
          <a:bodyPr/>
          <a:lstStyle/>
          <a:p>
            <a:pPr indent="0" algn="just">
              <a:lnSpc>
                <a:spcPct val="115000"/>
              </a:lnSpc>
              <a:buNone/>
            </a:pPr>
            <a:r>
              <a:rPr lang="es-MX" sz="2800" dirty="0">
                <a:effectLst/>
                <a:latin typeface="Arial" panose="020B0604020202020204" pitchFamily="34" charset="0"/>
                <a:ea typeface="Times New Roman" panose="02020603050405020304" pitchFamily="18" charset="0"/>
                <a:cs typeface="Arial" panose="020B0604020202020204" pitchFamily="34" charset="0"/>
              </a:rPr>
              <a:t>Se constituye con nodos. Cada nodo debe contener el campo dato (datos a almacenar) y dos campos de enlace (apuntador), uno al subárbol izquierdo y al otro subárbol derecho. El valor </a:t>
            </a:r>
            <a:r>
              <a:rPr lang="es-MX" sz="2800" dirty="0" err="1">
                <a:effectLst/>
                <a:latin typeface="Arial" panose="020B0604020202020204" pitchFamily="34" charset="0"/>
                <a:ea typeface="Times New Roman" panose="02020603050405020304" pitchFamily="18" charset="0"/>
                <a:cs typeface="Arial" panose="020B0604020202020204" pitchFamily="34" charset="0"/>
              </a:rPr>
              <a:t>null</a:t>
            </a:r>
            <a:r>
              <a:rPr lang="es-MX" sz="2800" dirty="0">
                <a:effectLst/>
                <a:latin typeface="Arial" panose="020B0604020202020204" pitchFamily="34" charset="0"/>
                <a:ea typeface="Times New Roman" panose="02020603050405020304" pitchFamily="18" charset="0"/>
                <a:cs typeface="Arial" panose="020B0604020202020204" pitchFamily="34" charset="0"/>
              </a:rPr>
              <a:t> indica un árbol o un subárbol vacío. (Joyanes &amp; </a:t>
            </a:r>
            <a:r>
              <a:rPr lang="es-MX" sz="2800" dirty="0" err="1">
                <a:effectLst/>
                <a:latin typeface="Arial" panose="020B0604020202020204" pitchFamily="34" charset="0"/>
                <a:ea typeface="Times New Roman" panose="02020603050405020304" pitchFamily="18" charset="0"/>
                <a:cs typeface="Arial" panose="020B0604020202020204" pitchFamily="34" charset="0"/>
              </a:rPr>
              <a:t>Zahonero</a:t>
            </a:r>
            <a:r>
              <a:rPr lang="es-MX" sz="2800" dirty="0">
                <a:effectLst/>
                <a:latin typeface="Arial" panose="020B0604020202020204" pitchFamily="34" charset="0"/>
                <a:ea typeface="Times New Roman" panose="02020603050405020304" pitchFamily="18" charset="0"/>
                <a:cs typeface="Arial" panose="020B0604020202020204" pitchFamily="34" charset="0"/>
              </a:rPr>
              <a:t>, 2007)</a:t>
            </a:r>
          </a:p>
          <a:p>
            <a:pPr indent="0" algn="just">
              <a:lnSpc>
                <a:spcPct val="115000"/>
              </a:lnSpc>
              <a:buNone/>
            </a:pP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343320408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C332E9C-3E53-41A0-B563-A2E30E393784}"/>
              </a:ext>
            </a:extLst>
          </p:cNvPr>
          <p:cNvPicPr>
            <a:picLocks noChangeAspect="1"/>
          </p:cNvPicPr>
          <p:nvPr/>
        </p:nvPicPr>
        <p:blipFill rotWithShape="1">
          <a:blip r:embed="rId2"/>
          <a:srcRect l="8060" t="15539" r="25672" b="25759"/>
          <a:stretch/>
        </p:blipFill>
        <p:spPr>
          <a:xfrm>
            <a:off x="2022190" y="1261339"/>
            <a:ext cx="8704949" cy="4335321"/>
          </a:xfrm>
          <a:prstGeom prst="rect">
            <a:avLst/>
          </a:prstGeom>
        </p:spPr>
      </p:pic>
    </p:spTree>
    <p:extLst>
      <p:ext uri="{BB962C8B-B14F-4D97-AF65-F5344CB8AC3E}">
        <p14:creationId xmlns:p14="http://schemas.microsoft.com/office/powerpoint/2010/main" val="21123123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75EBC0D-02FF-478C-B2F1-01B311B8D3E0}"/>
              </a:ext>
            </a:extLst>
          </p:cNvPr>
          <p:cNvSpPr txBox="1"/>
          <p:nvPr/>
        </p:nvSpPr>
        <p:spPr>
          <a:xfrm>
            <a:off x="1371601" y="716508"/>
            <a:ext cx="9675810"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Función para dar color al nodo del Árbol Binario</a:t>
            </a:r>
          </a:p>
        </p:txBody>
      </p:sp>
      <p:pic>
        <p:nvPicPr>
          <p:cNvPr id="7" name="Imagen 6">
            <a:extLst>
              <a:ext uri="{FF2B5EF4-FFF2-40B4-BE49-F238E27FC236}">
                <a16:creationId xmlns:a16="http://schemas.microsoft.com/office/drawing/2014/main" id="{DBA41307-DE02-4C42-A53E-45F2DD0FBEA2}"/>
              </a:ext>
            </a:extLst>
          </p:cNvPr>
          <p:cNvPicPr>
            <a:picLocks noChangeAspect="1"/>
          </p:cNvPicPr>
          <p:nvPr/>
        </p:nvPicPr>
        <p:blipFill rotWithShape="1">
          <a:blip r:embed="rId2"/>
          <a:srcRect l="10188" t="27053" r="26566" b="40692"/>
          <a:stretch/>
        </p:blipFill>
        <p:spPr>
          <a:xfrm>
            <a:off x="4097493" y="1963303"/>
            <a:ext cx="7948979" cy="3393058"/>
          </a:xfrm>
          <a:prstGeom prst="rect">
            <a:avLst/>
          </a:prstGeom>
        </p:spPr>
      </p:pic>
      <p:sp>
        <p:nvSpPr>
          <p:cNvPr id="9" name="CuadroTexto 8">
            <a:extLst>
              <a:ext uri="{FF2B5EF4-FFF2-40B4-BE49-F238E27FC236}">
                <a16:creationId xmlns:a16="http://schemas.microsoft.com/office/drawing/2014/main" id="{43912672-DB5C-45A3-9C3C-2BD73678004C}"/>
              </a:ext>
            </a:extLst>
          </p:cNvPr>
          <p:cNvSpPr txBox="1"/>
          <p:nvPr/>
        </p:nvSpPr>
        <p:spPr>
          <a:xfrm>
            <a:off x="67349" y="2421213"/>
            <a:ext cx="4030144"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Dibujar el contorno del nodo</a:t>
            </a:r>
          </a:p>
        </p:txBody>
      </p:sp>
      <p:sp>
        <p:nvSpPr>
          <p:cNvPr id="11" name="CuadroTexto 10">
            <a:extLst>
              <a:ext uri="{FF2B5EF4-FFF2-40B4-BE49-F238E27FC236}">
                <a16:creationId xmlns:a16="http://schemas.microsoft.com/office/drawing/2014/main" id="{5998ABBA-40F2-4FAD-8CEF-F0D5F386EC13}"/>
              </a:ext>
            </a:extLst>
          </p:cNvPr>
          <p:cNvSpPr txBox="1"/>
          <p:nvPr/>
        </p:nvSpPr>
        <p:spPr>
          <a:xfrm>
            <a:off x="552734" y="3429000"/>
            <a:ext cx="3059373"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Dibuja el nombre</a:t>
            </a:r>
          </a:p>
        </p:txBody>
      </p:sp>
    </p:spTree>
    <p:extLst>
      <p:ext uri="{BB962C8B-B14F-4D97-AF65-F5344CB8AC3E}">
        <p14:creationId xmlns:p14="http://schemas.microsoft.com/office/powerpoint/2010/main" val="17847562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BF10A-36DF-4D9F-866A-621ED1CC5924}"/>
              </a:ext>
            </a:extLst>
          </p:cNvPr>
          <p:cNvSpPr>
            <a:spLocks noGrp="1"/>
          </p:cNvSpPr>
          <p:nvPr>
            <p:ph type="title"/>
          </p:nvPr>
        </p:nvSpPr>
        <p:spPr/>
        <p:txBody>
          <a:bodyPr/>
          <a:lstStyle/>
          <a:p>
            <a:r>
              <a:rPr lang="es-MX" sz="2800" b="1" dirty="0">
                <a:effectLst/>
                <a:latin typeface="Arial" panose="020B0604020202020204" pitchFamily="34" charset="0"/>
                <a:ea typeface="Malgun Gothic" panose="020B0503020000020004" pitchFamily="34" charset="-127"/>
                <a:cs typeface="Times New Roman" panose="02020603050405020304" pitchFamily="18" charset="0"/>
              </a:rPr>
              <a:t>En clase </a:t>
            </a:r>
            <a:r>
              <a:rPr lang="es-MX" sz="2800" b="1" dirty="0" err="1">
                <a:effectLst/>
                <a:latin typeface="Arial" panose="020B0604020202020204" pitchFamily="34" charset="0"/>
                <a:ea typeface="Malgun Gothic" panose="020B0503020000020004" pitchFamily="34" charset="-127"/>
                <a:cs typeface="Times New Roman" panose="02020603050405020304" pitchFamily="18" charset="0"/>
              </a:rPr>
              <a:t>Arbol_Binario</a:t>
            </a:r>
            <a:br>
              <a:rPr lang="es-MX" sz="1800" dirty="0">
                <a:effectLst/>
                <a:latin typeface="Calibri" panose="020F0502020204030204" pitchFamily="34" charset="0"/>
                <a:ea typeface="Malgun Gothic" panose="020B0503020000020004" pitchFamily="34" charset="-127"/>
                <a:cs typeface="Times New Roman" panose="02020603050405020304" pitchFamily="18" charset="0"/>
              </a:rPr>
            </a:br>
            <a:endParaRPr lang="es-MX" dirty="0"/>
          </a:p>
        </p:txBody>
      </p:sp>
      <p:pic>
        <p:nvPicPr>
          <p:cNvPr id="1027" name="Imagen 18">
            <a:extLst>
              <a:ext uri="{FF2B5EF4-FFF2-40B4-BE49-F238E27FC236}">
                <a16:creationId xmlns:a16="http://schemas.microsoft.com/office/drawing/2014/main" id="{94792139-8942-49DC-8195-BE6478B0D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799" y="2456971"/>
            <a:ext cx="2445944" cy="2615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n 19">
            <a:extLst>
              <a:ext uri="{FF2B5EF4-FFF2-40B4-BE49-F238E27FC236}">
                <a16:creationId xmlns:a16="http://schemas.microsoft.com/office/drawing/2014/main" id="{A23555D9-A5B6-4DFD-A65B-1F4FC288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798" y="2861786"/>
            <a:ext cx="2445944" cy="28165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20">
            <a:extLst>
              <a:ext uri="{FF2B5EF4-FFF2-40B4-BE49-F238E27FC236}">
                <a16:creationId xmlns:a16="http://schemas.microsoft.com/office/drawing/2014/main" id="{DB60B183-089B-4638-8C9B-D64BF4DAF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757" y="4093262"/>
            <a:ext cx="3037317" cy="18310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3C660781-12E7-40D3-859D-8349752B76E0}"/>
              </a:ext>
            </a:extLst>
          </p:cNvPr>
          <p:cNvSpPr>
            <a:spLocks noChangeArrowheads="1"/>
          </p:cNvSpPr>
          <p:nvPr/>
        </p:nvSpPr>
        <p:spPr bwMode="auto">
          <a:xfrm>
            <a:off x="1141413" y="1501723"/>
            <a:ext cx="3835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Se utilizarán 2 librerías</a:t>
            </a:r>
            <a:endParaRPr kumimoji="0" lang="es-MX" altLang="ko-KR"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ko-K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6">
            <a:extLst>
              <a:ext uri="{FF2B5EF4-FFF2-40B4-BE49-F238E27FC236}">
                <a16:creationId xmlns:a16="http://schemas.microsoft.com/office/drawing/2014/main" id="{E966A5AC-8428-4D73-A860-913C81E2350B}"/>
              </a:ext>
            </a:extLst>
          </p:cNvPr>
          <p:cNvSpPr>
            <a:spLocks noChangeArrowheads="1"/>
          </p:cNvSpPr>
          <p:nvPr/>
        </p:nvSpPr>
        <p:spPr bwMode="auto">
          <a:xfrm>
            <a:off x="4232275" y="4652080"/>
            <a:ext cx="76787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ko-KR" sz="12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 </a:t>
            </a:r>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Propiedad que almacenara el futuro valor para el nodo</a:t>
            </a:r>
            <a:endParaRPr kumimoji="0" lang="es-MX" altLang="ko-K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ko-KR" sz="1800" b="0" i="0" u="none" strike="noStrike" cap="none" normalizeH="0" baseline="0" dirty="0">
              <a:ln>
                <a:noFill/>
              </a:ln>
              <a:solidFill>
                <a:schemeClr val="tx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6FE8A695-58B3-4816-B3D3-5B572A2B7B88}"/>
              </a:ext>
            </a:extLst>
          </p:cNvPr>
          <p:cNvSpPr txBox="1"/>
          <p:nvPr/>
        </p:nvSpPr>
        <p:spPr>
          <a:xfrm>
            <a:off x="4003674" y="2727941"/>
            <a:ext cx="7678705"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ko-KR" sz="2400" b="0" i="0" u="none" strike="noStrike" cap="none" normalizeH="0" baseline="0" dirty="0">
                <a:ln>
                  <a:noFill/>
                </a:ln>
                <a:effectLst/>
                <a:latin typeface="Arial" panose="020B0604020202020204" pitchFamily="34" charset="0"/>
                <a:ea typeface="Malgun Gothic" panose="020B0503020000020004" pitchFamily="34" charset="-127"/>
                <a:cs typeface="Arial" panose="020B0604020202020204" pitchFamily="34" charset="0"/>
              </a:rPr>
              <a:t>Servirá</a:t>
            </a:r>
            <a:r>
              <a:rPr lang="es-MX" altLang="ko-KR" sz="2400" dirty="0">
                <a:latin typeface="Arial" panose="020B0604020202020204" pitchFamily="34" charset="0"/>
                <a:ea typeface="Malgun Gothic" panose="020B0503020000020004" pitchFamily="34" charset="-127"/>
                <a:cs typeface="Arial" panose="020B0604020202020204" pitchFamily="34" charset="0"/>
              </a:rPr>
              <a:t> </a:t>
            </a:r>
            <a:r>
              <a:rPr kumimoji="0" lang="es-MX" altLang="ko-KR" sz="2400" b="0" i="0" u="none" strike="noStrike" cap="none" normalizeH="0" baseline="0" dirty="0">
                <a:ln>
                  <a:noFill/>
                </a:ln>
                <a:effectLst/>
                <a:latin typeface="Arial" panose="020B0604020202020204" pitchFamily="34" charset="0"/>
                <a:ea typeface="Malgun Gothic" panose="020B0503020000020004" pitchFamily="34" charset="-127"/>
                <a:cs typeface="Arial" panose="020B0604020202020204" pitchFamily="34" charset="0"/>
              </a:rPr>
              <a:t> para que se ejecute una instrucción después de cierto tiempo</a:t>
            </a:r>
            <a:endParaRPr kumimoji="0" lang="es-MX" altLang="ko-KR" sz="24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526A6A4A-5435-4C46-B8DA-54C57E598762}"/>
              </a:ext>
            </a:extLst>
          </p:cNvPr>
          <p:cNvSpPr txBox="1"/>
          <p:nvPr/>
        </p:nvSpPr>
        <p:spPr>
          <a:xfrm>
            <a:off x="4003675" y="2241331"/>
            <a:ext cx="6102350" cy="461665"/>
          </a:xfrm>
          <a:prstGeom prst="rect">
            <a:avLst/>
          </a:prstGeom>
          <a:noFill/>
        </p:spPr>
        <p:txBody>
          <a:bodyPr wrap="square">
            <a:spAutoFit/>
          </a:bodyPr>
          <a:lstStyle/>
          <a:p>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 </a:t>
            </a:r>
            <a:r>
              <a:rPr lang="es-MX" altLang="ko-KR" sz="2400" dirty="0">
                <a:latin typeface="Arial" panose="020B0604020202020204" pitchFamily="34" charset="0"/>
                <a:ea typeface="Malgun Gothic" panose="020B0503020000020004" pitchFamily="34" charset="-127"/>
                <a:cs typeface="Arial" panose="020B0604020202020204" pitchFamily="34" charset="0"/>
              </a:rPr>
              <a:t>S</a:t>
            </a:r>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irve para dibujar sobre el formulario.</a:t>
            </a:r>
            <a:endParaRPr lang="es-MX" sz="2400" dirty="0"/>
          </a:p>
        </p:txBody>
      </p:sp>
    </p:spTree>
    <p:extLst>
      <p:ext uri="{BB962C8B-B14F-4D97-AF65-F5344CB8AC3E}">
        <p14:creationId xmlns:p14="http://schemas.microsoft.com/office/powerpoint/2010/main" val="6149009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289496B-05FE-4F38-88B7-B6C6287A8C1E}"/>
              </a:ext>
            </a:extLst>
          </p:cNvPr>
          <p:cNvSpPr>
            <a:spLocks noChangeArrowheads="1"/>
          </p:cNvSpPr>
          <p:nvPr/>
        </p:nvSpPr>
        <p:spPr bwMode="auto">
          <a:xfrm>
            <a:off x="1939925" y="534556"/>
            <a:ext cx="7280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variables son una auxiliar y ra</a:t>
            </a:r>
            <a:r>
              <a:rPr kumimoji="0" lang="es-MX" altLang="ko-KR" sz="2400" b="0" i="0" u="none" strike="noStrike" cap="none" normalizeH="0" baseline="0" dirty="0">
                <a:ln>
                  <a:noFill/>
                </a:ln>
                <a:solidFill>
                  <a:schemeClr val="tx1"/>
                </a:solidFill>
                <a:effectLst/>
                <a:latin typeface="Calibri" panose="020F0502020204030204" pitchFamily="34" charset="0"/>
                <a:ea typeface="Malgun Gothic" panose="020B0503020000020004" pitchFamily="34" charset="-127"/>
                <a:cs typeface="Arial" panose="020B0604020202020204" pitchFamily="34" charset="0"/>
              </a:rPr>
              <a:t>í</a:t>
            </a:r>
            <a:r>
              <a:rPr kumimoji="0" lang="es-MX" altLang="ko-KR" sz="2400" b="0" i="0" u="none" strike="noStrike" cap="none" normalizeH="0" baseline="0" dirty="0">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z tipo </a:t>
            </a:r>
            <a:r>
              <a:rPr kumimoji="0" lang="es-MX" altLang="ko-KR" sz="2400" b="0" i="0" u="none" strike="noStrike" cap="none" normalizeH="0" baseline="0" dirty="0" err="1">
                <a:ln>
                  <a:noFill/>
                </a:ln>
                <a:solidFill>
                  <a:schemeClr val="tx1"/>
                </a:solidFill>
                <a:effectLst/>
                <a:latin typeface="Arial" panose="020B0604020202020204" pitchFamily="34" charset="0"/>
                <a:ea typeface="Malgun Gothic" panose="020B0503020000020004" pitchFamily="34" charset="-127"/>
                <a:cs typeface="Arial" panose="020B0604020202020204" pitchFamily="34" charset="0"/>
              </a:rPr>
              <a:t>Nodo_arbol</a:t>
            </a:r>
            <a:endParaRPr kumimoji="0" lang="es-MX" altLang="ko-K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ko-KR" sz="1800" b="0" i="0" u="none" strike="noStrike" cap="none" normalizeH="0" baseline="0" dirty="0">
              <a:ln>
                <a:noFill/>
              </a:ln>
              <a:solidFill>
                <a:schemeClr val="tx1"/>
              </a:solidFill>
              <a:effectLst/>
              <a:latin typeface="Arial" panose="020B0604020202020204" pitchFamily="34" charset="0"/>
            </a:endParaRPr>
          </a:p>
        </p:txBody>
      </p:sp>
      <p:pic>
        <p:nvPicPr>
          <p:cNvPr id="2049" name="Imagen 21">
            <a:extLst>
              <a:ext uri="{FF2B5EF4-FFF2-40B4-BE49-F238E27FC236}">
                <a16:creationId xmlns:a16="http://schemas.microsoft.com/office/drawing/2014/main" id="{3CCF900E-AECF-403F-B51D-6D296A31F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183926"/>
            <a:ext cx="2584450" cy="6396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0488CB7-8498-4E10-968D-CD7CA19A4E18}"/>
              </a:ext>
            </a:extLst>
          </p:cNvPr>
          <p:cNvSpPr>
            <a:spLocks noChangeArrowheads="1"/>
          </p:cNvSpPr>
          <p:nvPr/>
        </p:nvSpPr>
        <p:spPr bwMode="auto">
          <a:xfrm>
            <a:off x="3502025" y="264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9" name="Imagen 8">
            <a:extLst>
              <a:ext uri="{FF2B5EF4-FFF2-40B4-BE49-F238E27FC236}">
                <a16:creationId xmlns:a16="http://schemas.microsoft.com/office/drawing/2014/main" id="{B1BE8DE2-06DA-4B36-81D0-06C0E3574124}"/>
              </a:ext>
            </a:extLst>
          </p:cNvPr>
          <p:cNvPicPr/>
          <p:nvPr/>
        </p:nvPicPr>
        <p:blipFill>
          <a:blip r:embed="rId3"/>
          <a:stretch>
            <a:fillRect/>
          </a:stretch>
        </p:blipFill>
        <p:spPr>
          <a:xfrm>
            <a:off x="800100" y="3113094"/>
            <a:ext cx="4191000" cy="2919406"/>
          </a:xfrm>
          <a:prstGeom prst="rect">
            <a:avLst/>
          </a:prstGeom>
        </p:spPr>
      </p:pic>
      <p:sp>
        <p:nvSpPr>
          <p:cNvPr id="11" name="CuadroTexto 10">
            <a:extLst>
              <a:ext uri="{FF2B5EF4-FFF2-40B4-BE49-F238E27FC236}">
                <a16:creationId xmlns:a16="http://schemas.microsoft.com/office/drawing/2014/main" id="{A1A5E205-73FC-449D-8E8F-E16F03B7D76D}"/>
              </a:ext>
            </a:extLst>
          </p:cNvPr>
          <p:cNvSpPr txBox="1"/>
          <p:nvPr/>
        </p:nvSpPr>
        <p:spPr>
          <a:xfrm>
            <a:off x="5816600" y="3228796"/>
            <a:ext cx="3781425"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Constructor por defecto</a:t>
            </a:r>
          </a:p>
        </p:txBody>
      </p:sp>
      <p:sp>
        <p:nvSpPr>
          <p:cNvPr id="13" name="CuadroTexto 12">
            <a:extLst>
              <a:ext uri="{FF2B5EF4-FFF2-40B4-BE49-F238E27FC236}">
                <a16:creationId xmlns:a16="http://schemas.microsoft.com/office/drawing/2014/main" id="{7D889AE5-6054-47ED-8A10-B88225892D06}"/>
              </a:ext>
            </a:extLst>
          </p:cNvPr>
          <p:cNvSpPr txBox="1"/>
          <p:nvPr/>
        </p:nvSpPr>
        <p:spPr>
          <a:xfrm>
            <a:off x="5340349" y="4958834"/>
            <a:ext cx="4733925"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Constructor con parámetros</a:t>
            </a:r>
          </a:p>
        </p:txBody>
      </p:sp>
    </p:spTree>
    <p:extLst>
      <p:ext uri="{BB962C8B-B14F-4D97-AF65-F5344CB8AC3E}">
        <p14:creationId xmlns:p14="http://schemas.microsoft.com/office/powerpoint/2010/main" val="20495645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ED7DC9C-6928-40C8-BCE0-B9BFA613D3F2}"/>
              </a:ext>
            </a:extLst>
          </p:cNvPr>
          <p:cNvSpPr txBox="1"/>
          <p:nvPr/>
        </p:nvSpPr>
        <p:spPr>
          <a:xfrm>
            <a:off x="1206500" y="508000"/>
            <a:ext cx="10312400" cy="523220"/>
          </a:xfrm>
          <a:prstGeom prst="rect">
            <a:avLst/>
          </a:prstGeom>
          <a:noFill/>
        </p:spPr>
        <p:txBody>
          <a:bodyPr wrap="square">
            <a:spAutoFit/>
          </a:bodyPr>
          <a:lstStyle/>
          <a:p>
            <a:r>
              <a:rPr lang="es-MX" sz="2800" dirty="0">
                <a:solidFill>
                  <a:srgbClr val="002060"/>
                </a:solidFill>
                <a:latin typeface="Arial" panose="020B0604020202020204" pitchFamily="34" charset="0"/>
                <a:cs typeface="Arial" panose="020B0604020202020204" pitchFamily="34" charset="0"/>
              </a:rPr>
              <a:t>Función para agregar un nuevo nodo (valor) al Árbol Binario</a:t>
            </a:r>
            <a:r>
              <a:rPr lang="es-MX" sz="2400" dirty="0">
                <a:solidFill>
                  <a:srgbClr val="002060"/>
                </a:solidFill>
                <a:latin typeface="Arial" panose="020B0604020202020204" pitchFamily="34" charset="0"/>
                <a:cs typeface="Arial" panose="020B0604020202020204" pitchFamily="34" charset="0"/>
              </a:rPr>
              <a:t>.</a:t>
            </a:r>
          </a:p>
        </p:txBody>
      </p:sp>
      <p:pic>
        <p:nvPicPr>
          <p:cNvPr id="6" name="Imagen 5">
            <a:extLst>
              <a:ext uri="{FF2B5EF4-FFF2-40B4-BE49-F238E27FC236}">
                <a16:creationId xmlns:a16="http://schemas.microsoft.com/office/drawing/2014/main" id="{6B629795-C3C5-40E3-B340-F60D3EF9ED1F}"/>
              </a:ext>
            </a:extLst>
          </p:cNvPr>
          <p:cNvPicPr/>
          <p:nvPr/>
        </p:nvPicPr>
        <p:blipFill>
          <a:blip r:embed="rId2"/>
          <a:stretch>
            <a:fillRect/>
          </a:stretch>
        </p:blipFill>
        <p:spPr>
          <a:xfrm>
            <a:off x="5800724" y="1087437"/>
            <a:ext cx="5921375" cy="3649663"/>
          </a:xfrm>
          <a:prstGeom prst="rect">
            <a:avLst/>
          </a:prstGeom>
        </p:spPr>
      </p:pic>
      <p:sp>
        <p:nvSpPr>
          <p:cNvPr id="8" name="CuadroTexto 7">
            <a:extLst>
              <a:ext uri="{FF2B5EF4-FFF2-40B4-BE49-F238E27FC236}">
                <a16:creationId xmlns:a16="http://schemas.microsoft.com/office/drawing/2014/main" id="{ECBA5987-FD76-43CC-B6A4-CC897CF2828D}"/>
              </a:ext>
            </a:extLst>
          </p:cNvPr>
          <p:cNvSpPr txBox="1"/>
          <p:nvPr/>
        </p:nvSpPr>
        <p:spPr>
          <a:xfrm>
            <a:off x="892175" y="2256135"/>
            <a:ext cx="4073525" cy="1938992"/>
          </a:xfrm>
          <a:prstGeom prst="rect">
            <a:avLst/>
          </a:prstGeom>
          <a:noFill/>
        </p:spPr>
        <p:txBody>
          <a:bodyPr wrap="square">
            <a:spAutoFit/>
          </a:bodyPr>
          <a:lstStyle/>
          <a:p>
            <a:r>
              <a:rPr lang="es-MX" sz="2400" dirty="0">
                <a:latin typeface="Arial" panose="020B0604020202020204" pitchFamily="34" charset="0"/>
                <a:ea typeface="Malgun Gothic" panose="020B0503020000020004" pitchFamily="34" charset="-127"/>
              </a:rPr>
              <a:t>S</a:t>
            </a:r>
            <a:r>
              <a:rPr lang="es-MX" sz="2400" dirty="0">
                <a:effectLst/>
                <a:latin typeface="Arial" panose="020B0604020202020204" pitchFamily="34" charset="0"/>
                <a:ea typeface="Malgun Gothic" panose="020B0503020000020004" pitchFamily="34" charset="-127"/>
              </a:rPr>
              <a:t>olo recibe el valor que será insertado dentro del árbol, después esa condicional </a:t>
            </a:r>
            <a:r>
              <a:rPr lang="es-MX" sz="2400" dirty="0" err="1">
                <a:effectLst/>
                <a:latin typeface="Arial" panose="020B0604020202020204" pitchFamily="34" charset="0"/>
                <a:ea typeface="Malgun Gothic" panose="020B0503020000020004" pitchFamily="34" charset="-127"/>
              </a:rPr>
              <a:t>if</a:t>
            </a:r>
            <a:r>
              <a:rPr lang="es-MX" sz="2400" dirty="0">
                <a:effectLst/>
                <a:latin typeface="Arial" panose="020B0604020202020204" pitchFamily="34" charset="0"/>
                <a:ea typeface="Malgun Gothic" panose="020B0503020000020004" pitchFamily="34" charset="-127"/>
              </a:rPr>
              <a:t> se encargara de saber si hay una raíz en el árbol</a:t>
            </a:r>
            <a:endParaRPr lang="es-MX" sz="2400" dirty="0"/>
          </a:p>
        </p:txBody>
      </p:sp>
    </p:spTree>
    <p:extLst>
      <p:ext uri="{BB962C8B-B14F-4D97-AF65-F5344CB8AC3E}">
        <p14:creationId xmlns:p14="http://schemas.microsoft.com/office/powerpoint/2010/main" val="42334677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3D802BE-4A13-4561-917B-DEB27F3478CD}"/>
              </a:ext>
            </a:extLst>
          </p:cNvPr>
          <p:cNvSpPr txBox="1"/>
          <p:nvPr/>
        </p:nvSpPr>
        <p:spPr>
          <a:xfrm>
            <a:off x="1231900" y="286435"/>
            <a:ext cx="9918700"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Función para eliminar un nodo (valor) del Árbol Binario.</a:t>
            </a:r>
          </a:p>
        </p:txBody>
      </p:sp>
      <p:pic>
        <p:nvPicPr>
          <p:cNvPr id="6" name="Imagen 5">
            <a:extLst>
              <a:ext uri="{FF2B5EF4-FFF2-40B4-BE49-F238E27FC236}">
                <a16:creationId xmlns:a16="http://schemas.microsoft.com/office/drawing/2014/main" id="{BF065B4A-F8D1-43CD-98C1-F6F7EF63688C}"/>
              </a:ext>
            </a:extLst>
          </p:cNvPr>
          <p:cNvPicPr/>
          <p:nvPr/>
        </p:nvPicPr>
        <p:blipFill>
          <a:blip r:embed="rId2"/>
          <a:stretch>
            <a:fillRect/>
          </a:stretch>
        </p:blipFill>
        <p:spPr>
          <a:xfrm>
            <a:off x="1338262" y="1270000"/>
            <a:ext cx="4757738" cy="1968500"/>
          </a:xfrm>
          <a:prstGeom prst="rect">
            <a:avLst/>
          </a:prstGeom>
        </p:spPr>
      </p:pic>
      <p:sp>
        <p:nvSpPr>
          <p:cNvPr id="8" name="CuadroTexto 7">
            <a:extLst>
              <a:ext uri="{FF2B5EF4-FFF2-40B4-BE49-F238E27FC236}">
                <a16:creationId xmlns:a16="http://schemas.microsoft.com/office/drawing/2014/main" id="{F01092F6-BCFE-426B-85AB-167606B2AB0F}"/>
              </a:ext>
            </a:extLst>
          </p:cNvPr>
          <p:cNvSpPr txBox="1"/>
          <p:nvPr/>
        </p:nvSpPr>
        <p:spPr>
          <a:xfrm>
            <a:off x="282574" y="3619501"/>
            <a:ext cx="11744325" cy="914481"/>
          </a:xfrm>
          <a:prstGeom prst="rect">
            <a:avLst/>
          </a:prstGeom>
          <a:noFill/>
        </p:spPr>
        <p:txBody>
          <a:bodyPr wrap="square">
            <a:spAutoFit/>
          </a:bodyPr>
          <a:lstStyle/>
          <a:p>
            <a:pPr algn="just">
              <a:lnSpc>
                <a:spcPct val="115000"/>
              </a:lnSpc>
              <a:spcAft>
                <a:spcPts val="800"/>
              </a:spcAft>
            </a:pPr>
            <a:r>
              <a:rPr lang="es-MX" sz="2400" dirty="0">
                <a:solidFill>
                  <a:srgbClr val="002060"/>
                </a:solidFill>
                <a:effectLst/>
                <a:latin typeface="Arial" panose="020B0604020202020204" pitchFamily="34" charset="0"/>
                <a:ea typeface="Malgun Gothic" panose="020B0503020000020004" pitchFamily="34" charset="-127"/>
                <a:cs typeface="Times New Roman" panose="02020603050405020304" pitchFamily="18" charset="0"/>
              </a:rPr>
              <a:t>Método rais, que lo único que hará será regresar la Raíz para utilizarla en otro método</a:t>
            </a:r>
            <a:endParaRPr lang="es-MX" sz="2400" dirty="0">
              <a:solidFill>
                <a:srgbClr val="00206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pic>
        <p:nvPicPr>
          <p:cNvPr id="9" name="Imagen 8">
            <a:extLst>
              <a:ext uri="{FF2B5EF4-FFF2-40B4-BE49-F238E27FC236}">
                <a16:creationId xmlns:a16="http://schemas.microsoft.com/office/drawing/2014/main" id="{BAA64C89-03F7-46B9-B445-DD3890D1725F}"/>
              </a:ext>
            </a:extLst>
          </p:cNvPr>
          <p:cNvPicPr/>
          <p:nvPr/>
        </p:nvPicPr>
        <p:blipFill>
          <a:blip r:embed="rId3"/>
          <a:stretch>
            <a:fillRect/>
          </a:stretch>
        </p:blipFill>
        <p:spPr>
          <a:xfrm>
            <a:off x="1231900" y="4521200"/>
            <a:ext cx="4229100" cy="1727200"/>
          </a:xfrm>
          <a:prstGeom prst="rect">
            <a:avLst/>
          </a:prstGeom>
        </p:spPr>
      </p:pic>
    </p:spTree>
    <p:extLst>
      <p:ext uri="{BB962C8B-B14F-4D97-AF65-F5344CB8AC3E}">
        <p14:creationId xmlns:p14="http://schemas.microsoft.com/office/powerpoint/2010/main" val="1700053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227F431-237E-4853-AD15-B1A8BA604023}"/>
              </a:ext>
            </a:extLst>
          </p:cNvPr>
          <p:cNvSpPr txBox="1"/>
          <p:nvPr/>
        </p:nvSpPr>
        <p:spPr>
          <a:xfrm>
            <a:off x="1031874" y="420468"/>
            <a:ext cx="10220325"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Método para buscar un nodo (valor) del Árbol Binario.</a:t>
            </a:r>
          </a:p>
        </p:txBody>
      </p:sp>
      <p:pic>
        <p:nvPicPr>
          <p:cNvPr id="6" name="Imagen 5">
            <a:extLst>
              <a:ext uri="{FF2B5EF4-FFF2-40B4-BE49-F238E27FC236}">
                <a16:creationId xmlns:a16="http://schemas.microsoft.com/office/drawing/2014/main" id="{09036B6D-F693-4191-85B3-8F87A1499DC8}"/>
              </a:ext>
            </a:extLst>
          </p:cNvPr>
          <p:cNvPicPr/>
          <p:nvPr/>
        </p:nvPicPr>
        <p:blipFill>
          <a:blip r:embed="rId2"/>
          <a:stretch>
            <a:fillRect/>
          </a:stretch>
        </p:blipFill>
        <p:spPr>
          <a:xfrm>
            <a:off x="1031874" y="1633537"/>
            <a:ext cx="5813426" cy="3078163"/>
          </a:xfrm>
          <a:prstGeom prst="rect">
            <a:avLst/>
          </a:prstGeom>
        </p:spPr>
      </p:pic>
      <p:sp>
        <p:nvSpPr>
          <p:cNvPr id="8" name="CuadroTexto 7">
            <a:extLst>
              <a:ext uri="{FF2B5EF4-FFF2-40B4-BE49-F238E27FC236}">
                <a16:creationId xmlns:a16="http://schemas.microsoft.com/office/drawing/2014/main" id="{0E526943-1B44-4E39-B36F-931E2F9A11C2}"/>
              </a:ext>
            </a:extLst>
          </p:cNvPr>
          <p:cNvSpPr txBox="1"/>
          <p:nvPr/>
        </p:nvSpPr>
        <p:spPr>
          <a:xfrm>
            <a:off x="7851774" y="2065634"/>
            <a:ext cx="4048126" cy="1938992"/>
          </a:xfrm>
          <a:prstGeom prst="rect">
            <a:avLst/>
          </a:prstGeom>
          <a:noFill/>
        </p:spPr>
        <p:txBody>
          <a:bodyPr wrap="square">
            <a:spAutoFit/>
          </a:bodyPr>
          <a:lstStyle/>
          <a:p>
            <a:r>
              <a:rPr lang="es-MX" sz="2400" dirty="0">
                <a:solidFill>
                  <a:srgbClr val="002060"/>
                </a:solidFill>
                <a:latin typeface="Arial" panose="020B0604020202020204" pitchFamily="34" charset="0"/>
                <a:ea typeface="Malgun Gothic" panose="020B0503020000020004" pitchFamily="34" charset="-127"/>
              </a:rPr>
              <a:t>R</a:t>
            </a:r>
            <a:r>
              <a:rPr lang="es-MX" sz="2400" dirty="0">
                <a:solidFill>
                  <a:srgbClr val="002060"/>
                </a:solidFill>
                <a:effectLst/>
                <a:latin typeface="Arial" panose="020B0604020202020204" pitchFamily="34" charset="0"/>
                <a:ea typeface="Malgun Gothic" panose="020B0503020000020004" pitchFamily="34" charset="-127"/>
              </a:rPr>
              <a:t>ecibe qué valor se buscara, después </a:t>
            </a:r>
            <a:r>
              <a:rPr lang="es-MX" sz="2400" dirty="0" err="1">
                <a:solidFill>
                  <a:srgbClr val="002060"/>
                </a:solidFill>
                <a:effectLst/>
                <a:latin typeface="Arial" panose="020B0604020202020204" pitchFamily="34" charset="0"/>
                <a:ea typeface="Malgun Gothic" panose="020B0503020000020004" pitchFamily="34" charset="-127"/>
              </a:rPr>
              <a:t>instansia</a:t>
            </a:r>
            <a:r>
              <a:rPr lang="es-MX" sz="2400" dirty="0">
                <a:solidFill>
                  <a:srgbClr val="002060"/>
                </a:solidFill>
                <a:effectLst/>
                <a:latin typeface="Arial" panose="020B0604020202020204" pitchFamily="34" charset="0"/>
                <a:ea typeface="Malgun Gothic" panose="020B0503020000020004" pitchFamily="34" charset="-127"/>
              </a:rPr>
              <a:t> un objeto tipo </a:t>
            </a:r>
            <a:r>
              <a:rPr lang="es-MX" sz="2400" dirty="0" err="1">
                <a:solidFill>
                  <a:srgbClr val="002060"/>
                </a:solidFill>
                <a:effectLst/>
                <a:latin typeface="Arial" panose="020B0604020202020204" pitchFamily="34" charset="0"/>
                <a:ea typeface="Malgun Gothic" panose="020B0503020000020004" pitchFamily="34" charset="-127"/>
              </a:rPr>
              <a:t>Nodo_Arbol</a:t>
            </a:r>
            <a:r>
              <a:rPr lang="es-MX" sz="2400" dirty="0">
                <a:solidFill>
                  <a:srgbClr val="002060"/>
                </a:solidFill>
                <a:effectLst/>
                <a:latin typeface="Arial" panose="020B0604020202020204" pitchFamily="34" charset="0"/>
                <a:ea typeface="Malgun Gothic" panose="020B0503020000020004" pitchFamily="34" charset="-127"/>
              </a:rPr>
              <a:t> llamado n, después la condicional </a:t>
            </a:r>
            <a:r>
              <a:rPr lang="es-MX" sz="2400" dirty="0" err="1">
                <a:solidFill>
                  <a:srgbClr val="002060"/>
                </a:solidFill>
                <a:effectLst/>
                <a:latin typeface="Arial" panose="020B0604020202020204" pitchFamily="34" charset="0"/>
                <a:ea typeface="Malgun Gothic" panose="020B0503020000020004" pitchFamily="34" charset="-127"/>
              </a:rPr>
              <a:t>if</a:t>
            </a:r>
            <a:r>
              <a:rPr lang="es-MX" sz="2400" dirty="0">
                <a:solidFill>
                  <a:srgbClr val="002060"/>
                </a:solidFill>
                <a:effectLst/>
                <a:latin typeface="Arial" panose="020B0604020202020204" pitchFamily="34" charset="0"/>
                <a:ea typeface="Malgun Gothic" panose="020B0503020000020004" pitchFamily="34" charset="-127"/>
              </a:rPr>
              <a:t> se encargara.</a:t>
            </a:r>
            <a:endParaRPr lang="es-MX" sz="2400" dirty="0">
              <a:solidFill>
                <a:srgbClr val="002060"/>
              </a:solidFill>
            </a:endParaRPr>
          </a:p>
        </p:txBody>
      </p:sp>
    </p:spTree>
    <p:extLst>
      <p:ext uri="{BB962C8B-B14F-4D97-AF65-F5344CB8AC3E}">
        <p14:creationId xmlns:p14="http://schemas.microsoft.com/office/powerpoint/2010/main" val="3044569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5599855-3A19-448F-A178-6170F3F6B86B}"/>
              </a:ext>
            </a:extLst>
          </p:cNvPr>
          <p:cNvSpPr txBox="1"/>
          <p:nvPr/>
        </p:nvSpPr>
        <p:spPr>
          <a:xfrm>
            <a:off x="1374774" y="424934"/>
            <a:ext cx="7604125" cy="523220"/>
          </a:xfrm>
          <a:prstGeom prst="rect">
            <a:avLst/>
          </a:prstGeom>
          <a:noFill/>
        </p:spPr>
        <p:txBody>
          <a:bodyPr wrap="square">
            <a:spAutoFit/>
          </a:bodyPr>
          <a:lstStyle/>
          <a:p>
            <a:r>
              <a:rPr lang="es-MX" sz="2800" dirty="0">
                <a:solidFill>
                  <a:srgbClr val="002060"/>
                </a:solidFill>
                <a:latin typeface="Arial" panose="020B0604020202020204" pitchFamily="34" charset="0"/>
                <a:cs typeface="Arial" panose="020B0604020202020204" pitchFamily="34" charset="0"/>
              </a:rPr>
              <a:t>Función que dibuja el árbol binario </a:t>
            </a:r>
          </a:p>
        </p:txBody>
      </p:sp>
      <p:pic>
        <p:nvPicPr>
          <p:cNvPr id="6" name="Imagen 5">
            <a:extLst>
              <a:ext uri="{FF2B5EF4-FFF2-40B4-BE49-F238E27FC236}">
                <a16:creationId xmlns:a16="http://schemas.microsoft.com/office/drawing/2014/main" id="{9B966167-E6A5-42A6-ACB7-4772A9EC4EE2}"/>
              </a:ext>
            </a:extLst>
          </p:cNvPr>
          <p:cNvPicPr/>
          <p:nvPr/>
        </p:nvPicPr>
        <p:blipFill>
          <a:blip r:embed="rId2"/>
          <a:stretch>
            <a:fillRect/>
          </a:stretch>
        </p:blipFill>
        <p:spPr>
          <a:xfrm>
            <a:off x="762636" y="1846232"/>
            <a:ext cx="6448425" cy="2763868"/>
          </a:xfrm>
          <a:prstGeom prst="rect">
            <a:avLst/>
          </a:prstGeom>
        </p:spPr>
      </p:pic>
      <p:sp>
        <p:nvSpPr>
          <p:cNvPr id="8" name="CuadroTexto 7">
            <a:extLst>
              <a:ext uri="{FF2B5EF4-FFF2-40B4-BE49-F238E27FC236}">
                <a16:creationId xmlns:a16="http://schemas.microsoft.com/office/drawing/2014/main" id="{1F0EC866-69CF-4232-8C8B-5983A035D441}"/>
              </a:ext>
            </a:extLst>
          </p:cNvPr>
          <p:cNvSpPr txBox="1"/>
          <p:nvPr/>
        </p:nvSpPr>
        <p:spPr>
          <a:xfrm>
            <a:off x="7311389" y="2171658"/>
            <a:ext cx="4759960" cy="369332"/>
          </a:xfrm>
          <a:prstGeom prst="rect">
            <a:avLst/>
          </a:prstGeom>
          <a:noFill/>
        </p:spPr>
        <p:txBody>
          <a:bodyPr wrap="square">
            <a:spAutoFit/>
          </a:bodyPr>
          <a:lstStyle/>
          <a:p>
            <a:r>
              <a:rPr lang="es-MX" dirty="0">
                <a:solidFill>
                  <a:srgbClr val="002060"/>
                </a:solidFill>
                <a:latin typeface="Arial" panose="020B0604020202020204" pitchFamily="34" charset="0"/>
                <a:cs typeface="Arial" panose="020B0604020202020204" pitchFamily="34" charset="0"/>
              </a:rPr>
              <a:t>P</a:t>
            </a:r>
            <a:r>
              <a:rPr lang="es-MX" sz="1800" dirty="0">
                <a:solidFill>
                  <a:srgbClr val="002060"/>
                </a:solidFill>
                <a:latin typeface="Arial" panose="020B0604020202020204" pitchFamily="34" charset="0"/>
                <a:cs typeface="Arial" panose="020B0604020202020204" pitchFamily="34" charset="0"/>
              </a:rPr>
              <a:t>osiciones de la raíz del árbol</a:t>
            </a:r>
            <a:endParaRPr lang="es-MX" dirty="0">
              <a:solidFill>
                <a:srgbClr val="002060"/>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A3A4D3C7-E209-4643-8A40-B0C2EA6EFADD}"/>
              </a:ext>
            </a:extLst>
          </p:cNvPr>
          <p:cNvSpPr txBox="1"/>
          <p:nvPr/>
        </p:nvSpPr>
        <p:spPr>
          <a:xfrm>
            <a:off x="7432039" y="2674891"/>
            <a:ext cx="4518660" cy="369332"/>
          </a:xfrm>
          <a:prstGeom prst="rect">
            <a:avLst/>
          </a:prstGeom>
          <a:noFill/>
        </p:spPr>
        <p:txBody>
          <a:bodyPr wrap="square">
            <a:spAutoFit/>
          </a:bodyPr>
          <a:lstStyle/>
          <a:p>
            <a:r>
              <a:rPr lang="es-MX" dirty="0">
                <a:solidFill>
                  <a:srgbClr val="002060"/>
                </a:solidFill>
                <a:latin typeface="Arial" panose="020B0604020202020204" pitchFamily="34" charset="0"/>
                <a:cs typeface="Arial" panose="020B0604020202020204" pitchFamily="34" charset="0"/>
              </a:rPr>
              <a:t>P</a:t>
            </a:r>
            <a:r>
              <a:rPr lang="es-MX" sz="1800" dirty="0">
                <a:solidFill>
                  <a:srgbClr val="002060"/>
                </a:solidFill>
                <a:latin typeface="Arial" panose="020B0604020202020204" pitchFamily="34" charset="0"/>
                <a:cs typeface="Arial" panose="020B0604020202020204" pitchFamily="34" charset="0"/>
              </a:rPr>
              <a:t>osición de cada nodo</a:t>
            </a:r>
            <a:endParaRPr lang="es-MX" dirty="0">
              <a:solidFill>
                <a:srgbClr val="00206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9FF17A7B-8BB8-4C2D-9397-38D72C0614D4}"/>
              </a:ext>
            </a:extLst>
          </p:cNvPr>
          <p:cNvSpPr txBox="1"/>
          <p:nvPr/>
        </p:nvSpPr>
        <p:spPr>
          <a:xfrm>
            <a:off x="7432039" y="3312026"/>
            <a:ext cx="3997325" cy="369332"/>
          </a:xfrm>
          <a:prstGeom prst="rect">
            <a:avLst/>
          </a:prstGeom>
          <a:noFill/>
        </p:spPr>
        <p:txBody>
          <a:bodyPr wrap="square">
            <a:spAutoFit/>
          </a:bodyPr>
          <a:lstStyle/>
          <a:p>
            <a:r>
              <a:rPr lang="es-MX" sz="1800" dirty="0">
                <a:solidFill>
                  <a:srgbClr val="002060"/>
                </a:solidFill>
                <a:latin typeface="Arial" panose="020B0604020202020204" pitchFamily="34" charset="0"/>
                <a:cs typeface="Arial" panose="020B0604020202020204" pitchFamily="34" charset="0"/>
              </a:rPr>
              <a:t>Dibuja los enlaces entre nodos </a:t>
            </a:r>
            <a:endParaRPr lang="es-MX"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74188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30E352A-F484-45F9-B601-F98AEA6ADF70}"/>
              </a:ext>
            </a:extLst>
          </p:cNvPr>
          <p:cNvSpPr txBox="1"/>
          <p:nvPr/>
        </p:nvSpPr>
        <p:spPr>
          <a:xfrm>
            <a:off x="1260475" y="475734"/>
            <a:ext cx="6102350" cy="523220"/>
          </a:xfrm>
          <a:prstGeom prst="rect">
            <a:avLst/>
          </a:prstGeom>
          <a:noFill/>
        </p:spPr>
        <p:txBody>
          <a:bodyPr wrap="square">
            <a:spAutoFit/>
          </a:bodyPr>
          <a:lstStyle/>
          <a:p>
            <a:r>
              <a:rPr lang="es-MX" sz="2800">
                <a:effectLst/>
                <a:latin typeface="Arial" panose="020B0604020202020204" pitchFamily="34" charset="0"/>
                <a:ea typeface="Malgun Gothic" panose="020B0503020000020004" pitchFamily="34" charset="-127"/>
              </a:rPr>
              <a:t>Método para dar color a los nodos</a:t>
            </a:r>
            <a:endParaRPr lang="es-MX" sz="2800" dirty="0"/>
          </a:p>
        </p:txBody>
      </p:sp>
      <p:pic>
        <p:nvPicPr>
          <p:cNvPr id="6" name="Imagen 5">
            <a:extLst>
              <a:ext uri="{FF2B5EF4-FFF2-40B4-BE49-F238E27FC236}">
                <a16:creationId xmlns:a16="http://schemas.microsoft.com/office/drawing/2014/main" id="{C1643D5B-96A4-477D-B50C-F97F7C770C13}"/>
              </a:ext>
            </a:extLst>
          </p:cNvPr>
          <p:cNvPicPr/>
          <p:nvPr/>
        </p:nvPicPr>
        <p:blipFill rotWithShape="1">
          <a:blip r:embed="rId2"/>
          <a:srcRect l="8656" t="12980" r="25832" b="11250"/>
          <a:stretch/>
        </p:blipFill>
        <p:spPr bwMode="auto">
          <a:xfrm>
            <a:off x="2248376" y="1386204"/>
            <a:ext cx="8089424" cy="47097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4976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D0B5190-B8CE-4B82-9A50-4334AC3A0C87}"/>
              </a:ext>
            </a:extLst>
          </p:cNvPr>
          <p:cNvPicPr/>
          <p:nvPr/>
        </p:nvPicPr>
        <p:blipFill rotWithShape="1">
          <a:blip r:embed="rId2"/>
          <a:srcRect l="6959" t="16301" r="18364" b="23626"/>
          <a:stretch/>
        </p:blipFill>
        <p:spPr bwMode="auto">
          <a:xfrm>
            <a:off x="2225674" y="1476375"/>
            <a:ext cx="7959726" cy="3905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4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Marcador de contenido 3">
            <a:extLst>
              <a:ext uri="{FF2B5EF4-FFF2-40B4-BE49-F238E27FC236}">
                <a16:creationId xmlns:a16="http://schemas.microsoft.com/office/drawing/2014/main" id="{81DB737B-EB9F-4EE5-AD11-9FF7ADAEB3D2}"/>
              </a:ext>
            </a:extLst>
          </p:cNvPr>
          <p:cNvPicPr>
            <a:picLocks noChangeAspect="1"/>
          </p:cNvPicPr>
          <p:nvPr/>
        </p:nvPicPr>
        <p:blipFill rotWithShape="1">
          <a:blip r:embed="rId2"/>
          <a:srcRect l="28168" t="54333" r="68862" b="39622"/>
          <a:stretch/>
        </p:blipFill>
        <p:spPr>
          <a:xfrm>
            <a:off x="6655394" y="4752715"/>
            <a:ext cx="472965" cy="541179"/>
          </a:xfrm>
          <a:prstGeom prst="rect">
            <a:avLst/>
          </a:prstGeom>
        </p:spPr>
      </p:pic>
      <p:pic>
        <p:nvPicPr>
          <p:cNvPr id="212" name="Marcador de contenido 3">
            <a:extLst>
              <a:ext uri="{FF2B5EF4-FFF2-40B4-BE49-F238E27FC236}">
                <a16:creationId xmlns:a16="http://schemas.microsoft.com/office/drawing/2014/main" id="{63AC22D7-EC1F-4210-B9EC-D4173DDC878D}"/>
              </a:ext>
            </a:extLst>
          </p:cNvPr>
          <p:cNvPicPr>
            <a:picLocks noChangeAspect="1"/>
          </p:cNvPicPr>
          <p:nvPr/>
        </p:nvPicPr>
        <p:blipFill rotWithShape="1">
          <a:blip r:embed="rId2"/>
          <a:srcRect l="28168" t="54333" r="68862" b="39622"/>
          <a:stretch/>
        </p:blipFill>
        <p:spPr>
          <a:xfrm>
            <a:off x="11847683" y="3210456"/>
            <a:ext cx="344318" cy="541179"/>
          </a:xfrm>
          <a:prstGeom prst="rect">
            <a:avLst/>
          </a:prstGeom>
        </p:spPr>
      </p:pic>
      <p:pic>
        <p:nvPicPr>
          <p:cNvPr id="210" name="Marcador de contenido 3">
            <a:extLst>
              <a:ext uri="{FF2B5EF4-FFF2-40B4-BE49-F238E27FC236}">
                <a16:creationId xmlns:a16="http://schemas.microsoft.com/office/drawing/2014/main" id="{E935E9D1-0E52-4DA2-8DE7-2D67ECBBADBD}"/>
              </a:ext>
            </a:extLst>
          </p:cNvPr>
          <p:cNvPicPr>
            <a:picLocks noChangeAspect="1"/>
          </p:cNvPicPr>
          <p:nvPr/>
        </p:nvPicPr>
        <p:blipFill rotWithShape="1">
          <a:blip r:embed="rId2"/>
          <a:srcRect l="28168" t="54333" r="68862" b="39622"/>
          <a:stretch/>
        </p:blipFill>
        <p:spPr>
          <a:xfrm>
            <a:off x="10095838" y="3210456"/>
            <a:ext cx="472965" cy="541179"/>
          </a:xfrm>
          <a:prstGeom prst="rect">
            <a:avLst/>
          </a:prstGeom>
        </p:spPr>
      </p:pic>
      <p:pic>
        <p:nvPicPr>
          <p:cNvPr id="208" name="Marcador de contenido 3">
            <a:extLst>
              <a:ext uri="{FF2B5EF4-FFF2-40B4-BE49-F238E27FC236}">
                <a16:creationId xmlns:a16="http://schemas.microsoft.com/office/drawing/2014/main" id="{6D78F0D1-2379-4F9B-A37A-3FE84FAA32A3}"/>
              </a:ext>
            </a:extLst>
          </p:cNvPr>
          <p:cNvPicPr>
            <a:picLocks noChangeAspect="1"/>
          </p:cNvPicPr>
          <p:nvPr/>
        </p:nvPicPr>
        <p:blipFill rotWithShape="1">
          <a:blip r:embed="rId2"/>
          <a:srcRect l="28168" t="54333" r="68862" b="39622"/>
          <a:stretch/>
        </p:blipFill>
        <p:spPr>
          <a:xfrm>
            <a:off x="9700603" y="3244341"/>
            <a:ext cx="472965" cy="541179"/>
          </a:xfrm>
          <a:prstGeom prst="rect">
            <a:avLst/>
          </a:prstGeom>
        </p:spPr>
      </p:pic>
      <p:pic>
        <p:nvPicPr>
          <p:cNvPr id="206" name="Marcador de contenido 3">
            <a:extLst>
              <a:ext uri="{FF2B5EF4-FFF2-40B4-BE49-F238E27FC236}">
                <a16:creationId xmlns:a16="http://schemas.microsoft.com/office/drawing/2014/main" id="{DC514DC3-7DCB-4093-B374-F9F9C04D9546}"/>
              </a:ext>
            </a:extLst>
          </p:cNvPr>
          <p:cNvPicPr>
            <a:picLocks noChangeAspect="1"/>
          </p:cNvPicPr>
          <p:nvPr/>
        </p:nvPicPr>
        <p:blipFill rotWithShape="1">
          <a:blip r:embed="rId2"/>
          <a:srcRect l="28168" t="54333" r="68862" b="39622"/>
          <a:stretch/>
        </p:blipFill>
        <p:spPr>
          <a:xfrm>
            <a:off x="8058712" y="3210457"/>
            <a:ext cx="472965" cy="541179"/>
          </a:xfrm>
          <a:prstGeom prst="rect">
            <a:avLst/>
          </a:prstGeom>
        </p:spPr>
      </p:pic>
      <p:pic>
        <p:nvPicPr>
          <p:cNvPr id="204" name="Marcador de contenido 3">
            <a:extLst>
              <a:ext uri="{FF2B5EF4-FFF2-40B4-BE49-F238E27FC236}">
                <a16:creationId xmlns:a16="http://schemas.microsoft.com/office/drawing/2014/main" id="{3B3D2181-9327-413C-B7A8-02A74C17069E}"/>
              </a:ext>
            </a:extLst>
          </p:cNvPr>
          <p:cNvPicPr>
            <a:picLocks noChangeAspect="1"/>
          </p:cNvPicPr>
          <p:nvPr/>
        </p:nvPicPr>
        <p:blipFill rotWithShape="1">
          <a:blip r:embed="rId2"/>
          <a:srcRect l="28168" t="54333" r="68862" b="39622"/>
          <a:stretch/>
        </p:blipFill>
        <p:spPr>
          <a:xfrm>
            <a:off x="4863198" y="4797785"/>
            <a:ext cx="472965" cy="541179"/>
          </a:xfrm>
          <a:prstGeom prst="rect">
            <a:avLst/>
          </a:prstGeom>
        </p:spPr>
      </p:pic>
      <p:pic>
        <p:nvPicPr>
          <p:cNvPr id="202" name="Marcador de contenido 3">
            <a:extLst>
              <a:ext uri="{FF2B5EF4-FFF2-40B4-BE49-F238E27FC236}">
                <a16:creationId xmlns:a16="http://schemas.microsoft.com/office/drawing/2014/main" id="{2FE0DF59-52FF-4376-BBE2-FB70C7C0DE93}"/>
              </a:ext>
            </a:extLst>
          </p:cNvPr>
          <p:cNvPicPr>
            <a:picLocks noChangeAspect="1"/>
          </p:cNvPicPr>
          <p:nvPr/>
        </p:nvPicPr>
        <p:blipFill rotWithShape="1">
          <a:blip r:embed="rId2"/>
          <a:srcRect l="28168" t="54333" r="68862" b="39622"/>
          <a:stretch/>
        </p:blipFill>
        <p:spPr>
          <a:xfrm>
            <a:off x="7601978" y="3244342"/>
            <a:ext cx="472965" cy="541179"/>
          </a:xfrm>
          <a:prstGeom prst="rect">
            <a:avLst/>
          </a:prstGeom>
        </p:spPr>
      </p:pic>
      <p:pic>
        <p:nvPicPr>
          <p:cNvPr id="200" name="Marcador de contenido 3">
            <a:extLst>
              <a:ext uri="{FF2B5EF4-FFF2-40B4-BE49-F238E27FC236}">
                <a16:creationId xmlns:a16="http://schemas.microsoft.com/office/drawing/2014/main" id="{F5CA4670-551E-44ED-B096-C4D68B5FEF0D}"/>
              </a:ext>
            </a:extLst>
          </p:cNvPr>
          <p:cNvPicPr>
            <a:picLocks noChangeAspect="1"/>
          </p:cNvPicPr>
          <p:nvPr/>
        </p:nvPicPr>
        <p:blipFill rotWithShape="1">
          <a:blip r:embed="rId2"/>
          <a:srcRect l="28168" t="54333" r="68862" b="39622"/>
          <a:stretch/>
        </p:blipFill>
        <p:spPr>
          <a:xfrm>
            <a:off x="5649357" y="3210457"/>
            <a:ext cx="472965" cy="541179"/>
          </a:xfrm>
          <a:prstGeom prst="rect">
            <a:avLst/>
          </a:prstGeom>
        </p:spPr>
      </p:pic>
      <p:pic>
        <p:nvPicPr>
          <p:cNvPr id="198" name="Marcador de contenido 3">
            <a:extLst>
              <a:ext uri="{FF2B5EF4-FFF2-40B4-BE49-F238E27FC236}">
                <a16:creationId xmlns:a16="http://schemas.microsoft.com/office/drawing/2014/main" id="{BC96C687-D87D-4B1E-AC7E-0FD82ED54BF1}"/>
              </a:ext>
            </a:extLst>
          </p:cNvPr>
          <p:cNvPicPr>
            <a:picLocks noChangeAspect="1"/>
          </p:cNvPicPr>
          <p:nvPr/>
        </p:nvPicPr>
        <p:blipFill rotWithShape="1">
          <a:blip r:embed="rId2"/>
          <a:srcRect l="28168" t="54333" r="68862" b="39622"/>
          <a:stretch/>
        </p:blipFill>
        <p:spPr>
          <a:xfrm>
            <a:off x="4390702" y="4876181"/>
            <a:ext cx="472965" cy="541179"/>
          </a:xfrm>
          <a:prstGeom prst="rect">
            <a:avLst/>
          </a:prstGeom>
        </p:spPr>
      </p:pic>
      <p:pic>
        <p:nvPicPr>
          <p:cNvPr id="196" name="Marcador de contenido 3">
            <a:extLst>
              <a:ext uri="{FF2B5EF4-FFF2-40B4-BE49-F238E27FC236}">
                <a16:creationId xmlns:a16="http://schemas.microsoft.com/office/drawing/2014/main" id="{A0570F43-28E8-427E-9631-4ACBA0793B73}"/>
              </a:ext>
            </a:extLst>
          </p:cNvPr>
          <p:cNvPicPr>
            <a:picLocks noChangeAspect="1"/>
          </p:cNvPicPr>
          <p:nvPr/>
        </p:nvPicPr>
        <p:blipFill rotWithShape="1">
          <a:blip r:embed="rId2"/>
          <a:srcRect l="28168" t="54333" r="68862" b="39622"/>
          <a:stretch/>
        </p:blipFill>
        <p:spPr>
          <a:xfrm>
            <a:off x="2649877" y="4776937"/>
            <a:ext cx="472965" cy="541179"/>
          </a:xfrm>
          <a:prstGeom prst="rect">
            <a:avLst/>
          </a:prstGeom>
        </p:spPr>
      </p:pic>
      <p:pic>
        <p:nvPicPr>
          <p:cNvPr id="194" name="Marcador de contenido 3">
            <a:extLst>
              <a:ext uri="{FF2B5EF4-FFF2-40B4-BE49-F238E27FC236}">
                <a16:creationId xmlns:a16="http://schemas.microsoft.com/office/drawing/2014/main" id="{5A7CCBE6-1838-4013-97F0-58CAC226E0BD}"/>
              </a:ext>
            </a:extLst>
          </p:cNvPr>
          <p:cNvPicPr>
            <a:picLocks noChangeAspect="1"/>
          </p:cNvPicPr>
          <p:nvPr/>
        </p:nvPicPr>
        <p:blipFill rotWithShape="1">
          <a:blip r:embed="rId2"/>
          <a:srcRect l="28168" t="54333" r="68862" b="39622"/>
          <a:stretch/>
        </p:blipFill>
        <p:spPr>
          <a:xfrm>
            <a:off x="2250985" y="5751275"/>
            <a:ext cx="472965" cy="541179"/>
          </a:xfrm>
          <a:prstGeom prst="rect">
            <a:avLst/>
          </a:prstGeom>
        </p:spPr>
      </p:pic>
      <p:pic>
        <p:nvPicPr>
          <p:cNvPr id="192" name="Marcador de contenido 3">
            <a:extLst>
              <a:ext uri="{FF2B5EF4-FFF2-40B4-BE49-F238E27FC236}">
                <a16:creationId xmlns:a16="http://schemas.microsoft.com/office/drawing/2014/main" id="{4226E671-621D-4E47-988F-F8BECA969982}"/>
              </a:ext>
            </a:extLst>
          </p:cNvPr>
          <p:cNvPicPr>
            <a:picLocks noChangeAspect="1"/>
          </p:cNvPicPr>
          <p:nvPr/>
        </p:nvPicPr>
        <p:blipFill rotWithShape="1">
          <a:blip r:embed="rId2"/>
          <a:srcRect l="28168" t="54333" r="68862" b="39622"/>
          <a:stretch/>
        </p:blipFill>
        <p:spPr>
          <a:xfrm>
            <a:off x="2171054" y="4878928"/>
            <a:ext cx="472965" cy="541179"/>
          </a:xfrm>
          <a:prstGeom prst="rect">
            <a:avLst/>
          </a:prstGeom>
        </p:spPr>
      </p:pic>
      <p:pic>
        <p:nvPicPr>
          <p:cNvPr id="190" name="Marcador de contenido 3">
            <a:extLst>
              <a:ext uri="{FF2B5EF4-FFF2-40B4-BE49-F238E27FC236}">
                <a16:creationId xmlns:a16="http://schemas.microsoft.com/office/drawing/2014/main" id="{E7164D23-6B58-4B35-B88C-25ED39AD91AA}"/>
              </a:ext>
            </a:extLst>
          </p:cNvPr>
          <p:cNvPicPr>
            <a:picLocks noChangeAspect="1"/>
          </p:cNvPicPr>
          <p:nvPr/>
        </p:nvPicPr>
        <p:blipFill rotWithShape="1">
          <a:blip r:embed="rId2"/>
          <a:srcRect l="28168" t="54333" r="68862" b="39622"/>
          <a:stretch/>
        </p:blipFill>
        <p:spPr>
          <a:xfrm>
            <a:off x="2216249" y="3918024"/>
            <a:ext cx="472965" cy="541179"/>
          </a:xfrm>
          <a:prstGeom prst="rect">
            <a:avLst/>
          </a:prstGeom>
        </p:spPr>
      </p:pic>
      <p:pic>
        <p:nvPicPr>
          <p:cNvPr id="188" name="Marcador de contenido 3">
            <a:extLst>
              <a:ext uri="{FF2B5EF4-FFF2-40B4-BE49-F238E27FC236}">
                <a16:creationId xmlns:a16="http://schemas.microsoft.com/office/drawing/2014/main" id="{6119BE4A-D9E8-411B-9BA7-20286B91916E}"/>
              </a:ext>
            </a:extLst>
          </p:cNvPr>
          <p:cNvPicPr>
            <a:picLocks noChangeAspect="1"/>
          </p:cNvPicPr>
          <p:nvPr/>
        </p:nvPicPr>
        <p:blipFill rotWithShape="1">
          <a:blip r:embed="rId2"/>
          <a:srcRect l="28168" t="54333" r="68862" b="39622"/>
          <a:stretch/>
        </p:blipFill>
        <p:spPr>
          <a:xfrm>
            <a:off x="2219501" y="3020857"/>
            <a:ext cx="472965" cy="541179"/>
          </a:xfrm>
          <a:prstGeom prst="rect">
            <a:avLst/>
          </a:prstGeom>
        </p:spPr>
      </p:pic>
      <p:pic>
        <p:nvPicPr>
          <p:cNvPr id="187" name="Marcador de contenido 3">
            <a:extLst>
              <a:ext uri="{FF2B5EF4-FFF2-40B4-BE49-F238E27FC236}">
                <a16:creationId xmlns:a16="http://schemas.microsoft.com/office/drawing/2014/main" id="{6EB2E67D-E074-46BC-9EDE-A988B27449BE}"/>
              </a:ext>
            </a:extLst>
          </p:cNvPr>
          <p:cNvPicPr>
            <a:picLocks noGrp="1" noChangeAspect="1"/>
          </p:cNvPicPr>
          <p:nvPr>
            <p:ph idx="1"/>
          </p:nvPr>
        </p:nvPicPr>
        <p:blipFill rotWithShape="1">
          <a:blip r:embed="rId2"/>
          <a:srcRect l="28168" t="54333" r="68862" b="39622"/>
          <a:stretch/>
        </p:blipFill>
        <p:spPr>
          <a:xfrm>
            <a:off x="2235253" y="2221960"/>
            <a:ext cx="472965" cy="541179"/>
          </a:xfrm>
          <a:prstGeom prst="rect">
            <a:avLst/>
          </a:prstGeom>
        </p:spPr>
      </p:pic>
      <p:pic>
        <p:nvPicPr>
          <p:cNvPr id="30" name="Imagen 29">
            <a:extLst>
              <a:ext uri="{FF2B5EF4-FFF2-40B4-BE49-F238E27FC236}">
                <a16:creationId xmlns:a16="http://schemas.microsoft.com/office/drawing/2014/main" id="{64A04F30-8CC7-44DA-AD17-63F258C3F7BA}"/>
              </a:ext>
            </a:extLst>
          </p:cNvPr>
          <p:cNvPicPr>
            <a:picLocks noChangeAspect="1"/>
          </p:cNvPicPr>
          <p:nvPr/>
        </p:nvPicPr>
        <p:blipFill rotWithShape="1">
          <a:blip r:embed="rId3"/>
          <a:srcRect l="29474" t="36250" r="62763" b="57665"/>
          <a:stretch/>
        </p:blipFill>
        <p:spPr>
          <a:xfrm>
            <a:off x="10424205" y="2604833"/>
            <a:ext cx="1535819" cy="545431"/>
          </a:xfrm>
          <a:prstGeom prst="rect">
            <a:avLst/>
          </a:prstGeom>
        </p:spPr>
      </p:pic>
      <p:pic>
        <p:nvPicPr>
          <p:cNvPr id="32" name="Imagen 31">
            <a:extLst>
              <a:ext uri="{FF2B5EF4-FFF2-40B4-BE49-F238E27FC236}">
                <a16:creationId xmlns:a16="http://schemas.microsoft.com/office/drawing/2014/main" id="{BAF730F8-CB7B-4FC3-980E-1B514573E896}"/>
              </a:ext>
            </a:extLst>
          </p:cNvPr>
          <p:cNvPicPr>
            <a:picLocks noChangeAspect="1"/>
          </p:cNvPicPr>
          <p:nvPr/>
        </p:nvPicPr>
        <p:blipFill rotWithShape="1">
          <a:blip r:embed="rId3"/>
          <a:srcRect l="29474" t="36250" r="62763" b="57665"/>
          <a:stretch/>
        </p:blipFill>
        <p:spPr>
          <a:xfrm>
            <a:off x="8423461" y="2604833"/>
            <a:ext cx="1535819" cy="545431"/>
          </a:xfrm>
          <a:prstGeom prst="rect">
            <a:avLst/>
          </a:prstGeom>
        </p:spPr>
      </p:pic>
      <p:pic>
        <p:nvPicPr>
          <p:cNvPr id="34" name="Imagen 33">
            <a:extLst>
              <a:ext uri="{FF2B5EF4-FFF2-40B4-BE49-F238E27FC236}">
                <a16:creationId xmlns:a16="http://schemas.microsoft.com/office/drawing/2014/main" id="{73761C7F-75E2-450E-9727-D6C2BAFF008B}"/>
              </a:ext>
            </a:extLst>
          </p:cNvPr>
          <p:cNvPicPr>
            <a:picLocks noChangeAspect="1"/>
          </p:cNvPicPr>
          <p:nvPr/>
        </p:nvPicPr>
        <p:blipFill rotWithShape="1">
          <a:blip r:embed="rId3"/>
          <a:srcRect l="29474" t="36250" r="62763" b="57665"/>
          <a:stretch/>
        </p:blipFill>
        <p:spPr>
          <a:xfrm>
            <a:off x="4888938" y="1608251"/>
            <a:ext cx="1535819" cy="545431"/>
          </a:xfrm>
          <a:prstGeom prst="rect">
            <a:avLst/>
          </a:prstGeom>
        </p:spPr>
      </p:pic>
      <p:pic>
        <p:nvPicPr>
          <p:cNvPr id="36" name="Imagen 35">
            <a:extLst>
              <a:ext uri="{FF2B5EF4-FFF2-40B4-BE49-F238E27FC236}">
                <a16:creationId xmlns:a16="http://schemas.microsoft.com/office/drawing/2014/main" id="{7E749E94-C660-4DF4-B4B4-89FF53F775B6}"/>
              </a:ext>
            </a:extLst>
          </p:cNvPr>
          <p:cNvPicPr>
            <a:picLocks noChangeAspect="1"/>
          </p:cNvPicPr>
          <p:nvPr/>
        </p:nvPicPr>
        <p:blipFill rotWithShape="1">
          <a:blip r:embed="rId3"/>
          <a:srcRect l="29474" t="36250" r="62763" b="57665"/>
          <a:stretch/>
        </p:blipFill>
        <p:spPr>
          <a:xfrm>
            <a:off x="7225281" y="585537"/>
            <a:ext cx="1535819" cy="545431"/>
          </a:xfrm>
          <a:prstGeom prst="rect">
            <a:avLst/>
          </a:prstGeom>
        </p:spPr>
      </p:pic>
      <p:pic>
        <p:nvPicPr>
          <p:cNvPr id="38" name="Imagen 37">
            <a:extLst>
              <a:ext uri="{FF2B5EF4-FFF2-40B4-BE49-F238E27FC236}">
                <a16:creationId xmlns:a16="http://schemas.microsoft.com/office/drawing/2014/main" id="{D3003A9F-890F-4CEE-8E10-2E909B109B0E}"/>
              </a:ext>
            </a:extLst>
          </p:cNvPr>
          <p:cNvPicPr>
            <a:picLocks noChangeAspect="1"/>
          </p:cNvPicPr>
          <p:nvPr/>
        </p:nvPicPr>
        <p:blipFill rotWithShape="1">
          <a:blip r:embed="rId3"/>
          <a:srcRect l="29474" t="36250" r="62763" b="57665"/>
          <a:stretch/>
        </p:blipFill>
        <p:spPr>
          <a:xfrm>
            <a:off x="762214" y="1708482"/>
            <a:ext cx="1535819" cy="545431"/>
          </a:xfrm>
          <a:prstGeom prst="rect">
            <a:avLst/>
          </a:prstGeom>
        </p:spPr>
      </p:pic>
      <p:pic>
        <p:nvPicPr>
          <p:cNvPr id="40" name="Imagen 39">
            <a:extLst>
              <a:ext uri="{FF2B5EF4-FFF2-40B4-BE49-F238E27FC236}">
                <a16:creationId xmlns:a16="http://schemas.microsoft.com/office/drawing/2014/main" id="{7269B6F1-5456-4119-8F2F-BAC70252A596}"/>
              </a:ext>
            </a:extLst>
          </p:cNvPr>
          <p:cNvPicPr>
            <a:picLocks noChangeAspect="1"/>
          </p:cNvPicPr>
          <p:nvPr/>
        </p:nvPicPr>
        <p:blipFill rotWithShape="1">
          <a:blip r:embed="rId3"/>
          <a:srcRect l="29474" t="36250" r="62763" b="57665"/>
          <a:stretch/>
        </p:blipFill>
        <p:spPr>
          <a:xfrm>
            <a:off x="762214" y="2604835"/>
            <a:ext cx="1535819" cy="545431"/>
          </a:xfrm>
          <a:prstGeom prst="rect">
            <a:avLst/>
          </a:prstGeom>
        </p:spPr>
      </p:pic>
      <p:pic>
        <p:nvPicPr>
          <p:cNvPr id="42" name="Imagen 41">
            <a:extLst>
              <a:ext uri="{FF2B5EF4-FFF2-40B4-BE49-F238E27FC236}">
                <a16:creationId xmlns:a16="http://schemas.microsoft.com/office/drawing/2014/main" id="{CC669C80-762E-47E3-99F9-0EAB14B22113}"/>
              </a:ext>
            </a:extLst>
          </p:cNvPr>
          <p:cNvPicPr>
            <a:picLocks noChangeAspect="1"/>
          </p:cNvPicPr>
          <p:nvPr/>
        </p:nvPicPr>
        <p:blipFill rotWithShape="1">
          <a:blip r:embed="rId3"/>
          <a:srcRect l="29474" t="36250" r="62763" b="57665"/>
          <a:stretch/>
        </p:blipFill>
        <p:spPr>
          <a:xfrm>
            <a:off x="736253" y="3501188"/>
            <a:ext cx="1535819" cy="545431"/>
          </a:xfrm>
          <a:prstGeom prst="rect">
            <a:avLst/>
          </a:prstGeom>
        </p:spPr>
      </p:pic>
      <p:pic>
        <p:nvPicPr>
          <p:cNvPr id="44" name="Imagen 43">
            <a:extLst>
              <a:ext uri="{FF2B5EF4-FFF2-40B4-BE49-F238E27FC236}">
                <a16:creationId xmlns:a16="http://schemas.microsoft.com/office/drawing/2014/main" id="{F93A2207-4C4E-414E-A63D-E371579F5054}"/>
              </a:ext>
            </a:extLst>
          </p:cNvPr>
          <p:cNvPicPr>
            <a:picLocks noChangeAspect="1"/>
          </p:cNvPicPr>
          <p:nvPr/>
        </p:nvPicPr>
        <p:blipFill rotWithShape="1">
          <a:blip r:embed="rId3"/>
          <a:srcRect l="29474" t="36250" r="62763" b="57665"/>
          <a:stretch/>
        </p:blipFill>
        <p:spPr>
          <a:xfrm>
            <a:off x="736252" y="4397541"/>
            <a:ext cx="1535819" cy="545431"/>
          </a:xfrm>
          <a:prstGeom prst="rect">
            <a:avLst/>
          </a:prstGeom>
        </p:spPr>
      </p:pic>
      <p:pic>
        <p:nvPicPr>
          <p:cNvPr id="46" name="Imagen 45">
            <a:extLst>
              <a:ext uri="{FF2B5EF4-FFF2-40B4-BE49-F238E27FC236}">
                <a16:creationId xmlns:a16="http://schemas.microsoft.com/office/drawing/2014/main" id="{02D92354-9A71-4D4E-A6C4-794A280916E0}"/>
              </a:ext>
            </a:extLst>
          </p:cNvPr>
          <p:cNvPicPr>
            <a:picLocks noChangeAspect="1"/>
          </p:cNvPicPr>
          <p:nvPr/>
        </p:nvPicPr>
        <p:blipFill rotWithShape="1">
          <a:blip r:embed="rId3"/>
          <a:srcRect l="29474" t="36250" r="62763" b="57665"/>
          <a:stretch/>
        </p:blipFill>
        <p:spPr>
          <a:xfrm>
            <a:off x="736252" y="5293894"/>
            <a:ext cx="1535819" cy="545431"/>
          </a:xfrm>
          <a:prstGeom prst="rect">
            <a:avLst/>
          </a:prstGeom>
        </p:spPr>
      </p:pic>
      <p:pic>
        <p:nvPicPr>
          <p:cNvPr id="48" name="Imagen 47">
            <a:extLst>
              <a:ext uri="{FF2B5EF4-FFF2-40B4-BE49-F238E27FC236}">
                <a16:creationId xmlns:a16="http://schemas.microsoft.com/office/drawing/2014/main" id="{1CA1D19D-1A7B-41FD-982A-7FC5793D397C}"/>
              </a:ext>
            </a:extLst>
          </p:cNvPr>
          <p:cNvPicPr>
            <a:picLocks noChangeAspect="1"/>
          </p:cNvPicPr>
          <p:nvPr/>
        </p:nvPicPr>
        <p:blipFill rotWithShape="1">
          <a:blip r:embed="rId3"/>
          <a:srcRect l="29474" t="36250" r="62763" b="57665"/>
          <a:stretch/>
        </p:blipFill>
        <p:spPr>
          <a:xfrm>
            <a:off x="9529009" y="1608250"/>
            <a:ext cx="1535819" cy="545431"/>
          </a:xfrm>
          <a:prstGeom prst="rect">
            <a:avLst/>
          </a:prstGeom>
        </p:spPr>
      </p:pic>
      <p:pic>
        <p:nvPicPr>
          <p:cNvPr id="50" name="Imagen 49">
            <a:extLst>
              <a:ext uri="{FF2B5EF4-FFF2-40B4-BE49-F238E27FC236}">
                <a16:creationId xmlns:a16="http://schemas.microsoft.com/office/drawing/2014/main" id="{0786B3A5-B0A3-4D55-BBBE-201F74CE620C}"/>
              </a:ext>
            </a:extLst>
          </p:cNvPr>
          <p:cNvPicPr>
            <a:picLocks noChangeAspect="1"/>
          </p:cNvPicPr>
          <p:nvPr/>
        </p:nvPicPr>
        <p:blipFill rotWithShape="1">
          <a:blip r:embed="rId3"/>
          <a:srcRect l="29474" t="36250" r="62763" b="57665"/>
          <a:stretch/>
        </p:blipFill>
        <p:spPr>
          <a:xfrm>
            <a:off x="2991841" y="4217614"/>
            <a:ext cx="1535819" cy="483178"/>
          </a:xfrm>
          <a:prstGeom prst="rect">
            <a:avLst/>
          </a:prstGeom>
        </p:spPr>
      </p:pic>
      <p:pic>
        <p:nvPicPr>
          <p:cNvPr id="52" name="Imagen 51">
            <a:extLst>
              <a:ext uri="{FF2B5EF4-FFF2-40B4-BE49-F238E27FC236}">
                <a16:creationId xmlns:a16="http://schemas.microsoft.com/office/drawing/2014/main" id="{1FD846F4-5710-45FE-9A4B-CF242A61085B}"/>
              </a:ext>
            </a:extLst>
          </p:cNvPr>
          <p:cNvPicPr>
            <a:picLocks noChangeAspect="1"/>
          </p:cNvPicPr>
          <p:nvPr/>
        </p:nvPicPr>
        <p:blipFill rotWithShape="1">
          <a:blip r:embed="rId3"/>
          <a:srcRect l="29474" t="36250" r="62763" b="57665"/>
          <a:stretch/>
        </p:blipFill>
        <p:spPr>
          <a:xfrm>
            <a:off x="5117602" y="4158904"/>
            <a:ext cx="1535819" cy="545431"/>
          </a:xfrm>
          <a:prstGeom prst="rect">
            <a:avLst/>
          </a:prstGeom>
        </p:spPr>
      </p:pic>
      <p:pic>
        <p:nvPicPr>
          <p:cNvPr id="54" name="Imagen 53">
            <a:extLst>
              <a:ext uri="{FF2B5EF4-FFF2-40B4-BE49-F238E27FC236}">
                <a16:creationId xmlns:a16="http://schemas.microsoft.com/office/drawing/2014/main" id="{9017086F-2CA3-432D-95AA-20F0D7511131}"/>
              </a:ext>
            </a:extLst>
          </p:cNvPr>
          <p:cNvPicPr>
            <a:picLocks noChangeAspect="1"/>
          </p:cNvPicPr>
          <p:nvPr/>
        </p:nvPicPr>
        <p:blipFill rotWithShape="1">
          <a:blip r:embed="rId3"/>
          <a:srcRect l="29474" t="36250" r="62763" b="57665"/>
          <a:stretch/>
        </p:blipFill>
        <p:spPr>
          <a:xfrm>
            <a:off x="3692953" y="2610862"/>
            <a:ext cx="1535819" cy="545431"/>
          </a:xfrm>
          <a:prstGeom prst="rect">
            <a:avLst/>
          </a:prstGeom>
        </p:spPr>
      </p:pic>
      <p:pic>
        <p:nvPicPr>
          <p:cNvPr id="56" name="Imagen 55">
            <a:extLst>
              <a:ext uri="{FF2B5EF4-FFF2-40B4-BE49-F238E27FC236}">
                <a16:creationId xmlns:a16="http://schemas.microsoft.com/office/drawing/2014/main" id="{C8A5F917-7889-4E4F-BE51-60EAFF0F069A}"/>
              </a:ext>
            </a:extLst>
          </p:cNvPr>
          <p:cNvPicPr>
            <a:picLocks noChangeAspect="1"/>
          </p:cNvPicPr>
          <p:nvPr/>
        </p:nvPicPr>
        <p:blipFill rotWithShape="1">
          <a:blip r:embed="rId3"/>
          <a:srcRect l="29474" t="36250" r="62763" b="57665"/>
          <a:stretch/>
        </p:blipFill>
        <p:spPr>
          <a:xfrm>
            <a:off x="6123968" y="2604834"/>
            <a:ext cx="1535819" cy="545431"/>
          </a:xfrm>
          <a:prstGeom prst="rect">
            <a:avLst/>
          </a:prstGeom>
        </p:spPr>
      </p:pic>
      <p:cxnSp>
        <p:nvCxnSpPr>
          <p:cNvPr id="60" name="Conector recto de flecha 59">
            <a:extLst>
              <a:ext uri="{FF2B5EF4-FFF2-40B4-BE49-F238E27FC236}">
                <a16:creationId xmlns:a16="http://schemas.microsoft.com/office/drawing/2014/main" id="{6E32FDDA-4F0F-490E-98FC-EAA692A7B9A4}"/>
              </a:ext>
            </a:extLst>
          </p:cNvPr>
          <p:cNvCxnSpPr>
            <a:cxnSpLocks/>
          </p:cNvCxnSpPr>
          <p:nvPr/>
        </p:nvCxnSpPr>
        <p:spPr>
          <a:xfrm>
            <a:off x="978569" y="1880965"/>
            <a:ext cx="0" cy="509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ector recto de flecha 64">
            <a:extLst>
              <a:ext uri="{FF2B5EF4-FFF2-40B4-BE49-F238E27FC236}">
                <a16:creationId xmlns:a16="http://schemas.microsoft.com/office/drawing/2014/main" id="{ABDA6696-9E87-4338-ACC0-898D9A8516B1}"/>
              </a:ext>
            </a:extLst>
          </p:cNvPr>
          <p:cNvCxnSpPr>
            <a:cxnSpLocks/>
          </p:cNvCxnSpPr>
          <p:nvPr/>
        </p:nvCxnSpPr>
        <p:spPr>
          <a:xfrm>
            <a:off x="978568" y="2877548"/>
            <a:ext cx="1" cy="411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ector recto de flecha 67">
            <a:extLst>
              <a:ext uri="{FF2B5EF4-FFF2-40B4-BE49-F238E27FC236}">
                <a16:creationId xmlns:a16="http://schemas.microsoft.com/office/drawing/2014/main" id="{6D868DC8-54A7-4B4C-8977-AFF4CBA63103}"/>
              </a:ext>
            </a:extLst>
          </p:cNvPr>
          <p:cNvCxnSpPr/>
          <p:nvPr/>
        </p:nvCxnSpPr>
        <p:spPr>
          <a:xfrm>
            <a:off x="928535" y="3773903"/>
            <a:ext cx="50034" cy="385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EED4848F-6221-44EA-A90C-8C21DD2464DE}"/>
              </a:ext>
            </a:extLst>
          </p:cNvPr>
          <p:cNvCxnSpPr/>
          <p:nvPr/>
        </p:nvCxnSpPr>
        <p:spPr>
          <a:xfrm>
            <a:off x="978568" y="4704335"/>
            <a:ext cx="0" cy="445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CuadroTexto 70">
            <a:extLst>
              <a:ext uri="{FF2B5EF4-FFF2-40B4-BE49-F238E27FC236}">
                <a16:creationId xmlns:a16="http://schemas.microsoft.com/office/drawing/2014/main" id="{D5DCE761-9FBE-4AC6-9FBD-4364037A5DD0}"/>
              </a:ext>
            </a:extLst>
          </p:cNvPr>
          <p:cNvSpPr txBox="1"/>
          <p:nvPr/>
        </p:nvSpPr>
        <p:spPr>
          <a:xfrm>
            <a:off x="1303531" y="1803188"/>
            <a:ext cx="453184" cy="369332"/>
          </a:xfrm>
          <a:prstGeom prst="rect">
            <a:avLst/>
          </a:prstGeom>
          <a:noFill/>
        </p:spPr>
        <p:txBody>
          <a:bodyPr wrap="square" rtlCol="0">
            <a:spAutoFit/>
          </a:bodyPr>
          <a:lstStyle/>
          <a:p>
            <a:r>
              <a:rPr lang="es-MX" dirty="0"/>
              <a:t>A</a:t>
            </a:r>
          </a:p>
        </p:txBody>
      </p:sp>
      <p:sp>
        <p:nvSpPr>
          <p:cNvPr id="72" name="CuadroTexto 71">
            <a:extLst>
              <a:ext uri="{FF2B5EF4-FFF2-40B4-BE49-F238E27FC236}">
                <a16:creationId xmlns:a16="http://schemas.microsoft.com/office/drawing/2014/main" id="{33231B64-AE3E-4DEE-A61A-B83D84549574}"/>
              </a:ext>
            </a:extLst>
          </p:cNvPr>
          <p:cNvSpPr txBox="1"/>
          <p:nvPr/>
        </p:nvSpPr>
        <p:spPr>
          <a:xfrm>
            <a:off x="1365693" y="2749025"/>
            <a:ext cx="553659" cy="369332"/>
          </a:xfrm>
          <a:prstGeom prst="rect">
            <a:avLst/>
          </a:prstGeom>
          <a:noFill/>
        </p:spPr>
        <p:txBody>
          <a:bodyPr wrap="square" rtlCol="0">
            <a:spAutoFit/>
          </a:bodyPr>
          <a:lstStyle/>
          <a:p>
            <a:r>
              <a:rPr lang="es-MX" dirty="0"/>
              <a:t>B</a:t>
            </a:r>
          </a:p>
        </p:txBody>
      </p:sp>
      <p:sp>
        <p:nvSpPr>
          <p:cNvPr id="73" name="CuadroTexto 72">
            <a:extLst>
              <a:ext uri="{FF2B5EF4-FFF2-40B4-BE49-F238E27FC236}">
                <a16:creationId xmlns:a16="http://schemas.microsoft.com/office/drawing/2014/main" id="{7FA4D602-09D6-4E5A-A247-1FFFD6718C60}"/>
              </a:ext>
            </a:extLst>
          </p:cNvPr>
          <p:cNvSpPr txBox="1"/>
          <p:nvPr/>
        </p:nvSpPr>
        <p:spPr>
          <a:xfrm>
            <a:off x="1303531" y="3601075"/>
            <a:ext cx="362441" cy="369332"/>
          </a:xfrm>
          <a:prstGeom prst="rect">
            <a:avLst/>
          </a:prstGeom>
          <a:noFill/>
        </p:spPr>
        <p:txBody>
          <a:bodyPr wrap="square" rtlCol="0">
            <a:spAutoFit/>
          </a:bodyPr>
          <a:lstStyle/>
          <a:p>
            <a:r>
              <a:rPr lang="es-MX" dirty="0"/>
              <a:t>C</a:t>
            </a:r>
          </a:p>
        </p:txBody>
      </p:sp>
      <p:sp>
        <p:nvSpPr>
          <p:cNvPr id="74" name="CuadroTexto 73">
            <a:extLst>
              <a:ext uri="{FF2B5EF4-FFF2-40B4-BE49-F238E27FC236}">
                <a16:creationId xmlns:a16="http://schemas.microsoft.com/office/drawing/2014/main" id="{5422145E-05A2-498B-A571-49407C29DCCE}"/>
              </a:ext>
            </a:extLst>
          </p:cNvPr>
          <p:cNvSpPr txBox="1"/>
          <p:nvPr/>
        </p:nvSpPr>
        <p:spPr>
          <a:xfrm>
            <a:off x="1303531" y="4516127"/>
            <a:ext cx="453176" cy="369332"/>
          </a:xfrm>
          <a:prstGeom prst="rect">
            <a:avLst/>
          </a:prstGeom>
          <a:noFill/>
        </p:spPr>
        <p:txBody>
          <a:bodyPr wrap="square" rtlCol="0">
            <a:spAutoFit/>
          </a:bodyPr>
          <a:lstStyle/>
          <a:p>
            <a:r>
              <a:rPr lang="es-MX" dirty="0"/>
              <a:t>D</a:t>
            </a:r>
          </a:p>
        </p:txBody>
      </p:sp>
      <p:sp>
        <p:nvSpPr>
          <p:cNvPr id="75" name="CuadroTexto 74">
            <a:extLst>
              <a:ext uri="{FF2B5EF4-FFF2-40B4-BE49-F238E27FC236}">
                <a16:creationId xmlns:a16="http://schemas.microsoft.com/office/drawing/2014/main" id="{3A5F95CB-3946-4453-A1AB-5A649025E455}"/>
              </a:ext>
            </a:extLst>
          </p:cNvPr>
          <p:cNvSpPr txBox="1"/>
          <p:nvPr/>
        </p:nvSpPr>
        <p:spPr>
          <a:xfrm>
            <a:off x="1351131" y="5381943"/>
            <a:ext cx="267240" cy="369332"/>
          </a:xfrm>
          <a:prstGeom prst="rect">
            <a:avLst/>
          </a:prstGeom>
          <a:noFill/>
        </p:spPr>
        <p:txBody>
          <a:bodyPr wrap="square" rtlCol="0">
            <a:spAutoFit/>
          </a:bodyPr>
          <a:lstStyle/>
          <a:p>
            <a:r>
              <a:rPr lang="es-MX" dirty="0"/>
              <a:t>E</a:t>
            </a:r>
          </a:p>
        </p:txBody>
      </p:sp>
      <p:sp>
        <p:nvSpPr>
          <p:cNvPr id="76" name="CuadroTexto 75">
            <a:extLst>
              <a:ext uri="{FF2B5EF4-FFF2-40B4-BE49-F238E27FC236}">
                <a16:creationId xmlns:a16="http://schemas.microsoft.com/office/drawing/2014/main" id="{EDA645B1-B169-4223-B5FB-C482807D6F2B}"/>
              </a:ext>
            </a:extLst>
          </p:cNvPr>
          <p:cNvSpPr txBox="1"/>
          <p:nvPr/>
        </p:nvSpPr>
        <p:spPr>
          <a:xfrm>
            <a:off x="7812505" y="677625"/>
            <a:ext cx="449179" cy="369332"/>
          </a:xfrm>
          <a:prstGeom prst="rect">
            <a:avLst/>
          </a:prstGeom>
          <a:noFill/>
        </p:spPr>
        <p:txBody>
          <a:bodyPr wrap="square" rtlCol="0">
            <a:spAutoFit/>
          </a:bodyPr>
          <a:lstStyle/>
          <a:p>
            <a:r>
              <a:rPr lang="es-MX" dirty="0"/>
              <a:t>A</a:t>
            </a:r>
          </a:p>
        </p:txBody>
      </p:sp>
      <p:sp>
        <p:nvSpPr>
          <p:cNvPr id="77" name="CuadroTexto 76">
            <a:extLst>
              <a:ext uri="{FF2B5EF4-FFF2-40B4-BE49-F238E27FC236}">
                <a16:creationId xmlns:a16="http://schemas.microsoft.com/office/drawing/2014/main" id="{003442AF-C964-48C7-BBF5-EC3811A66172}"/>
              </a:ext>
            </a:extLst>
          </p:cNvPr>
          <p:cNvSpPr txBox="1"/>
          <p:nvPr/>
        </p:nvSpPr>
        <p:spPr>
          <a:xfrm>
            <a:off x="5444554" y="1730536"/>
            <a:ext cx="469020" cy="369332"/>
          </a:xfrm>
          <a:prstGeom prst="rect">
            <a:avLst/>
          </a:prstGeom>
          <a:noFill/>
        </p:spPr>
        <p:txBody>
          <a:bodyPr wrap="square" rtlCol="0">
            <a:spAutoFit/>
          </a:bodyPr>
          <a:lstStyle/>
          <a:p>
            <a:r>
              <a:rPr lang="es-MX" dirty="0"/>
              <a:t>B</a:t>
            </a:r>
          </a:p>
        </p:txBody>
      </p:sp>
      <p:sp>
        <p:nvSpPr>
          <p:cNvPr id="78" name="CuadroTexto 77">
            <a:extLst>
              <a:ext uri="{FF2B5EF4-FFF2-40B4-BE49-F238E27FC236}">
                <a16:creationId xmlns:a16="http://schemas.microsoft.com/office/drawing/2014/main" id="{7CBBAFAF-2C0F-4962-8B6B-B979AF5B4AD2}"/>
              </a:ext>
            </a:extLst>
          </p:cNvPr>
          <p:cNvSpPr txBox="1"/>
          <p:nvPr/>
        </p:nvSpPr>
        <p:spPr>
          <a:xfrm>
            <a:off x="10090484" y="1730536"/>
            <a:ext cx="465221" cy="369332"/>
          </a:xfrm>
          <a:prstGeom prst="rect">
            <a:avLst/>
          </a:prstGeom>
          <a:noFill/>
        </p:spPr>
        <p:txBody>
          <a:bodyPr wrap="square" rtlCol="0">
            <a:spAutoFit/>
          </a:bodyPr>
          <a:lstStyle/>
          <a:p>
            <a:r>
              <a:rPr lang="es-MX" dirty="0"/>
              <a:t>C</a:t>
            </a:r>
          </a:p>
        </p:txBody>
      </p:sp>
      <p:sp>
        <p:nvSpPr>
          <p:cNvPr id="79" name="CuadroTexto 78">
            <a:extLst>
              <a:ext uri="{FF2B5EF4-FFF2-40B4-BE49-F238E27FC236}">
                <a16:creationId xmlns:a16="http://schemas.microsoft.com/office/drawing/2014/main" id="{62DFA489-FF75-407E-A057-7EE3D5D27023}"/>
              </a:ext>
            </a:extLst>
          </p:cNvPr>
          <p:cNvSpPr txBox="1"/>
          <p:nvPr/>
        </p:nvSpPr>
        <p:spPr>
          <a:xfrm>
            <a:off x="4220334" y="2671638"/>
            <a:ext cx="456884" cy="369332"/>
          </a:xfrm>
          <a:prstGeom prst="rect">
            <a:avLst/>
          </a:prstGeom>
          <a:noFill/>
        </p:spPr>
        <p:txBody>
          <a:bodyPr wrap="square" rtlCol="0">
            <a:spAutoFit/>
          </a:bodyPr>
          <a:lstStyle/>
          <a:p>
            <a:r>
              <a:rPr lang="es-MX" dirty="0"/>
              <a:t>D</a:t>
            </a:r>
          </a:p>
        </p:txBody>
      </p:sp>
      <p:sp>
        <p:nvSpPr>
          <p:cNvPr id="80" name="CuadroTexto 79">
            <a:extLst>
              <a:ext uri="{FF2B5EF4-FFF2-40B4-BE49-F238E27FC236}">
                <a16:creationId xmlns:a16="http://schemas.microsoft.com/office/drawing/2014/main" id="{55FEC3A2-11AE-4340-9B02-7896D4C279A9}"/>
              </a:ext>
            </a:extLst>
          </p:cNvPr>
          <p:cNvSpPr txBox="1"/>
          <p:nvPr/>
        </p:nvSpPr>
        <p:spPr>
          <a:xfrm>
            <a:off x="6749049" y="2713758"/>
            <a:ext cx="285656" cy="369332"/>
          </a:xfrm>
          <a:prstGeom prst="rect">
            <a:avLst/>
          </a:prstGeom>
          <a:noFill/>
        </p:spPr>
        <p:txBody>
          <a:bodyPr wrap="none" rtlCol="0">
            <a:spAutoFit/>
          </a:bodyPr>
          <a:lstStyle/>
          <a:p>
            <a:r>
              <a:rPr lang="es-MX" dirty="0"/>
              <a:t>E</a:t>
            </a:r>
          </a:p>
        </p:txBody>
      </p:sp>
      <p:sp>
        <p:nvSpPr>
          <p:cNvPr id="81" name="CuadroTexto 80">
            <a:extLst>
              <a:ext uri="{FF2B5EF4-FFF2-40B4-BE49-F238E27FC236}">
                <a16:creationId xmlns:a16="http://schemas.microsoft.com/office/drawing/2014/main" id="{876B40C6-586D-4654-96AA-CDBC7834C18F}"/>
              </a:ext>
            </a:extLst>
          </p:cNvPr>
          <p:cNvSpPr txBox="1"/>
          <p:nvPr/>
        </p:nvSpPr>
        <p:spPr>
          <a:xfrm>
            <a:off x="9138268" y="2637357"/>
            <a:ext cx="433137" cy="369332"/>
          </a:xfrm>
          <a:prstGeom prst="rect">
            <a:avLst/>
          </a:prstGeom>
          <a:noFill/>
        </p:spPr>
        <p:txBody>
          <a:bodyPr wrap="square" rtlCol="0">
            <a:spAutoFit/>
          </a:bodyPr>
          <a:lstStyle/>
          <a:p>
            <a:r>
              <a:rPr lang="es-MX" dirty="0"/>
              <a:t>F</a:t>
            </a:r>
          </a:p>
        </p:txBody>
      </p:sp>
      <p:sp>
        <p:nvSpPr>
          <p:cNvPr id="82" name="CuadroTexto 81">
            <a:extLst>
              <a:ext uri="{FF2B5EF4-FFF2-40B4-BE49-F238E27FC236}">
                <a16:creationId xmlns:a16="http://schemas.microsoft.com/office/drawing/2014/main" id="{8EEBCEEA-15BD-4025-BA33-DB7C35812F5C}"/>
              </a:ext>
            </a:extLst>
          </p:cNvPr>
          <p:cNvSpPr txBox="1"/>
          <p:nvPr/>
        </p:nvSpPr>
        <p:spPr>
          <a:xfrm>
            <a:off x="11025412" y="2692882"/>
            <a:ext cx="333404" cy="369332"/>
          </a:xfrm>
          <a:prstGeom prst="rect">
            <a:avLst/>
          </a:prstGeom>
          <a:noFill/>
        </p:spPr>
        <p:txBody>
          <a:bodyPr wrap="square" rtlCol="0">
            <a:spAutoFit/>
          </a:bodyPr>
          <a:lstStyle/>
          <a:p>
            <a:r>
              <a:rPr lang="es-MX" dirty="0"/>
              <a:t>G</a:t>
            </a:r>
          </a:p>
        </p:txBody>
      </p:sp>
      <p:sp>
        <p:nvSpPr>
          <p:cNvPr id="83" name="CuadroTexto 82">
            <a:extLst>
              <a:ext uri="{FF2B5EF4-FFF2-40B4-BE49-F238E27FC236}">
                <a16:creationId xmlns:a16="http://schemas.microsoft.com/office/drawing/2014/main" id="{C0D77D54-6AFE-4F49-AB53-6CA02C632CF5}"/>
              </a:ext>
            </a:extLst>
          </p:cNvPr>
          <p:cNvSpPr txBox="1"/>
          <p:nvPr/>
        </p:nvSpPr>
        <p:spPr>
          <a:xfrm>
            <a:off x="3582904" y="4294368"/>
            <a:ext cx="499724" cy="369332"/>
          </a:xfrm>
          <a:prstGeom prst="rect">
            <a:avLst/>
          </a:prstGeom>
          <a:noFill/>
        </p:spPr>
        <p:txBody>
          <a:bodyPr wrap="square" rtlCol="0">
            <a:spAutoFit/>
          </a:bodyPr>
          <a:lstStyle/>
          <a:p>
            <a:r>
              <a:rPr lang="es-MX" dirty="0"/>
              <a:t>H</a:t>
            </a:r>
          </a:p>
        </p:txBody>
      </p:sp>
      <p:sp>
        <p:nvSpPr>
          <p:cNvPr id="84" name="CuadroTexto 83">
            <a:extLst>
              <a:ext uri="{FF2B5EF4-FFF2-40B4-BE49-F238E27FC236}">
                <a16:creationId xmlns:a16="http://schemas.microsoft.com/office/drawing/2014/main" id="{78465ACA-9507-4F54-9FE6-2C07796460E1}"/>
              </a:ext>
            </a:extLst>
          </p:cNvPr>
          <p:cNvSpPr txBox="1"/>
          <p:nvPr/>
        </p:nvSpPr>
        <p:spPr>
          <a:xfrm>
            <a:off x="5741881" y="4212875"/>
            <a:ext cx="369923" cy="369332"/>
          </a:xfrm>
          <a:prstGeom prst="rect">
            <a:avLst/>
          </a:prstGeom>
          <a:noFill/>
        </p:spPr>
        <p:txBody>
          <a:bodyPr wrap="square" rtlCol="0">
            <a:spAutoFit/>
          </a:bodyPr>
          <a:lstStyle/>
          <a:p>
            <a:r>
              <a:rPr lang="es-MX" dirty="0"/>
              <a:t>I</a:t>
            </a:r>
          </a:p>
        </p:txBody>
      </p:sp>
      <p:cxnSp>
        <p:nvCxnSpPr>
          <p:cNvPr id="86" name="Conector recto de flecha 85">
            <a:extLst>
              <a:ext uri="{FF2B5EF4-FFF2-40B4-BE49-F238E27FC236}">
                <a16:creationId xmlns:a16="http://schemas.microsoft.com/office/drawing/2014/main" id="{9E911C8D-6563-411D-A485-1E0741F74195}"/>
              </a:ext>
            </a:extLst>
          </p:cNvPr>
          <p:cNvCxnSpPr>
            <a:endCxn id="77" idx="0"/>
          </p:cNvCxnSpPr>
          <p:nvPr/>
        </p:nvCxnSpPr>
        <p:spPr>
          <a:xfrm flipH="1">
            <a:off x="5679064" y="858252"/>
            <a:ext cx="1780515" cy="87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ector recto de flecha 87">
            <a:extLst>
              <a:ext uri="{FF2B5EF4-FFF2-40B4-BE49-F238E27FC236}">
                <a16:creationId xmlns:a16="http://schemas.microsoft.com/office/drawing/2014/main" id="{42105DB0-B99D-493F-96A5-7B78F08DF87E}"/>
              </a:ext>
            </a:extLst>
          </p:cNvPr>
          <p:cNvCxnSpPr>
            <a:cxnSpLocks/>
          </p:cNvCxnSpPr>
          <p:nvPr/>
        </p:nvCxnSpPr>
        <p:spPr>
          <a:xfrm>
            <a:off x="8564448" y="845186"/>
            <a:ext cx="1732470" cy="968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ector recto de flecha 90">
            <a:extLst>
              <a:ext uri="{FF2B5EF4-FFF2-40B4-BE49-F238E27FC236}">
                <a16:creationId xmlns:a16="http://schemas.microsoft.com/office/drawing/2014/main" id="{3E8AF66B-296D-4FFD-82A3-83CA53420435}"/>
              </a:ext>
            </a:extLst>
          </p:cNvPr>
          <p:cNvCxnSpPr/>
          <p:nvPr/>
        </p:nvCxnSpPr>
        <p:spPr>
          <a:xfrm flipH="1">
            <a:off x="4532092" y="1981197"/>
            <a:ext cx="559536" cy="87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Conector recto de flecha 92">
            <a:extLst>
              <a:ext uri="{FF2B5EF4-FFF2-40B4-BE49-F238E27FC236}">
                <a16:creationId xmlns:a16="http://schemas.microsoft.com/office/drawing/2014/main" id="{5A6FB9FE-C1A4-4FD3-BBAF-AE67156312C6}"/>
              </a:ext>
            </a:extLst>
          </p:cNvPr>
          <p:cNvCxnSpPr/>
          <p:nvPr/>
        </p:nvCxnSpPr>
        <p:spPr>
          <a:xfrm>
            <a:off x="6068033" y="1941705"/>
            <a:ext cx="740737" cy="80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ector recto de flecha 94">
            <a:extLst>
              <a:ext uri="{FF2B5EF4-FFF2-40B4-BE49-F238E27FC236}">
                <a16:creationId xmlns:a16="http://schemas.microsoft.com/office/drawing/2014/main" id="{E6C0C68A-D0F9-4FC9-8205-076C66E59758}"/>
              </a:ext>
            </a:extLst>
          </p:cNvPr>
          <p:cNvCxnSpPr/>
          <p:nvPr/>
        </p:nvCxnSpPr>
        <p:spPr>
          <a:xfrm flipH="1">
            <a:off x="8788275" y="1911334"/>
            <a:ext cx="729915" cy="914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ector recto de flecha 96">
            <a:extLst>
              <a:ext uri="{FF2B5EF4-FFF2-40B4-BE49-F238E27FC236}">
                <a16:creationId xmlns:a16="http://schemas.microsoft.com/office/drawing/2014/main" id="{09CC0BB9-E0C3-44A2-AC0D-DBA10E073571}"/>
              </a:ext>
            </a:extLst>
          </p:cNvPr>
          <p:cNvCxnSpPr/>
          <p:nvPr/>
        </p:nvCxnSpPr>
        <p:spPr>
          <a:xfrm>
            <a:off x="10764039" y="1880965"/>
            <a:ext cx="892979" cy="975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Conector recto de flecha 98">
            <a:extLst>
              <a:ext uri="{FF2B5EF4-FFF2-40B4-BE49-F238E27FC236}">
                <a16:creationId xmlns:a16="http://schemas.microsoft.com/office/drawing/2014/main" id="{FCC146C7-F598-4755-828D-B99558088B7F}"/>
              </a:ext>
            </a:extLst>
          </p:cNvPr>
          <p:cNvCxnSpPr>
            <a:cxnSpLocks/>
            <a:endCxn id="84" idx="0"/>
          </p:cNvCxnSpPr>
          <p:nvPr/>
        </p:nvCxnSpPr>
        <p:spPr>
          <a:xfrm>
            <a:off x="5096256" y="2983865"/>
            <a:ext cx="830587" cy="1229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Conector recto de flecha 100">
            <a:extLst>
              <a:ext uri="{FF2B5EF4-FFF2-40B4-BE49-F238E27FC236}">
                <a16:creationId xmlns:a16="http://schemas.microsoft.com/office/drawing/2014/main" id="{2E095289-E6A6-41FA-9AB5-D82DB6E7D77D}"/>
              </a:ext>
            </a:extLst>
          </p:cNvPr>
          <p:cNvCxnSpPr>
            <a:cxnSpLocks/>
          </p:cNvCxnSpPr>
          <p:nvPr/>
        </p:nvCxnSpPr>
        <p:spPr>
          <a:xfrm flipH="1">
            <a:off x="3301476" y="2898424"/>
            <a:ext cx="661354" cy="1477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ector: angular 102">
            <a:extLst>
              <a:ext uri="{FF2B5EF4-FFF2-40B4-BE49-F238E27FC236}">
                <a16:creationId xmlns:a16="http://schemas.microsoft.com/office/drawing/2014/main" id="{50F34BC5-DE4D-4599-98AF-4C8C25051C95}"/>
              </a:ext>
            </a:extLst>
          </p:cNvPr>
          <p:cNvCxnSpPr>
            <a:cxnSpLocks/>
          </p:cNvCxnSpPr>
          <p:nvPr/>
        </p:nvCxnSpPr>
        <p:spPr>
          <a:xfrm rot="16200000" flipH="1">
            <a:off x="2100793" y="1913772"/>
            <a:ext cx="419482" cy="353868"/>
          </a:xfrm>
          <a:prstGeom prst="bentConnector3">
            <a:avLst>
              <a:gd name="adj1" fmla="val -3540"/>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ector: angular 107">
            <a:extLst>
              <a:ext uri="{FF2B5EF4-FFF2-40B4-BE49-F238E27FC236}">
                <a16:creationId xmlns:a16="http://schemas.microsoft.com/office/drawing/2014/main" id="{5C1D564A-52B0-4FF5-AB7B-AA6343FC8B30}"/>
              </a:ext>
            </a:extLst>
          </p:cNvPr>
          <p:cNvCxnSpPr/>
          <p:nvPr/>
        </p:nvCxnSpPr>
        <p:spPr>
          <a:xfrm>
            <a:off x="2089012" y="2856304"/>
            <a:ext cx="357411" cy="259681"/>
          </a:xfrm>
          <a:prstGeom prst="bentConnector3">
            <a:avLst>
              <a:gd name="adj1" fmla="val 103861"/>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ector: angular 112">
            <a:extLst>
              <a:ext uri="{FF2B5EF4-FFF2-40B4-BE49-F238E27FC236}">
                <a16:creationId xmlns:a16="http://schemas.microsoft.com/office/drawing/2014/main" id="{A37176EC-43CA-45A2-A5C0-62578514D655}"/>
              </a:ext>
            </a:extLst>
          </p:cNvPr>
          <p:cNvCxnSpPr/>
          <p:nvPr/>
        </p:nvCxnSpPr>
        <p:spPr>
          <a:xfrm>
            <a:off x="2041250" y="3707735"/>
            <a:ext cx="390618" cy="265186"/>
          </a:xfrm>
          <a:prstGeom prst="bentConnector3">
            <a:avLst>
              <a:gd name="adj1" fmla="val 99282"/>
            </a:avLst>
          </a:prstGeom>
          <a:ln>
            <a:tailEnd type="triangle"/>
          </a:ln>
        </p:spPr>
        <p:style>
          <a:lnRef idx="1">
            <a:schemeClr val="dk1"/>
          </a:lnRef>
          <a:fillRef idx="0">
            <a:schemeClr val="dk1"/>
          </a:fillRef>
          <a:effectRef idx="0">
            <a:schemeClr val="dk1"/>
          </a:effectRef>
          <a:fontRef idx="minor">
            <a:schemeClr val="tx1"/>
          </a:fontRef>
        </p:style>
      </p:cxnSp>
      <p:cxnSp>
        <p:nvCxnSpPr>
          <p:cNvPr id="116" name="Conector: angular 115">
            <a:extLst>
              <a:ext uri="{FF2B5EF4-FFF2-40B4-BE49-F238E27FC236}">
                <a16:creationId xmlns:a16="http://schemas.microsoft.com/office/drawing/2014/main" id="{B8D4581E-DF75-4757-A78B-2CBA5E754E63}"/>
              </a:ext>
            </a:extLst>
          </p:cNvPr>
          <p:cNvCxnSpPr/>
          <p:nvPr/>
        </p:nvCxnSpPr>
        <p:spPr>
          <a:xfrm>
            <a:off x="1985780" y="4644462"/>
            <a:ext cx="426810" cy="298510"/>
          </a:xfrm>
          <a:prstGeom prst="bentConnector3">
            <a:avLst>
              <a:gd name="adj1" fmla="val 102620"/>
            </a:avLst>
          </a:prstGeom>
          <a:ln>
            <a:tailEnd type="triangle"/>
          </a:ln>
        </p:spPr>
        <p:style>
          <a:lnRef idx="1">
            <a:schemeClr val="dk1"/>
          </a:lnRef>
          <a:fillRef idx="0">
            <a:schemeClr val="dk1"/>
          </a:fillRef>
          <a:effectRef idx="0">
            <a:schemeClr val="dk1"/>
          </a:effectRef>
          <a:fontRef idx="minor">
            <a:schemeClr val="tx1"/>
          </a:fontRef>
        </p:style>
      </p:cxnSp>
      <p:cxnSp>
        <p:nvCxnSpPr>
          <p:cNvPr id="119" name="Conector: angular 118">
            <a:extLst>
              <a:ext uri="{FF2B5EF4-FFF2-40B4-BE49-F238E27FC236}">
                <a16:creationId xmlns:a16="http://schemas.microsoft.com/office/drawing/2014/main" id="{8C6604C9-631D-41F3-B349-A6880529948E}"/>
              </a:ext>
            </a:extLst>
          </p:cNvPr>
          <p:cNvCxnSpPr/>
          <p:nvPr/>
        </p:nvCxnSpPr>
        <p:spPr>
          <a:xfrm>
            <a:off x="2041250" y="5566609"/>
            <a:ext cx="446218" cy="272716"/>
          </a:xfrm>
          <a:prstGeom prst="bentConnector3">
            <a:avLst>
              <a:gd name="adj1" fmla="val 96737"/>
            </a:avLst>
          </a:prstGeom>
          <a:ln>
            <a:tailEnd type="triangle"/>
          </a:ln>
        </p:spPr>
        <p:style>
          <a:lnRef idx="1">
            <a:schemeClr val="dk1"/>
          </a:lnRef>
          <a:fillRef idx="0">
            <a:schemeClr val="dk1"/>
          </a:fillRef>
          <a:effectRef idx="0">
            <a:schemeClr val="dk1"/>
          </a:effectRef>
          <a:fontRef idx="minor">
            <a:schemeClr val="tx1"/>
          </a:fontRef>
        </p:style>
      </p:cxnSp>
      <p:cxnSp>
        <p:nvCxnSpPr>
          <p:cNvPr id="125" name="Conector: angular 124">
            <a:extLst>
              <a:ext uri="{FF2B5EF4-FFF2-40B4-BE49-F238E27FC236}">
                <a16:creationId xmlns:a16="http://schemas.microsoft.com/office/drawing/2014/main" id="{5112D9D6-8F15-4682-8174-190F3D0DBEE7}"/>
              </a:ext>
            </a:extLst>
          </p:cNvPr>
          <p:cNvCxnSpPr>
            <a:cxnSpLocks/>
          </p:cNvCxnSpPr>
          <p:nvPr/>
        </p:nvCxnSpPr>
        <p:spPr>
          <a:xfrm rot="16200000" flipH="1">
            <a:off x="11699655" y="2904122"/>
            <a:ext cx="432328" cy="336692"/>
          </a:xfrm>
          <a:prstGeom prst="bentConnector3">
            <a:avLst>
              <a:gd name="adj1" fmla="val 1762"/>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ector: angular 127">
            <a:extLst>
              <a:ext uri="{FF2B5EF4-FFF2-40B4-BE49-F238E27FC236}">
                <a16:creationId xmlns:a16="http://schemas.microsoft.com/office/drawing/2014/main" id="{BEB0AEDD-1810-47D2-8C4E-E2E8C10E39AE}"/>
              </a:ext>
            </a:extLst>
          </p:cNvPr>
          <p:cNvCxnSpPr>
            <a:cxnSpLocks/>
          </p:cNvCxnSpPr>
          <p:nvPr/>
        </p:nvCxnSpPr>
        <p:spPr>
          <a:xfrm rot="5400000">
            <a:off x="10250221" y="2902100"/>
            <a:ext cx="432329" cy="340739"/>
          </a:xfrm>
          <a:prstGeom prst="bentConnector3">
            <a:avLst>
              <a:gd name="adj1" fmla="val 1762"/>
            </a:avLst>
          </a:prstGeom>
          <a:ln>
            <a:tailEnd type="triangle"/>
          </a:ln>
        </p:spPr>
        <p:style>
          <a:lnRef idx="1">
            <a:schemeClr val="dk1"/>
          </a:lnRef>
          <a:fillRef idx="0">
            <a:schemeClr val="dk1"/>
          </a:fillRef>
          <a:effectRef idx="0">
            <a:schemeClr val="dk1"/>
          </a:effectRef>
          <a:fontRef idx="minor">
            <a:schemeClr val="tx1"/>
          </a:fontRef>
        </p:style>
      </p:cxnSp>
      <p:cxnSp>
        <p:nvCxnSpPr>
          <p:cNvPr id="133" name="Conector: angular 132">
            <a:extLst>
              <a:ext uri="{FF2B5EF4-FFF2-40B4-BE49-F238E27FC236}">
                <a16:creationId xmlns:a16="http://schemas.microsoft.com/office/drawing/2014/main" id="{A542F687-E9CC-4B67-B484-E68D2A76767D}"/>
              </a:ext>
            </a:extLst>
          </p:cNvPr>
          <p:cNvCxnSpPr>
            <a:cxnSpLocks/>
          </p:cNvCxnSpPr>
          <p:nvPr/>
        </p:nvCxnSpPr>
        <p:spPr>
          <a:xfrm rot="16200000" flipH="1">
            <a:off x="9649871" y="3027667"/>
            <a:ext cx="431650" cy="245195"/>
          </a:xfrm>
          <a:prstGeom prst="bentConnector3">
            <a:avLst>
              <a:gd name="adj1" fmla="val -2031"/>
            </a:avLst>
          </a:prstGeom>
          <a:ln>
            <a:tailEnd type="triangle"/>
          </a:ln>
        </p:spPr>
        <p:style>
          <a:lnRef idx="1">
            <a:schemeClr val="dk1"/>
          </a:lnRef>
          <a:fillRef idx="0">
            <a:schemeClr val="dk1"/>
          </a:fillRef>
          <a:effectRef idx="0">
            <a:schemeClr val="dk1"/>
          </a:effectRef>
          <a:fontRef idx="minor">
            <a:schemeClr val="tx1"/>
          </a:fontRef>
        </p:style>
      </p:cxnSp>
      <p:cxnSp>
        <p:nvCxnSpPr>
          <p:cNvPr id="140" name="Conector: angular 139">
            <a:extLst>
              <a:ext uri="{FF2B5EF4-FFF2-40B4-BE49-F238E27FC236}">
                <a16:creationId xmlns:a16="http://schemas.microsoft.com/office/drawing/2014/main" id="{F92C1C30-5DA9-4AB1-B8AD-B35A81B9C895}"/>
              </a:ext>
            </a:extLst>
          </p:cNvPr>
          <p:cNvCxnSpPr/>
          <p:nvPr/>
        </p:nvCxnSpPr>
        <p:spPr>
          <a:xfrm rot="10800000" flipV="1">
            <a:off x="5913574" y="2877548"/>
            <a:ext cx="443998" cy="410404"/>
          </a:xfrm>
          <a:prstGeom prst="bentConnector3">
            <a:avLst>
              <a:gd name="adj1" fmla="val 100584"/>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ector: angular 142">
            <a:extLst>
              <a:ext uri="{FF2B5EF4-FFF2-40B4-BE49-F238E27FC236}">
                <a16:creationId xmlns:a16="http://schemas.microsoft.com/office/drawing/2014/main" id="{59F879E2-3670-464C-941E-7300BD2B8053}"/>
              </a:ext>
            </a:extLst>
          </p:cNvPr>
          <p:cNvCxnSpPr/>
          <p:nvPr/>
        </p:nvCxnSpPr>
        <p:spPr>
          <a:xfrm rot="16200000" flipH="1">
            <a:off x="6473379" y="4382106"/>
            <a:ext cx="453840" cy="440584"/>
          </a:xfrm>
          <a:prstGeom prst="bentConnector3">
            <a:avLst>
              <a:gd name="adj1" fmla="val 4049"/>
            </a:avLst>
          </a:prstGeom>
          <a:ln>
            <a:tailEnd type="triangle"/>
          </a:ln>
        </p:spPr>
        <p:style>
          <a:lnRef idx="1">
            <a:schemeClr val="dk1"/>
          </a:lnRef>
          <a:fillRef idx="0">
            <a:schemeClr val="dk1"/>
          </a:fillRef>
          <a:effectRef idx="0">
            <a:schemeClr val="dk1"/>
          </a:effectRef>
          <a:fontRef idx="minor">
            <a:schemeClr val="tx1"/>
          </a:fontRef>
        </p:style>
      </p:cxnSp>
      <p:cxnSp>
        <p:nvCxnSpPr>
          <p:cNvPr id="146" name="Conector: angular 145">
            <a:extLst>
              <a:ext uri="{FF2B5EF4-FFF2-40B4-BE49-F238E27FC236}">
                <a16:creationId xmlns:a16="http://schemas.microsoft.com/office/drawing/2014/main" id="{C30BBE71-21DF-48B7-84F6-9DBCB4A1F305}"/>
              </a:ext>
            </a:extLst>
          </p:cNvPr>
          <p:cNvCxnSpPr/>
          <p:nvPr/>
        </p:nvCxnSpPr>
        <p:spPr>
          <a:xfrm rot="5400000">
            <a:off x="5047999" y="4462202"/>
            <a:ext cx="425663" cy="356846"/>
          </a:xfrm>
          <a:prstGeom prst="bentConnector3">
            <a:avLst>
              <a:gd name="adj1" fmla="val -2762"/>
            </a:avLst>
          </a:prstGeom>
          <a:ln>
            <a:tailEnd type="triangle"/>
          </a:ln>
        </p:spPr>
        <p:style>
          <a:lnRef idx="1">
            <a:schemeClr val="dk1"/>
          </a:lnRef>
          <a:fillRef idx="0">
            <a:schemeClr val="dk1"/>
          </a:fillRef>
          <a:effectRef idx="0">
            <a:schemeClr val="dk1"/>
          </a:effectRef>
          <a:fontRef idx="minor">
            <a:schemeClr val="tx1"/>
          </a:fontRef>
        </p:style>
      </p:cxnSp>
      <p:cxnSp>
        <p:nvCxnSpPr>
          <p:cNvPr id="149" name="Conector: angular 148">
            <a:extLst>
              <a:ext uri="{FF2B5EF4-FFF2-40B4-BE49-F238E27FC236}">
                <a16:creationId xmlns:a16="http://schemas.microsoft.com/office/drawing/2014/main" id="{1833DF7C-D606-4E4A-8530-C6DEF19C411D}"/>
              </a:ext>
            </a:extLst>
          </p:cNvPr>
          <p:cNvCxnSpPr>
            <a:cxnSpLocks/>
          </p:cNvCxnSpPr>
          <p:nvPr/>
        </p:nvCxnSpPr>
        <p:spPr>
          <a:xfrm rot="5400000">
            <a:off x="2779185" y="4492929"/>
            <a:ext cx="487919" cy="297140"/>
          </a:xfrm>
          <a:prstGeom prst="bentConnector3">
            <a:avLst>
              <a:gd name="adj1" fmla="val 682"/>
            </a:avLst>
          </a:prstGeom>
          <a:ln>
            <a:tailEnd type="triangle"/>
          </a:ln>
        </p:spPr>
        <p:style>
          <a:lnRef idx="1">
            <a:schemeClr val="dk1"/>
          </a:lnRef>
          <a:fillRef idx="0">
            <a:schemeClr val="dk1"/>
          </a:fillRef>
          <a:effectRef idx="0">
            <a:schemeClr val="dk1"/>
          </a:effectRef>
          <a:fontRef idx="minor">
            <a:schemeClr val="tx1"/>
          </a:fontRef>
        </p:style>
      </p:cxnSp>
      <p:cxnSp>
        <p:nvCxnSpPr>
          <p:cNvPr id="151" name="Conector: angular 150">
            <a:extLst>
              <a:ext uri="{FF2B5EF4-FFF2-40B4-BE49-F238E27FC236}">
                <a16:creationId xmlns:a16="http://schemas.microsoft.com/office/drawing/2014/main" id="{8FDDFE80-9EA2-4668-9F79-C86C65F3974D}"/>
              </a:ext>
            </a:extLst>
          </p:cNvPr>
          <p:cNvCxnSpPr/>
          <p:nvPr/>
        </p:nvCxnSpPr>
        <p:spPr>
          <a:xfrm rot="16200000" flipH="1">
            <a:off x="4231559" y="4513559"/>
            <a:ext cx="483177" cy="343558"/>
          </a:xfrm>
          <a:prstGeom prst="bentConnector3">
            <a:avLst>
              <a:gd name="adj1" fmla="val 198"/>
            </a:avLst>
          </a:prstGeom>
          <a:ln>
            <a:tailEnd type="triangle"/>
          </a:ln>
        </p:spPr>
        <p:style>
          <a:lnRef idx="1">
            <a:schemeClr val="dk1"/>
          </a:lnRef>
          <a:fillRef idx="0">
            <a:schemeClr val="dk1"/>
          </a:fillRef>
          <a:effectRef idx="0">
            <a:schemeClr val="dk1"/>
          </a:effectRef>
          <a:fontRef idx="minor">
            <a:schemeClr val="tx1"/>
          </a:fontRef>
        </p:style>
      </p:cxnSp>
      <p:cxnSp>
        <p:nvCxnSpPr>
          <p:cNvPr id="160" name="Conector: angular 159">
            <a:extLst>
              <a:ext uri="{FF2B5EF4-FFF2-40B4-BE49-F238E27FC236}">
                <a16:creationId xmlns:a16="http://schemas.microsoft.com/office/drawing/2014/main" id="{6E2D695C-043F-45AB-9DEE-BDA642783642}"/>
              </a:ext>
            </a:extLst>
          </p:cNvPr>
          <p:cNvCxnSpPr>
            <a:cxnSpLocks/>
          </p:cNvCxnSpPr>
          <p:nvPr/>
        </p:nvCxnSpPr>
        <p:spPr>
          <a:xfrm rot="16200000" flipH="1">
            <a:off x="7429464" y="2964074"/>
            <a:ext cx="482514" cy="321517"/>
          </a:xfrm>
          <a:prstGeom prst="bentConnector3">
            <a:avLst>
              <a:gd name="adj1" fmla="val 3454"/>
            </a:avLst>
          </a:prstGeom>
          <a:ln>
            <a:tailEnd type="triangle"/>
          </a:ln>
        </p:spPr>
        <p:style>
          <a:lnRef idx="1">
            <a:schemeClr val="dk1"/>
          </a:lnRef>
          <a:fillRef idx="0">
            <a:schemeClr val="dk1"/>
          </a:fillRef>
          <a:effectRef idx="0">
            <a:schemeClr val="dk1"/>
          </a:effectRef>
          <a:fontRef idx="minor">
            <a:schemeClr val="tx1"/>
          </a:fontRef>
        </p:style>
      </p:cxnSp>
      <p:cxnSp>
        <p:nvCxnSpPr>
          <p:cNvPr id="169" name="Conector: angular 168">
            <a:extLst>
              <a:ext uri="{FF2B5EF4-FFF2-40B4-BE49-F238E27FC236}">
                <a16:creationId xmlns:a16="http://schemas.microsoft.com/office/drawing/2014/main" id="{D2835E5A-C8A4-422E-8B32-00FFF5CB06C9}"/>
              </a:ext>
            </a:extLst>
          </p:cNvPr>
          <p:cNvCxnSpPr/>
          <p:nvPr/>
        </p:nvCxnSpPr>
        <p:spPr>
          <a:xfrm rot="5400000">
            <a:off x="8221822" y="2895476"/>
            <a:ext cx="431648" cy="353304"/>
          </a:xfrm>
          <a:prstGeom prst="bentConnector3">
            <a:avLst>
              <a:gd name="adj1" fmla="val 168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94151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B84E074-F3C1-4EE0-BE67-6BDEF653710E}"/>
              </a:ext>
            </a:extLst>
          </p:cNvPr>
          <p:cNvSpPr txBox="1"/>
          <p:nvPr/>
        </p:nvSpPr>
        <p:spPr>
          <a:xfrm>
            <a:off x="1552575" y="510813"/>
            <a:ext cx="6102350" cy="555986"/>
          </a:xfrm>
          <a:prstGeom prst="rect">
            <a:avLst/>
          </a:prstGeom>
          <a:noFill/>
        </p:spPr>
        <p:txBody>
          <a:bodyPr wrap="square">
            <a:spAutoFit/>
          </a:bodyPr>
          <a:lstStyle/>
          <a:p>
            <a:pPr algn="just">
              <a:lnSpc>
                <a:spcPct val="115000"/>
              </a:lnSpc>
              <a:spcAft>
                <a:spcPts val="800"/>
              </a:spcAft>
            </a:pPr>
            <a:r>
              <a:rPr lang="es-MX" sz="2800" b="1" dirty="0">
                <a:latin typeface="Arial" panose="020B0604020202020204" pitchFamily="34" charset="0"/>
                <a:ea typeface="Malgun Gothic" panose="020B0503020000020004" pitchFamily="34" charset="-127"/>
                <a:cs typeface="Times New Roman" panose="02020603050405020304" pitchFamily="18" charset="0"/>
              </a:rPr>
              <a:t>C</a:t>
            </a:r>
            <a:r>
              <a:rPr lang="es-MX" sz="2800" b="1" dirty="0">
                <a:effectLst/>
                <a:latin typeface="Arial" panose="020B0604020202020204" pitchFamily="34" charset="0"/>
                <a:ea typeface="Malgun Gothic" panose="020B0503020000020004" pitchFamily="34" charset="-127"/>
                <a:cs typeface="Times New Roman" panose="02020603050405020304" pitchFamily="18" charset="0"/>
              </a:rPr>
              <a:t>lase </a:t>
            </a:r>
            <a:r>
              <a:rPr lang="es-MX" sz="2800" b="1" dirty="0" err="1">
                <a:effectLst/>
                <a:latin typeface="Arial" panose="020B0604020202020204" pitchFamily="34" charset="0"/>
                <a:ea typeface="Malgun Gothic" panose="020B0503020000020004" pitchFamily="34" charset="-127"/>
                <a:cs typeface="Times New Roman" panose="02020603050405020304" pitchFamily="18" charset="0"/>
              </a:rPr>
              <a:t>ArbolBinarioOrdenado</a:t>
            </a:r>
            <a:endParaRPr lang="es-MX" sz="2800" dirty="0">
              <a:effectLst/>
              <a:latin typeface="Calibri" panose="020F0502020204030204" pitchFamily="34" charset="0"/>
              <a:ea typeface="Malgun Gothic" panose="020B0503020000020004" pitchFamily="34" charset="-127"/>
              <a:cs typeface="Times New Roman" panose="02020603050405020304" pitchFamily="18" charset="0"/>
            </a:endParaRPr>
          </a:p>
        </p:txBody>
      </p:sp>
      <p:pic>
        <p:nvPicPr>
          <p:cNvPr id="6" name="Imagen 5">
            <a:extLst>
              <a:ext uri="{FF2B5EF4-FFF2-40B4-BE49-F238E27FC236}">
                <a16:creationId xmlns:a16="http://schemas.microsoft.com/office/drawing/2014/main" id="{01E37D0B-C6D3-48CC-9DF1-49A563DB74A5}"/>
              </a:ext>
            </a:extLst>
          </p:cNvPr>
          <p:cNvPicPr/>
          <p:nvPr/>
        </p:nvPicPr>
        <p:blipFill>
          <a:blip r:embed="rId2"/>
          <a:stretch>
            <a:fillRect/>
          </a:stretch>
        </p:blipFill>
        <p:spPr>
          <a:xfrm>
            <a:off x="7654925" y="2357007"/>
            <a:ext cx="3302000" cy="1224393"/>
          </a:xfrm>
          <a:prstGeom prst="rect">
            <a:avLst/>
          </a:prstGeom>
        </p:spPr>
      </p:pic>
      <p:sp>
        <p:nvSpPr>
          <p:cNvPr id="8" name="CuadroTexto 7">
            <a:extLst>
              <a:ext uri="{FF2B5EF4-FFF2-40B4-BE49-F238E27FC236}">
                <a16:creationId xmlns:a16="http://schemas.microsoft.com/office/drawing/2014/main" id="{8D808EE6-85F1-495E-9FD0-6719162CF80F}"/>
              </a:ext>
            </a:extLst>
          </p:cNvPr>
          <p:cNvSpPr txBox="1"/>
          <p:nvPr/>
        </p:nvSpPr>
        <p:spPr>
          <a:xfrm>
            <a:off x="895349" y="1819602"/>
            <a:ext cx="8886825" cy="707886"/>
          </a:xfrm>
          <a:prstGeom prst="rect">
            <a:avLst/>
          </a:prstGeom>
          <a:noFill/>
        </p:spPr>
        <p:txBody>
          <a:bodyPr wrap="square">
            <a:spAutoFit/>
          </a:bodyPr>
          <a:lstStyle/>
          <a:p>
            <a:r>
              <a:rPr lang="es-MX" sz="2000" dirty="0">
                <a:solidFill>
                  <a:srgbClr val="002060"/>
                </a:solidFill>
                <a:effectLst/>
                <a:latin typeface="Arial" panose="020B0604020202020204" pitchFamily="34" charset="0"/>
                <a:ea typeface="Malgun Gothic" panose="020B0503020000020004" pitchFamily="34" charset="-127"/>
              </a:rPr>
              <a:t>Variables iniciales que se encargaran de almacenar el orden del recorrido en un </a:t>
            </a:r>
            <a:r>
              <a:rPr lang="es-MX" sz="2000" dirty="0" err="1">
                <a:solidFill>
                  <a:srgbClr val="002060"/>
                </a:solidFill>
                <a:effectLst/>
                <a:latin typeface="Arial" panose="020B0604020202020204" pitchFamily="34" charset="0"/>
                <a:ea typeface="Malgun Gothic" panose="020B0503020000020004" pitchFamily="34" charset="-127"/>
              </a:rPr>
              <a:t>string</a:t>
            </a:r>
            <a:r>
              <a:rPr lang="es-MX" sz="2000" dirty="0">
                <a:solidFill>
                  <a:srgbClr val="002060"/>
                </a:solidFill>
                <a:effectLst/>
                <a:latin typeface="Arial" panose="020B0604020202020204" pitchFamily="34" charset="0"/>
                <a:ea typeface="Malgun Gothic" panose="020B0503020000020004" pitchFamily="34" charset="-127"/>
              </a:rPr>
              <a:t> para después utilizarlos y modificarlos</a:t>
            </a:r>
            <a:endParaRPr lang="es-MX" sz="2000" dirty="0">
              <a:solidFill>
                <a:srgbClr val="002060"/>
              </a:solidFill>
            </a:endParaRPr>
          </a:p>
        </p:txBody>
      </p:sp>
      <p:pic>
        <p:nvPicPr>
          <p:cNvPr id="9" name="Imagen 8">
            <a:extLst>
              <a:ext uri="{FF2B5EF4-FFF2-40B4-BE49-F238E27FC236}">
                <a16:creationId xmlns:a16="http://schemas.microsoft.com/office/drawing/2014/main" id="{D04AF2B2-288C-43D7-81F4-109B0075FF44}"/>
              </a:ext>
            </a:extLst>
          </p:cNvPr>
          <p:cNvPicPr/>
          <p:nvPr/>
        </p:nvPicPr>
        <p:blipFill>
          <a:blip r:embed="rId3"/>
          <a:stretch>
            <a:fillRect/>
          </a:stretch>
        </p:blipFill>
        <p:spPr>
          <a:xfrm>
            <a:off x="1552575" y="4715360"/>
            <a:ext cx="3457575" cy="1368425"/>
          </a:xfrm>
          <a:prstGeom prst="rect">
            <a:avLst/>
          </a:prstGeom>
        </p:spPr>
      </p:pic>
      <p:sp>
        <p:nvSpPr>
          <p:cNvPr id="11" name="CuadroTexto 10">
            <a:extLst>
              <a:ext uri="{FF2B5EF4-FFF2-40B4-BE49-F238E27FC236}">
                <a16:creationId xmlns:a16="http://schemas.microsoft.com/office/drawing/2014/main" id="{776B2151-BCAB-424C-AE79-0C4A8DF380A1}"/>
              </a:ext>
            </a:extLst>
          </p:cNvPr>
          <p:cNvSpPr txBox="1"/>
          <p:nvPr/>
        </p:nvSpPr>
        <p:spPr>
          <a:xfrm>
            <a:off x="977900" y="3948325"/>
            <a:ext cx="8721725" cy="400110"/>
          </a:xfrm>
          <a:prstGeom prst="rect">
            <a:avLst/>
          </a:prstGeom>
          <a:noFill/>
        </p:spPr>
        <p:txBody>
          <a:bodyPr wrap="square">
            <a:spAutoFit/>
          </a:bodyPr>
          <a:lstStyle/>
          <a:p>
            <a:r>
              <a:rPr lang="es-MX" sz="2000" dirty="0">
                <a:solidFill>
                  <a:srgbClr val="002060"/>
                </a:solidFill>
                <a:latin typeface="Arial" panose="020B0604020202020204" pitchFamily="34" charset="0"/>
                <a:ea typeface="Malgun Gothic" panose="020B0503020000020004" pitchFamily="34" charset="-127"/>
              </a:rPr>
              <a:t>C</a:t>
            </a:r>
            <a:r>
              <a:rPr lang="es-MX" sz="2000" dirty="0">
                <a:solidFill>
                  <a:srgbClr val="002060"/>
                </a:solidFill>
                <a:effectLst/>
                <a:latin typeface="Arial" panose="020B0604020202020204" pitchFamily="34" charset="0"/>
                <a:ea typeface="Malgun Gothic" panose="020B0503020000020004" pitchFamily="34" charset="-127"/>
              </a:rPr>
              <a:t>lase nodo que contendrá n valor y un nodo izquierdo y derecho</a:t>
            </a:r>
            <a:endParaRPr lang="es-MX" sz="2000" dirty="0">
              <a:solidFill>
                <a:srgbClr val="002060"/>
              </a:solidFill>
            </a:endParaRPr>
          </a:p>
        </p:txBody>
      </p:sp>
    </p:spTree>
    <p:extLst>
      <p:ext uri="{BB962C8B-B14F-4D97-AF65-F5344CB8AC3E}">
        <p14:creationId xmlns:p14="http://schemas.microsoft.com/office/powerpoint/2010/main" val="2146087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CC50992-DCE4-486F-B125-059D602BE5E3}"/>
              </a:ext>
            </a:extLst>
          </p:cNvPr>
          <p:cNvPicPr/>
          <p:nvPr/>
        </p:nvPicPr>
        <p:blipFill>
          <a:blip r:embed="rId2"/>
          <a:stretch>
            <a:fillRect/>
          </a:stretch>
        </p:blipFill>
        <p:spPr>
          <a:xfrm>
            <a:off x="3860800" y="3065178"/>
            <a:ext cx="4470399" cy="2266157"/>
          </a:xfrm>
          <a:prstGeom prst="rect">
            <a:avLst/>
          </a:prstGeom>
        </p:spPr>
      </p:pic>
      <p:sp>
        <p:nvSpPr>
          <p:cNvPr id="6" name="CuadroTexto 5">
            <a:extLst>
              <a:ext uri="{FF2B5EF4-FFF2-40B4-BE49-F238E27FC236}">
                <a16:creationId xmlns:a16="http://schemas.microsoft.com/office/drawing/2014/main" id="{2EF00A14-72E8-49C8-A13F-C8A6BBC9FDB1}"/>
              </a:ext>
            </a:extLst>
          </p:cNvPr>
          <p:cNvSpPr txBox="1"/>
          <p:nvPr/>
        </p:nvSpPr>
        <p:spPr>
          <a:xfrm>
            <a:off x="1806574" y="946835"/>
            <a:ext cx="9051925" cy="954107"/>
          </a:xfrm>
          <a:prstGeom prst="rect">
            <a:avLst/>
          </a:prstGeom>
          <a:noFill/>
        </p:spPr>
        <p:txBody>
          <a:bodyPr wrap="square">
            <a:spAutoFit/>
          </a:bodyPr>
          <a:lstStyle/>
          <a:p>
            <a:r>
              <a:rPr lang="es-MX" sz="2800" dirty="0">
                <a:solidFill>
                  <a:srgbClr val="002060"/>
                </a:solidFill>
                <a:effectLst/>
                <a:latin typeface="Arial" panose="020B0604020202020204" pitchFamily="34" charset="0"/>
                <a:ea typeface="Malgun Gothic" panose="020B0503020000020004" pitchFamily="34" charset="-127"/>
              </a:rPr>
              <a:t>Constructor, la variable llamada raíz creada a partir de la clase nodo </a:t>
            </a:r>
            <a:r>
              <a:rPr lang="es-MX" sz="2800" dirty="0">
                <a:solidFill>
                  <a:srgbClr val="002060"/>
                </a:solidFill>
                <a:latin typeface="Arial" panose="020B0604020202020204" pitchFamily="34" charset="0"/>
                <a:ea typeface="Malgun Gothic" panose="020B0503020000020004" pitchFamily="34" charset="-127"/>
              </a:rPr>
              <a:t>creada </a:t>
            </a:r>
            <a:r>
              <a:rPr lang="es-MX" sz="2800" dirty="0">
                <a:solidFill>
                  <a:srgbClr val="002060"/>
                </a:solidFill>
                <a:effectLst/>
                <a:latin typeface="Arial" panose="020B0604020202020204" pitchFamily="34" charset="0"/>
                <a:ea typeface="Malgun Gothic" panose="020B0503020000020004" pitchFamily="34" charset="-127"/>
              </a:rPr>
              <a:t>anteriormente.</a:t>
            </a:r>
            <a:endParaRPr lang="es-MX" sz="2800" dirty="0">
              <a:solidFill>
                <a:srgbClr val="002060"/>
              </a:solidFill>
            </a:endParaRPr>
          </a:p>
        </p:txBody>
      </p:sp>
    </p:spTree>
    <p:extLst>
      <p:ext uri="{BB962C8B-B14F-4D97-AF65-F5344CB8AC3E}">
        <p14:creationId xmlns:p14="http://schemas.microsoft.com/office/powerpoint/2010/main" val="7842114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A4FDF29-C7CC-446A-94CD-21483B9CB855}"/>
              </a:ext>
            </a:extLst>
          </p:cNvPr>
          <p:cNvSpPr txBox="1"/>
          <p:nvPr/>
        </p:nvSpPr>
        <p:spPr>
          <a:xfrm>
            <a:off x="967920" y="2570620"/>
            <a:ext cx="4010479" cy="1200329"/>
          </a:xfrm>
          <a:prstGeom prst="rect">
            <a:avLst/>
          </a:prstGeom>
          <a:noFill/>
        </p:spPr>
        <p:txBody>
          <a:bodyPr wrap="square">
            <a:spAutoFit/>
          </a:bodyPr>
          <a:lstStyle/>
          <a:p>
            <a:r>
              <a:rPr lang="es-MX" sz="2400" dirty="0">
                <a:solidFill>
                  <a:srgbClr val="002060"/>
                </a:solidFill>
                <a:effectLst/>
                <a:latin typeface="Arial" panose="020B0604020202020204" pitchFamily="34" charset="0"/>
                <a:ea typeface="Malgun Gothic" panose="020B0503020000020004" pitchFamily="34" charset="-127"/>
              </a:rPr>
              <a:t>Método insertar, recibe como parámetro el valor del nodo a insertar.</a:t>
            </a:r>
            <a:endParaRPr lang="es-MX" sz="2400" dirty="0">
              <a:solidFill>
                <a:srgbClr val="002060"/>
              </a:solidFill>
            </a:endParaRPr>
          </a:p>
        </p:txBody>
      </p:sp>
      <p:sp>
        <p:nvSpPr>
          <p:cNvPr id="7" name="CuadroTexto 6">
            <a:extLst>
              <a:ext uri="{FF2B5EF4-FFF2-40B4-BE49-F238E27FC236}">
                <a16:creationId xmlns:a16="http://schemas.microsoft.com/office/drawing/2014/main" id="{20B5B549-5803-4E72-A182-96C4B12E8EFA}"/>
              </a:ext>
            </a:extLst>
          </p:cNvPr>
          <p:cNvSpPr txBox="1"/>
          <p:nvPr/>
        </p:nvSpPr>
        <p:spPr>
          <a:xfrm>
            <a:off x="1692275" y="653534"/>
            <a:ext cx="6102350"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Método insertar</a:t>
            </a:r>
            <a:endParaRPr lang="es-MX" sz="2800" dirty="0"/>
          </a:p>
        </p:txBody>
      </p:sp>
      <p:pic>
        <p:nvPicPr>
          <p:cNvPr id="8" name="Imagen 7">
            <a:extLst>
              <a:ext uri="{FF2B5EF4-FFF2-40B4-BE49-F238E27FC236}">
                <a16:creationId xmlns:a16="http://schemas.microsoft.com/office/drawing/2014/main" id="{0FBB2438-F514-4C6B-BB77-A6473D85BFB5}"/>
              </a:ext>
            </a:extLst>
          </p:cNvPr>
          <p:cNvPicPr/>
          <p:nvPr/>
        </p:nvPicPr>
        <p:blipFill>
          <a:blip r:embed="rId2"/>
          <a:stretch>
            <a:fillRect/>
          </a:stretch>
        </p:blipFill>
        <p:spPr>
          <a:xfrm>
            <a:off x="5404643" y="1645335"/>
            <a:ext cx="4779963" cy="4765675"/>
          </a:xfrm>
          <a:prstGeom prst="rect">
            <a:avLst/>
          </a:prstGeom>
        </p:spPr>
      </p:pic>
    </p:spTree>
    <p:extLst>
      <p:ext uri="{BB962C8B-B14F-4D97-AF65-F5344CB8AC3E}">
        <p14:creationId xmlns:p14="http://schemas.microsoft.com/office/powerpoint/2010/main" val="14120802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EA13B84-5C4D-4AF7-B5D8-023E6333261B}"/>
              </a:ext>
            </a:extLst>
          </p:cNvPr>
          <p:cNvSpPr txBox="1"/>
          <p:nvPr/>
        </p:nvSpPr>
        <p:spPr>
          <a:xfrm>
            <a:off x="1513115" y="719113"/>
            <a:ext cx="3628571"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Método </a:t>
            </a:r>
            <a:r>
              <a:rPr lang="es-MX" sz="2800" dirty="0" err="1">
                <a:effectLst/>
                <a:latin typeface="Arial" panose="020B0604020202020204" pitchFamily="34" charset="0"/>
                <a:ea typeface="Malgun Gothic" panose="020B0503020000020004" pitchFamily="34" charset="-127"/>
              </a:rPr>
              <a:t>postorden</a:t>
            </a:r>
            <a:r>
              <a:rPr lang="es-MX" sz="2800" dirty="0">
                <a:effectLst/>
                <a:latin typeface="Arial" panose="020B0604020202020204" pitchFamily="34" charset="0"/>
                <a:ea typeface="Malgun Gothic" panose="020B0503020000020004" pitchFamily="34" charset="-127"/>
              </a:rPr>
              <a:t> </a:t>
            </a:r>
            <a:endParaRPr lang="es-MX" sz="2800" dirty="0"/>
          </a:p>
        </p:txBody>
      </p:sp>
      <p:pic>
        <p:nvPicPr>
          <p:cNvPr id="8" name="Imagen 7">
            <a:extLst>
              <a:ext uri="{FF2B5EF4-FFF2-40B4-BE49-F238E27FC236}">
                <a16:creationId xmlns:a16="http://schemas.microsoft.com/office/drawing/2014/main" id="{8CB818CE-799B-4F6F-9224-8C28E5291168}"/>
              </a:ext>
            </a:extLst>
          </p:cNvPr>
          <p:cNvPicPr/>
          <p:nvPr/>
        </p:nvPicPr>
        <p:blipFill>
          <a:blip r:embed="rId2"/>
          <a:stretch>
            <a:fillRect/>
          </a:stretch>
        </p:blipFill>
        <p:spPr>
          <a:xfrm>
            <a:off x="1258661" y="1808389"/>
            <a:ext cx="3883025" cy="3241221"/>
          </a:xfrm>
          <a:prstGeom prst="rect">
            <a:avLst/>
          </a:prstGeom>
        </p:spPr>
      </p:pic>
      <p:sp>
        <p:nvSpPr>
          <p:cNvPr id="10" name="CuadroTexto 9">
            <a:extLst>
              <a:ext uri="{FF2B5EF4-FFF2-40B4-BE49-F238E27FC236}">
                <a16:creationId xmlns:a16="http://schemas.microsoft.com/office/drawing/2014/main" id="{7A3357B6-E26E-4F95-95A7-168D55004D09}"/>
              </a:ext>
            </a:extLst>
          </p:cNvPr>
          <p:cNvSpPr txBox="1"/>
          <p:nvPr/>
        </p:nvSpPr>
        <p:spPr>
          <a:xfrm>
            <a:off x="2256744" y="5536813"/>
            <a:ext cx="9510712" cy="461665"/>
          </a:xfrm>
          <a:prstGeom prst="rect">
            <a:avLst/>
          </a:prstGeom>
          <a:noFill/>
        </p:spPr>
        <p:txBody>
          <a:bodyPr wrap="square">
            <a:spAutoFit/>
          </a:bodyPr>
          <a:lstStyle/>
          <a:p>
            <a:r>
              <a:rPr lang="es-MX" sz="2400" dirty="0">
                <a:solidFill>
                  <a:srgbClr val="002060"/>
                </a:solidFill>
                <a:latin typeface="Arial" panose="020B0604020202020204" pitchFamily="34" charset="0"/>
                <a:ea typeface="Malgun Gothic" panose="020B0503020000020004" pitchFamily="34" charset="-127"/>
              </a:rPr>
              <a:t>T</a:t>
            </a:r>
            <a:r>
              <a:rPr lang="es-MX" sz="2400" dirty="0">
                <a:solidFill>
                  <a:srgbClr val="002060"/>
                </a:solidFill>
                <a:effectLst/>
                <a:latin typeface="Arial" panose="020B0604020202020204" pitchFamily="34" charset="0"/>
                <a:ea typeface="Malgun Gothic" panose="020B0503020000020004" pitchFamily="34" charset="-127"/>
              </a:rPr>
              <a:t>endrán como parámetro un nodo llamado </a:t>
            </a:r>
            <a:r>
              <a:rPr lang="es-MX" sz="2400" dirty="0" err="1">
                <a:solidFill>
                  <a:srgbClr val="002060"/>
                </a:solidFill>
                <a:effectLst/>
                <a:latin typeface="Arial" panose="020B0604020202020204" pitchFamily="34" charset="0"/>
                <a:ea typeface="Malgun Gothic" panose="020B0503020000020004" pitchFamily="34" charset="-127"/>
              </a:rPr>
              <a:t>reco</a:t>
            </a:r>
            <a:r>
              <a:rPr lang="es-MX" sz="2400" dirty="0">
                <a:solidFill>
                  <a:srgbClr val="002060"/>
                </a:solidFill>
                <a:effectLst/>
                <a:latin typeface="Arial" panose="020B0604020202020204" pitchFamily="34" charset="0"/>
                <a:ea typeface="Malgun Gothic" panose="020B0503020000020004" pitchFamily="34" charset="-127"/>
              </a:rPr>
              <a:t>.</a:t>
            </a:r>
            <a:endParaRPr lang="es-MX" sz="2400" dirty="0">
              <a:solidFill>
                <a:srgbClr val="002060"/>
              </a:solidFill>
            </a:endParaRPr>
          </a:p>
        </p:txBody>
      </p:sp>
      <p:pic>
        <p:nvPicPr>
          <p:cNvPr id="11" name="Imagen 10">
            <a:extLst>
              <a:ext uri="{FF2B5EF4-FFF2-40B4-BE49-F238E27FC236}">
                <a16:creationId xmlns:a16="http://schemas.microsoft.com/office/drawing/2014/main" id="{D9904A2C-A1F4-4D1D-B5F3-9CC6FA8EA3D1}"/>
              </a:ext>
            </a:extLst>
          </p:cNvPr>
          <p:cNvPicPr/>
          <p:nvPr/>
        </p:nvPicPr>
        <p:blipFill>
          <a:blip r:embed="rId3"/>
          <a:stretch>
            <a:fillRect/>
          </a:stretch>
        </p:blipFill>
        <p:spPr>
          <a:xfrm>
            <a:off x="6757759" y="1793453"/>
            <a:ext cx="4487182" cy="3396341"/>
          </a:xfrm>
          <a:prstGeom prst="rect">
            <a:avLst/>
          </a:prstGeom>
        </p:spPr>
      </p:pic>
      <p:sp>
        <p:nvSpPr>
          <p:cNvPr id="13" name="CuadroTexto 12">
            <a:extLst>
              <a:ext uri="{FF2B5EF4-FFF2-40B4-BE49-F238E27FC236}">
                <a16:creationId xmlns:a16="http://schemas.microsoft.com/office/drawing/2014/main" id="{C19FB922-21D1-46F7-B9EB-83D975FCF609}"/>
              </a:ext>
            </a:extLst>
          </p:cNvPr>
          <p:cNvSpPr txBox="1"/>
          <p:nvPr/>
        </p:nvSpPr>
        <p:spPr>
          <a:xfrm>
            <a:off x="6492194" y="719113"/>
            <a:ext cx="5018313"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Método </a:t>
            </a:r>
            <a:r>
              <a:rPr lang="es-MX" sz="2800" dirty="0" err="1">
                <a:effectLst/>
                <a:latin typeface="Arial" panose="020B0604020202020204" pitchFamily="34" charset="0"/>
                <a:ea typeface="Malgun Gothic" panose="020B0503020000020004" pitchFamily="34" charset="-127"/>
              </a:rPr>
              <a:t>preorden</a:t>
            </a:r>
            <a:r>
              <a:rPr lang="es-MX" sz="2800" dirty="0">
                <a:effectLst/>
                <a:latin typeface="Arial" panose="020B0604020202020204" pitchFamily="34" charset="0"/>
                <a:ea typeface="Malgun Gothic" panose="020B0503020000020004" pitchFamily="34" charset="-127"/>
              </a:rPr>
              <a:t> </a:t>
            </a:r>
            <a:endParaRPr lang="es-MX" sz="2800" dirty="0"/>
          </a:p>
        </p:txBody>
      </p:sp>
    </p:spTree>
    <p:extLst>
      <p:ext uri="{BB962C8B-B14F-4D97-AF65-F5344CB8AC3E}">
        <p14:creationId xmlns:p14="http://schemas.microsoft.com/office/powerpoint/2010/main" val="42104415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1D33856-A4A8-40FB-AB07-2D1FAC1A6519}"/>
              </a:ext>
            </a:extLst>
          </p:cNvPr>
          <p:cNvPicPr/>
          <p:nvPr/>
        </p:nvPicPr>
        <p:blipFill>
          <a:blip r:embed="rId2"/>
          <a:stretch>
            <a:fillRect/>
          </a:stretch>
        </p:blipFill>
        <p:spPr>
          <a:xfrm>
            <a:off x="4664753" y="2483328"/>
            <a:ext cx="5263017" cy="3395663"/>
          </a:xfrm>
          <a:prstGeom prst="rect">
            <a:avLst/>
          </a:prstGeom>
        </p:spPr>
      </p:pic>
      <p:sp>
        <p:nvSpPr>
          <p:cNvPr id="9" name="CuadroTexto 8">
            <a:extLst>
              <a:ext uri="{FF2B5EF4-FFF2-40B4-BE49-F238E27FC236}">
                <a16:creationId xmlns:a16="http://schemas.microsoft.com/office/drawing/2014/main" id="{5898DDE0-1306-43E7-B76C-11FCDB8478DD}"/>
              </a:ext>
            </a:extLst>
          </p:cNvPr>
          <p:cNvSpPr txBox="1"/>
          <p:nvPr/>
        </p:nvSpPr>
        <p:spPr>
          <a:xfrm>
            <a:off x="1774372" y="979009"/>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Método </a:t>
            </a:r>
            <a:r>
              <a:rPr lang="es-MX" sz="2800" dirty="0" err="1">
                <a:effectLst/>
                <a:latin typeface="Arial" panose="020B0604020202020204" pitchFamily="34" charset="0"/>
                <a:ea typeface="Malgun Gothic" panose="020B0503020000020004" pitchFamily="34" charset="-127"/>
              </a:rPr>
              <a:t>enorden</a:t>
            </a:r>
            <a:endParaRPr lang="es-MX" sz="2800" dirty="0"/>
          </a:p>
        </p:txBody>
      </p:sp>
    </p:spTree>
    <p:extLst>
      <p:ext uri="{BB962C8B-B14F-4D97-AF65-F5344CB8AC3E}">
        <p14:creationId xmlns:p14="http://schemas.microsoft.com/office/powerpoint/2010/main" val="8535600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7FBDC34-38C8-499D-81B9-E3821FB3CC96}"/>
              </a:ext>
            </a:extLst>
          </p:cNvPr>
          <p:cNvSpPr txBox="1"/>
          <p:nvPr/>
        </p:nvSpPr>
        <p:spPr>
          <a:xfrm>
            <a:off x="1230993" y="611862"/>
            <a:ext cx="6103256" cy="555986"/>
          </a:xfrm>
          <a:prstGeom prst="rect">
            <a:avLst/>
          </a:prstGeom>
          <a:noFill/>
        </p:spPr>
        <p:txBody>
          <a:bodyPr wrap="square">
            <a:spAutoFit/>
          </a:bodyPr>
          <a:lstStyle/>
          <a:p>
            <a:pPr algn="just">
              <a:lnSpc>
                <a:spcPct val="115000"/>
              </a:lnSpc>
              <a:spcAft>
                <a:spcPts val="800"/>
              </a:spcAft>
            </a:pPr>
            <a:r>
              <a:rPr lang="es-MX" sz="2800" b="1" dirty="0">
                <a:effectLst/>
                <a:latin typeface="Arial" panose="020B0604020202020204" pitchFamily="34" charset="0"/>
                <a:ea typeface="Malgun Gothic" panose="020B0503020000020004" pitchFamily="34" charset="-127"/>
                <a:cs typeface="Times New Roman" panose="02020603050405020304" pitchFamily="18" charset="0"/>
              </a:rPr>
              <a:t>clase Form1.cs</a:t>
            </a:r>
            <a:endParaRPr lang="es-MX" sz="2800" dirty="0">
              <a:effectLst/>
              <a:latin typeface="Calibri" panose="020F0502020204030204" pitchFamily="34" charset="0"/>
              <a:ea typeface="Malgun Gothic" panose="020B0503020000020004" pitchFamily="34" charset="-127"/>
              <a:cs typeface="Times New Roman" panose="02020603050405020304" pitchFamily="18" charset="0"/>
            </a:endParaRPr>
          </a:p>
        </p:txBody>
      </p:sp>
      <p:pic>
        <p:nvPicPr>
          <p:cNvPr id="6" name="Imagen 5">
            <a:extLst>
              <a:ext uri="{FF2B5EF4-FFF2-40B4-BE49-F238E27FC236}">
                <a16:creationId xmlns:a16="http://schemas.microsoft.com/office/drawing/2014/main" id="{93EA4815-B93A-4EAF-84DD-BB69E78A2CE5}"/>
              </a:ext>
            </a:extLst>
          </p:cNvPr>
          <p:cNvPicPr/>
          <p:nvPr/>
        </p:nvPicPr>
        <p:blipFill>
          <a:blip r:embed="rId2"/>
          <a:stretch>
            <a:fillRect/>
          </a:stretch>
        </p:blipFill>
        <p:spPr>
          <a:xfrm>
            <a:off x="1230993" y="1996732"/>
            <a:ext cx="2702378" cy="363084"/>
          </a:xfrm>
          <a:prstGeom prst="rect">
            <a:avLst/>
          </a:prstGeom>
        </p:spPr>
      </p:pic>
      <p:sp>
        <p:nvSpPr>
          <p:cNvPr id="8" name="CuadroTexto 7">
            <a:extLst>
              <a:ext uri="{FF2B5EF4-FFF2-40B4-BE49-F238E27FC236}">
                <a16:creationId xmlns:a16="http://schemas.microsoft.com/office/drawing/2014/main" id="{3D85839B-27C7-4E58-87DB-5C6D4E65A955}"/>
              </a:ext>
            </a:extLst>
          </p:cNvPr>
          <p:cNvSpPr txBox="1"/>
          <p:nvPr/>
        </p:nvSpPr>
        <p:spPr>
          <a:xfrm>
            <a:off x="4395562" y="1528819"/>
            <a:ext cx="7745186" cy="830997"/>
          </a:xfrm>
          <a:prstGeom prst="rect">
            <a:avLst/>
          </a:prstGeom>
          <a:noFill/>
        </p:spPr>
        <p:txBody>
          <a:bodyPr wrap="square">
            <a:spAutoFit/>
          </a:bodyPr>
          <a:lstStyle/>
          <a:p>
            <a:r>
              <a:rPr lang="es-MX" sz="2400" dirty="0">
                <a:solidFill>
                  <a:srgbClr val="002060"/>
                </a:solidFill>
                <a:latin typeface="Arial" panose="020B0604020202020204" pitchFamily="34" charset="0"/>
                <a:ea typeface="Malgun Gothic" panose="020B0503020000020004" pitchFamily="34" charset="-127"/>
              </a:rPr>
              <a:t>L</a:t>
            </a:r>
            <a:r>
              <a:rPr lang="es-MX" sz="2400" dirty="0">
                <a:solidFill>
                  <a:srgbClr val="002060"/>
                </a:solidFill>
                <a:effectLst/>
                <a:latin typeface="Arial" panose="020B0604020202020204" pitchFamily="34" charset="0"/>
                <a:ea typeface="Malgun Gothic" panose="020B0503020000020004" pitchFamily="34" charset="-127"/>
              </a:rPr>
              <a:t>ibrería que se encargara de realizar los dibujos en el formulario</a:t>
            </a:r>
            <a:endParaRPr lang="es-MX" sz="2400" dirty="0">
              <a:solidFill>
                <a:srgbClr val="002060"/>
              </a:solidFill>
            </a:endParaRPr>
          </a:p>
        </p:txBody>
      </p:sp>
      <p:pic>
        <p:nvPicPr>
          <p:cNvPr id="9" name="Imagen 8">
            <a:extLst>
              <a:ext uri="{FF2B5EF4-FFF2-40B4-BE49-F238E27FC236}">
                <a16:creationId xmlns:a16="http://schemas.microsoft.com/office/drawing/2014/main" id="{DAD45CE2-4195-4311-8174-7FDF33163F2C}"/>
              </a:ext>
            </a:extLst>
          </p:cNvPr>
          <p:cNvPicPr/>
          <p:nvPr/>
        </p:nvPicPr>
        <p:blipFill>
          <a:blip r:embed="rId3"/>
          <a:stretch>
            <a:fillRect/>
          </a:stretch>
        </p:blipFill>
        <p:spPr>
          <a:xfrm>
            <a:off x="1230993" y="3744686"/>
            <a:ext cx="2457111" cy="2299235"/>
          </a:xfrm>
          <a:prstGeom prst="rect">
            <a:avLst/>
          </a:prstGeom>
        </p:spPr>
      </p:pic>
      <p:sp>
        <p:nvSpPr>
          <p:cNvPr id="11" name="CuadroTexto 10">
            <a:extLst>
              <a:ext uri="{FF2B5EF4-FFF2-40B4-BE49-F238E27FC236}">
                <a16:creationId xmlns:a16="http://schemas.microsoft.com/office/drawing/2014/main" id="{02198D7D-48D9-4332-BDBA-5226A098CD28}"/>
              </a:ext>
            </a:extLst>
          </p:cNvPr>
          <p:cNvSpPr txBox="1"/>
          <p:nvPr/>
        </p:nvSpPr>
        <p:spPr>
          <a:xfrm>
            <a:off x="4282621" y="4454374"/>
            <a:ext cx="6103256" cy="489749"/>
          </a:xfrm>
          <a:prstGeom prst="rect">
            <a:avLst/>
          </a:prstGeom>
          <a:noFill/>
        </p:spPr>
        <p:txBody>
          <a:bodyPr wrap="square">
            <a:spAutoFit/>
          </a:bodyPr>
          <a:lstStyle/>
          <a:p>
            <a:pPr lvl="0" algn="just">
              <a:lnSpc>
                <a:spcPct val="115000"/>
              </a:lnSpc>
              <a:spcAft>
                <a:spcPts val="800"/>
              </a:spcAft>
            </a:pPr>
            <a:r>
              <a:rPr lang="es-MX" sz="2400" dirty="0">
                <a:solidFill>
                  <a:srgbClr val="002060"/>
                </a:solidFill>
                <a:latin typeface="Arial" panose="020B0604020202020204" pitchFamily="34" charset="0"/>
                <a:ea typeface="Malgun Gothic" panose="020B0503020000020004" pitchFamily="34" charset="-127"/>
                <a:cs typeface="Times New Roman" panose="02020603050405020304" pitchFamily="18" charset="0"/>
              </a:rPr>
              <a:t>V</a:t>
            </a:r>
            <a:r>
              <a:rPr lang="es-MX" sz="2400" dirty="0">
                <a:solidFill>
                  <a:srgbClr val="002060"/>
                </a:solidFill>
                <a:effectLst/>
                <a:latin typeface="Arial" panose="020B0604020202020204" pitchFamily="34" charset="0"/>
                <a:ea typeface="Malgun Gothic" panose="020B0503020000020004" pitchFamily="34" charset="-127"/>
                <a:cs typeface="Times New Roman" panose="02020603050405020304" pitchFamily="18" charset="0"/>
              </a:rPr>
              <a:t>ariables a utilizar en el código</a:t>
            </a:r>
            <a:endParaRPr lang="es-MX" sz="2400" dirty="0">
              <a:solidFill>
                <a:srgbClr val="00206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03210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1D6FE73-D2EF-4A15-9747-72E8B29CE65F}"/>
              </a:ext>
            </a:extLst>
          </p:cNvPr>
          <p:cNvSpPr txBox="1"/>
          <p:nvPr/>
        </p:nvSpPr>
        <p:spPr>
          <a:xfrm>
            <a:off x="1571172" y="751505"/>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Se crea 2 objetos</a:t>
            </a:r>
            <a:endParaRPr lang="es-MX" sz="2800" dirty="0"/>
          </a:p>
        </p:txBody>
      </p:sp>
      <p:pic>
        <p:nvPicPr>
          <p:cNvPr id="6" name="Imagen 5">
            <a:extLst>
              <a:ext uri="{FF2B5EF4-FFF2-40B4-BE49-F238E27FC236}">
                <a16:creationId xmlns:a16="http://schemas.microsoft.com/office/drawing/2014/main" id="{87BA1A4B-097D-454C-8724-6910BC595F04}"/>
              </a:ext>
            </a:extLst>
          </p:cNvPr>
          <p:cNvPicPr/>
          <p:nvPr/>
        </p:nvPicPr>
        <p:blipFill>
          <a:blip r:embed="rId2"/>
          <a:stretch>
            <a:fillRect/>
          </a:stretch>
        </p:blipFill>
        <p:spPr>
          <a:xfrm>
            <a:off x="1571172" y="2453140"/>
            <a:ext cx="3925661" cy="975860"/>
          </a:xfrm>
          <a:prstGeom prst="rect">
            <a:avLst/>
          </a:prstGeom>
        </p:spPr>
      </p:pic>
      <p:sp>
        <p:nvSpPr>
          <p:cNvPr id="8" name="CuadroTexto 7">
            <a:extLst>
              <a:ext uri="{FF2B5EF4-FFF2-40B4-BE49-F238E27FC236}">
                <a16:creationId xmlns:a16="http://schemas.microsoft.com/office/drawing/2014/main" id="{FB4E3910-A2F9-429A-AB23-FD6CCDD4A0A9}"/>
              </a:ext>
            </a:extLst>
          </p:cNvPr>
          <p:cNvSpPr txBox="1"/>
          <p:nvPr/>
        </p:nvSpPr>
        <p:spPr>
          <a:xfrm>
            <a:off x="5976259" y="2324159"/>
            <a:ext cx="6103256"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Creación del objetivo Árbol</a:t>
            </a:r>
          </a:p>
        </p:txBody>
      </p:sp>
      <p:sp>
        <p:nvSpPr>
          <p:cNvPr id="10" name="CuadroTexto 9">
            <a:extLst>
              <a:ext uri="{FF2B5EF4-FFF2-40B4-BE49-F238E27FC236}">
                <a16:creationId xmlns:a16="http://schemas.microsoft.com/office/drawing/2014/main" id="{DD47B46D-419F-4EC0-9399-D129C74674C4}"/>
              </a:ext>
            </a:extLst>
          </p:cNvPr>
          <p:cNvSpPr txBox="1"/>
          <p:nvPr/>
        </p:nvSpPr>
        <p:spPr>
          <a:xfrm>
            <a:off x="5976259" y="3198167"/>
            <a:ext cx="6103256" cy="461665"/>
          </a:xfrm>
          <a:prstGeom prst="rect">
            <a:avLst/>
          </a:prstGeom>
          <a:noFill/>
        </p:spPr>
        <p:txBody>
          <a:bodyPr wrap="square">
            <a:spAutoFit/>
          </a:bodyPr>
          <a:lstStyle/>
          <a:p>
            <a:r>
              <a:rPr lang="es-MX" sz="2400" dirty="0">
                <a:solidFill>
                  <a:srgbClr val="002060"/>
                </a:solidFill>
                <a:latin typeface="Arial" panose="020B0604020202020204" pitchFamily="34" charset="0"/>
                <a:cs typeface="Arial" panose="020B0604020202020204" pitchFamily="34" charset="0"/>
              </a:rPr>
              <a:t>Definición del objeto gráfico</a:t>
            </a:r>
          </a:p>
        </p:txBody>
      </p:sp>
    </p:spTree>
    <p:extLst>
      <p:ext uri="{BB962C8B-B14F-4D97-AF65-F5344CB8AC3E}">
        <p14:creationId xmlns:p14="http://schemas.microsoft.com/office/powerpoint/2010/main" val="41928352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D2C6F88-EDEC-41D1-85FD-37DF4594C252}"/>
              </a:ext>
            </a:extLst>
          </p:cNvPr>
          <p:cNvSpPr txBox="1"/>
          <p:nvPr/>
        </p:nvSpPr>
        <p:spPr>
          <a:xfrm>
            <a:off x="1553028" y="816206"/>
            <a:ext cx="8051800"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Formulario que permitirá dibujar el Árbol Binario</a:t>
            </a:r>
          </a:p>
        </p:txBody>
      </p:sp>
      <p:pic>
        <p:nvPicPr>
          <p:cNvPr id="6" name="Imagen 5">
            <a:extLst>
              <a:ext uri="{FF2B5EF4-FFF2-40B4-BE49-F238E27FC236}">
                <a16:creationId xmlns:a16="http://schemas.microsoft.com/office/drawing/2014/main" id="{03350345-4B9C-4977-867B-C094DE786809}"/>
              </a:ext>
            </a:extLst>
          </p:cNvPr>
          <p:cNvPicPr/>
          <p:nvPr/>
        </p:nvPicPr>
        <p:blipFill>
          <a:blip r:embed="rId2"/>
          <a:stretch>
            <a:fillRect/>
          </a:stretch>
        </p:blipFill>
        <p:spPr>
          <a:xfrm>
            <a:off x="3289935" y="1705519"/>
            <a:ext cx="8626294" cy="4738824"/>
          </a:xfrm>
          <a:prstGeom prst="rect">
            <a:avLst/>
          </a:prstGeom>
        </p:spPr>
      </p:pic>
    </p:spTree>
    <p:extLst>
      <p:ext uri="{BB962C8B-B14F-4D97-AF65-F5344CB8AC3E}">
        <p14:creationId xmlns:p14="http://schemas.microsoft.com/office/powerpoint/2010/main" val="2073601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CAD2A07-2DBA-4E9F-A5A3-D473115A1A38}"/>
              </a:ext>
            </a:extLst>
          </p:cNvPr>
          <p:cNvSpPr txBox="1"/>
          <p:nvPr/>
        </p:nvSpPr>
        <p:spPr>
          <a:xfrm>
            <a:off x="1436914" y="736991"/>
            <a:ext cx="7500257" cy="523220"/>
          </a:xfrm>
          <a:prstGeom prst="rect">
            <a:avLst/>
          </a:prstGeom>
          <a:noFill/>
        </p:spPr>
        <p:txBody>
          <a:bodyPr wrap="square">
            <a:spAutoFit/>
          </a:bodyPr>
          <a:lstStyle/>
          <a:p>
            <a:r>
              <a:rPr lang="es-MX" sz="2800" dirty="0">
                <a:latin typeface="Arial" panose="020B0604020202020204" pitchFamily="34" charset="0"/>
                <a:cs typeface="Arial" panose="020B0604020202020204" pitchFamily="34" charset="0"/>
              </a:rPr>
              <a:t>Evento que permitirá insertar un nodo al árbol</a:t>
            </a:r>
          </a:p>
        </p:txBody>
      </p:sp>
      <p:pic>
        <p:nvPicPr>
          <p:cNvPr id="6" name="Imagen 5">
            <a:extLst>
              <a:ext uri="{FF2B5EF4-FFF2-40B4-BE49-F238E27FC236}">
                <a16:creationId xmlns:a16="http://schemas.microsoft.com/office/drawing/2014/main" id="{0E0D80C1-7B36-4687-A6AA-6452E56F497A}"/>
              </a:ext>
            </a:extLst>
          </p:cNvPr>
          <p:cNvPicPr/>
          <p:nvPr/>
        </p:nvPicPr>
        <p:blipFill rotWithShape="1">
          <a:blip r:embed="rId2"/>
          <a:srcRect l="9845" t="18687" r="39069" b="18796"/>
          <a:stretch/>
        </p:blipFill>
        <p:spPr bwMode="auto">
          <a:xfrm>
            <a:off x="4034971" y="1785259"/>
            <a:ext cx="6691087" cy="44994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59817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8D25F1E-EED5-4466-B12D-25F81629D136}"/>
              </a:ext>
            </a:extLst>
          </p:cNvPr>
          <p:cNvPicPr/>
          <p:nvPr/>
        </p:nvPicPr>
        <p:blipFill rotWithShape="1">
          <a:blip r:embed="rId2"/>
          <a:srcRect l="8317" t="38941" r="24474" b="20910"/>
          <a:stretch/>
        </p:blipFill>
        <p:spPr bwMode="auto">
          <a:xfrm>
            <a:off x="3909241" y="2533649"/>
            <a:ext cx="7687673" cy="29962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117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F2487-2F60-4B0B-A3DA-108EA3D7B52F}"/>
              </a:ext>
            </a:extLst>
          </p:cNvPr>
          <p:cNvSpPr>
            <a:spLocks noGrp="1"/>
          </p:cNvSpPr>
          <p:nvPr>
            <p:ph type="title"/>
          </p:nvPr>
        </p:nvSpPr>
        <p:spPr/>
        <p:txBody>
          <a:bodyPr/>
          <a:lstStyle/>
          <a:p>
            <a:r>
              <a:rPr lang="es-E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Variantes de Árboles Binarios</a:t>
            </a:r>
            <a:br>
              <a:rPr lang="es-MX"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rPr>
            </a:br>
            <a:endParaRPr lang="es-MX" dirty="0"/>
          </a:p>
        </p:txBody>
      </p:sp>
      <p:sp>
        <p:nvSpPr>
          <p:cNvPr id="6" name="Marcador de contenido 5">
            <a:extLst>
              <a:ext uri="{FF2B5EF4-FFF2-40B4-BE49-F238E27FC236}">
                <a16:creationId xmlns:a16="http://schemas.microsoft.com/office/drawing/2014/main" id="{95159709-3405-43DD-BCF2-9AB571D02068}"/>
              </a:ext>
            </a:extLst>
          </p:cNvPr>
          <p:cNvSpPr>
            <a:spLocks noGrp="1"/>
          </p:cNvSpPr>
          <p:nvPr>
            <p:ph idx="1"/>
          </p:nvPr>
        </p:nvSpPr>
        <p:spPr>
          <a:xfrm>
            <a:off x="3643532" y="2133468"/>
            <a:ext cx="7230794" cy="3239758"/>
          </a:xfrm>
        </p:spPr>
        <p:txBody>
          <a:bodyPr>
            <a:normAutofit/>
          </a:bodyPr>
          <a:lstStyle/>
          <a:p>
            <a:pPr algn="just" fontAlgn="base">
              <a:lnSpc>
                <a:spcPct val="115000"/>
              </a:lnSpc>
              <a:buSzPts val="1000"/>
              <a:buFont typeface="Wingdings" panose="05000000000000000000" pitchFamily="2" charset="2"/>
              <a:buChar char="q"/>
              <a:tabLst>
                <a:tab pos="457200" algn="l"/>
              </a:tabLst>
            </a:pPr>
            <a:r>
              <a:rPr lang="es-ES" sz="2800" b="1" dirty="0">
                <a:solidFill>
                  <a:srgbClr val="FF0000"/>
                </a:solidFill>
                <a:effectLst/>
                <a:latin typeface="Arial" panose="020B0604020202020204" pitchFamily="34" charset="0"/>
                <a:ea typeface="Times New Roman" panose="02020603050405020304" pitchFamily="18" charset="0"/>
              </a:rPr>
              <a:t>Árbol Estricto</a:t>
            </a:r>
          </a:p>
          <a:p>
            <a:pPr marL="0" indent="0" algn="just" fontAlgn="base">
              <a:lnSpc>
                <a:spcPct val="115000"/>
              </a:lnSpc>
              <a:buSzPts val="1000"/>
              <a:buNone/>
              <a:tabLst>
                <a:tab pos="457200" algn="l"/>
              </a:tabLst>
            </a:pPr>
            <a:endParaRPr lang="es-ES" sz="2800" dirty="0">
              <a:solidFill>
                <a:srgbClr val="FF0000"/>
              </a:solidFill>
              <a:effectLst/>
              <a:latin typeface="Arial" panose="020B0604020202020204" pitchFamily="34" charset="0"/>
              <a:ea typeface="Times New Roman" panose="02020603050405020304" pitchFamily="18" charset="0"/>
            </a:endParaRPr>
          </a:p>
          <a:p>
            <a:pPr algn="just" fontAlgn="base">
              <a:lnSpc>
                <a:spcPct val="115000"/>
              </a:lnSpc>
              <a:buSzPts val="1000"/>
              <a:buFont typeface="Wingdings" panose="05000000000000000000" pitchFamily="2" charset="2"/>
              <a:buChar char="q"/>
              <a:tabLst>
                <a:tab pos="457200" algn="l"/>
              </a:tabLst>
            </a:pPr>
            <a:r>
              <a:rPr lang="es-ES" sz="2800" b="1" dirty="0">
                <a:solidFill>
                  <a:srgbClr val="FF0000"/>
                </a:solidFill>
                <a:effectLst/>
                <a:latin typeface="Arial" panose="020B0604020202020204" pitchFamily="34" charset="0"/>
                <a:ea typeface="Times New Roman" panose="02020603050405020304" pitchFamily="18" charset="0"/>
              </a:rPr>
              <a:t>Árbol Lleno</a:t>
            </a:r>
          </a:p>
          <a:p>
            <a:pPr marL="0" indent="0" algn="just" fontAlgn="base">
              <a:lnSpc>
                <a:spcPct val="115000"/>
              </a:lnSpc>
              <a:buSzPts val="1000"/>
              <a:buNone/>
              <a:tabLst>
                <a:tab pos="457200" algn="l"/>
              </a:tabLst>
            </a:pPr>
            <a:endParaRPr lang="es-MX" sz="2800" dirty="0">
              <a:solidFill>
                <a:srgbClr val="FF0000"/>
              </a:solidFill>
              <a:effectLst/>
              <a:latin typeface="Times New Roman" panose="02020603050405020304" pitchFamily="18" charset="0"/>
              <a:ea typeface="Times New Roman" panose="02020603050405020304" pitchFamily="18" charset="0"/>
            </a:endParaRPr>
          </a:p>
          <a:p>
            <a:pPr algn="just" fontAlgn="base">
              <a:lnSpc>
                <a:spcPct val="115000"/>
              </a:lnSpc>
              <a:buSzPts val="1000"/>
              <a:buFont typeface="Wingdings" panose="05000000000000000000" pitchFamily="2" charset="2"/>
              <a:buChar char="q"/>
              <a:tabLst>
                <a:tab pos="457200" algn="l"/>
              </a:tabLst>
            </a:pPr>
            <a:r>
              <a:rPr lang="es-ES" sz="2800" b="1" dirty="0">
                <a:solidFill>
                  <a:srgbClr val="FF0000"/>
                </a:solidFill>
                <a:effectLst/>
                <a:latin typeface="Arial" panose="020B0604020202020204" pitchFamily="34" charset="0"/>
                <a:ea typeface="Times New Roman" panose="02020603050405020304" pitchFamily="18" charset="0"/>
              </a:rPr>
              <a:t>Árbol Completo</a:t>
            </a:r>
            <a:endParaRPr lang="es-MX" sz="2800" dirty="0">
              <a:solidFill>
                <a:srgbClr val="FF0000"/>
              </a:solidFill>
            </a:endParaRPr>
          </a:p>
        </p:txBody>
      </p:sp>
    </p:spTree>
    <p:extLst>
      <p:ext uri="{BB962C8B-B14F-4D97-AF65-F5344CB8AC3E}">
        <p14:creationId xmlns:p14="http://schemas.microsoft.com/office/powerpoint/2010/main" val="373896733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1CC9C68-EC74-4AAB-BE12-C28EEA008920}"/>
              </a:ext>
            </a:extLst>
          </p:cNvPr>
          <p:cNvSpPr txBox="1"/>
          <p:nvPr/>
        </p:nvSpPr>
        <p:spPr>
          <a:xfrm>
            <a:off x="853394" y="1375619"/>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Evento del botón eliminar nodo</a:t>
            </a:r>
            <a:endParaRPr lang="es-MX" sz="2800" dirty="0"/>
          </a:p>
        </p:txBody>
      </p:sp>
      <p:pic>
        <p:nvPicPr>
          <p:cNvPr id="6" name="Imagen 5">
            <a:extLst>
              <a:ext uri="{FF2B5EF4-FFF2-40B4-BE49-F238E27FC236}">
                <a16:creationId xmlns:a16="http://schemas.microsoft.com/office/drawing/2014/main" id="{B7DE8436-BE44-4286-ADB0-EFC5E187B682}"/>
              </a:ext>
            </a:extLst>
          </p:cNvPr>
          <p:cNvPicPr/>
          <p:nvPr/>
        </p:nvPicPr>
        <p:blipFill>
          <a:blip r:embed="rId2"/>
          <a:stretch>
            <a:fillRect/>
          </a:stretch>
        </p:blipFill>
        <p:spPr>
          <a:xfrm>
            <a:off x="432480" y="2597439"/>
            <a:ext cx="5750606" cy="3131684"/>
          </a:xfrm>
          <a:prstGeom prst="rect">
            <a:avLst/>
          </a:prstGeom>
        </p:spPr>
      </p:pic>
      <p:sp>
        <p:nvSpPr>
          <p:cNvPr id="8" name="CuadroTexto 7">
            <a:extLst>
              <a:ext uri="{FF2B5EF4-FFF2-40B4-BE49-F238E27FC236}">
                <a16:creationId xmlns:a16="http://schemas.microsoft.com/office/drawing/2014/main" id="{732ADB7D-B69E-48EE-AF92-A3FDB95946FF}"/>
              </a:ext>
            </a:extLst>
          </p:cNvPr>
          <p:cNvSpPr txBox="1"/>
          <p:nvPr/>
        </p:nvSpPr>
        <p:spPr>
          <a:xfrm>
            <a:off x="6810829" y="1375619"/>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Evento del botón buscar</a:t>
            </a:r>
            <a:endParaRPr lang="es-MX" sz="2800" dirty="0"/>
          </a:p>
        </p:txBody>
      </p:sp>
      <p:pic>
        <p:nvPicPr>
          <p:cNvPr id="9" name="Imagen 8">
            <a:extLst>
              <a:ext uri="{FF2B5EF4-FFF2-40B4-BE49-F238E27FC236}">
                <a16:creationId xmlns:a16="http://schemas.microsoft.com/office/drawing/2014/main" id="{92A476E4-E583-44F2-80F1-E19F3A64BD39}"/>
              </a:ext>
            </a:extLst>
          </p:cNvPr>
          <p:cNvPicPr/>
          <p:nvPr/>
        </p:nvPicPr>
        <p:blipFill>
          <a:blip r:embed="rId3"/>
          <a:stretch>
            <a:fillRect/>
          </a:stretch>
        </p:blipFill>
        <p:spPr>
          <a:xfrm>
            <a:off x="6554558" y="2597439"/>
            <a:ext cx="5477786" cy="3131684"/>
          </a:xfrm>
          <a:prstGeom prst="rect">
            <a:avLst/>
          </a:prstGeom>
        </p:spPr>
      </p:pic>
    </p:spTree>
    <p:extLst>
      <p:ext uri="{BB962C8B-B14F-4D97-AF65-F5344CB8AC3E}">
        <p14:creationId xmlns:p14="http://schemas.microsoft.com/office/powerpoint/2010/main" val="161101520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5BCE222-3C07-4A76-96E4-E4DFBF9D5AB4}"/>
              </a:ext>
            </a:extLst>
          </p:cNvPr>
          <p:cNvSpPr txBox="1"/>
          <p:nvPr/>
        </p:nvSpPr>
        <p:spPr>
          <a:xfrm>
            <a:off x="6096000" y="3121222"/>
            <a:ext cx="6103256" cy="830997"/>
          </a:xfrm>
          <a:prstGeom prst="rect">
            <a:avLst/>
          </a:prstGeom>
          <a:noFill/>
        </p:spPr>
        <p:txBody>
          <a:bodyPr wrap="square">
            <a:spAutoFit/>
          </a:bodyPr>
          <a:lstStyle/>
          <a:p>
            <a:r>
              <a:rPr lang="es-MX" sz="2400" dirty="0">
                <a:solidFill>
                  <a:srgbClr val="002060"/>
                </a:solidFill>
                <a:effectLst/>
                <a:latin typeface="Arial" panose="020B0604020202020204" pitchFamily="34" charset="0"/>
                <a:ea typeface="Malgun Gothic" panose="020B0503020000020004" pitchFamily="34" charset="-127"/>
              </a:rPr>
              <a:t> </a:t>
            </a:r>
            <a:r>
              <a:rPr lang="es-MX" sz="2400" dirty="0">
                <a:solidFill>
                  <a:srgbClr val="002060"/>
                </a:solidFill>
                <a:latin typeface="Arial" panose="020B0604020202020204" pitchFamily="34" charset="0"/>
                <a:ea typeface="Malgun Gothic" panose="020B0503020000020004" pitchFamily="34" charset="-127"/>
              </a:rPr>
              <a:t>C</a:t>
            </a:r>
            <a:r>
              <a:rPr lang="es-MX" sz="2400" dirty="0">
                <a:solidFill>
                  <a:srgbClr val="002060"/>
                </a:solidFill>
                <a:effectLst/>
                <a:latin typeface="Arial" panose="020B0604020202020204" pitchFamily="34" charset="0"/>
                <a:ea typeface="Malgun Gothic" panose="020B0503020000020004" pitchFamily="34" charset="-127"/>
              </a:rPr>
              <a:t>omo en la variable r se estuvieron almacenando los valores insertados</a:t>
            </a:r>
            <a:endParaRPr lang="es-MX" sz="2400" dirty="0">
              <a:solidFill>
                <a:srgbClr val="002060"/>
              </a:solidFill>
            </a:endParaRPr>
          </a:p>
        </p:txBody>
      </p:sp>
      <p:sp>
        <p:nvSpPr>
          <p:cNvPr id="7" name="CuadroTexto 6">
            <a:extLst>
              <a:ext uri="{FF2B5EF4-FFF2-40B4-BE49-F238E27FC236}">
                <a16:creationId xmlns:a16="http://schemas.microsoft.com/office/drawing/2014/main" id="{F06429AC-6CDA-4C06-B013-1939D434E7B6}"/>
              </a:ext>
            </a:extLst>
          </p:cNvPr>
          <p:cNvSpPr txBox="1"/>
          <p:nvPr/>
        </p:nvSpPr>
        <p:spPr>
          <a:xfrm>
            <a:off x="1150257" y="824076"/>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Evento del botón recorrer</a:t>
            </a:r>
            <a:endParaRPr lang="es-MX" sz="2800" dirty="0"/>
          </a:p>
        </p:txBody>
      </p:sp>
      <p:pic>
        <p:nvPicPr>
          <p:cNvPr id="8" name="Imagen 7">
            <a:extLst>
              <a:ext uri="{FF2B5EF4-FFF2-40B4-BE49-F238E27FC236}">
                <a16:creationId xmlns:a16="http://schemas.microsoft.com/office/drawing/2014/main" id="{E958B659-59F3-4B0A-A270-F971990A52A3}"/>
              </a:ext>
            </a:extLst>
          </p:cNvPr>
          <p:cNvPicPr/>
          <p:nvPr/>
        </p:nvPicPr>
        <p:blipFill>
          <a:blip r:embed="rId2"/>
          <a:stretch>
            <a:fillRect/>
          </a:stretch>
        </p:blipFill>
        <p:spPr>
          <a:xfrm>
            <a:off x="1150256" y="1651906"/>
            <a:ext cx="4684487" cy="4835979"/>
          </a:xfrm>
          <a:prstGeom prst="rect">
            <a:avLst/>
          </a:prstGeom>
        </p:spPr>
      </p:pic>
    </p:spTree>
    <p:extLst>
      <p:ext uri="{BB962C8B-B14F-4D97-AF65-F5344CB8AC3E}">
        <p14:creationId xmlns:p14="http://schemas.microsoft.com/office/powerpoint/2010/main" val="289091063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B9A3EA2-4177-4E78-B54A-30826A15218B}"/>
              </a:ext>
            </a:extLst>
          </p:cNvPr>
          <p:cNvSpPr txBox="1"/>
          <p:nvPr/>
        </p:nvSpPr>
        <p:spPr>
          <a:xfrm>
            <a:off x="889001" y="1622362"/>
            <a:ext cx="6103256"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Evento botón identificar </a:t>
            </a:r>
            <a:endParaRPr lang="es-MX" sz="2800" dirty="0"/>
          </a:p>
        </p:txBody>
      </p:sp>
      <p:pic>
        <p:nvPicPr>
          <p:cNvPr id="6" name="Imagen 5">
            <a:extLst>
              <a:ext uri="{FF2B5EF4-FFF2-40B4-BE49-F238E27FC236}">
                <a16:creationId xmlns:a16="http://schemas.microsoft.com/office/drawing/2014/main" id="{95CFA034-7C34-4476-A451-1A2E1045ADCA}"/>
              </a:ext>
            </a:extLst>
          </p:cNvPr>
          <p:cNvPicPr/>
          <p:nvPr/>
        </p:nvPicPr>
        <p:blipFill>
          <a:blip r:embed="rId2"/>
          <a:stretch>
            <a:fillRect/>
          </a:stretch>
        </p:blipFill>
        <p:spPr>
          <a:xfrm>
            <a:off x="889001" y="2745241"/>
            <a:ext cx="4234542" cy="2088016"/>
          </a:xfrm>
          <a:prstGeom prst="rect">
            <a:avLst/>
          </a:prstGeom>
        </p:spPr>
      </p:pic>
      <p:sp>
        <p:nvSpPr>
          <p:cNvPr id="8" name="CuadroTexto 7">
            <a:extLst>
              <a:ext uri="{FF2B5EF4-FFF2-40B4-BE49-F238E27FC236}">
                <a16:creationId xmlns:a16="http://schemas.microsoft.com/office/drawing/2014/main" id="{0A678AFD-8134-404A-AD33-4F8BC4CFBBD6}"/>
              </a:ext>
            </a:extLst>
          </p:cNvPr>
          <p:cNvSpPr txBox="1"/>
          <p:nvPr/>
        </p:nvSpPr>
        <p:spPr>
          <a:xfrm>
            <a:off x="6992257" y="1622362"/>
            <a:ext cx="4996543" cy="523220"/>
          </a:xfrm>
          <a:prstGeom prst="rect">
            <a:avLst/>
          </a:prstGeom>
          <a:noFill/>
        </p:spPr>
        <p:txBody>
          <a:bodyPr wrap="square">
            <a:spAutoFit/>
          </a:bodyPr>
          <a:lstStyle/>
          <a:p>
            <a:r>
              <a:rPr lang="es-MX" sz="2800" dirty="0">
                <a:effectLst/>
                <a:latin typeface="Arial" panose="020B0604020202020204" pitchFamily="34" charset="0"/>
                <a:ea typeface="Malgun Gothic" panose="020B0503020000020004" pitchFamily="34" charset="-127"/>
              </a:rPr>
              <a:t>Evento botón mostrar </a:t>
            </a:r>
            <a:endParaRPr lang="es-MX" sz="2800" dirty="0"/>
          </a:p>
        </p:txBody>
      </p:sp>
      <p:pic>
        <p:nvPicPr>
          <p:cNvPr id="9" name="Imagen 8">
            <a:extLst>
              <a:ext uri="{FF2B5EF4-FFF2-40B4-BE49-F238E27FC236}">
                <a16:creationId xmlns:a16="http://schemas.microsoft.com/office/drawing/2014/main" id="{ED8D808D-D4C3-4E82-8F1A-824DBE89755D}"/>
              </a:ext>
            </a:extLst>
          </p:cNvPr>
          <p:cNvPicPr/>
          <p:nvPr/>
        </p:nvPicPr>
        <p:blipFill>
          <a:blip r:embed="rId3"/>
          <a:stretch>
            <a:fillRect/>
          </a:stretch>
        </p:blipFill>
        <p:spPr>
          <a:xfrm>
            <a:off x="6286273" y="3163207"/>
            <a:ext cx="4875213" cy="1002393"/>
          </a:xfrm>
          <a:prstGeom prst="rect">
            <a:avLst/>
          </a:prstGeom>
        </p:spPr>
      </p:pic>
    </p:spTree>
    <p:extLst>
      <p:ext uri="{BB962C8B-B14F-4D97-AF65-F5344CB8AC3E}">
        <p14:creationId xmlns:p14="http://schemas.microsoft.com/office/powerpoint/2010/main" val="29395675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48E94-4994-46AF-8690-D47F6710AD5C}"/>
              </a:ext>
            </a:extLst>
          </p:cNvPr>
          <p:cNvSpPr>
            <a:spLocks noGrp="1"/>
          </p:cNvSpPr>
          <p:nvPr>
            <p:ph type="title"/>
          </p:nvPr>
        </p:nvSpPr>
        <p:spPr>
          <a:xfrm>
            <a:off x="4070143" y="2394310"/>
            <a:ext cx="7035178" cy="1478570"/>
          </a:xfrm>
        </p:spPr>
        <p:txBody>
          <a:bodyPr>
            <a:normAutofit fontScale="90000"/>
          </a:bodyPr>
          <a:lstStyle/>
          <a:p>
            <a:pPr>
              <a:tabLst>
                <a:tab pos="4105275" algn="l"/>
              </a:tabLst>
            </a:pPr>
            <a:r>
              <a:rPr lang="es-ES" sz="4000" b="1" dirty="0">
                <a:latin typeface="Arial" panose="020B0604020202020204" pitchFamily="34" charset="0"/>
                <a:ea typeface="Times New Roman" panose="02020603050405020304" pitchFamily="18" charset="0"/>
              </a:rPr>
              <a:t>Actividad</a:t>
            </a:r>
            <a:r>
              <a:rPr lang="es-ES" b="1" dirty="0">
                <a:latin typeface="Arial" panose="020B0604020202020204" pitchFamily="34" charset="0"/>
                <a:ea typeface="Times New Roman" panose="02020603050405020304" pitchFamily="18" charset="0"/>
              </a:rPr>
              <a:t> </a:t>
            </a:r>
            <a:br>
              <a:rPr lang="es-MX" dirty="0">
                <a:latin typeface="Times New Roman" panose="02020603050405020304" pitchFamily="18" charset="0"/>
                <a:ea typeface="Times New Roman" panose="02020603050405020304" pitchFamily="18" charset="0"/>
              </a:rPr>
            </a:br>
            <a:r>
              <a:rPr lang="es-ES" b="1" dirty="0">
                <a:latin typeface="Arial" panose="020B0604020202020204" pitchFamily="34" charset="0"/>
                <a:ea typeface="Times New Roman" panose="02020603050405020304" pitchFamily="18" charset="0"/>
              </a:rPr>
              <a:t> </a:t>
            </a:r>
            <a:br>
              <a:rPr lang="es-MX" dirty="0">
                <a:latin typeface="Times New Roman" panose="02020603050405020304" pitchFamily="18" charset="0"/>
                <a:ea typeface="Times New Roman" panose="02020603050405020304" pitchFamily="18" charset="0"/>
              </a:rPr>
            </a:br>
            <a:endParaRPr lang="es-MX" dirty="0"/>
          </a:p>
        </p:txBody>
      </p:sp>
    </p:spTree>
    <p:extLst>
      <p:ext uri="{BB962C8B-B14F-4D97-AF65-F5344CB8AC3E}">
        <p14:creationId xmlns:p14="http://schemas.microsoft.com/office/powerpoint/2010/main" val="331299727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2582D-D07D-4C1D-A8F1-47681C6CB0B0}"/>
              </a:ext>
            </a:extLst>
          </p:cNvPr>
          <p:cNvSpPr>
            <a:spLocks noGrp="1"/>
          </p:cNvSpPr>
          <p:nvPr>
            <p:ph type="title"/>
          </p:nvPr>
        </p:nvSpPr>
        <p:spPr>
          <a:xfrm>
            <a:off x="612051" y="1903979"/>
            <a:ext cx="10967898" cy="2164438"/>
          </a:xfrm>
        </p:spPr>
        <p:txBody>
          <a:bodyPr>
            <a:normAutofit/>
          </a:bodyPr>
          <a:lstStyle/>
          <a:p>
            <a:r>
              <a:rPr lang="es-ES" sz="2800" dirty="0">
                <a:solidFill>
                  <a:srgbClr val="002060"/>
                </a:solidFill>
                <a:effectLst/>
                <a:latin typeface="Arial" panose="020B0604020202020204" pitchFamily="34" charset="0"/>
                <a:ea typeface="Times New Roman" panose="02020603050405020304" pitchFamily="18" charset="0"/>
              </a:rPr>
              <a:t>Es el conjunto finito de elementos, llamados nodos y un conjunto finito de líneas dirigidas, llamadas ramas, que conectan los nodos </a:t>
            </a:r>
            <a:endParaRPr lang="es-MX" sz="2800" dirty="0">
              <a:solidFill>
                <a:srgbClr val="002060"/>
              </a:solidFill>
            </a:endParaRPr>
          </a:p>
        </p:txBody>
      </p:sp>
    </p:spTree>
    <p:extLst>
      <p:ext uri="{BB962C8B-B14F-4D97-AF65-F5344CB8AC3E}">
        <p14:creationId xmlns:p14="http://schemas.microsoft.com/office/powerpoint/2010/main" val="42814321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174CB5-71E1-4713-AF17-6B63C8D59112}"/>
              </a:ext>
            </a:extLst>
          </p:cNvPr>
          <p:cNvSpPr>
            <a:spLocks noGrp="1"/>
          </p:cNvSpPr>
          <p:nvPr>
            <p:ph idx="1"/>
          </p:nvPr>
        </p:nvSpPr>
        <p:spPr>
          <a:xfrm>
            <a:off x="810833" y="1658143"/>
            <a:ext cx="11182384" cy="3541714"/>
          </a:xfrm>
        </p:spPr>
        <p:txBody>
          <a:bodyPr>
            <a:normAutofit/>
          </a:bodyPr>
          <a:lstStyle/>
          <a:p>
            <a:pPr marL="0" indent="0">
              <a:buNone/>
            </a:pPr>
            <a:r>
              <a:rPr lang="es-ES" sz="2800" dirty="0">
                <a:solidFill>
                  <a:srgbClr val="002060"/>
                </a:solidFill>
                <a:effectLst/>
                <a:latin typeface="Arial" panose="020B0604020202020204" pitchFamily="34" charset="0"/>
                <a:ea typeface="Times New Roman" panose="02020603050405020304" pitchFamily="18" charset="0"/>
              </a:rPr>
              <a:t>ES EL CONJUNTO FINITO DE ELEMENTOS, LLAMADOS NODOS Y UN CONJUNTO FINITO DE LÍNEAS DIRIGIDAS, LLAMADAS RAMAS, QUE CONECTAN LOS NODOS </a:t>
            </a:r>
          </a:p>
          <a:p>
            <a:pPr marL="0" indent="0">
              <a:buNone/>
            </a:pPr>
            <a:endParaRPr lang="es-ES" sz="2800" dirty="0">
              <a:solidFill>
                <a:srgbClr val="002060"/>
              </a:solidFill>
              <a:latin typeface="Arial" panose="020B0604020202020204" pitchFamily="34" charset="0"/>
            </a:endParaRPr>
          </a:p>
          <a:p>
            <a:pPr marL="0" indent="0">
              <a:buNone/>
            </a:pPr>
            <a:r>
              <a:rPr lang="es-ES" b="1" dirty="0">
                <a:solidFill>
                  <a:srgbClr val="FF0000"/>
                </a:solidFill>
                <a:effectLst/>
                <a:latin typeface="Arial" panose="020B0604020202020204" pitchFamily="34" charset="0"/>
                <a:ea typeface="Times New Roman" panose="02020603050405020304" pitchFamily="18" charset="0"/>
              </a:rPr>
              <a:t>R:     (ÁRBOL)</a:t>
            </a:r>
            <a:endParaRPr lang="es-MX" dirty="0">
              <a:solidFill>
                <a:srgbClr val="FF0000"/>
              </a:solidFill>
              <a:effectLst/>
              <a:latin typeface="Times New Roman" panose="02020603050405020304" pitchFamily="18" charset="0"/>
              <a:ea typeface="Times New Roman" panose="02020603050405020304" pitchFamily="18" charset="0"/>
            </a:endParaRPr>
          </a:p>
          <a:p>
            <a:pPr marL="0" indent="0">
              <a:buNone/>
            </a:pPr>
            <a:endParaRPr lang="es-MX" sz="2800" dirty="0">
              <a:solidFill>
                <a:srgbClr val="002060"/>
              </a:solidFill>
            </a:endParaRPr>
          </a:p>
        </p:txBody>
      </p:sp>
    </p:spTree>
    <p:extLst>
      <p:ext uri="{BB962C8B-B14F-4D97-AF65-F5344CB8AC3E}">
        <p14:creationId xmlns:p14="http://schemas.microsoft.com/office/powerpoint/2010/main" val="234105961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F58A226-AF3F-439A-B434-F6E73AF3CC88}"/>
              </a:ext>
            </a:extLst>
          </p:cNvPr>
          <p:cNvSpPr txBox="1"/>
          <p:nvPr/>
        </p:nvSpPr>
        <p:spPr>
          <a:xfrm>
            <a:off x="1298713" y="2300766"/>
            <a:ext cx="9856305" cy="954107"/>
          </a:xfrm>
          <a:prstGeom prst="rect">
            <a:avLst/>
          </a:prstGeom>
          <a:noFill/>
        </p:spPr>
        <p:txBody>
          <a:bodyPr wrap="square">
            <a:spAutoFit/>
          </a:bodyPr>
          <a:lstStyle/>
          <a:p>
            <a:pPr lvl="0">
              <a:tabLst>
                <a:tab pos="4105275" algn="l"/>
              </a:tabLst>
            </a:pPr>
            <a:r>
              <a:rPr lang="es-ES" sz="2800" dirty="0">
                <a:solidFill>
                  <a:srgbClr val="002060"/>
                </a:solidFill>
                <a:effectLst/>
                <a:latin typeface="Arial" panose="020B0604020202020204" pitchFamily="34" charset="0"/>
                <a:ea typeface="Times New Roman" panose="02020603050405020304" pitchFamily="18" charset="0"/>
              </a:rPr>
              <a:t>ES </a:t>
            </a:r>
            <a:r>
              <a:rPr lang="es-MX" sz="2800" dirty="0">
                <a:solidFill>
                  <a:srgbClr val="002060"/>
                </a:solidFill>
                <a:effectLst/>
                <a:latin typeface="Arial" panose="020B0604020202020204" pitchFamily="34" charset="0"/>
                <a:ea typeface="Times New Roman" panose="02020603050405020304" pitchFamily="18" charset="0"/>
              </a:rPr>
              <a:t>UN CONJUNTO </a:t>
            </a:r>
            <a:r>
              <a:rPr lang="es-MX" sz="2800" u="sng" dirty="0">
                <a:solidFill>
                  <a:srgbClr val="002060"/>
                </a:solidFill>
                <a:effectLst/>
                <a:latin typeface="Arial" panose="020B0604020202020204" pitchFamily="34" charset="0"/>
                <a:ea typeface="Times New Roman" panose="02020603050405020304" pitchFamily="18" charset="0"/>
              </a:rPr>
              <a:t>FINITO</a:t>
            </a:r>
            <a:r>
              <a:rPr lang="es-MX" sz="2800" dirty="0">
                <a:solidFill>
                  <a:srgbClr val="002060"/>
                </a:solidFill>
                <a:effectLst/>
                <a:latin typeface="Arial" panose="020B0604020202020204" pitchFamily="34" charset="0"/>
                <a:ea typeface="Times New Roman" panose="02020603050405020304" pitchFamily="18" charset="0"/>
              </a:rPr>
              <a:t> DE ELEMENTOS QUE ESTÁ VACÍO O DIVIDIDO EN TRES SUBCONJUNTOS.</a:t>
            </a:r>
            <a:endParaRPr lang="es-MX" sz="28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53767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2AC48FB-BA98-4A85-ACBD-29C92B6CDBF8}"/>
              </a:ext>
            </a:extLst>
          </p:cNvPr>
          <p:cNvSpPr txBox="1"/>
          <p:nvPr/>
        </p:nvSpPr>
        <p:spPr>
          <a:xfrm>
            <a:off x="3038061" y="3247647"/>
            <a:ext cx="6102626" cy="461665"/>
          </a:xfrm>
          <a:prstGeom prst="rect">
            <a:avLst/>
          </a:prstGeom>
          <a:noFill/>
        </p:spPr>
        <p:txBody>
          <a:bodyPr wrap="square">
            <a:spAutoFit/>
          </a:bodyPr>
          <a:lstStyle/>
          <a:p>
            <a:r>
              <a:rPr lang="es-ES" sz="2400" dirty="0">
                <a:solidFill>
                  <a:srgbClr val="FF0000"/>
                </a:solidFill>
                <a:effectLst/>
                <a:latin typeface="Arial" panose="020B0604020202020204" pitchFamily="34" charset="0"/>
                <a:ea typeface="Times New Roman" panose="02020603050405020304" pitchFamily="18" charset="0"/>
              </a:rPr>
              <a:t>R:(</a:t>
            </a:r>
            <a:r>
              <a:rPr lang="es-ES" sz="2400" b="1" dirty="0">
                <a:solidFill>
                  <a:srgbClr val="FF0000"/>
                </a:solidFill>
                <a:effectLst/>
                <a:latin typeface="Arial" panose="020B0604020202020204" pitchFamily="34" charset="0"/>
                <a:ea typeface="Times New Roman" panose="02020603050405020304" pitchFamily="18" charset="0"/>
              </a:rPr>
              <a:t>ÁRBOL BINARIO</a:t>
            </a:r>
            <a:r>
              <a:rPr lang="es-ES" sz="2400" dirty="0">
                <a:solidFill>
                  <a:srgbClr val="FF0000"/>
                </a:solidFill>
                <a:effectLst/>
                <a:latin typeface="Arial" panose="020B0604020202020204" pitchFamily="34" charset="0"/>
                <a:ea typeface="Times New Roman" panose="02020603050405020304" pitchFamily="18" charset="0"/>
              </a:rPr>
              <a:t>)</a:t>
            </a:r>
            <a:endParaRPr lang="es-MX" sz="2400" dirty="0">
              <a:solidFill>
                <a:srgbClr val="FF0000"/>
              </a:solidFill>
            </a:endParaRPr>
          </a:p>
        </p:txBody>
      </p:sp>
      <p:sp>
        <p:nvSpPr>
          <p:cNvPr id="7" name="CuadroTexto 6">
            <a:extLst>
              <a:ext uri="{FF2B5EF4-FFF2-40B4-BE49-F238E27FC236}">
                <a16:creationId xmlns:a16="http://schemas.microsoft.com/office/drawing/2014/main" id="{5C1AF744-38CF-4886-A82D-9A7453449194}"/>
              </a:ext>
            </a:extLst>
          </p:cNvPr>
          <p:cNvSpPr txBox="1"/>
          <p:nvPr/>
        </p:nvSpPr>
        <p:spPr>
          <a:xfrm>
            <a:off x="914400" y="1214087"/>
            <a:ext cx="10124661" cy="954107"/>
          </a:xfrm>
          <a:prstGeom prst="rect">
            <a:avLst/>
          </a:prstGeom>
          <a:noFill/>
        </p:spPr>
        <p:txBody>
          <a:bodyPr wrap="square">
            <a:spAutoFit/>
          </a:bodyPr>
          <a:lstStyle/>
          <a:p>
            <a:pPr lvl="0">
              <a:tabLst>
                <a:tab pos="4105275" algn="l"/>
              </a:tabLst>
            </a:pPr>
            <a:r>
              <a:rPr lang="es-ES" sz="2800" dirty="0">
                <a:solidFill>
                  <a:srgbClr val="002060"/>
                </a:solidFill>
                <a:effectLst/>
                <a:latin typeface="Arial" panose="020B0604020202020204" pitchFamily="34" charset="0"/>
                <a:ea typeface="Times New Roman" panose="02020603050405020304" pitchFamily="18" charset="0"/>
              </a:rPr>
              <a:t>ES </a:t>
            </a:r>
            <a:r>
              <a:rPr lang="es-MX" sz="2800" dirty="0">
                <a:solidFill>
                  <a:srgbClr val="002060"/>
                </a:solidFill>
                <a:effectLst/>
                <a:latin typeface="Arial" panose="020B0604020202020204" pitchFamily="34" charset="0"/>
                <a:ea typeface="Times New Roman" panose="02020603050405020304" pitchFamily="18" charset="0"/>
              </a:rPr>
              <a:t>UN CONJUNTO </a:t>
            </a:r>
            <a:r>
              <a:rPr lang="es-MX" sz="2800" u="sng" dirty="0">
                <a:solidFill>
                  <a:srgbClr val="002060"/>
                </a:solidFill>
                <a:effectLst/>
                <a:latin typeface="Arial" panose="020B0604020202020204" pitchFamily="34" charset="0"/>
                <a:ea typeface="Times New Roman" panose="02020603050405020304" pitchFamily="18" charset="0"/>
              </a:rPr>
              <a:t>FINITO</a:t>
            </a:r>
            <a:r>
              <a:rPr lang="es-MX" sz="2800" dirty="0">
                <a:solidFill>
                  <a:srgbClr val="002060"/>
                </a:solidFill>
                <a:effectLst/>
                <a:latin typeface="Arial" panose="020B0604020202020204" pitchFamily="34" charset="0"/>
                <a:ea typeface="Times New Roman" panose="02020603050405020304" pitchFamily="18" charset="0"/>
              </a:rPr>
              <a:t> DE ELEMENTOS QUE ESTÁ VACÍO O DIVIDIDO EN TRES SUBCONJUNTOS.</a:t>
            </a:r>
            <a:endParaRPr lang="es-MX" sz="28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637927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DE83A-C26E-4221-B987-9B5EB18C41ED}"/>
              </a:ext>
            </a:extLst>
          </p:cNvPr>
          <p:cNvSpPr>
            <a:spLocks noGrp="1"/>
          </p:cNvSpPr>
          <p:nvPr>
            <p:ph type="title"/>
          </p:nvPr>
        </p:nvSpPr>
        <p:spPr>
          <a:xfrm>
            <a:off x="1605239" y="2341301"/>
            <a:ext cx="9905998" cy="1478570"/>
          </a:xfrm>
        </p:spPr>
        <p:txBody>
          <a:bodyPr/>
          <a:lstStyle/>
          <a:p>
            <a:r>
              <a:rPr lang="es-ES" sz="2800" dirty="0">
                <a:solidFill>
                  <a:srgbClr val="002060"/>
                </a:solidFill>
                <a:effectLst/>
                <a:latin typeface="Arial" panose="020B0604020202020204" pitchFamily="34" charset="0"/>
                <a:ea typeface="Times New Roman" panose="02020603050405020304" pitchFamily="18" charset="0"/>
              </a:rPr>
              <a:t>E</a:t>
            </a:r>
            <a:r>
              <a:rPr lang="es-MX" sz="2800" dirty="0">
                <a:solidFill>
                  <a:srgbClr val="002060"/>
                </a:solidFill>
                <a:effectLst/>
                <a:latin typeface="Arial" panose="020B0604020202020204" pitchFamily="34" charset="0"/>
                <a:ea typeface="Times New Roman" panose="02020603050405020304" pitchFamily="18" charset="0"/>
              </a:rPr>
              <a:t>s el número de nodos que se encuentra entre él y la raíz.</a:t>
            </a:r>
            <a:br>
              <a:rPr lang="es-MX" sz="1800" dirty="0">
                <a:effectLst/>
                <a:latin typeface="Times New Roman" panose="02020603050405020304" pitchFamily="18" charset="0"/>
                <a:ea typeface="Times New Roman" panose="02020603050405020304" pitchFamily="18" charset="0"/>
              </a:rPr>
            </a:br>
            <a:endParaRPr lang="es-MX" dirty="0"/>
          </a:p>
        </p:txBody>
      </p:sp>
    </p:spTree>
    <p:extLst>
      <p:ext uri="{BB962C8B-B14F-4D97-AF65-F5344CB8AC3E}">
        <p14:creationId xmlns:p14="http://schemas.microsoft.com/office/powerpoint/2010/main" val="68392708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350D684-0B8C-4450-B73C-D6B9E8E42E86}"/>
              </a:ext>
            </a:extLst>
          </p:cNvPr>
          <p:cNvSpPr txBox="1">
            <a:spLocks/>
          </p:cNvSpPr>
          <p:nvPr/>
        </p:nvSpPr>
        <p:spPr>
          <a:xfrm>
            <a:off x="1605239" y="2080591"/>
            <a:ext cx="9905998" cy="1739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ES" sz="2800" dirty="0">
                <a:solidFill>
                  <a:srgbClr val="002060"/>
                </a:solidFill>
                <a:latin typeface="Arial" panose="020B0604020202020204" pitchFamily="34" charset="0"/>
                <a:ea typeface="Times New Roman" panose="02020603050405020304" pitchFamily="18" charset="0"/>
              </a:rPr>
              <a:t>E</a:t>
            </a:r>
            <a:r>
              <a:rPr lang="es-MX" sz="2800" dirty="0">
                <a:solidFill>
                  <a:srgbClr val="002060"/>
                </a:solidFill>
                <a:latin typeface="Arial" panose="020B0604020202020204" pitchFamily="34" charset="0"/>
                <a:ea typeface="Times New Roman" panose="02020603050405020304" pitchFamily="18" charset="0"/>
              </a:rPr>
              <a:t>s el número de nodos que se encuentra entre él y la raíz.</a:t>
            </a:r>
            <a:endParaRPr lang="es-MX" dirty="0"/>
          </a:p>
        </p:txBody>
      </p:sp>
      <p:sp>
        <p:nvSpPr>
          <p:cNvPr id="6" name="CuadroTexto 5">
            <a:extLst>
              <a:ext uri="{FF2B5EF4-FFF2-40B4-BE49-F238E27FC236}">
                <a16:creationId xmlns:a16="http://schemas.microsoft.com/office/drawing/2014/main" id="{77EFC16D-08D8-42B6-8B1C-C8ED6F7F0B02}"/>
              </a:ext>
            </a:extLst>
          </p:cNvPr>
          <p:cNvSpPr txBox="1"/>
          <p:nvPr/>
        </p:nvSpPr>
        <p:spPr>
          <a:xfrm>
            <a:off x="1991140" y="4646400"/>
            <a:ext cx="6102626" cy="738664"/>
          </a:xfrm>
          <a:prstGeom prst="rect">
            <a:avLst/>
          </a:prstGeom>
          <a:noFill/>
        </p:spPr>
        <p:txBody>
          <a:bodyPr wrap="square">
            <a:spAutoFit/>
          </a:bodyPr>
          <a:lstStyle/>
          <a:p>
            <a:r>
              <a:rPr lang="es-MX" sz="2400" dirty="0">
                <a:solidFill>
                  <a:srgbClr val="FF0000"/>
                </a:solidFill>
                <a:latin typeface="Arial" panose="020B0604020202020204" pitchFamily="34" charset="0"/>
                <a:ea typeface="Times New Roman" panose="02020603050405020304" pitchFamily="18" charset="0"/>
              </a:rPr>
              <a:t>R:</a:t>
            </a:r>
            <a:r>
              <a:rPr lang="es-ES" sz="2400" dirty="0">
                <a:solidFill>
                  <a:srgbClr val="FF0000"/>
                </a:solidFill>
                <a:latin typeface="Arial" panose="020B0604020202020204" pitchFamily="34" charset="0"/>
                <a:ea typeface="Times New Roman" panose="02020603050405020304" pitchFamily="18" charset="0"/>
              </a:rPr>
              <a:t>(</a:t>
            </a:r>
            <a:r>
              <a:rPr lang="es-ES" sz="2400" b="1" dirty="0">
                <a:solidFill>
                  <a:srgbClr val="FF0000"/>
                </a:solidFill>
                <a:latin typeface="Arial" panose="020B0604020202020204" pitchFamily="34" charset="0"/>
                <a:ea typeface="Times New Roman" panose="02020603050405020304" pitchFamily="18" charset="0"/>
              </a:rPr>
              <a:t>NIVEL</a:t>
            </a:r>
            <a:r>
              <a:rPr lang="es-ES" sz="2400" dirty="0">
                <a:solidFill>
                  <a:srgbClr val="FF0000"/>
                </a:solidFill>
                <a:latin typeface="Arial" panose="020B0604020202020204" pitchFamily="34" charset="0"/>
                <a:ea typeface="Times New Roman" panose="02020603050405020304" pitchFamily="18" charset="0"/>
              </a:rPr>
              <a:t>)</a:t>
            </a:r>
            <a:br>
              <a:rPr lang="es-MX" sz="1200" dirty="0">
                <a:latin typeface="Times New Roman" panose="02020603050405020304" pitchFamily="18" charset="0"/>
                <a:ea typeface="Times New Roman" panose="02020603050405020304" pitchFamily="18" charset="0"/>
              </a:rPr>
            </a:br>
            <a:endParaRPr lang="es-MX" dirty="0"/>
          </a:p>
        </p:txBody>
      </p:sp>
    </p:spTree>
    <p:extLst>
      <p:ext uri="{BB962C8B-B14F-4D97-AF65-F5344CB8AC3E}">
        <p14:creationId xmlns:p14="http://schemas.microsoft.com/office/powerpoint/2010/main" val="1647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7A172F6-A82D-45FE-8448-7470F611DC59}"/>
              </a:ext>
            </a:extLst>
          </p:cNvPr>
          <p:cNvSpPr>
            <a:spLocks noGrp="1"/>
          </p:cNvSpPr>
          <p:nvPr>
            <p:ph idx="1"/>
          </p:nvPr>
        </p:nvSpPr>
        <p:spPr>
          <a:xfrm>
            <a:off x="769143" y="262229"/>
            <a:ext cx="10653714" cy="1951858"/>
          </a:xfrm>
        </p:spPr>
        <p:txBody>
          <a:bodyPr>
            <a:normAutofit/>
          </a:bodyPr>
          <a:lstStyle/>
          <a:p>
            <a:pPr marL="0" lvl="0" indent="0" algn="just" fontAlgn="base">
              <a:lnSpc>
                <a:spcPct val="115000"/>
              </a:lnSpc>
              <a:buSzPts val="1000"/>
              <a:buNone/>
              <a:tabLst>
                <a:tab pos="457200" algn="l"/>
              </a:tabLst>
            </a:pPr>
            <a:endParaRPr lang="es-ES" sz="3200" b="1" dirty="0">
              <a:solidFill>
                <a:srgbClr val="FF0000"/>
              </a:solidFill>
              <a:effectLst/>
              <a:latin typeface="Arial" panose="020B0604020202020204" pitchFamily="34" charset="0"/>
              <a:ea typeface="Times New Roman" panose="02020603050405020304" pitchFamily="18" charset="0"/>
            </a:endParaRPr>
          </a:p>
          <a:p>
            <a:pPr marL="0" lvl="0" indent="0" algn="just" fontAlgn="base">
              <a:lnSpc>
                <a:spcPct val="115000"/>
              </a:lnSpc>
              <a:buSzPts val="1000"/>
              <a:buNone/>
              <a:tabLst>
                <a:tab pos="457200" algn="l"/>
              </a:tabLst>
            </a:pPr>
            <a:r>
              <a:rPr lang="es-ES" sz="3200" b="1" dirty="0">
                <a:solidFill>
                  <a:srgbClr val="FF0000"/>
                </a:solidFill>
                <a:effectLst/>
                <a:latin typeface="Arial" panose="020B0604020202020204" pitchFamily="34" charset="0"/>
                <a:ea typeface="Times New Roman" panose="02020603050405020304" pitchFamily="18" charset="0"/>
              </a:rPr>
              <a:t>Árbol Estricto</a:t>
            </a:r>
            <a:r>
              <a:rPr lang="es-ES" sz="3200" b="1" dirty="0">
                <a:solidFill>
                  <a:srgbClr val="000000"/>
                </a:solidFill>
                <a:effectLst/>
                <a:latin typeface="Arial" panose="020B0604020202020204" pitchFamily="34" charset="0"/>
                <a:ea typeface="Times New Roman" panose="02020603050405020304" pitchFamily="18" charset="0"/>
              </a:rPr>
              <a:t>:</a:t>
            </a:r>
            <a:r>
              <a:rPr lang="es-ES" sz="3200" dirty="0">
                <a:solidFill>
                  <a:srgbClr val="000000"/>
                </a:solidFill>
                <a:effectLst/>
                <a:latin typeface="Arial" panose="020B0604020202020204" pitchFamily="34" charset="0"/>
                <a:ea typeface="Times New Roman" panose="02020603050405020304" pitchFamily="18" charset="0"/>
              </a:rPr>
              <a:t> Si un subárbol está vacío, el otro también. Cada nodo puede tener 0 </a:t>
            </a:r>
            <a:r>
              <a:rPr lang="es-ES" sz="3200" dirty="0" err="1">
                <a:solidFill>
                  <a:srgbClr val="000000"/>
                </a:solidFill>
                <a:effectLst/>
                <a:latin typeface="Arial" panose="020B0604020202020204" pitchFamily="34" charset="0"/>
                <a:ea typeface="Times New Roman" panose="02020603050405020304" pitchFamily="18" charset="0"/>
              </a:rPr>
              <a:t>ó</a:t>
            </a:r>
            <a:r>
              <a:rPr lang="es-ES" sz="3200" dirty="0">
                <a:solidFill>
                  <a:srgbClr val="000000"/>
                </a:solidFill>
                <a:effectLst/>
                <a:latin typeface="Arial" panose="020B0604020202020204" pitchFamily="34" charset="0"/>
                <a:ea typeface="Times New Roman" panose="02020603050405020304" pitchFamily="18" charset="0"/>
              </a:rPr>
              <a:t> 2 hijos.</a:t>
            </a:r>
            <a:endParaRPr lang="es-MX" sz="3200" dirty="0">
              <a:effectLst/>
              <a:latin typeface="Times New Roman" panose="02020603050405020304" pitchFamily="18" charset="0"/>
              <a:ea typeface="Times New Roman" panose="02020603050405020304" pitchFamily="18" charset="0"/>
            </a:endParaRPr>
          </a:p>
          <a:p>
            <a:pPr marL="0" indent="0">
              <a:buNone/>
            </a:pPr>
            <a:endParaRPr lang="es-MX" dirty="0"/>
          </a:p>
        </p:txBody>
      </p:sp>
      <p:cxnSp>
        <p:nvCxnSpPr>
          <p:cNvPr id="5" name="Conector recto 4">
            <a:extLst>
              <a:ext uri="{FF2B5EF4-FFF2-40B4-BE49-F238E27FC236}">
                <a16:creationId xmlns:a16="http://schemas.microsoft.com/office/drawing/2014/main" id="{E183C8BF-30A4-4A79-91C1-5B0588471554}"/>
              </a:ext>
            </a:extLst>
          </p:cNvPr>
          <p:cNvCxnSpPr>
            <a:cxnSpLocks/>
            <a:stCxn id="19" idx="7"/>
            <a:endCxn id="17" idx="3"/>
          </p:cNvCxnSpPr>
          <p:nvPr/>
        </p:nvCxnSpPr>
        <p:spPr>
          <a:xfrm flipV="1">
            <a:off x="8313840" y="2503137"/>
            <a:ext cx="719103" cy="835619"/>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13448F35-58CE-4A57-8D8A-B90D7573C58B}"/>
              </a:ext>
            </a:extLst>
          </p:cNvPr>
          <p:cNvCxnSpPr>
            <a:cxnSpLocks/>
            <a:stCxn id="17" idx="5"/>
            <a:endCxn id="16" idx="1"/>
          </p:cNvCxnSpPr>
          <p:nvPr/>
        </p:nvCxnSpPr>
        <p:spPr>
          <a:xfrm>
            <a:off x="9388787" y="2503137"/>
            <a:ext cx="618428" cy="674998"/>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F70F5617-CC24-48CE-8E2B-715E055CA835}"/>
              </a:ext>
            </a:extLst>
          </p:cNvPr>
          <p:cNvCxnSpPr>
            <a:cxnSpLocks/>
            <a:stCxn id="9" idx="7"/>
            <a:endCxn id="12" idx="3"/>
          </p:cNvCxnSpPr>
          <p:nvPr/>
        </p:nvCxnSpPr>
        <p:spPr>
          <a:xfrm flipV="1">
            <a:off x="8875889" y="4491162"/>
            <a:ext cx="317080" cy="618167"/>
          </a:xfrm>
          <a:prstGeom prst="line">
            <a:avLst/>
          </a:prstGeom>
        </p:spPr>
        <p:style>
          <a:lnRef idx="1">
            <a:schemeClr val="dk1"/>
          </a:lnRef>
          <a:fillRef idx="0">
            <a:schemeClr val="dk1"/>
          </a:fillRef>
          <a:effectRef idx="0">
            <a:schemeClr val="dk1"/>
          </a:effectRef>
          <a:fontRef idx="minor">
            <a:schemeClr val="tx1"/>
          </a:fontRef>
        </p:style>
      </p:cxnSp>
      <p:sp>
        <p:nvSpPr>
          <p:cNvPr id="9" name="Conector 18">
            <a:extLst>
              <a:ext uri="{FF2B5EF4-FFF2-40B4-BE49-F238E27FC236}">
                <a16:creationId xmlns:a16="http://schemas.microsoft.com/office/drawing/2014/main" id="{FE744DE8-18AB-42DD-B18C-9389D1CA1C1D}"/>
              </a:ext>
            </a:extLst>
          </p:cNvPr>
          <p:cNvSpPr/>
          <p:nvPr/>
        </p:nvSpPr>
        <p:spPr>
          <a:xfrm>
            <a:off x="8390046" y="503702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0" name="Conector recto 9">
            <a:extLst>
              <a:ext uri="{FF2B5EF4-FFF2-40B4-BE49-F238E27FC236}">
                <a16:creationId xmlns:a16="http://schemas.microsoft.com/office/drawing/2014/main" id="{F6BA535D-A14B-483A-9DA8-8722E5A94989}"/>
              </a:ext>
            </a:extLst>
          </p:cNvPr>
          <p:cNvCxnSpPr>
            <a:cxnSpLocks/>
            <a:stCxn id="16" idx="3"/>
            <a:endCxn id="12" idx="7"/>
          </p:cNvCxnSpPr>
          <p:nvPr/>
        </p:nvCxnSpPr>
        <p:spPr>
          <a:xfrm flipH="1">
            <a:off x="9595455" y="3527243"/>
            <a:ext cx="411760" cy="614811"/>
          </a:xfrm>
          <a:prstGeom prst="line">
            <a:avLst/>
          </a:prstGeom>
        </p:spPr>
        <p:style>
          <a:lnRef idx="1">
            <a:schemeClr val="dk1"/>
          </a:lnRef>
          <a:fillRef idx="0">
            <a:schemeClr val="dk1"/>
          </a:fillRef>
          <a:effectRef idx="0">
            <a:schemeClr val="dk1"/>
          </a:effectRef>
          <a:fontRef idx="minor">
            <a:schemeClr val="tx1"/>
          </a:fontRef>
        </p:style>
      </p:cxnSp>
      <p:sp>
        <p:nvSpPr>
          <p:cNvPr id="12" name="Conector 22">
            <a:extLst>
              <a:ext uri="{FF2B5EF4-FFF2-40B4-BE49-F238E27FC236}">
                <a16:creationId xmlns:a16="http://schemas.microsoft.com/office/drawing/2014/main" id="{D3473852-E9F0-4DF6-9135-E9B31B4F7FC2}"/>
              </a:ext>
            </a:extLst>
          </p:cNvPr>
          <p:cNvSpPr/>
          <p:nvPr/>
        </p:nvSpPr>
        <p:spPr>
          <a:xfrm>
            <a:off x="9109612" y="4069752"/>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dirty="0"/>
          </a:p>
        </p:txBody>
      </p:sp>
      <p:cxnSp>
        <p:nvCxnSpPr>
          <p:cNvPr id="13" name="Conector recto 12">
            <a:extLst>
              <a:ext uri="{FF2B5EF4-FFF2-40B4-BE49-F238E27FC236}">
                <a16:creationId xmlns:a16="http://schemas.microsoft.com/office/drawing/2014/main" id="{24A1CBD1-D3D1-4444-BDB1-CF8F45F3A1C1}"/>
              </a:ext>
            </a:extLst>
          </p:cNvPr>
          <p:cNvCxnSpPr>
            <a:cxnSpLocks/>
            <a:stCxn id="14" idx="1"/>
            <a:endCxn id="16" idx="5"/>
          </p:cNvCxnSpPr>
          <p:nvPr/>
        </p:nvCxnSpPr>
        <p:spPr>
          <a:xfrm flipH="1" flipV="1">
            <a:off x="10364180" y="3527243"/>
            <a:ext cx="482941" cy="542509"/>
          </a:xfrm>
          <a:prstGeom prst="line">
            <a:avLst/>
          </a:prstGeom>
        </p:spPr>
        <p:style>
          <a:lnRef idx="1">
            <a:schemeClr val="dk1"/>
          </a:lnRef>
          <a:fillRef idx="0">
            <a:schemeClr val="dk1"/>
          </a:fillRef>
          <a:effectRef idx="0">
            <a:schemeClr val="dk1"/>
          </a:effectRef>
          <a:fontRef idx="minor">
            <a:schemeClr val="tx1"/>
          </a:fontRef>
        </p:style>
      </p:cxnSp>
      <p:sp>
        <p:nvSpPr>
          <p:cNvPr id="14" name="Conector 32">
            <a:extLst>
              <a:ext uri="{FF2B5EF4-FFF2-40B4-BE49-F238E27FC236}">
                <a16:creationId xmlns:a16="http://schemas.microsoft.com/office/drawing/2014/main" id="{DFD5E565-0AA3-4842-B2FD-886ABA974437}"/>
              </a:ext>
            </a:extLst>
          </p:cNvPr>
          <p:cNvSpPr/>
          <p:nvPr/>
        </p:nvSpPr>
        <p:spPr>
          <a:xfrm>
            <a:off x="10763501" y="3997449"/>
            <a:ext cx="570995"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6" name="Conector 13">
            <a:extLst>
              <a:ext uri="{FF2B5EF4-FFF2-40B4-BE49-F238E27FC236}">
                <a16:creationId xmlns:a16="http://schemas.microsoft.com/office/drawing/2014/main" id="{F8CF4D19-B05C-4EE8-B039-FB1C9625505D}"/>
              </a:ext>
            </a:extLst>
          </p:cNvPr>
          <p:cNvSpPr/>
          <p:nvPr/>
        </p:nvSpPr>
        <p:spPr>
          <a:xfrm>
            <a:off x="9933285" y="3105833"/>
            <a:ext cx="504825"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b="1" dirty="0">
              <a:solidFill>
                <a:schemeClr val="tx1"/>
              </a:solidFill>
            </a:endParaRPr>
          </a:p>
        </p:txBody>
      </p:sp>
      <p:sp>
        <p:nvSpPr>
          <p:cNvPr id="17" name="Conector 4">
            <a:extLst>
              <a:ext uri="{FF2B5EF4-FFF2-40B4-BE49-F238E27FC236}">
                <a16:creationId xmlns:a16="http://schemas.microsoft.com/office/drawing/2014/main" id="{04FF7779-2613-4DBC-8D5E-813995CD32D9}"/>
              </a:ext>
            </a:extLst>
          </p:cNvPr>
          <p:cNvSpPr/>
          <p:nvPr/>
        </p:nvSpPr>
        <p:spPr>
          <a:xfrm>
            <a:off x="8959246" y="2081727"/>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9" name="Conector 8">
            <a:extLst>
              <a:ext uri="{FF2B5EF4-FFF2-40B4-BE49-F238E27FC236}">
                <a16:creationId xmlns:a16="http://schemas.microsoft.com/office/drawing/2014/main" id="{51BFD824-D48F-45F5-A5CF-F6BF224793E4}"/>
              </a:ext>
            </a:extLst>
          </p:cNvPr>
          <p:cNvSpPr/>
          <p:nvPr/>
        </p:nvSpPr>
        <p:spPr>
          <a:xfrm>
            <a:off x="7827997" y="3266454"/>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53" name="Conector 8">
            <a:extLst>
              <a:ext uri="{FF2B5EF4-FFF2-40B4-BE49-F238E27FC236}">
                <a16:creationId xmlns:a16="http://schemas.microsoft.com/office/drawing/2014/main" id="{2C18B655-58F2-459B-B35A-CB7DC184933B}"/>
              </a:ext>
            </a:extLst>
          </p:cNvPr>
          <p:cNvSpPr/>
          <p:nvPr/>
        </p:nvSpPr>
        <p:spPr>
          <a:xfrm>
            <a:off x="9678812" y="5069262"/>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55" name="Conector recto 54">
            <a:extLst>
              <a:ext uri="{FF2B5EF4-FFF2-40B4-BE49-F238E27FC236}">
                <a16:creationId xmlns:a16="http://schemas.microsoft.com/office/drawing/2014/main" id="{82FB0137-F5A4-4BAB-B3C7-63EEDD374228}"/>
              </a:ext>
            </a:extLst>
          </p:cNvPr>
          <p:cNvCxnSpPr>
            <a:stCxn id="12" idx="5"/>
            <a:endCxn id="53" idx="0"/>
          </p:cNvCxnSpPr>
          <p:nvPr/>
        </p:nvCxnSpPr>
        <p:spPr>
          <a:xfrm>
            <a:off x="9595455" y="4491162"/>
            <a:ext cx="367957" cy="5781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264130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679ED-66D3-4C17-935B-EFC2245F381A}"/>
              </a:ext>
            </a:extLst>
          </p:cNvPr>
          <p:cNvSpPr>
            <a:spLocks noGrp="1"/>
          </p:cNvSpPr>
          <p:nvPr>
            <p:ph type="title"/>
          </p:nvPr>
        </p:nvSpPr>
        <p:spPr>
          <a:xfrm>
            <a:off x="768626" y="2063005"/>
            <a:ext cx="10769115" cy="1478570"/>
          </a:xfrm>
        </p:spPr>
        <p:txBody>
          <a:bodyPr>
            <a:normAutofit/>
          </a:bodyPr>
          <a:lstStyle/>
          <a:p>
            <a:r>
              <a:rPr lang="es-ES" sz="2800" dirty="0">
                <a:solidFill>
                  <a:srgbClr val="002060"/>
                </a:solidFill>
                <a:effectLst/>
                <a:latin typeface="Arial" panose="020B0604020202020204" pitchFamily="34" charset="0"/>
                <a:ea typeface="Times New Roman" panose="02020603050405020304" pitchFamily="18" charset="0"/>
              </a:rPr>
              <a:t>Cuáles son los tipos de recorridos en un árbol binario .</a:t>
            </a:r>
            <a:endParaRPr lang="es-MX" sz="2800" dirty="0"/>
          </a:p>
        </p:txBody>
      </p:sp>
    </p:spTree>
    <p:extLst>
      <p:ext uri="{BB962C8B-B14F-4D97-AF65-F5344CB8AC3E}">
        <p14:creationId xmlns:p14="http://schemas.microsoft.com/office/powerpoint/2010/main" val="12643972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EBD5A-984D-4F4D-A071-4881AF48B992}"/>
              </a:ext>
            </a:extLst>
          </p:cNvPr>
          <p:cNvSpPr>
            <a:spLocks noGrp="1"/>
          </p:cNvSpPr>
          <p:nvPr>
            <p:ph type="title"/>
          </p:nvPr>
        </p:nvSpPr>
        <p:spPr>
          <a:xfrm>
            <a:off x="1020417" y="1413649"/>
            <a:ext cx="10517324" cy="1478570"/>
          </a:xfrm>
        </p:spPr>
        <p:txBody>
          <a:bodyPr>
            <a:normAutofit/>
          </a:bodyPr>
          <a:lstStyle/>
          <a:p>
            <a:r>
              <a:rPr lang="es-ES" sz="2800" dirty="0">
                <a:solidFill>
                  <a:srgbClr val="002060"/>
                </a:solidFill>
                <a:effectLst/>
                <a:latin typeface="Arial" panose="020B0604020202020204" pitchFamily="34" charset="0"/>
                <a:ea typeface="Times New Roman" panose="02020603050405020304" pitchFamily="18" charset="0"/>
              </a:rPr>
              <a:t>Cuáles son los tipos de recorridos en un árbol binario .</a:t>
            </a:r>
            <a:endParaRPr lang="es-MX" sz="2800" dirty="0"/>
          </a:p>
        </p:txBody>
      </p:sp>
      <p:sp>
        <p:nvSpPr>
          <p:cNvPr id="5" name="CuadroTexto 4">
            <a:extLst>
              <a:ext uri="{FF2B5EF4-FFF2-40B4-BE49-F238E27FC236}">
                <a16:creationId xmlns:a16="http://schemas.microsoft.com/office/drawing/2014/main" id="{7F7971D2-9C7C-4F31-BF6D-2BA245F7B41E}"/>
              </a:ext>
            </a:extLst>
          </p:cNvPr>
          <p:cNvSpPr txBox="1"/>
          <p:nvPr/>
        </p:nvSpPr>
        <p:spPr>
          <a:xfrm>
            <a:off x="3038061" y="3247647"/>
            <a:ext cx="6102626" cy="830997"/>
          </a:xfrm>
          <a:prstGeom prst="rect">
            <a:avLst/>
          </a:prstGeom>
          <a:noFill/>
        </p:spPr>
        <p:txBody>
          <a:bodyPr wrap="square">
            <a:spAutoFit/>
          </a:bodyPr>
          <a:lstStyle/>
          <a:p>
            <a:r>
              <a:rPr lang="es-ES" sz="2400" dirty="0">
                <a:solidFill>
                  <a:srgbClr val="FF0000"/>
                </a:solidFill>
                <a:effectLst/>
                <a:latin typeface="Arial" panose="020B0604020202020204" pitchFamily="34" charset="0"/>
                <a:ea typeface="Times New Roman" panose="02020603050405020304" pitchFamily="18" charset="0"/>
              </a:rPr>
              <a:t>R:(</a:t>
            </a:r>
            <a:r>
              <a:rPr lang="es-ES" sz="2400" b="1" dirty="0">
                <a:solidFill>
                  <a:srgbClr val="FF0000"/>
                </a:solidFill>
                <a:effectLst/>
                <a:latin typeface="Arial" panose="020B0604020202020204" pitchFamily="34" charset="0"/>
                <a:ea typeface="Times New Roman" panose="02020603050405020304" pitchFamily="18" charset="0"/>
              </a:rPr>
              <a:t>PREORDEN, INORDEN Y POSTORDEN.)</a:t>
            </a:r>
            <a:endParaRPr lang="es-MX" sz="2400" dirty="0">
              <a:solidFill>
                <a:srgbClr val="FF0000"/>
              </a:solidFill>
            </a:endParaRPr>
          </a:p>
        </p:txBody>
      </p:sp>
    </p:spTree>
    <p:extLst>
      <p:ext uri="{BB962C8B-B14F-4D97-AF65-F5344CB8AC3E}">
        <p14:creationId xmlns:p14="http://schemas.microsoft.com/office/powerpoint/2010/main" val="66527239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75938-EB0F-4EDE-ADDE-14FC682B81BA}"/>
              </a:ext>
            </a:extLst>
          </p:cNvPr>
          <p:cNvSpPr>
            <a:spLocks noGrp="1"/>
          </p:cNvSpPr>
          <p:nvPr>
            <p:ph type="title"/>
          </p:nvPr>
        </p:nvSpPr>
        <p:spPr>
          <a:xfrm>
            <a:off x="1406457" y="1850970"/>
            <a:ext cx="9905998" cy="1478570"/>
          </a:xfrm>
        </p:spPr>
        <p:txBody>
          <a:bodyPr>
            <a:noAutofit/>
          </a:bodyPr>
          <a:lstStyle/>
          <a:p>
            <a:pPr marL="342900" lvl="0" indent="-342900">
              <a:tabLst>
                <a:tab pos="4105275" algn="l"/>
              </a:tabLst>
            </a:pPr>
            <a:br>
              <a:rPr lang="es-MX" sz="2400" dirty="0">
                <a:solidFill>
                  <a:srgbClr val="002060"/>
                </a:solidFill>
                <a:effectLst/>
                <a:latin typeface="Times New Roman" panose="02020603050405020304" pitchFamily="18" charset="0"/>
                <a:ea typeface="Times New Roman" panose="02020603050405020304" pitchFamily="18" charset="0"/>
              </a:rPr>
            </a:br>
            <a:r>
              <a:rPr lang="es-ES" sz="2400" dirty="0">
                <a:solidFill>
                  <a:srgbClr val="002060"/>
                </a:solidFill>
                <a:effectLst/>
                <a:latin typeface="Arial" panose="020B0604020202020204" pitchFamily="34" charset="0"/>
                <a:ea typeface="Times New Roman" panose="02020603050405020304" pitchFamily="18" charset="0"/>
              </a:rPr>
              <a:t> </a:t>
            </a:r>
            <a:br>
              <a:rPr lang="es-MX" sz="2400" dirty="0">
                <a:solidFill>
                  <a:srgbClr val="002060"/>
                </a:solidFill>
                <a:effectLst/>
                <a:latin typeface="Times New Roman" panose="02020603050405020304" pitchFamily="18" charset="0"/>
                <a:ea typeface="Times New Roman" panose="02020603050405020304" pitchFamily="18" charset="0"/>
              </a:rPr>
            </a:br>
            <a:r>
              <a:rPr lang="es-ES" sz="2400" dirty="0">
                <a:solidFill>
                  <a:srgbClr val="002060"/>
                </a:solidFill>
                <a:effectLst/>
                <a:latin typeface="Arial" panose="020B0604020202020204" pitchFamily="34" charset="0"/>
                <a:ea typeface="Times New Roman" panose="02020603050405020304" pitchFamily="18" charset="0"/>
              </a:rPr>
              <a:t>Contiene hebras hacia la derecha o a la izquierda.</a:t>
            </a:r>
            <a:r>
              <a:rPr lang="es-ES" sz="2400" b="1" dirty="0">
                <a:solidFill>
                  <a:srgbClr val="002060"/>
                </a:solidFill>
                <a:effectLst/>
                <a:latin typeface="Arial" panose="020B0604020202020204" pitchFamily="34" charset="0"/>
                <a:ea typeface="Times New Roman" panose="02020603050405020304" pitchFamily="18" charset="0"/>
              </a:rPr>
              <a:t> </a:t>
            </a:r>
            <a:br>
              <a:rPr lang="es-MX" sz="2400" dirty="0">
                <a:solidFill>
                  <a:srgbClr val="002060"/>
                </a:solidFill>
                <a:effectLst/>
                <a:latin typeface="Times New Roman" panose="02020603050405020304" pitchFamily="18" charset="0"/>
                <a:ea typeface="Times New Roman" panose="02020603050405020304" pitchFamily="18" charset="0"/>
              </a:rPr>
            </a:br>
            <a:endParaRPr lang="es-MX" sz="2400" dirty="0">
              <a:solidFill>
                <a:srgbClr val="002060"/>
              </a:solidFill>
            </a:endParaRPr>
          </a:p>
        </p:txBody>
      </p:sp>
    </p:spTree>
    <p:extLst>
      <p:ext uri="{BB962C8B-B14F-4D97-AF65-F5344CB8AC3E}">
        <p14:creationId xmlns:p14="http://schemas.microsoft.com/office/powerpoint/2010/main" val="23510116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D08A9-2AD2-40C7-AB9F-CAB0A46A42CB}"/>
              </a:ext>
            </a:extLst>
          </p:cNvPr>
          <p:cNvSpPr>
            <a:spLocks noGrp="1"/>
          </p:cNvSpPr>
          <p:nvPr>
            <p:ph type="title"/>
          </p:nvPr>
        </p:nvSpPr>
        <p:spPr>
          <a:xfrm>
            <a:off x="1143001" y="698031"/>
            <a:ext cx="10227364" cy="1478570"/>
          </a:xfrm>
        </p:spPr>
        <p:txBody>
          <a:bodyPr>
            <a:normAutofit/>
          </a:bodyPr>
          <a:lstStyle/>
          <a:p>
            <a:r>
              <a:rPr lang="es-ES" sz="3600" dirty="0">
                <a:solidFill>
                  <a:srgbClr val="002060"/>
                </a:solidFill>
                <a:effectLst/>
                <a:latin typeface="Arial" panose="020B0604020202020204" pitchFamily="34" charset="0"/>
                <a:ea typeface="Times New Roman" panose="02020603050405020304" pitchFamily="18" charset="0"/>
              </a:rPr>
              <a:t> </a:t>
            </a:r>
            <a:br>
              <a:rPr lang="es-MX" sz="3600" dirty="0">
                <a:solidFill>
                  <a:srgbClr val="002060"/>
                </a:solidFill>
                <a:effectLst/>
                <a:latin typeface="Times New Roman" panose="02020603050405020304" pitchFamily="18" charset="0"/>
                <a:ea typeface="Times New Roman" panose="02020603050405020304" pitchFamily="18" charset="0"/>
              </a:rPr>
            </a:br>
            <a:r>
              <a:rPr lang="es-ES" sz="3100" dirty="0">
                <a:solidFill>
                  <a:srgbClr val="002060"/>
                </a:solidFill>
                <a:effectLst/>
                <a:latin typeface="Arial" panose="020B0604020202020204" pitchFamily="34" charset="0"/>
                <a:ea typeface="Times New Roman" panose="02020603050405020304" pitchFamily="18" charset="0"/>
              </a:rPr>
              <a:t>Contiene hebras hacia la derecha o a la izquierda.</a:t>
            </a:r>
            <a:r>
              <a:rPr lang="es-ES" sz="3100" b="1" dirty="0">
                <a:solidFill>
                  <a:srgbClr val="002060"/>
                </a:solidFill>
                <a:effectLst/>
                <a:latin typeface="Arial" panose="020B0604020202020204" pitchFamily="34" charset="0"/>
                <a:ea typeface="Times New Roman" panose="02020603050405020304" pitchFamily="18" charset="0"/>
              </a:rPr>
              <a:t> </a:t>
            </a:r>
            <a:endParaRPr lang="es-MX" sz="3100" dirty="0"/>
          </a:p>
        </p:txBody>
      </p:sp>
      <p:sp>
        <p:nvSpPr>
          <p:cNvPr id="3" name="Marcador de contenido 2">
            <a:extLst>
              <a:ext uri="{FF2B5EF4-FFF2-40B4-BE49-F238E27FC236}">
                <a16:creationId xmlns:a16="http://schemas.microsoft.com/office/drawing/2014/main" id="{1F1120CA-DC97-448B-A758-ED348888C854}"/>
              </a:ext>
            </a:extLst>
          </p:cNvPr>
          <p:cNvSpPr>
            <a:spLocks noGrp="1"/>
          </p:cNvSpPr>
          <p:nvPr>
            <p:ph idx="1"/>
          </p:nvPr>
        </p:nvSpPr>
        <p:spPr>
          <a:xfrm>
            <a:off x="2957754" y="3241848"/>
            <a:ext cx="6597858" cy="2337318"/>
          </a:xfrm>
        </p:spPr>
        <p:txBody>
          <a:bodyPr/>
          <a:lstStyle/>
          <a:p>
            <a:pPr marL="0" indent="0">
              <a:buNone/>
            </a:pPr>
            <a:r>
              <a:rPr lang="es-ES" b="1" dirty="0">
                <a:solidFill>
                  <a:srgbClr val="FF0000"/>
                </a:solidFill>
                <a:latin typeface="Arial" panose="020B0604020202020204" pitchFamily="34" charset="0"/>
                <a:ea typeface="Times New Roman" panose="02020603050405020304" pitchFamily="18" charset="0"/>
              </a:rPr>
              <a:t>R:ARBOLES ENHEBRADOS</a:t>
            </a:r>
            <a:endParaRPr lang="es-MX" dirty="0">
              <a:solidFill>
                <a:srgbClr val="FF0000"/>
              </a:solidFill>
            </a:endParaRPr>
          </a:p>
        </p:txBody>
      </p:sp>
    </p:spTree>
    <p:extLst>
      <p:ext uri="{BB962C8B-B14F-4D97-AF65-F5344CB8AC3E}">
        <p14:creationId xmlns:p14="http://schemas.microsoft.com/office/powerpoint/2010/main" val="32357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D15DCA-E558-4DCF-AACC-6C932D67B771}"/>
              </a:ext>
            </a:extLst>
          </p:cNvPr>
          <p:cNvSpPr>
            <a:spLocks noGrp="1"/>
          </p:cNvSpPr>
          <p:nvPr>
            <p:ph idx="1"/>
          </p:nvPr>
        </p:nvSpPr>
        <p:spPr>
          <a:xfrm>
            <a:off x="817125" y="544830"/>
            <a:ext cx="10155263" cy="2198831"/>
          </a:xfrm>
        </p:spPr>
        <p:txBody>
          <a:bodyPr>
            <a:normAutofit/>
          </a:bodyPr>
          <a:lstStyle/>
          <a:p>
            <a:pPr marL="0" indent="0">
              <a:buNone/>
            </a:pPr>
            <a:r>
              <a:rPr lang="es-ES" sz="3200" b="1" dirty="0">
                <a:solidFill>
                  <a:srgbClr val="FF0000"/>
                </a:solidFill>
                <a:effectLst/>
                <a:latin typeface="Arial" panose="020B0604020202020204" pitchFamily="34" charset="0"/>
                <a:ea typeface="Times New Roman" panose="02020603050405020304" pitchFamily="18" charset="0"/>
              </a:rPr>
              <a:t>Árbol Lleno</a:t>
            </a:r>
            <a:r>
              <a:rPr lang="es-ES" sz="3200" b="1" dirty="0">
                <a:solidFill>
                  <a:srgbClr val="000000"/>
                </a:solidFill>
                <a:effectLst/>
                <a:latin typeface="Arial" panose="020B0604020202020204" pitchFamily="34" charset="0"/>
                <a:ea typeface="Times New Roman" panose="02020603050405020304" pitchFamily="18" charset="0"/>
              </a:rPr>
              <a:t>: </a:t>
            </a:r>
            <a:r>
              <a:rPr lang="es-ES" sz="3200" dirty="0">
                <a:solidFill>
                  <a:srgbClr val="000000"/>
                </a:solidFill>
                <a:effectLst/>
                <a:latin typeface="Arial" panose="020B0604020202020204" pitchFamily="34" charset="0"/>
                <a:ea typeface="Times New Roman" panose="02020603050405020304" pitchFamily="18" charset="0"/>
              </a:rPr>
              <a:t>Árbol estricto donde en cada nodo la altura del subárbol izquierdo es igual a la del derecho, y ambos subárboles son árboles llenos.</a:t>
            </a:r>
            <a:endParaRPr lang="es-MX" sz="3200" dirty="0">
              <a:effectLst/>
              <a:latin typeface="Times New Roman" panose="02020603050405020304" pitchFamily="18" charset="0"/>
              <a:ea typeface="Times New Roman" panose="02020603050405020304" pitchFamily="18" charset="0"/>
            </a:endParaRPr>
          </a:p>
          <a:p>
            <a:pPr marL="0" indent="0">
              <a:buNone/>
            </a:pPr>
            <a:endParaRPr lang="es-MX" dirty="0"/>
          </a:p>
        </p:txBody>
      </p:sp>
      <p:cxnSp>
        <p:nvCxnSpPr>
          <p:cNvPr id="5" name="Conector recto 4">
            <a:extLst>
              <a:ext uri="{FF2B5EF4-FFF2-40B4-BE49-F238E27FC236}">
                <a16:creationId xmlns:a16="http://schemas.microsoft.com/office/drawing/2014/main" id="{CE7E4B85-B773-4457-94D1-AD6358264F58}"/>
              </a:ext>
            </a:extLst>
          </p:cNvPr>
          <p:cNvCxnSpPr>
            <a:cxnSpLocks/>
            <a:stCxn id="15" idx="7"/>
            <a:endCxn id="14" idx="3"/>
          </p:cNvCxnSpPr>
          <p:nvPr/>
        </p:nvCxnSpPr>
        <p:spPr>
          <a:xfrm flipV="1">
            <a:off x="6314949" y="2744747"/>
            <a:ext cx="1167960" cy="431111"/>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DE7F989E-6962-41AB-B34C-84BC23BE2B9F}"/>
              </a:ext>
            </a:extLst>
          </p:cNvPr>
          <p:cNvCxnSpPr>
            <a:cxnSpLocks/>
            <a:stCxn id="14" idx="5"/>
            <a:endCxn id="13" idx="1"/>
          </p:cNvCxnSpPr>
          <p:nvPr/>
        </p:nvCxnSpPr>
        <p:spPr>
          <a:xfrm>
            <a:off x="7838753" y="2744747"/>
            <a:ext cx="1444692" cy="35343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4E687D54-037D-4C76-B690-4A5C7BEF9964}"/>
              </a:ext>
            </a:extLst>
          </p:cNvPr>
          <p:cNvCxnSpPr>
            <a:cxnSpLocks/>
            <a:stCxn id="60" idx="0"/>
            <a:endCxn id="15" idx="3"/>
          </p:cNvCxnSpPr>
          <p:nvPr/>
        </p:nvCxnSpPr>
        <p:spPr>
          <a:xfrm flipV="1">
            <a:off x="5339985" y="3524966"/>
            <a:ext cx="572478" cy="589374"/>
          </a:xfrm>
          <a:prstGeom prst="line">
            <a:avLst/>
          </a:prstGeom>
        </p:spPr>
        <p:style>
          <a:lnRef idx="1">
            <a:schemeClr val="dk1"/>
          </a:lnRef>
          <a:fillRef idx="0">
            <a:schemeClr val="dk1"/>
          </a:fillRef>
          <a:effectRef idx="0">
            <a:schemeClr val="dk1"/>
          </a:effectRef>
          <a:fontRef idx="minor">
            <a:schemeClr val="tx1"/>
          </a:fontRef>
        </p:style>
      </p:cxnSp>
      <p:sp>
        <p:nvSpPr>
          <p:cNvPr id="8" name="Conector 18">
            <a:extLst>
              <a:ext uri="{FF2B5EF4-FFF2-40B4-BE49-F238E27FC236}">
                <a16:creationId xmlns:a16="http://schemas.microsoft.com/office/drawing/2014/main" id="{15AFA0E6-F9F0-4C47-948E-1D0F8B6EEE36}"/>
              </a:ext>
            </a:extLst>
          </p:cNvPr>
          <p:cNvSpPr/>
          <p:nvPr/>
        </p:nvSpPr>
        <p:spPr>
          <a:xfrm>
            <a:off x="8253387" y="498766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9" name="Conector recto 8">
            <a:extLst>
              <a:ext uri="{FF2B5EF4-FFF2-40B4-BE49-F238E27FC236}">
                <a16:creationId xmlns:a16="http://schemas.microsoft.com/office/drawing/2014/main" id="{E78A23D4-20B1-4C5B-ACDE-20F46A0C3B7D}"/>
              </a:ext>
            </a:extLst>
          </p:cNvPr>
          <p:cNvCxnSpPr>
            <a:cxnSpLocks/>
            <a:stCxn id="13" idx="3"/>
            <a:endCxn id="10" idx="0"/>
          </p:cNvCxnSpPr>
          <p:nvPr/>
        </p:nvCxnSpPr>
        <p:spPr>
          <a:xfrm flipH="1">
            <a:off x="8896053" y="3447290"/>
            <a:ext cx="387392" cy="673166"/>
          </a:xfrm>
          <a:prstGeom prst="line">
            <a:avLst/>
          </a:prstGeom>
        </p:spPr>
        <p:style>
          <a:lnRef idx="1">
            <a:schemeClr val="dk1"/>
          </a:lnRef>
          <a:fillRef idx="0">
            <a:schemeClr val="dk1"/>
          </a:fillRef>
          <a:effectRef idx="0">
            <a:schemeClr val="dk1"/>
          </a:effectRef>
          <a:fontRef idx="minor">
            <a:schemeClr val="tx1"/>
          </a:fontRef>
        </p:style>
      </p:cxnSp>
      <p:sp>
        <p:nvSpPr>
          <p:cNvPr id="10" name="Conector 22">
            <a:extLst>
              <a:ext uri="{FF2B5EF4-FFF2-40B4-BE49-F238E27FC236}">
                <a16:creationId xmlns:a16="http://schemas.microsoft.com/office/drawing/2014/main" id="{4537A8EE-8C17-43E8-AA1F-4AB2AAACEF1A}"/>
              </a:ext>
            </a:extLst>
          </p:cNvPr>
          <p:cNvSpPr/>
          <p:nvPr/>
        </p:nvSpPr>
        <p:spPr>
          <a:xfrm>
            <a:off x="8611453" y="4120456"/>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dirty="0"/>
          </a:p>
        </p:txBody>
      </p:sp>
      <p:cxnSp>
        <p:nvCxnSpPr>
          <p:cNvPr id="11" name="Conector recto 10">
            <a:extLst>
              <a:ext uri="{FF2B5EF4-FFF2-40B4-BE49-F238E27FC236}">
                <a16:creationId xmlns:a16="http://schemas.microsoft.com/office/drawing/2014/main" id="{2A1D9FCF-D956-4D9B-9D6E-256D1D7FB1C4}"/>
              </a:ext>
            </a:extLst>
          </p:cNvPr>
          <p:cNvCxnSpPr>
            <a:cxnSpLocks/>
            <a:stCxn id="64" idx="1"/>
            <a:endCxn id="15" idx="5"/>
          </p:cNvCxnSpPr>
          <p:nvPr/>
        </p:nvCxnSpPr>
        <p:spPr>
          <a:xfrm flipH="1" flipV="1">
            <a:off x="6314949" y="3524966"/>
            <a:ext cx="280494" cy="662603"/>
          </a:xfrm>
          <a:prstGeom prst="line">
            <a:avLst/>
          </a:prstGeom>
        </p:spPr>
        <p:style>
          <a:lnRef idx="1">
            <a:schemeClr val="dk1"/>
          </a:lnRef>
          <a:fillRef idx="0">
            <a:schemeClr val="dk1"/>
          </a:fillRef>
          <a:effectRef idx="0">
            <a:schemeClr val="dk1"/>
          </a:effectRef>
          <a:fontRef idx="minor">
            <a:schemeClr val="tx1"/>
          </a:fontRef>
        </p:style>
      </p:cxnSp>
      <p:sp>
        <p:nvSpPr>
          <p:cNvPr id="12" name="Conector 32">
            <a:extLst>
              <a:ext uri="{FF2B5EF4-FFF2-40B4-BE49-F238E27FC236}">
                <a16:creationId xmlns:a16="http://schemas.microsoft.com/office/drawing/2014/main" id="{EA31D174-517F-4DD4-B6FC-8309083A7ABA}"/>
              </a:ext>
            </a:extLst>
          </p:cNvPr>
          <p:cNvSpPr/>
          <p:nvPr/>
        </p:nvSpPr>
        <p:spPr>
          <a:xfrm>
            <a:off x="10146735" y="4114339"/>
            <a:ext cx="570995"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3" name="Conector 13">
            <a:extLst>
              <a:ext uri="{FF2B5EF4-FFF2-40B4-BE49-F238E27FC236}">
                <a16:creationId xmlns:a16="http://schemas.microsoft.com/office/drawing/2014/main" id="{04A6F626-0EED-4A67-9269-E0084FE732A4}"/>
              </a:ext>
            </a:extLst>
          </p:cNvPr>
          <p:cNvSpPr/>
          <p:nvPr/>
        </p:nvSpPr>
        <p:spPr>
          <a:xfrm>
            <a:off x="9209515" y="3025880"/>
            <a:ext cx="504825"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b="1" dirty="0">
              <a:solidFill>
                <a:schemeClr val="tx1"/>
              </a:solidFill>
            </a:endParaRPr>
          </a:p>
        </p:txBody>
      </p:sp>
      <p:sp>
        <p:nvSpPr>
          <p:cNvPr id="14" name="Conector 4">
            <a:extLst>
              <a:ext uri="{FF2B5EF4-FFF2-40B4-BE49-F238E27FC236}">
                <a16:creationId xmlns:a16="http://schemas.microsoft.com/office/drawing/2014/main" id="{37405F6F-B762-46A9-A3EB-AEAAB93538A2}"/>
              </a:ext>
            </a:extLst>
          </p:cNvPr>
          <p:cNvSpPr/>
          <p:nvPr/>
        </p:nvSpPr>
        <p:spPr>
          <a:xfrm>
            <a:off x="7409212" y="2323337"/>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5" name="Conector 8">
            <a:extLst>
              <a:ext uri="{FF2B5EF4-FFF2-40B4-BE49-F238E27FC236}">
                <a16:creationId xmlns:a16="http://schemas.microsoft.com/office/drawing/2014/main" id="{818B03B1-056D-4652-A062-5AC2A08155B4}"/>
              </a:ext>
            </a:extLst>
          </p:cNvPr>
          <p:cNvSpPr/>
          <p:nvPr/>
        </p:nvSpPr>
        <p:spPr>
          <a:xfrm>
            <a:off x="5829106" y="3103556"/>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6" name="Conector 8">
            <a:extLst>
              <a:ext uri="{FF2B5EF4-FFF2-40B4-BE49-F238E27FC236}">
                <a16:creationId xmlns:a16="http://schemas.microsoft.com/office/drawing/2014/main" id="{ECB9A8B4-0A42-401E-BD1A-EE3E916200C4}"/>
              </a:ext>
            </a:extLst>
          </p:cNvPr>
          <p:cNvSpPr/>
          <p:nvPr/>
        </p:nvSpPr>
        <p:spPr>
          <a:xfrm>
            <a:off x="9037135" y="4996104"/>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7" name="Conector recto 16">
            <a:extLst>
              <a:ext uri="{FF2B5EF4-FFF2-40B4-BE49-F238E27FC236}">
                <a16:creationId xmlns:a16="http://schemas.microsoft.com/office/drawing/2014/main" id="{72F15FBE-C2A0-4140-B952-7B90262917A5}"/>
              </a:ext>
            </a:extLst>
          </p:cNvPr>
          <p:cNvCxnSpPr>
            <a:cxnSpLocks/>
            <a:stCxn id="13" idx="5"/>
            <a:endCxn id="12" idx="0"/>
          </p:cNvCxnSpPr>
          <p:nvPr/>
        </p:nvCxnSpPr>
        <p:spPr>
          <a:xfrm>
            <a:off x="9640410" y="3447290"/>
            <a:ext cx="791823" cy="667049"/>
          </a:xfrm>
          <a:prstGeom prst="line">
            <a:avLst/>
          </a:prstGeom>
        </p:spPr>
        <p:style>
          <a:lnRef idx="1">
            <a:schemeClr val="dk1"/>
          </a:lnRef>
          <a:fillRef idx="0">
            <a:schemeClr val="dk1"/>
          </a:fillRef>
          <a:effectRef idx="0">
            <a:schemeClr val="dk1"/>
          </a:effectRef>
          <a:fontRef idx="minor">
            <a:schemeClr val="tx1"/>
          </a:fontRef>
        </p:style>
      </p:cxnSp>
      <p:sp>
        <p:nvSpPr>
          <p:cNvPr id="19" name="Conector 18">
            <a:extLst>
              <a:ext uri="{FF2B5EF4-FFF2-40B4-BE49-F238E27FC236}">
                <a16:creationId xmlns:a16="http://schemas.microsoft.com/office/drawing/2014/main" id="{4D1A4B4C-7C93-4D2A-83CD-B9185F790A9E}"/>
              </a:ext>
            </a:extLst>
          </p:cNvPr>
          <p:cNvSpPr/>
          <p:nvPr/>
        </p:nvSpPr>
        <p:spPr>
          <a:xfrm>
            <a:off x="9866310" y="4991304"/>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48" name="Conector 18">
            <a:extLst>
              <a:ext uri="{FF2B5EF4-FFF2-40B4-BE49-F238E27FC236}">
                <a16:creationId xmlns:a16="http://schemas.microsoft.com/office/drawing/2014/main" id="{B31DA2CD-9B10-4E24-A981-0985432E5873}"/>
              </a:ext>
            </a:extLst>
          </p:cNvPr>
          <p:cNvSpPr/>
          <p:nvPr/>
        </p:nvSpPr>
        <p:spPr>
          <a:xfrm>
            <a:off x="10649290" y="4996103"/>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dirty="0"/>
          </a:p>
        </p:txBody>
      </p:sp>
      <p:sp>
        <p:nvSpPr>
          <p:cNvPr id="54" name="Conector 18">
            <a:extLst>
              <a:ext uri="{FF2B5EF4-FFF2-40B4-BE49-F238E27FC236}">
                <a16:creationId xmlns:a16="http://schemas.microsoft.com/office/drawing/2014/main" id="{3C2C14EF-D7EF-4A22-BEEC-ED281ABA2D67}"/>
              </a:ext>
            </a:extLst>
          </p:cNvPr>
          <p:cNvSpPr/>
          <p:nvPr/>
        </p:nvSpPr>
        <p:spPr>
          <a:xfrm>
            <a:off x="7124612" y="502216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56" name="Conector 18">
            <a:extLst>
              <a:ext uri="{FF2B5EF4-FFF2-40B4-BE49-F238E27FC236}">
                <a16:creationId xmlns:a16="http://schemas.microsoft.com/office/drawing/2014/main" id="{5E9F656B-07F0-44EB-BD26-64CEAFF722C2}"/>
              </a:ext>
            </a:extLst>
          </p:cNvPr>
          <p:cNvSpPr/>
          <p:nvPr/>
        </p:nvSpPr>
        <p:spPr>
          <a:xfrm>
            <a:off x="5411547" y="498337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58" name="Conector 18">
            <a:extLst>
              <a:ext uri="{FF2B5EF4-FFF2-40B4-BE49-F238E27FC236}">
                <a16:creationId xmlns:a16="http://schemas.microsoft.com/office/drawing/2014/main" id="{3BAA245D-BF30-45F2-B534-EDBCBA155221}"/>
              </a:ext>
            </a:extLst>
          </p:cNvPr>
          <p:cNvSpPr/>
          <p:nvPr/>
        </p:nvSpPr>
        <p:spPr>
          <a:xfrm>
            <a:off x="6234771" y="502216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60" name="Conector 18">
            <a:extLst>
              <a:ext uri="{FF2B5EF4-FFF2-40B4-BE49-F238E27FC236}">
                <a16:creationId xmlns:a16="http://schemas.microsoft.com/office/drawing/2014/main" id="{83300C8A-FB89-475C-BD50-2963D2CA9994}"/>
              </a:ext>
            </a:extLst>
          </p:cNvPr>
          <p:cNvSpPr/>
          <p:nvPr/>
        </p:nvSpPr>
        <p:spPr>
          <a:xfrm>
            <a:off x="5055385" y="4114340"/>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62" name="Conector 18">
            <a:extLst>
              <a:ext uri="{FF2B5EF4-FFF2-40B4-BE49-F238E27FC236}">
                <a16:creationId xmlns:a16="http://schemas.microsoft.com/office/drawing/2014/main" id="{97359AA3-80AA-48FB-B14C-A55E002C9FF2}"/>
              </a:ext>
            </a:extLst>
          </p:cNvPr>
          <p:cNvSpPr/>
          <p:nvPr/>
        </p:nvSpPr>
        <p:spPr>
          <a:xfrm>
            <a:off x="4704860" y="498337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64" name="Conector 18">
            <a:extLst>
              <a:ext uri="{FF2B5EF4-FFF2-40B4-BE49-F238E27FC236}">
                <a16:creationId xmlns:a16="http://schemas.microsoft.com/office/drawing/2014/main" id="{B5273139-BFC5-4049-BDA5-02D04016D938}"/>
              </a:ext>
            </a:extLst>
          </p:cNvPr>
          <p:cNvSpPr/>
          <p:nvPr/>
        </p:nvSpPr>
        <p:spPr>
          <a:xfrm>
            <a:off x="6512086" y="411526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82" name="Conector recto 81">
            <a:extLst>
              <a:ext uri="{FF2B5EF4-FFF2-40B4-BE49-F238E27FC236}">
                <a16:creationId xmlns:a16="http://schemas.microsoft.com/office/drawing/2014/main" id="{C46E775C-A4F3-4456-982A-E49F012DD955}"/>
              </a:ext>
            </a:extLst>
          </p:cNvPr>
          <p:cNvCxnSpPr>
            <a:stCxn id="60" idx="3"/>
            <a:endCxn id="62" idx="0"/>
          </p:cNvCxnSpPr>
          <p:nvPr/>
        </p:nvCxnSpPr>
        <p:spPr>
          <a:xfrm flipH="1">
            <a:off x="4989460" y="4535750"/>
            <a:ext cx="149282" cy="447625"/>
          </a:xfrm>
          <a:prstGeom prst="line">
            <a:avLst/>
          </a:prstGeom>
        </p:spPr>
        <p:style>
          <a:lnRef idx="1">
            <a:schemeClr val="dk1"/>
          </a:lnRef>
          <a:fillRef idx="0">
            <a:schemeClr val="dk1"/>
          </a:fillRef>
          <a:effectRef idx="0">
            <a:schemeClr val="dk1"/>
          </a:effectRef>
          <a:fontRef idx="minor">
            <a:schemeClr val="tx1"/>
          </a:fontRef>
        </p:style>
      </p:cxnSp>
      <p:cxnSp>
        <p:nvCxnSpPr>
          <p:cNvPr id="84" name="Conector recto 83">
            <a:extLst>
              <a:ext uri="{FF2B5EF4-FFF2-40B4-BE49-F238E27FC236}">
                <a16:creationId xmlns:a16="http://schemas.microsoft.com/office/drawing/2014/main" id="{F069F5D4-05AB-4206-A29D-C7CEFB6F91D9}"/>
              </a:ext>
            </a:extLst>
          </p:cNvPr>
          <p:cNvCxnSpPr>
            <a:cxnSpLocks/>
            <a:stCxn id="60" idx="5"/>
            <a:endCxn id="56" idx="0"/>
          </p:cNvCxnSpPr>
          <p:nvPr/>
        </p:nvCxnSpPr>
        <p:spPr>
          <a:xfrm>
            <a:off x="5541228" y="4535750"/>
            <a:ext cx="154919" cy="447626"/>
          </a:xfrm>
          <a:prstGeom prst="line">
            <a:avLst/>
          </a:prstGeom>
        </p:spPr>
        <p:style>
          <a:lnRef idx="1">
            <a:schemeClr val="dk1"/>
          </a:lnRef>
          <a:fillRef idx="0">
            <a:schemeClr val="dk1"/>
          </a:fillRef>
          <a:effectRef idx="0">
            <a:schemeClr val="dk1"/>
          </a:effectRef>
          <a:fontRef idx="minor">
            <a:schemeClr val="tx1"/>
          </a:fontRef>
        </p:style>
      </p:cxnSp>
      <p:cxnSp>
        <p:nvCxnSpPr>
          <p:cNvPr id="88" name="Conector recto 87">
            <a:extLst>
              <a:ext uri="{FF2B5EF4-FFF2-40B4-BE49-F238E27FC236}">
                <a16:creationId xmlns:a16="http://schemas.microsoft.com/office/drawing/2014/main" id="{5024EA19-A24C-49F1-A399-7DF97581D15E}"/>
              </a:ext>
            </a:extLst>
          </p:cNvPr>
          <p:cNvCxnSpPr>
            <a:stCxn id="64" idx="3"/>
            <a:endCxn id="58" idx="0"/>
          </p:cNvCxnSpPr>
          <p:nvPr/>
        </p:nvCxnSpPr>
        <p:spPr>
          <a:xfrm flipH="1">
            <a:off x="6519371" y="4536676"/>
            <a:ext cx="76072" cy="485489"/>
          </a:xfrm>
          <a:prstGeom prst="line">
            <a:avLst/>
          </a:prstGeom>
        </p:spPr>
        <p:style>
          <a:lnRef idx="1">
            <a:schemeClr val="dk1"/>
          </a:lnRef>
          <a:fillRef idx="0">
            <a:schemeClr val="dk1"/>
          </a:fillRef>
          <a:effectRef idx="0">
            <a:schemeClr val="dk1"/>
          </a:effectRef>
          <a:fontRef idx="minor">
            <a:schemeClr val="tx1"/>
          </a:fontRef>
        </p:style>
      </p:cxnSp>
      <p:cxnSp>
        <p:nvCxnSpPr>
          <p:cNvPr id="90" name="Conector recto 89">
            <a:extLst>
              <a:ext uri="{FF2B5EF4-FFF2-40B4-BE49-F238E27FC236}">
                <a16:creationId xmlns:a16="http://schemas.microsoft.com/office/drawing/2014/main" id="{19F4B738-CC29-4990-98B8-A8CDAD8D6451}"/>
              </a:ext>
            </a:extLst>
          </p:cNvPr>
          <p:cNvCxnSpPr>
            <a:cxnSpLocks/>
            <a:stCxn id="64" idx="5"/>
            <a:endCxn id="54" idx="0"/>
          </p:cNvCxnSpPr>
          <p:nvPr/>
        </p:nvCxnSpPr>
        <p:spPr>
          <a:xfrm>
            <a:off x="6997929" y="4536676"/>
            <a:ext cx="411283" cy="485489"/>
          </a:xfrm>
          <a:prstGeom prst="line">
            <a:avLst/>
          </a:prstGeom>
        </p:spPr>
        <p:style>
          <a:lnRef idx="1">
            <a:schemeClr val="dk1"/>
          </a:lnRef>
          <a:fillRef idx="0">
            <a:schemeClr val="dk1"/>
          </a:fillRef>
          <a:effectRef idx="0">
            <a:schemeClr val="dk1"/>
          </a:effectRef>
          <a:fontRef idx="minor">
            <a:schemeClr val="tx1"/>
          </a:fontRef>
        </p:style>
      </p:cxnSp>
      <p:cxnSp>
        <p:nvCxnSpPr>
          <p:cNvPr id="93" name="Conector recto 92">
            <a:extLst>
              <a:ext uri="{FF2B5EF4-FFF2-40B4-BE49-F238E27FC236}">
                <a16:creationId xmlns:a16="http://schemas.microsoft.com/office/drawing/2014/main" id="{C0AFF38D-3249-48E6-888B-3D3454E5CC96}"/>
              </a:ext>
            </a:extLst>
          </p:cNvPr>
          <p:cNvCxnSpPr>
            <a:stCxn id="10" idx="3"/>
            <a:endCxn id="8" idx="0"/>
          </p:cNvCxnSpPr>
          <p:nvPr/>
        </p:nvCxnSpPr>
        <p:spPr>
          <a:xfrm flipH="1">
            <a:off x="8537987" y="4541866"/>
            <a:ext cx="156823" cy="445800"/>
          </a:xfrm>
          <a:prstGeom prst="line">
            <a:avLst/>
          </a:prstGeom>
        </p:spPr>
        <p:style>
          <a:lnRef idx="1">
            <a:schemeClr val="dk1"/>
          </a:lnRef>
          <a:fillRef idx="0">
            <a:schemeClr val="dk1"/>
          </a:fillRef>
          <a:effectRef idx="0">
            <a:schemeClr val="dk1"/>
          </a:effectRef>
          <a:fontRef idx="minor">
            <a:schemeClr val="tx1"/>
          </a:fontRef>
        </p:style>
      </p:cxnSp>
      <p:cxnSp>
        <p:nvCxnSpPr>
          <p:cNvPr id="95" name="Conector recto 94">
            <a:extLst>
              <a:ext uri="{FF2B5EF4-FFF2-40B4-BE49-F238E27FC236}">
                <a16:creationId xmlns:a16="http://schemas.microsoft.com/office/drawing/2014/main" id="{DF69FAC7-5573-476C-939E-81D08F64EDD9}"/>
              </a:ext>
            </a:extLst>
          </p:cNvPr>
          <p:cNvCxnSpPr>
            <a:stCxn id="10" idx="5"/>
            <a:endCxn id="16" idx="0"/>
          </p:cNvCxnSpPr>
          <p:nvPr/>
        </p:nvCxnSpPr>
        <p:spPr>
          <a:xfrm>
            <a:off x="9097296" y="4541866"/>
            <a:ext cx="224439" cy="454238"/>
          </a:xfrm>
          <a:prstGeom prst="line">
            <a:avLst/>
          </a:prstGeom>
        </p:spPr>
        <p:style>
          <a:lnRef idx="1">
            <a:schemeClr val="dk1"/>
          </a:lnRef>
          <a:fillRef idx="0">
            <a:schemeClr val="dk1"/>
          </a:fillRef>
          <a:effectRef idx="0">
            <a:schemeClr val="dk1"/>
          </a:effectRef>
          <a:fontRef idx="minor">
            <a:schemeClr val="tx1"/>
          </a:fontRef>
        </p:style>
      </p:cxnSp>
      <p:cxnSp>
        <p:nvCxnSpPr>
          <p:cNvPr id="97" name="Conector recto 96">
            <a:extLst>
              <a:ext uri="{FF2B5EF4-FFF2-40B4-BE49-F238E27FC236}">
                <a16:creationId xmlns:a16="http://schemas.microsoft.com/office/drawing/2014/main" id="{4093DAE8-F2EA-4ACA-AE92-95959E400D4D}"/>
              </a:ext>
            </a:extLst>
          </p:cNvPr>
          <p:cNvCxnSpPr>
            <a:stCxn id="12" idx="3"/>
            <a:endCxn id="19" idx="0"/>
          </p:cNvCxnSpPr>
          <p:nvPr/>
        </p:nvCxnSpPr>
        <p:spPr>
          <a:xfrm flipH="1">
            <a:off x="10150910" y="4535749"/>
            <a:ext cx="79445" cy="455555"/>
          </a:xfrm>
          <a:prstGeom prst="line">
            <a:avLst/>
          </a:prstGeom>
        </p:spPr>
        <p:style>
          <a:lnRef idx="1">
            <a:schemeClr val="dk1"/>
          </a:lnRef>
          <a:fillRef idx="0">
            <a:schemeClr val="dk1"/>
          </a:fillRef>
          <a:effectRef idx="0">
            <a:schemeClr val="dk1"/>
          </a:effectRef>
          <a:fontRef idx="minor">
            <a:schemeClr val="tx1"/>
          </a:fontRef>
        </p:style>
      </p:cxnSp>
      <p:cxnSp>
        <p:nvCxnSpPr>
          <p:cNvPr id="99" name="Conector recto 98">
            <a:extLst>
              <a:ext uri="{FF2B5EF4-FFF2-40B4-BE49-F238E27FC236}">
                <a16:creationId xmlns:a16="http://schemas.microsoft.com/office/drawing/2014/main" id="{A30941E3-1DA2-456B-967F-474B86AD6114}"/>
              </a:ext>
            </a:extLst>
          </p:cNvPr>
          <p:cNvCxnSpPr>
            <a:stCxn id="12" idx="5"/>
            <a:endCxn id="48" idx="0"/>
          </p:cNvCxnSpPr>
          <p:nvPr/>
        </p:nvCxnSpPr>
        <p:spPr>
          <a:xfrm>
            <a:off x="10634110" y="4535749"/>
            <a:ext cx="299780" cy="46035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5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D56AC-9C6F-4889-9184-1B736CD92716}"/>
              </a:ext>
            </a:extLst>
          </p:cNvPr>
          <p:cNvSpPr>
            <a:spLocks noGrp="1"/>
          </p:cNvSpPr>
          <p:nvPr>
            <p:ph type="title"/>
          </p:nvPr>
        </p:nvSpPr>
        <p:spPr>
          <a:xfrm>
            <a:off x="854810" y="129655"/>
            <a:ext cx="4549704" cy="1153235"/>
          </a:xfrm>
        </p:spPr>
        <p:txBody>
          <a:bodyPr/>
          <a:lstStyle/>
          <a:p>
            <a:r>
              <a:rPr lang="es-MX" dirty="0"/>
              <a:t>contenido</a:t>
            </a:r>
          </a:p>
        </p:txBody>
      </p:sp>
      <p:sp>
        <p:nvSpPr>
          <p:cNvPr id="3" name="Marcador de contenido 2">
            <a:extLst>
              <a:ext uri="{FF2B5EF4-FFF2-40B4-BE49-F238E27FC236}">
                <a16:creationId xmlns:a16="http://schemas.microsoft.com/office/drawing/2014/main" id="{8085D479-BAA7-4396-AB93-C647499D45AA}"/>
              </a:ext>
            </a:extLst>
          </p:cNvPr>
          <p:cNvSpPr>
            <a:spLocks noGrp="1"/>
          </p:cNvSpPr>
          <p:nvPr>
            <p:ph idx="1"/>
          </p:nvPr>
        </p:nvSpPr>
        <p:spPr>
          <a:xfrm>
            <a:off x="3738903" y="576616"/>
            <a:ext cx="7391399" cy="6281383"/>
          </a:xfrm>
        </p:spPr>
        <p:txBody>
          <a:bodyPr>
            <a:normAutofit/>
          </a:bodyPr>
          <a:lstStyle/>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Introducción</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Definición </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Terminología</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Estructura </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Clasificación de arboles</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Arboles binarios</a:t>
            </a:r>
            <a:endParaRPr lang="es-MX"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effectLst/>
                <a:latin typeface="Arial" panose="020B0604020202020204" pitchFamily="34" charset="0"/>
                <a:ea typeface="Times New Roman" panose="02020603050405020304" pitchFamily="18" charset="0"/>
              </a:rPr>
              <a:t>Estructura árbol binario</a:t>
            </a:r>
            <a:endParaRPr lang="es-MX" sz="1400" dirty="0">
              <a:effectLst/>
              <a:latin typeface="Times New Roman" panose="02020603050405020304" pitchFamily="18" charset="0"/>
              <a:ea typeface="Times New Roman" panose="02020603050405020304" pitchFamily="18" charset="0"/>
            </a:endParaRPr>
          </a:p>
          <a:p>
            <a:pPr marL="342900" lvl="0" indent="-342900" algn="just" fontAlgn="base">
              <a:spcBef>
                <a:spcPts val="200"/>
              </a:spcBef>
              <a:spcAft>
                <a:spcPts val="0"/>
              </a:spcAft>
              <a:buFont typeface="Symbol" panose="05050102010706020507" pitchFamily="18" charset="2"/>
              <a:buChar char=""/>
            </a:pPr>
            <a:r>
              <a:rPr lang="es-ES" sz="1400" dirty="0">
                <a:effectLst/>
                <a:latin typeface="Arial" panose="020B0604020202020204" pitchFamily="34" charset="0"/>
                <a:ea typeface="Times New Roman" panose="02020603050405020304" pitchFamily="18" charset="0"/>
                <a:cs typeface="Times New Roman" panose="02020603050405020304" pitchFamily="18" charset="0"/>
              </a:rPr>
              <a:t>Variantes de Árboles Binarios </a:t>
            </a:r>
            <a:endParaRPr lang="es-MX"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400" dirty="0">
                <a:effectLst/>
                <a:latin typeface="Arial" panose="020B0604020202020204" pitchFamily="34" charset="0"/>
                <a:ea typeface="Times New Roman" panose="02020603050405020304" pitchFamily="18" charset="0"/>
              </a:rPr>
              <a:t>Arboles Completos</a:t>
            </a:r>
            <a:endParaRPr lang="es-MX"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effectLst/>
                <a:latin typeface="Arial" panose="020B0604020202020204" pitchFamily="34" charset="0"/>
                <a:ea typeface="Times New Roman" panose="02020603050405020304" pitchFamily="18" charset="0"/>
              </a:rPr>
              <a:t>Operaciones de árboles binarios</a:t>
            </a:r>
            <a:endParaRPr lang="es-MX"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effectLst/>
                <a:latin typeface="Arial" panose="020B0604020202020204" pitchFamily="34" charset="0"/>
                <a:ea typeface="Times New Roman" panose="02020603050405020304" pitchFamily="18" charset="0"/>
              </a:rPr>
              <a:t>Tipos de árboles binarios</a:t>
            </a:r>
            <a:endParaRPr lang="es-MX"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effectLst/>
                <a:latin typeface="Arial" panose="020B0604020202020204" pitchFamily="34" charset="0"/>
                <a:ea typeface="Times New Roman" panose="02020603050405020304" pitchFamily="18" charset="0"/>
              </a:rPr>
              <a:t>Terminología básica</a:t>
            </a:r>
            <a:endParaRPr lang="es-MX"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Terminología complementaria</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Arboles binarios de búsqueda</a:t>
            </a:r>
            <a:endParaRPr lang="es-MX" sz="14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1400" dirty="0">
                <a:solidFill>
                  <a:srgbClr val="000000"/>
                </a:solidFill>
                <a:effectLst/>
                <a:latin typeface="Arial" panose="020B0604020202020204" pitchFamily="34" charset="0"/>
                <a:ea typeface="Times New Roman" panose="02020603050405020304" pitchFamily="18" charset="0"/>
              </a:rPr>
              <a:t>Operaciones de árboles binarios de búsqueda</a:t>
            </a:r>
            <a:endParaRPr lang="es-MX" sz="1400" dirty="0">
              <a:solidFill>
                <a:srgbClr val="660000"/>
              </a:solidFill>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111177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1B2222-3F6B-47A2-AA32-385A4A02BE64}"/>
              </a:ext>
            </a:extLst>
          </p:cNvPr>
          <p:cNvSpPr>
            <a:spLocks noGrp="1"/>
          </p:cNvSpPr>
          <p:nvPr>
            <p:ph idx="1"/>
          </p:nvPr>
        </p:nvSpPr>
        <p:spPr>
          <a:xfrm>
            <a:off x="1406729" y="603898"/>
            <a:ext cx="10225284" cy="1575540"/>
          </a:xfrm>
        </p:spPr>
        <p:txBody>
          <a:bodyPr>
            <a:normAutofit/>
          </a:bodyPr>
          <a:lstStyle/>
          <a:p>
            <a:pPr marL="0" indent="0">
              <a:buNone/>
            </a:pPr>
            <a:r>
              <a:rPr lang="es-ES" sz="3000" b="1" dirty="0">
                <a:solidFill>
                  <a:srgbClr val="FF0000"/>
                </a:solidFill>
                <a:effectLst/>
                <a:latin typeface="Arial" panose="020B0604020202020204" pitchFamily="34" charset="0"/>
                <a:ea typeface="Times New Roman" panose="02020603050405020304" pitchFamily="18" charset="0"/>
              </a:rPr>
              <a:t>Árbol Completo</a:t>
            </a:r>
            <a:r>
              <a:rPr lang="es-ES" sz="3000" b="1" dirty="0">
                <a:solidFill>
                  <a:srgbClr val="000000"/>
                </a:solidFill>
                <a:effectLst/>
                <a:latin typeface="Arial" panose="020B0604020202020204" pitchFamily="34" charset="0"/>
                <a:ea typeface="Times New Roman" panose="02020603050405020304" pitchFamily="18" charset="0"/>
              </a:rPr>
              <a:t>:</a:t>
            </a:r>
            <a:r>
              <a:rPr lang="es-ES" sz="3000" dirty="0">
                <a:solidFill>
                  <a:srgbClr val="000000"/>
                </a:solidFill>
                <a:effectLst/>
                <a:latin typeface="Arial" panose="020B0604020202020204" pitchFamily="34" charset="0"/>
                <a:ea typeface="Times New Roman" panose="02020603050405020304" pitchFamily="18" charset="0"/>
              </a:rPr>
              <a:t> Árbol lleno hasta el penúltimo nivel. En el último nivel los nodos están agrupados a la izquierda.</a:t>
            </a:r>
            <a:endParaRPr lang="es-MX" sz="3000" dirty="0">
              <a:effectLst/>
              <a:latin typeface="Times New Roman" panose="02020603050405020304" pitchFamily="18" charset="0"/>
              <a:ea typeface="Times New Roman" panose="02020603050405020304" pitchFamily="18" charset="0"/>
            </a:endParaRPr>
          </a:p>
          <a:p>
            <a:pPr marL="0" indent="0">
              <a:buNone/>
            </a:pPr>
            <a:endParaRPr lang="es-MX" dirty="0"/>
          </a:p>
        </p:txBody>
      </p:sp>
      <p:cxnSp>
        <p:nvCxnSpPr>
          <p:cNvPr id="4" name="Conector recto 3">
            <a:extLst>
              <a:ext uri="{FF2B5EF4-FFF2-40B4-BE49-F238E27FC236}">
                <a16:creationId xmlns:a16="http://schemas.microsoft.com/office/drawing/2014/main" id="{8A7A5855-A1B4-4CF9-A3A8-3D15215D0C1A}"/>
              </a:ext>
            </a:extLst>
          </p:cNvPr>
          <p:cNvCxnSpPr>
            <a:cxnSpLocks/>
            <a:stCxn id="14" idx="7"/>
            <a:endCxn id="13" idx="3"/>
          </p:cNvCxnSpPr>
          <p:nvPr/>
        </p:nvCxnSpPr>
        <p:spPr>
          <a:xfrm flipV="1">
            <a:off x="6297243" y="2326910"/>
            <a:ext cx="1177701" cy="680680"/>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99678AE0-C625-4315-8F38-5BDB9C08623F}"/>
              </a:ext>
            </a:extLst>
          </p:cNvPr>
          <p:cNvCxnSpPr>
            <a:cxnSpLocks/>
            <a:stCxn id="13" idx="5"/>
            <a:endCxn id="12" idx="1"/>
          </p:cNvCxnSpPr>
          <p:nvPr/>
        </p:nvCxnSpPr>
        <p:spPr>
          <a:xfrm>
            <a:off x="7830788" y="2326910"/>
            <a:ext cx="1564877" cy="680680"/>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283260B6-97A2-443A-A626-D22486FA7C7C}"/>
              </a:ext>
            </a:extLst>
          </p:cNvPr>
          <p:cNvCxnSpPr>
            <a:cxnSpLocks/>
            <a:stCxn id="22" idx="0"/>
            <a:endCxn id="14" idx="3"/>
          </p:cNvCxnSpPr>
          <p:nvPr/>
        </p:nvCxnSpPr>
        <p:spPr>
          <a:xfrm flipV="1">
            <a:off x="5386373" y="3356698"/>
            <a:ext cx="508384" cy="449418"/>
          </a:xfrm>
          <a:prstGeom prst="line">
            <a:avLst/>
          </a:prstGeom>
        </p:spPr>
        <p:style>
          <a:lnRef idx="1">
            <a:schemeClr val="dk1"/>
          </a:lnRef>
          <a:fillRef idx="0">
            <a:schemeClr val="dk1"/>
          </a:fillRef>
          <a:effectRef idx="0">
            <a:schemeClr val="dk1"/>
          </a:effectRef>
          <a:fontRef idx="minor">
            <a:schemeClr val="tx1"/>
          </a:fontRef>
        </p:style>
      </p:cxnSp>
      <p:sp>
        <p:nvSpPr>
          <p:cNvPr id="7" name="Conector 18">
            <a:extLst>
              <a:ext uri="{FF2B5EF4-FFF2-40B4-BE49-F238E27FC236}">
                <a16:creationId xmlns:a16="http://schemas.microsoft.com/office/drawing/2014/main" id="{5459CA7B-AE9A-44DE-A711-B896668926EA}"/>
              </a:ext>
            </a:extLst>
          </p:cNvPr>
          <p:cNvSpPr/>
          <p:nvPr/>
        </p:nvSpPr>
        <p:spPr>
          <a:xfrm>
            <a:off x="8253387" y="498766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8" name="Conector recto 7">
            <a:extLst>
              <a:ext uri="{FF2B5EF4-FFF2-40B4-BE49-F238E27FC236}">
                <a16:creationId xmlns:a16="http://schemas.microsoft.com/office/drawing/2014/main" id="{3749F371-9E14-429B-B0AC-FED63306CEF9}"/>
              </a:ext>
            </a:extLst>
          </p:cNvPr>
          <p:cNvCxnSpPr>
            <a:cxnSpLocks/>
            <a:stCxn id="12" idx="3"/>
            <a:endCxn id="9" idx="0"/>
          </p:cNvCxnSpPr>
          <p:nvPr/>
        </p:nvCxnSpPr>
        <p:spPr>
          <a:xfrm flipH="1">
            <a:off x="8877021" y="3356698"/>
            <a:ext cx="518644" cy="453428"/>
          </a:xfrm>
          <a:prstGeom prst="line">
            <a:avLst/>
          </a:prstGeom>
        </p:spPr>
        <p:style>
          <a:lnRef idx="1">
            <a:schemeClr val="dk1"/>
          </a:lnRef>
          <a:fillRef idx="0">
            <a:schemeClr val="dk1"/>
          </a:fillRef>
          <a:effectRef idx="0">
            <a:schemeClr val="dk1"/>
          </a:effectRef>
          <a:fontRef idx="minor">
            <a:schemeClr val="tx1"/>
          </a:fontRef>
        </p:style>
      </p:cxnSp>
      <p:sp>
        <p:nvSpPr>
          <p:cNvPr id="9" name="Conector 22">
            <a:extLst>
              <a:ext uri="{FF2B5EF4-FFF2-40B4-BE49-F238E27FC236}">
                <a16:creationId xmlns:a16="http://schemas.microsoft.com/office/drawing/2014/main" id="{43BFF575-C6F9-41FD-A749-34ADA42B585A}"/>
              </a:ext>
            </a:extLst>
          </p:cNvPr>
          <p:cNvSpPr/>
          <p:nvPr/>
        </p:nvSpPr>
        <p:spPr>
          <a:xfrm>
            <a:off x="8592421" y="3810126"/>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dirty="0"/>
          </a:p>
        </p:txBody>
      </p:sp>
      <p:cxnSp>
        <p:nvCxnSpPr>
          <p:cNvPr id="10" name="Conector recto 9">
            <a:extLst>
              <a:ext uri="{FF2B5EF4-FFF2-40B4-BE49-F238E27FC236}">
                <a16:creationId xmlns:a16="http://schemas.microsoft.com/office/drawing/2014/main" id="{750EDA21-4EBA-4BF3-887D-D9833B60C9F7}"/>
              </a:ext>
            </a:extLst>
          </p:cNvPr>
          <p:cNvCxnSpPr>
            <a:cxnSpLocks/>
            <a:stCxn id="24" idx="1"/>
            <a:endCxn id="14" idx="5"/>
          </p:cNvCxnSpPr>
          <p:nvPr/>
        </p:nvCxnSpPr>
        <p:spPr>
          <a:xfrm flipH="1" flipV="1">
            <a:off x="6297243" y="3356698"/>
            <a:ext cx="448616" cy="521720"/>
          </a:xfrm>
          <a:prstGeom prst="line">
            <a:avLst/>
          </a:prstGeom>
        </p:spPr>
        <p:style>
          <a:lnRef idx="1">
            <a:schemeClr val="dk1"/>
          </a:lnRef>
          <a:fillRef idx="0">
            <a:schemeClr val="dk1"/>
          </a:fillRef>
          <a:effectRef idx="0">
            <a:schemeClr val="dk1"/>
          </a:effectRef>
          <a:fontRef idx="minor">
            <a:schemeClr val="tx1"/>
          </a:fontRef>
        </p:style>
      </p:cxnSp>
      <p:sp>
        <p:nvSpPr>
          <p:cNvPr id="11" name="Conector 32">
            <a:extLst>
              <a:ext uri="{FF2B5EF4-FFF2-40B4-BE49-F238E27FC236}">
                <a16:creationId xmlns:a16="http://schemas.microsoft.com/office/drawing/2014/main" id="{EE6C13F9-2957-4113-8FD2-6E2C328CC523}"/>
              </a:ext>
            </a:extLst>
          </p:cNvPr>
          <p:cNvSpPr/>
          <p:nvPr/>
        </p:nvSpPr>
        <p:spPr>
          <a:xfrm>
            <a:off x="10235945" y="3806114"/>
            <a:ext cx="570995"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2" name="Conector 13">
            <a:extLst>
              <a:ext uri="{FF2B5EF4-FFF2-40B4-BE49-F238E27FC236}">
                <a16:creationId xmlns:a16="http://schemas.microsoft.com/office/drawing/2014/main" id="{6F1679BA-BD1A-4E4E-BBB6-411AB0F83C38}"/>
              </a:ext>
            </a:extLst>
          </p:cNvPr>
          <p:cNvSpPr/>
          <p:nvPr/>
        </p:nvSpPr>
        <p:spPr>
          <a:xfrm>
            <a:off x="9321735" y="2935288"/>
            <a:ext cx="504825"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b="1" dirty="0">
              <a:solidFill>
                <a:schemeClr val="tx1"/>
              </a:solidFill>
            </a:endParaRPr>
          </a:p>
        </p:txBody>
      </p:sp>
      <p:sp>
        <p:nvSpPr>
          <p:cNvPr id="13" name="Conector 4">
            <a:extLst>
              <a:ext uri="{FF2B5EF4-FFF2-40B4-BE49-F238E27FC236}">
                <a16:creationId xmlns:a16="http://schemas.microsoft.com/office/drawing/2014/main" id="{A8DBDE8A-37D2-4677-A9D7-49532967CE96}"/>
              </a:ext>
            </a:extLst>
          </p:cNvPr>
          <p:cNvSpPr/>
          <p:nvPr/>
        </p:nvSpPr>
        <p:spPr>
          <a:xfrm>
            <a:off x="7401247" y="1905500"/>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4" name="Conector 8">
            <a:extLst>
              <a:ext uri="{FF2B5EF4-FFF2-40B4-BE49-F238E27FC236}">
                <a16:creationId xmlns:a16="http://schemas.microsoft.com/office/drawing/2014/main" id="{990224E2-3687-48D1-AFC2-ADB416D13856}"/>
              </a:ext>
            </a:extLst>
          </p:cNvPr>
          <p:cNvSpPr/>
          <p:nvPr/>
        </p:nvSpPr>
        <p:spPr>
          <a:xfrm>
            <a:off x="5811400" y="2935288"/>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6" name="Conector recto 15">
            <a:extLst>
              <a:ext uri="{FF2B5EF4-FFF2-40B4-BE49-F238E27FC236}">
                <a16:creationId xmlns:a16="http://schemas.microsoft.com/office/drawing/2014/main" id="{DBC3F19E-0A39-44E6-9732-AD410A7C439A}"/>
              </a:ext>
            </a:extLst>
          </p:cNvPr>
          <p:cNvCxnSpPr>
            <a:cxnSpLocks/>
            <a:stCxn id="12" idx="5"/>
            <a:endCxn id="11" idx="0"/>
          </p:cNvCxnSpPr>
          <p:nvPr/>
        </p:nvCxnSpPr>
        <p:spPr>
          <a:xfrm>
            <a:off x="9752630" y="3356698"/>
            <a:ext cx="768813" cy="449416"/>
          </a:xfrm>
          <a:prstGeom prst="line">
            <a:avLst/>
          </a:prstGeom>
        </p:spPr>
        <p:style>
          <a:lnRef idx="1">
            <a:schemeClr val="dk1"/>
          </a:lnRef>
          <a:fillRef idx="0">
            <a:schemeClr val="dk1"/>
          </a:fillRef>
          <a:effectRef idx="0">
            <a:schemeClr val="dk1"/>
          </a:effectRef>
          <a:fontRef idx="minor">
            <a:schemeClr val="tx1"/>
          </a:fontRef>
        </p:style>
      </p:cxnSp>
      <p:sp>
        <p:nvSpPr>
          <p:cNvPr id="19" name="Conector 18">
            <a:extLst>
              <a:ext uri="{FF2B5EF4-FFF2-40B4-BE49-F238E27FC236}">
                <a16:creationId xmlns:a16="http://schemas.microsoft.com/office/drawing/2014/main" id="{96944A84-0278-4AF6-9685-D89ACB5043F4}"/>
              </a:ext>
            </a:extLst>
          </p:cNvPr>
          <p:cNvSpPr/>
          <p:nvPr/>
        </p:nvSpPr>
        <p:spPr>
          <a:xfrm>
            <a:off x="7124612" y="502216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0" name="Conector 18">
            <a:extLst>
              <a:ext uri="{FF2B5EF4-FFF2-40B4-BE49-F238E27FC236}">
                <a16:creationId xmlns:a16="http://schemas.microsoft.com/office/drawing/2014/main" id="{F987A24A-938F-492D-86C6-3D0AC00A5645}"/>
              </a:ext>
            </a:extLst>
          </p:cNvPr>
          <p:cNvSpPr/>
          <p:nvPr/>
        </p:nvSpPr>
        <p:spPr>
          <a:xfrm>
            <a:off x="5411547" y="498337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1" name="Conector 18">
            <a:extLst>
              <a:ext uri="{FF2B5EF4-FFF2-40B4-BE49-F238E27FC236}">
                <a16:creationId xmlns:a16="http://schemas.microsoft.com/office/drawing/2014/main" id="{769AA944-2DC3-4C76-80B7-6CF9678493E7}"/>
              </a:ext>
            </a:extLst>
          </p:cNvPr>
          <p:cNvSpPr/>
          <p:nvPr/>
        </p:nvSpPr>
        <p:spPr>
          <a:xfrm>
            <a:off x="6234771" y="502216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2" name="Conector 18">
            <a:extLst>
              <a:ext uri="{FF2B5EF4-FFF2-40B4-BE49-F238E27FC236}">
                <a16:creationId xmlns:a16="http://schemas.microsoft.com/office/drawing/2014/main" id="{5D750563-CC1E-42A5-8770-77AE741E3233}"/>
              </a:ext>
            </a:extLst>
          </p:cNvPr>
          <p:cNvSpPr/>
          <p:nvPr/>
        </p:nvSpPr>
        <p:spPr>
          <a:xfrm>
            <a:off x="5101773" y="380611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3" name="Conector 18">
            <a:extLst>
              <a:ext uri="{FF2B5EF4-FFF2-40B4-BE49-F238E27FC236}">
                <a16:creationId xmlns:a16="http://schemas.microsoft.com/office/drawing/2014/main" id="{DA1855FC-2C8E-4678-ACF8-70FB3176B16E}"/>
              </a:ext>
            </a:extLst>
          </p:cNvPr>
          <p:cNvSpPr/>
          <p:nvPr/>
        </p:nvSpPr>
        <p:spPr>
          <a:xfrm>
            <a:off x="4704860" y="498337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4" name="Conector 18">
            <a:extLst>
              <a:ext uri="{FF2B5EF4-FFF2-40B4-BE49-F238E27FC236}">
                <a16:creationId xmlns:a16="http://schemas.microsoft.com/office/drawing/2014/main" id="{A16EB17E-D188-47A6-A11F-9E53615B90AF}"/>
              </a:ext>
            </a:extLst>
          </p:cNvPr>
          <p:cNvSpPr/>
          <p:nvPr/>
        </p:nvSpPr>
        <p:spPr>
          <a:xfrm>
            <a:off x="6662502" y="380611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25" name="Conector recto 24">
            <a:extLst>
              <a:ext uri="{FF2B5EF4-FFF2-40B4-BE49-F238E27FC236}">
                <a16:creationId xmlns:a16="http://schemas.microsoft.com/office/drawing/2014/main" id="{720F62D5-C586-4692-800F-ED6C8AD257A2}"/>
              </a:ext>
            </a:extLst>
          </p:cNvPr>
          <p:cNvCxnSpPr>
            <a:stCxn id="22" idx="3"/>
            <a:endCxn id="23" idx="0"/>
          </p:cNvCxnSpPr>
          <p:nvPr/>
        </p:nvCxnSpPr>
        <p:spPr>
          <a:xfrm flipH="1">
            <a:off x="4989460" y="4227526"/>
            <a:ext cx="195670" cy="755849"/>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BB0D66EA-A841-4D14-A07C-E11614DC8349}"/>
              </a:ext>
            </a:extLst>
          </p:cNvPr>
          <p:cNvCxnSpPr>
            <a:cxnSpLocks/>
            <a:stCxn id="22" idx="5"/>
            <a:endCxn id="20" idx="0"/>
          </p:cNvCxnSpPr>
          <p:nvPr/>
        </p:nvCxnSpPr>
        <p:spPr>
          <a:xfrm>
            <a:off x="5587616" y="4227526"/>
            <a:ext cx="108531" cy="755850"/>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7BB95721-D1A7-4D01-B51E-6057E0C63387}"/>
              </a:ext>
            </a:extLst>
          </p:cNvPr>
          <p:cNvCxnSpPr>
            <a:stCxn id="24" idx="3"/>
            <a:endCxn id="21" idx="0"/>
          </p:cNvCxnSpPr>
          <p:nvPr/>
        </p:nvCxnSpPr>
        <p:spPr>
          <a:xfrm flipH="1">
            <a:off x="6519371" y="4227525"/>
            <a:ext cx="226488" cy="794640"/>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9AB27E80-3BEE-4E76-A34D-5549F5BF7508}"/>
              </a:ext>
            </a:extLst>
          </p:cNvPr>
          <p:cNvCxnSpPr>
            <a:cxnSpLocks/>
            <a:stCxn id="24" idx="5"/>
            <a:endCxn id="19" idx="0"/>
          </p:cNvCxnSpPr>
          <p:nvPr/>
        </p:nvCxnSpPr>
        <p:spPr>
          <a:xfrm>
            <a:off x="7148345" y="4227525"/>
            <a:ext cx="260867" cy="79464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509CFF9E-5078-42F5-8A1C-0488C9E312B5}"/>
              </a:ext>
            </a:extLst>
          </p:cNvPr>
          <p:cNvCxnSpPr>
            <a:stCxn id="9" idx="3"/>
            <a:endCxn id="7" idx="0"/>
          </p:cNvCxnSpPr>
          <p:nvPr/>
        </p:nvCxnSpPr>
        <p:spPr>
          <a:xfrm flipH="1">
            <a:off x="8537987" y="4231536"/>
            <a:ext cx="137791" cy="75613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019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55207-08AB-4609-B86B-717F4E097E92}"/>
              </a:ext>
            </a:extLst>
          </p:cNvPr>
          <p:cNvSpPr>
            <a:spLocks noGrp="1"/>
          </p:cNvSpPr>
          <p:nvPr>
            <p:ph type="title"/>
          </p:nvPr>
        </p:nvSpPr>
        <p:spPr>
          <a:xfrm>
            <a:off x="1143001" y="829533"/>
            <a:ext cx="9905998" cy="999267"/>
          </a:xfrm>
        </p:spPr>
        <p:txBody>
          <a:bodyPr/>
          <a:lstStyle/>
          <a:p>
            <a:r>
              <a:rPr lang="es-ES"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Árboles completos </a:t>
            </a:r>
            <a:br>
              <a:rPr lang="es-MX"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C8C4311C-C4D6-4CB3-904E-A0C5BCE07240}"/>
              </a:ext>
            </a:extLst>
          </p:cNvPr>
          <p:cNvSpPr>
            <a:spLocks noGrp="1"/>
          </p:cNvSpPr>
          <p:nvPr>
            <p:ph idx="1"/>
          </p:nvPr>
        </p:nvSpPr>
        <p:spPr>
          <a:xfrm>
            <a:off x="1141412" y="2249487"/>
            <a:ext cx="10478502" cy="3541714"/>
          </a:xfrm>
        </p:spPr>
        <p:txBody>
          <a:bodyPr/>
          <a:lstStyle/>
          <a:p>
            <a:pPr marL="0" indent="0" algn="just" fontAlgn="base">
              <a:lnSpc>
                <a:spcPct val="115000"/>
              </a:lnSpc>
              <a:buNone/>
            </a:pPr>
            <a:r>
              <a:rPr lang="es-ES" dirty="0">
                <a:solidFill>
                  <a:srgbClr val="000000"/>
                </a:solidFill>
                <a:effectLst/>
                <a:latin typeface="Arial" panose="020B0604020202020204" pitchFamily="34" charset="0"/>
                <a:ea typeface="Times New Roman" panose="02020603050405020304" pitchFamily="18" charset="0"/>
              </a:rPr>
              <a:t>Los </a:t>
            </a:r>
            <a:r>
              <a:rPr lang="es-ES" b="1" dirty="0">
                <a:solidFill>
                  <a:srgbClr val="000000"/>
                </a:solidFill>
                <a:effectLst/>
                <a:latin typeface="Arial" panose="020B0604020202020204" pitchFamily="34" charset="0"/>
                <a:ea typeface="Times New Roman" panose="02020603050405020304" pitchFamily="18" charset="0"/>
              </a:rPr>
              <a:t>árboles llenos</a:t>
            </a:r>
            <a:r>
              <a:rPr lang="es-ES" dirty="0">
                <a:solidFill>
                  <a:srgbClr val="000000"/>
                </a:solidFill>
                <a:effectLst/>
                <a:latin typeface="Arial" panose="020B0604020202020204" pitchFamily="34" charset="0"/>
                <a:ea typeface="Times New Roman" panose="02020603050405020304" pitchFamily="18" charset="0"/>
              </a:rPr>
              <a:t> son los árboles con máximo número de nodos ( n) para una altura ( h) dada. Se cumple que n = 2 h+1-1.</a:t>
            </a:r>
            <a:endParaRPr lang="es-MX" dirty="0">
              <a:solidFill>
                <a:srgbClr val="660000"/>
              </a:solidFill>
              <a:effectLst/>
              <a:latin typeface="Times New Roman" panose="02020603050405020304" pitchFamily="18" charset="0"/>
              <a:ea typeface="Times New Roman" panose="02020603050405020304" pitchFamily="18" charset="0"/>
            </a:endParaRPr>
          </a:p>
          <a:p>
            <a:pPr marL="0" indent="0" algn="just" fontAlgn="base">
              <a:lnSpc>
                <a:spcPct val="115000"/>
              </a:lnSpc>
              <a:buNone/>
            </a:pPr>
            <a:r>
              <a:rPr lang="es-ES" dirty="0">
                <a:solidFill>
                  <a:srgbClr val="000000"/>
                </a:solidFill>
                <a:effectLst/>
                <a:latin typeface="Arial" panose="020B0604020202020204" pitchFamily="34" charset="0"/>
                <a:ea typeface="Times New Roman" panose="02020603050405020304" pitchFamily="18" charset="0"/>
              </a:rPr>
              <a:t>El número de nodos de un árbol lleno sólo puede ser una potencia de dos menos uno: 1, 3, 7, 15, 31, …</a:t>
            </a:r>
            <a:endParaRPr lang="es-MX" dirty="0">
              <a:solidFill>
                <a:srgbClr val="660000"/>
              </a:solidFill>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72146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37AA313-FD99-4781-856E-DAF493895151}"/>
              </a:ext>
            </a:extLst>
          </p:cNvPr>
          <p:cNvSpPr txBox="1"/>
          <p:nvPr/>
        </p:nvSpPr>
        <p:spPr>
          <a:xfrm>
            <a:off x="1223890" y="1768870"/>
            <a:ext cx="10592972" cy="2105192"/>
          </a:xfrm>
          <a:prstGeom prst="rect">
            <a:avLst/>
          </a:prstGeom>
          <a:noFill/>
        </p:spPr>
        <p:txBody>
          <a:bodyPr wrap="square">
            <a:spAutoFit/>
          </a:bodyPr>
          <a:lstStyle/>
          <a:p>
            <a:pPr algn="just" fontAlgn="base">
              <a:lnSpc>
                <a:spcPct val="115000"/>
              </a:lnSpc>
            </a:pPr>
            <a:r>
              <a:rPr lang="es-ES" sz="2400" dirty="0">
                <a:solidFill>
                  <a:srgbClr val="000000"/>
                </a:solidFill>
                <a:effectLst/>
                <a:latin typeface="Arial" panose="020B0604020202020204" pitchFamily="34" charset="0"/>
                <a:ea typeface="Times New Roman" panose="02020603050405020304" pitchFamily="18" charset="0"/>
              </a:rPr>
              <a:t>Los </a:t>
            </a:r>
            <a:r>
              <a:rPr lang="es-ES" sz="2400" b="1" dirty="0">
                <a:solidFill>
                  <a:srgbClr val="000000"/>
                </a:solidFill>
                <a:effectLst/>
                <a:latin typeface="Arial" panose="020B0604020202020204" pitchFamily="34" charset="0"/>
                <a:ea typeface="Times New Roman" panose="02020603050405020304" pitchFamily="18" charset="0"/>
              </a:rPr>
              <a:t>árboles completos</a:t>
            </a:r>
            <a:r>
              <a:rPr lang="es-ES" sz="2400" dirty="0">
                <a:solidFill>
                  <a:srgbClr val="000000"/>
                </a:solidFill>
                <a:effectLst/>
                <a:latin typeface="Arial" panose="020B0604020202020204" pitchFamily="34" charset="0"/>
                <a:ea typeface="Times New Roman" panose="02020603050405020304" pitchFamily="18" charset="0"/>
              </a:rPr>
              <a:t> pueden almacenar cualquier número de nodos y se sigue cumpliendo que su altura es proporcional al logaritmo del número de nodos: h </a:t>
            </a:r>
            <a:r>
              <a:rPr lang="es-ES" sz="24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ES" sz="2400" dirty="0">
                <a:solidFill>
                  <a:srgbClr val="000000"/>
                </a:solidFill>
                <a:effectLst/>
                <a:latin typeface="Arial" panose="020B0604020202020204" pitchFamily="34" charset="0"/>
                <a:ea typeface="Times New Roman" panose="02020603050405020304" pitchFamily="18" charset="0"/>
              </a:rPr>
              <a:t> O(log n ).</a:t>
            </a:r>
            <a:endParaRPr lang="es-MX" sz="2400" dirty="0">
              <a:solidFill>
                <a:srgbClr val="660000"/>
              </a:solidFill>
              <a:effectLst/>
              <a:latin typeface="Times New Roman" panose="02020603050405020304" pitchFamily="18" charset="0"/>
              <a:ea typeface="Times New Roman" panose="02020603050405020304" pitchFamily="18" charset="0"/>
            </a:endParaRPr>
          </a:p>
          <a:p>
            <a:r>
              <a:rPr lang="es-ES" sz="2400" dirty="0">
                <a:effectLst/>
                <a:latin typeface="Arial" panose="020B0604020202020204" pitchFamily="34" charset="0"/>
                <a:ea typeface="Times New Roman" panose="02020603050405020304" pitchFamily="18" charset="0"/>
              </a:rPr>
              <a:t>Además tienen la propiedad de que conocido el </a:t>
            </a:r>
            <a:r>
              <a:rPr lang="es-ES" sz="2400" b="1" dirty="0">
                <a:effectLst/>
                <a:latin typeface="Arial" panose="020B0604020202020204" pitchFamily="34" charset="0"/>
                <a:ea typeface="Times New Roman" panose="02020603050405020304" pitchFamily="18" charset="0"/>
              </a:rPr>
              <a:t>recorrido por niveles</a:t>
            </a:r>
            <a:r>
              <a:rPr lang="es-ES" sz="2400" dirty="0">
                <a:effectLst/>
                <a:latin typeface="Arial" panose="020B0604020202020204" pitchFamily="34" charset="0"/>
                <a:ea typeface="Times New Roman" panose="02020603050405020304" pitchFamily="18" charset="0"/>
              </a:rPr>
              <a:t> del árbol es posible reconstruirle</a:t>
            </a:r>
            <a:endParaRPr lang="es-MX" sz="2400" dirty="0"/>
          </a:p>
        </p:txBody>
      </p:sp>
    </p:spTree>
    <p:extLst>
      <p:ext uri="{BB962C8B-B14F-4D97-AF65-F5344CB8AC3E}">
        <p14:creationId xmlns:p14="http://schemas.microsoft.com/office/powerpoint/2010/main" val="211808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E322E073-80F1-44BA-B177-DBE63A8BB829}"/>
              </a:ext>
            </a:extLst>
          </p:cNvPr>
          <p:cNvCxnSpPr>
            <a:cxnSpLocks/>
            <a:stCxn id="14" idx="7"/>
            <a:endCxn id="13" idx="3"/>
          </p:cNvCxnSpPr>
          <p:nvPr/>
        </p:nvCxnSpPr>
        <p:spPr>
          <a:xfrm flipV="1">
            <a:off x="1971458" y="2155894"/>
            <a:ext cx="189058" cy="495348"/>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9A0CCDD5-9F85-4380-8B70-C9A5812A5D9E}"/>
              </a:ext>
            </a:extLst>
          </p:cNvPr>
          <p:cNvCxnSpPr>
            <a:cxnSpLocks/>
            <a:stCxn id="11" idx="5"/>
            <a:endCxn id="17" idx="0"/>
          </p:cNvCxnSpPr>
          <p:nvPr/>
        </p:nvCxnSpPr>
        <p:spPr>
          <a:xfrm>
            <a:off x="7919913" y="2996532"/>
            <a:ext cx="142775" cy="657694"/>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4C7D7832-FA2E-4ED1-9C64-631B98D3D10E}"/>
              </a:ext>
            </a:extLst>
          </p:cNvPr>
          <p:cNvCxnSpPr>
            <a:cxnSpLocks/>
            <a:stCxn id="19" idx="0"/>
            <a:endCxn id="14" idx="3"/>
          </p:cNvCxnSpPr>
          <p:nvPr/>
        </p:nvCxnSpPr>
        <p:spPr>
          <a:xfrm flipV="1">
            <a:off x="1221097" y="3018774"/>
            <a:ext cx="352379" cy="595837"/>
          </a:xfrm>
          <a:prstGeom prst="line">
            <a:avLst/>
          </a:prstGeom>
        </p:spPr>
        <p:style>
          <a:lnRef idx="1">
            <a:schemeClr val="dk1"/>
          </a:lnRef>
          <a:fillRef idx="0">
            <a:schemeClr val="dk1"/>
          </a:fillRef>
          <a:effectRef idx="0">
            <a:schemeClr val="dk1"/>
          </a:effectRef>
          <a:fontRef idx="minor">
            <a:schemeClr val="tx1"/>
          </a:fontRef>
        </p:style>
      </p:cxnSp>
      <p:sp>
        <p:nvSpPr>
          <p:cNvPr id="7" name="Conector 18">
            <a:extLst>
              <a:ext uri="{FF2B5EF4-FFF2-40B4-BE49-F238E27FC236}">
                <a16:creationId xmlns:a16="http://schemas.microsoft.com/office/drawing/2014/main" id="{7F64F05D-672F-4630-88CA-E4F25C2F4636}"/>
              </a:ext>
            </a:extLst>
          </p:cNvPr>
          <p:cNvSpPr/>
          <p:nvPr/>
        </p:nvSpPr>
        <p:spPr>
          <a:xfrm>
            <a:off x="5367983" y="3657278"/>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8" name="Conector recto 7">
            <a:extLst>
              <a:ext uri="{FF2B5EF4-FFF2-40B4-BE49-F238E27FC236}">
                <a16:creationId xmlns:a16="http://schemas.microsoft.com/office/drawing/2014/main" id="{F3925D09-A5A1-4E7C-9234-08E8498E61EA}"/>
              </a:ext>
            </a:extLst>
          </p:cNvPr>
          <p:cNvCxnSpPr>
            <a:cxnSpLocks/>
            <a:stCxn id="12" idx="3"/>
            <a:endCxn id="9" idx="0"/>
          </p:cNvCxnSpPr>
          <p:nvPr/>
        </p:nvCxnSpPr>
        <p:spPr>
          <a:xfrm flipH="1">
            <a:off x="6183423" y="2093727"/>
            <a:ext cx="691654" cy="481397"/>
          </a:xfrm>
          <a:prstGeom prst="line">
            <a:avLst/>
          </a:prstGeom>
        </p:spPr>
        <p:style>
          <a:lnRef idx="1">
            <a:schemeClr val="dk1"/>
          </a:lnRef>
          <a:fillRef idx="0">
            <a:schemeClr val="dk1"/>
          </a:fillRef>
          <a:effectRef idx="0">
            <a:schemeClr val="dk1"/>
          </a:effectRef>
          <a:fontRef idx="minor">
            <a:schemeClr val="tx1"/>
          </a:fontRef>
        </p:style>
      </p:cxnSp>
      <p:sp>
        <p:nvSpPr>
          <p:cNvPr id="9" name="Conector 22">
            <a:extLst>
              <a:ext uri="{FF2B5EF4-FFF2-40B4-BE49-F238E27FC236}">
                <a16:creationId xmlns:a16="http://schemas.microsoft.com/office/drawing/2014/main" id="{8F1FF1C7-0E80-4C26-8AE0-A4225ECC6D42}"/>
              </a:ext>
            </a:extLst>
          </p:cNvPr>
          <p:cNvSpPr/>
          <p:nvPr/>
        </p:nvSpPr>
        <p:spPr>
          <a:xfrm>
            <a:off x="5898823" y="2575124"/>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dirty="0">
                <a:solidFill>
                  <a:schemeClr val="tx1"/>
                </a:solidFill>
              </a:rPr>
              <a:t>B</a:t>
            </a:r>
          </a:p>
        </p:txBody>
      </p:sp>
      <p:cxnSp>
        <p:nvCxnSpPr>
          <p:cNvPr id="10" name="Conector recto 9">
            <a:extLst>
              <a:ext uri="{FF2B5EF4-FFF2-40B4-BE49-F238E27FC236}">
                <a16:creationId xmlns:a16="http://schemas.microsoft.com/office/drawing/2014/main" id="{5413ACF7-A950-4652-A4C1-CF4D124B9C50}"/>
              </a:ext>
            </a:extLst>
          </p:cNvPr>
          <p:cNvCxnSpPr>
            <a:cxnSpLocks/>
            <a:stCxn id="21" idx="1"/>
            <a:endCxn id="13" idx="5"/>
          </p:cNvCxnSpPr>
          <p:nvPr/>
        </p:nvCxnSpPr>
        <p:spPr>
          <a:xfrm flipH="1" flipV="1">
            <a:off x="2538083" y="2155894"/>
            <a:ext cx="149216" cy="491532"/>
          </a:xfrm>
          <a:prstGeom prst="line">
            <a:avLst/>
          </a:prstGeom>
        </p:spPr>
        <p:style>
          <a:lnRef idx="1">
            <a:schemeClr val="dk1"/>
          </a:lnRef>
          <a:fillRef idx="0">
            <a:schemeClr val="dk1"/>
          </a:fillRef>
          <a:effectRef idx="0">
            <a:schemeClr val="dk1"/>
          </a:effectRef>
          <a:fontRef idx="minor">
            <a:schemeClr val="tx1"/>
          </a:fontRef>
        </p:style>
      </p:cxnSp>
      <p:sp>
        <p:nvSpPr>
          <p:cNvPr id="11" name="Conector 32">
            <a:extLst>
              <a:ext uri="{FF2B5EF4-FFF2-40B4-BE49-F238E27FC236}">
                <a16:creationId xmlns:a16="http://schemas.microsoft.com/office/drawing/2014/main" id="{15E8E15B-B6AF-4D8D-984C-126C04F1B84B}"/>
              </a:ext>
            </a:extLst>
          </p:cNvPr>
          <p:cNvSpPr/>
          <p:nvPr/>
        </p:nvSpPr>
        <p:spPr>
          <a:xfrm>
            <a:off x="7432538" y="2575122"/>
            <a:ext cx="570995"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2" name="Conector 13">
            <a:extLst>
              <a:ext uri="{FF2B5EF4-FFF2-40B4-BE49-F238E27FC236}">
                <a16:creationId xmlns:a16="http://schemas.microsoft.com/office/drawing/2014/main" id="{E8497A12-B9AB-4421-B3C4-78DC615F2CE7}"/>
              </a:ext>
            </a:extLst>
          </p:cNvPr>
          <p:cNvSpPr/>
          <p:nvPr/>
        </p:nvSpPr>
        <p:spPr>
          <a:xfrm>
            <a:off x="6801147" y="1672317"/>
            <a:ext cx="504825"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b="1" dirty="0">
              <a:solidFill>
                <a:schemeClr val="tx1"/>
              </a:solidFill>
            </a:endParaRPr>
          </a:p>
        </p:txBody>
      </p:sp>
      <p:sp>
        <p:nvSpPr>
          <p:cNvPr id="13" name="Conector 4">
            <a:extLst>
              <a:ext uri="{FF2B5EF4-FFF2-40B4-BE49-F238E27FC236}">
                <a16:creationId xmlns:a16="http://schemas.microsoft.com/office/drawing/2014/main" id="{35B497F6-CDFC-4ABB-A369-775C6DDA99BB}"/>
              </a:ext>
            </a:extLst>
          </p:cNvPr>
          <p:cNvSpPr/>
          <p:nvPr/>
        </p:nvSpPr>
        <p:spPr>
          <a:xfrm>
            <a:off x="2082320" y="1683877"/>
            <a:ext cx="533959" cy="55300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dirty="0">
                <a:solidFill>
                  <a:schemeClr val="tx1"/>
                </a:solidFill>
              </a:rPr>
              <a:t>A</a:t>
            </a:r>
          </a:p>
        </p:txBody>
      </p:sp>
      <p:sp>
        <p:nvSpPr>
          <p:cNvPr id="14" name="Conector 8">
            <a:extLst>
              <a:ext uri="{FF2B5EF4-FFF2-40B4-BE49-F238E27FC236}">
                <a16:creationId xmlns:a16="http://schemas.microsoft.com/office/drawing/2014/main" id="{EB807984-B223-4692-81FA-BB6D6C7B4684}"/>
              </a:ext>
            </a:extLst>
          </p:cNvPr>
          <p:cNvSpPr/>
          <p:nvPr/>
        </p:nvSpPr>
        <p:spPr>
          <a:xfrm>
            <a:off x="1491051" y="2575124"/>
            <a:ext cx="562832" cy="519768"/>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5" name="Conector recto 14">
            <a:extLst>
              <a:ext uri="{FF2B5EF4-FFF2-40B4-BE49-F238E27FC236}">
                <a16:creationId xmlns:a16="http://schemas.microsoft.com/office/drawing/2014/main" id="{F31B59C3-ED5C-45C8-A6B0-D297C171E774}"/>
              </a:ext>
            </a:extLst>
          </p:cNvPr>
          <p:cNvCxnSpPr>
            <a:cxnSpLocks/>
            <a:stCxn id="12" idx="5"/>
            <a:endCxn id="11" idx="0"/>
          </p:cNvCxnSpPr>
          <p:nvPr/>
        </p:nvCxnSpPr>
        <p:spPr>
          <a:xfrm>
            <a:off x="7232042" y="2093727"/>
            <a:ext cx="485994" cy="481395"/>
          </a:xfrm>
          <a:prstGeom prst="line">
            <a:avLst/>
          </a:prstGeom>
        </p:spPr>
        <p:style>
          <a:lnRef idx="1">
            <a:schemeClr val="dk1"/>
          </a:lnRef>
          <a:fillRef idx="0">
            <a:schemeClr val="dk1"/>
          </a:fillRef>
          <a:effectRef idx="0">
            <a:schemeClr val="dk1"/>
          </a:effectRef>
          <a:fontRef idx="minor">
            <a:schemeClr val="tx1"/>
          </a:fontRef>
        </p:style>
      </p:cxnSp>
      <p:sp>
        <p:nvSpPr>
          <p:cNvPr id="17" name="Conector 18">
            <a:extLst>
              <a:ext uri="{FF2B5EF4-FFF2-40B4-BE49-F238E27FC236}">
                <a16:creationId xmlns:a16="http://schemas.microsoft.com/office/drawing/2014/main" id="{B4313BC5-C54B-4C2D-8994-B9658565BE8A}"/>
              </a:ext>
            </a:extLst>
          </p:cNvPr>
          <p:cNvSpPr/>
          <p:nvPr/>
        </p:nvSpPr>
        <p:spPr>
          <a:xfrm>
            <a:off x="7778088" y="3654226"/>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8" name="Conector 18">
            <a:extLst>
              <a:ext uri="{FF2B5EF4-FFF2-40B4-BE49-F238E27FC236}">
                <a16:creationId xmlns:a16="http://schemas.microsoft.com/office/drawing/2014/main" id="{76BADCAF-133F-4F6F-B23E-4189347E8226}"/>
              </a:ext>
            </a:extLst>
          </p:cNvPr>
          <p:cNvSpPr/>
          <p:nvPr/>
        </p:nvSpPr>
        <p:spPr>
          <a:xfrm>
            <a:off x="2587407" y="3614611"/>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9" name="Conector 18">
            <a:extLst>
              <a:ext uri="{FF2B5EF4-FFF2-40B4-BE49-F238E27FC236}">
                <a16:creationId xmlns:a16="http://schemas.microsoft.com/office/drawing/2014/main" id="{45006EC9-0CBA-487F-899E-2223B4EE17CB}"/>
              </a:ext>
            </a:extLst>
          </p:cNvPr>
          <p:cNvSpPr/>
          <p:nvPr/>
        </p:nvSpPr>
        <p:spPr>
          <a:xfrm>
            <a:off x="936497" y="3614611"/>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dirty="0">
                <a:solidFill>
                  <a:schemeClr val="tx1"/>
                </a:solidFill>
              </a:rPr>
              <a:t>D</a:t>
            </a:r>
          </a:p>
        </p:txBody>
      </p:sp>
      <p:sp>
        <p:nvSpPr>
          <p:cNvPr id="20" name="Conector 18">
            <a:extLst>
              <a:ext uri="{FF2B5EF4-FFF2-40B4-BE49-F238E27FC236}">
                <a16:creationId xmlns:a16="http://schemas.microsoft.com/office/drawing/2014/main" id="{767F59E8-C724-4607-94F0-28525BC8FF77}"/>
              </a:ext>
            </a:extLst>
          </p:cNvPr>
          <p:cNvSpPr/>
          <p:nvPr/>
        </p:nvSpPr>
        <p:spPr>
          <a:xfrm>
            <a:off x="6985516" y="3620104"/>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21" name="Conector 18">
            <a:extLst>
              <a:ext uri="{FF2B5EF4-FFF2-40B4-BE49-F238E27FC236}">
                <a16:creationId xmlns:a16="http://schemas.microsoft.com/office/drawing/2014/main" id="{B38F6518-A8A5-4A75-A1C7-86F2D560F6FF}"/>
              </a:ext>
            </a:extLst>
          </p:cNvPr>
          <p:cNvSpPr/>
          <p:nvPr/>
        </p:nvSpPr>
        <p:spPr>
          <a:xfrm>
            <a:off x="2603942" y="2575123"/>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dirty="0">
                <a:solidFill>
                  <a:schemeClr val="tx1"/>
                </a:solidFill>
              </a:rPr>
              <a:t>C</a:t>
            </a:r>
          </a:p>
        </p:txBody>
      </p:sp>
      <p:cxnSp>
        <p:nvCxnSpPr>
          <p:cNvPr id="22" name="Conector recto 21">
            <a:extLst>
              <a:ext uri="{FF2B5EF4-FFF2-40B4-BE49-F238E27FC236}">
                <a16:creationId xmlns:a16="http://schemas.microsoft.com/office/drawing/2014/main" id="{890B3D23-3F38-4E4E-971E-FE7B543EEDA7}"/>
              </a:ext>
            </a:extLst>
          </p:cNvPr>
          <p:cNvCxnSpPr>
            <a:cxnSpLocks/>
            <a:stCxn id="14" idx="5"/>
            <a:endCxn id="119" idx="0"/>
          </p:cNvCxnSpPr>
          <p:nvPr/>
        </p:nvCxnSpPr>
        <p:spPr>
          <a:xfrm>
            <a:off x="1971458" y="3018774"/>
            <a:ext cx="77882" cy="595837"/>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5F074327-7D7A-4FFA-AA82-D7C3A5E1151B}"/>
              </a:ext>
            </a:extLst>
          </p:cNvPr>
          <p:cNvCxnSpPr>
            <a:cxnSpLocks/>
            <a:stCxn id="11" idx="3"/>
            <a:endCxn id="20" idx="0"/>
          </p:cNvCxnSpPr>
          <p:nvPr/>
        </p:nvCxnSpPr>
        <p:spPr>
          <a:xfrm flipH="1">
            <a:off x="7270116" y="2996532"/>
            <a:ext cx="246042" cy="623572"/>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561E8A18-1117-43F2-AF90-F52A9F66A091}"/>
              </a:ext>
            </a:extLst>
          </p:cNvPr>
          <p:cNvCxnSpPr>
            <a:cxnSpLocks/>
            <a:stCxn id="21" idx="4"/>
            <a:endCxn id="18" idx="0"/>
          </p:cNvCxnSpPr>
          <p:nvPr/>
        </p:nvCxnSpPr>
        <p:spPr>
          <a:xfrm flipH="1">
            <a:off x="2872007" y="3068836"/>
            <a:ext cx="16535" cy="545775"/>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020CE363-9AB7-48E2-9F8B-322E78D16925}"/>
              </a:ext>
            </a:extLst>
          </p:cNvPr>
          <p:cNvCxnSpPr>
            <a:cxnSpLocks/>
            <a:stCxn id="9" idx="3"/>
            <a:endCxn id="7" idx="0"/>
          </p:cNvCxnSpPr>
          <p:nvPr/>
        </p:nvCxnSpPr>
        <p:spPr>
          <a:xfrm flipH="1">
            <a:off x="5652583" y="2996534"/>
            <a:ext cx="329597" cy="660744"/>
          </a:xfrm>
          <a:prstGeom prst="line">
            <a:avLst/>
          </a:prstGeom>
        </p:spPr>
        <p:style>
          <a:lnRef idx="1">
            <a:schemeClr val="dk1"/>
          </a:lnRef>
          <a:fillRef idx="0">
            <a:schemeClr val="dk1"/>
          </a:fillRef>
          <a:effectRef idx="0">
            <a:schemeClr val="dk1"/>
          </a:effectRef>
          <a:fontRef idx="minor">
            <a:schemeClr val="tx1"/>
          </a:fontRef>
        </p:style>
      </p:cxnSp>
      <p:cxnSp>
        <p:nvCxnSpPr>
          <p:cNvPr id="91" name="Conector recto 90">
            <a:extLst>
              <a:ext uri="{FF2B5EF4-FFF2-40B4-BE49-F238E27FC236}">
                <a16:creationId xmlns:a16="http://schemas.microsoft.com/office/drawing/2014/main" id="{F310D2CC-7C0C-40E9-9893-0F61EFC00B7F}"/>
              </a:ext>
            </a:extLst>
          </p:cNvPr>
          <p:cNvCxnSpPr>
            <a:cxnSpLocks/>
            <a:stCxn id="95" idx="7"/>
            <a:endCxn id="94" idx="3"/>
          </p:cNvCxnSpPr>
          <p:nvPr/>
        </p:nvCxnSpPr>
        <p:spPr>
          <a:xfrm flipV="1">
            <a:off x="9656035" y="2164576"/>
            <a:ext cx="381149" cy="482848"/>
          </a:xfrm>
          <a:prstGeom prst="line">
            <a:avLst/>
          </a:prstGeom>
        </p:spPr>
        <p:style>
          <a:lnRef idx="1">
            <a:schemeClr val="dk1"/>
          </a:lnRef>
          <a:fillRef idx="0">
            <a:schemeClr val="dk1"/>
          </a:fillRef>
          <a:effectRef idx="0">
            <a:schemeClr val="dk1"/>
          </a:effectRef>
          <a:fontRef idx="minor">
            <a:schemeClr val="tx1"/>
          </a:fontRef>
        </p:style>
      </p:cxnSp>
      <p:cxnSp>
        <p:nvCxnSpPr>
          <p:cNvPr id="92" name="Conector recto 91">
            <a:extLst>
              <a:ext uri="{FF2B5EF4-FFF2-40B4-BE49-F238E27FC236}">
                <a16:creationId xmlns:a16="http://schemas.microsoft.com/office/drawing/2014/main" id="{FE214CE8-0963-41DD-A95A-204828C873C1}"/>
              </a:ext>
            </a:extLst>
          </p:cNvPr>
          <p:cNvCxnSpPr>
            <a:cxnSpLocks/>
            <a:stCxn id="98" idx="0"/>
            <a:endCxn id="95" idx="3"/>
          </p:cNvCxnSpPr>
          <p:nvPr/>
        </p:nvCxnSpPr>
        <p:spPr>
          <a:xfrm flipV="1">
            <a:off x="8914228" y="2996532"/>
            <a:ext cx="339321" cy="657693"/>
          </a:xfrm>
          <a:prstGeom prst="line">
            <a:avLst/>
          </a:prstGeom>
        </p:spPr>
        <p:style>
          <a:lnRef idx="1">
            <a:schemeClr val="dk1"/>
          </a:lnRef>
          <a:fillRef idx="0">
            <a:schemeClr val="dk1"/>
          </a:fillRef>
          <a:effectRef idx="0">
            <a:schemeClr val="dk1"/>
          </a:effectRef>
          <a:fontRef idx="minor">
            <a:schemeClr val="tx1"/>
          </a:fontRef>
        </p:style>
      </p:cxnSp>
      <p:cxnSp>
        <p:nvCxnSpPr>
          <p:cNvPr id="93" name="Conector recto 92">
            <a:extLst>
              <a:ext uri="{FF2B5EF4-FFF2-40B4-BE49-F238E27FC236}">
                <a16:creationId xmlns:a16="http://schemas.microsoft.com/office/drawing/2014/main" id="{304CC522-BC90-46F6-869B-754414B189F9}"/>
              </a:ext>
            </a:extLst>
          </p:cNvPr>
          <p:cNvCxnSpPr>
            <a:cxnSpLocks/>
            <a:stCxn id="99" idx="1"/>
            <a:endCxn id="95" idx="5"/>
          </p:cNvCxnSpPr>
          <p:nvPr/>
        </p:nvCxnSpPr>
        <p:spPr>
          <a:xfrm flipH="1" flipV="1">
            <a:off x="9656035" y="2996532"/>
            <a:ext cx="193090" cy="684666"/>
          </a:xfrm>
          <a:prstGeom prst="line">
            <a:avLst/>
          </a:prstGeom>
        </p:spPr>
        <p:style>
          <a:lnRef idx="1">
            <a:schemeClr val="dk1"/>
          </a:lnRef>
          <a:fillRef idx="0">
            <a:schemeClr val="dk1"/>
          </a:fillRef>
          <a:effectRef idx="0">
            <a:schemeClr val="dk1"/>
          </a:effectRef>
          <a:fontRef idx="minor">
            <a:schemeClr val="tx1"/>
          </a:fontRef>
        </p:style>
      </p:cxnSp>
      <p:sp>
        <p:nvSpPr>
          <p:cNvPr id="94" name="Conector 4">
            <a:extLst>
              <a:ext uri="{FF2B5EF4-FFF2-40B4-BE49-F238E27FC236}">
                <a16:creationId xmlns:a16="http://schemas.microsoft.com/office/drawing/2014/main" id="{907F93D1-2BE0-4E5F-9B92-7E1220136C16}"/>
              </a:ext>
            </a:extLst>
          </p:cNvPr>
          <p:cNvSpPr/>
          <p:nvPr/>
        </p:nvSpPr>
        <p:spPr>
          <a:xfrm>
            <a:off x="9963487" y="1743166"/>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95" name="Conector 8">
            <a:extLst>
              <a:ext uri="{FF2B5EF4-FFF2-40B4-BE49-F238E27FC236}">
                <a16:creationId xmlns:a16="http://schemas.microsoft.com/office/drawing/2014/main" id="{A8A76720-DE4C-42D1-8B64-8F69EBF99874}"/>
              </a:ext>
            </a:extLst>
          </p:cNvPr>
          <p:cNvSpPr/>
          <p:nvPr/>
        </p:nvSpPr>
        <p:spPr>
          <a:xfrm>
            <a:off x="9170192" y="2575122"/>
            <a:ext cx="569200"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96" name="Conector 18">
            <a:extLst>
              <a:ext uri="{FF2B5EF4-FFF2-40B4-BE49-F238E27FC236}">
                <a16:creationId xmlns:a16="http://schemas.microsoft.com/office/drawing/2014/main" id="{E5DCD0A1-4DA4-4128-88E8-DB6153C1D985}"/>
              </a:ext>
            </a:extLst>
          </p:cNvPr>
          <p:cNvSpPr/>
          <p:nvPr/>
        </p:nvSpPr>
        <p:spPr>
          <a:xfrm>
            <a:off x="10258380" y="4395340"/>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dirty="0">
                <a:solidFill>
                  <a:schemeClr val="tx1"/>
                </a:solidFill>
              </a:rPr>
              <a:t>F</a:t>
            </a:r>
          </a:p>
        </p:txBody>
      </p:sp>
      <p:sp>
        <p:nvSpPr>
          <p:cNvPr id="97" name="Conector 18">
            <a:extLst>
              <a:ext uri="{FF2B5EF4-FFF2-40B4-BE49-F238E27FC236}">
                <a16:creationId xmlns:a16="http://schemas.microsoft.com/office/drawing/2014/main" id="{01B32A66-DF6D-4DE8-AC3E-E16E811021D0}"/>
              </a:ext>
            </a:extLst>
          </p:cNvPr>
          <p:cNvSpPr/>
          <p:nvPr/>
        </p:nvSpPr>
        <p:spPr>
          <a:xfrm>
            <a:off x="9454792" y="4434520"/>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98" name="Conector 18">
            <a:extLst>
              <a:ext uri="{FF2B5EF4-FFF2-40B4-BE49-F238E27FC236}">
                <a16:creationId xmlns:a16="http://schemas.microsoft.com/office/drawing/2014/main" id="{8667B4E0-E0EB-4B93-9EC9-612EAEF9C553}"/>
              </a:ext>
            </a:extLst>
          </p:cNvPr>
          <p:cNvSpPr/>
          <p:nvPr/>
        </p:nvSpPr>
        <p:spPr>
          <a:xfrm>
            <a:off x="8629628" y="365422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99" name="Conector 18">
            <a:extLst>
              <a:ext uri="{FF2B5EF4-FFF2-40B4-BE49-F238E27FC236}">
                <a16:creationId xmlns:a16="http://schemas.microsoft.com/office/drawing/2014/main" id="{575FFD13-6FA7-45F0-8314-B4A37BB968AE}"/>
              </a:ext>
            </a:extLst>
          </p:cNvPr>
          <p:cNvSpPr/>
          <p:nvPr/>
        </p:nvSpPr>
        <p:spPr>
          <a:xfrm>
            <a:off x="9765768" y="3608895"/>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00" name="Conector recto 99">
            <a:extLst>
              <a:ext uri="{FF2B5EF4-FFF2-40B4-BE49-F238E27FC236}">
                <a16:creationId xmlns:a16="http://schemas.microsoft.com/office/drawing/2014/main" id="{6C20BB45-3793-4A17-97D8-845B7A1D0719}"/>
              </a:ext>
            </a:extLst>
          </p:cNvPr>
          <p:cNvCxnSpPr>
            <a:stCxn id="99" idx="3"/>
            <a:endCxn id="97" idx="0"/>
          </p:cNvCxnSpPr>
          <p:nvPr/>
        </p:nvCxnSpPr>
        <p:spPr>
          <a:xfrm flipH="1">
            <a:off x="9739392" y="4030305"/>
            <a:ext cx="109733" cy="404215"/>
          </a:xfrm>
          <a:prstGeom prst="line">
            <a:avLst/>
          </a:prstGeom>
        </p:spPr>
        <p:style>
          <a:lnRef idx="1">
            <a:schemeClr val="dk1"/>
          </a:lnRef>
          <a:fillRef idx="0">
            <a:schemeClr val="dk1"/>
          </a:fillRef>
          <a:effectRef idx="0">
            <a:schemeClr val="dk1"/>
          </a:effectRef>
          <a:fontRef idx="minor">
            <a:schemeClr val="tx1"/>
          </a:fontRef>
        </p:style>
      </p:cxnSp>
      <p:cxnSp>
        <p:nvCxnSpPr>
          <p:cNvPr id="101" name="Conector recto 100">
            <a:extLst>
              <a:ext uri="{FF2B5EF4-FFF2-40B4-BE49-F238E27FC236}">
                <a16:creationId xmlns:a16="http://schemas.microsoft.com/office/drawing/2014/main" id="{BA823E02-FD6B-4E15-ACB1-D85AF140BFBD}"/>
              </a:ext>
            </a:extLst>
          </p:cNvPr>
          <p:cNvCxnSpPr>
            <a:cxnSpLocks/>
            <a:stCxn id="99" idx="5"/>
            <a:endCxn id="96" idx="0"/>
          </p:cNvCxnSpPr>
          <p:nvPr/>
        </p:nvCxnSpPr>
        <p:spPr>
          <a:xfrm>
            <a:off x="10251611" y="4030305"/>
            <a:ext cx="291369" cy="365035"/>
          </a:xfrm>
          <a:prstGeom prst="line">
            <a:avLst/>
          </a:prstGeom>
        </p:spPr>
        <p:style>
          <a:lnRef idx="1">
            <a:schemeClr val="dk1"/>
          </a:lnRef>
          <a:fillRef idx="0">
            <a:schemeClr val="dk1"/>
          </a:fillRef>
          <a:effectRef idx="0">
            <a:schemeClr val="dk1"/>
          </a:effectRef>
          <a:fontRef idx="minor">
            <a:schemeClr val="tx1"/>
          </a:fontRef>
        </p:style>
      </p:cxnSp>
      <p:sp>
        <p:nvSpPr>
          <p:cNvPr id="119" name="Conector 18">
            <a:extLst>
              <a:ext uri="{FF2B5EF4-FFF2-40B4-BE49-F238E27FC236}">
                <a16:creationId xmlns:a16="http://schemas.microsoft.com/office/drawing/2014/main" id="{8ECD4E91-02B0-4A88-841E-2E8E825935C3}"/>
              </a:ext>
            </a:extLst>
          </p:cNvPr>
          <p:cNvSpPr/>
          <p:nvPr/>
        </p:nvSpPr>
        <p:spPr>
          <a:xfrm>
            <a:off x="1764740" y="3614611"/>
            <a:ext cx="569200"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67" name="CuadroTexto 166">
            <a:extLst>
              <a:ext uri="{FF2B5EF4-FFF2-40B4-BE49-F238E27FC236}">
                <a16:creationId xmlns:a16="http://schemas.microsoft.com/office/drawing/2014/main" id="{2398CE41-0794-4A9D-BFA1-D1A78E2E2C5B}"/>
              </a:ext>
            </a:extLst>
          </p:cNvPr>
          <p:cNvSpPr txBox="1"/>
          <p:nvPr/>
        </p:nvSpPr>
        <p:spPr>
          <a:xfrm>
            <a:off x="1589296" y="2652762"/>
            <a:ext cx="343331" cy="369332"/>
          </a:xfrm>
          <a:prstGeom prst="rect">
            <a:avLst/>
          </a:prstGeom>
          <a:noFill/>
        </p:spPr>
        <p:txBody>
          <a:bodyPr wrap="square" rtlCol="0">
            <a:spAutoFit/>
          </a:bodyPr>
          <a:lstStyle/>
          <a:p>
            <a:r>
              <a:rPr lang="es-MX" dirty="0"/>
              <a:t>B</a:t>
            </a:r>
          </a:p>
        </p:txBody>
      </p:sp>
      <p:sp>
        <p:nvSpPr>
          <p:cNvPr id="168" name="CuadroTexto 167">
            <a:extLst>
              <a:ext uri="{FF2B5EF4-FFF2-40B4-BE49-F238E27FC236}">
                <a16:creationId xmlns:a16="http://schemas.microsoft.com/office/drawing/2014/main" id="{C1C54187-6E3E-4A38-859C-B297B4B67B3B}"/>
              </a:ext>
            </a:extLst>
          </p:cNvPr>
          <p:cNvSpPr txBox="1"/>
          <p:nvPr/>
        </p:nvSpPr>
        <p:spPr>
          <a:xfrm>
            <a:off x="1890896" y="3676801"/>
            <a:ext cx="228603" cy="369332"/>
          </a:xfrm>
          <a:prstGeom prst="rect">
            <a:avLst/>
          </a:prstGeom>
          <a:noFill/>
        </p:spPr>
        <p:txBody>
          <a:bodyPr wrap="square" rtlCol="0">
            <a:spAutoFit/>
          </a:bodyPr>
          <a:lstStyle/>
          <a:p>
            <a:r>
              <a:rPr lang="es-MX" dirty="0"/>
              <a:t>E</a:t>
            </a:r>
          </a:p>
        </p:txBody>
      </p:sp>
      <p:sp>
        <p:nvSpPr>
          <p:cNvPr id="169" name="CuadroTexto 168">
            <a:extLst>
              <a:ext uri="{FF2B5EF4-FFF2-40B4-BE49-F238E27FC236}">
                <a16:creationId xmlns:a16="http://schemas.microsoft.com/office/drawing/2014/main" id="{0B38F759-C392-4944-BD50-81B49F6512FC}"/>
              </a:ext>
            </a:extLst>
          </p:cNvPr>
          <p:cNvSpPr txBox="1"/>
          <p:nvPr/>
        </p:nvSpPr>
        <p:spPr>
          <a:xfrm>
            <a:off x="2616280" y="3678792"/>
            <a:ext cx="349506" cy="369332"/>
          </a:xfrm>
          <a:prstGeom prst="rect">
            <a:avLst/>
          </a:prstGeom>
          <a:noFill/>
        </p:spPr>
        <p:txBody>
          <a:bodyPr wrap="square" rtlCol="0">
            <a:spAutoFit/>
          </a:bodyPr>
          <a:lstStyle/>
          <a:p>
            <a:r>
              <a:rPr lang="es-MX" dirty="0"/>
              <a:t>F</a:t>
            </a:r>
          </a:p>
        </p:txBody>
      </p:sp>
      <p:sp>
        <p:nvSpPr>
          <p:cNvPr id="170" name="CuadroTexto 169">
            <a:extLst>
              <a:ext uri="{FF2B5EF4-FFF2-40B4-BE49-F238E27FC236}">
                <a16:creationId xmlns:a16="http://schemas.microsoft.com/office/drawing/2014/main" id="{21E21835-8EEF-4E90-AD39-7CBB6E27E62F}"/>
              </a:ext>
            </a:extLst>
          </p:cNvPr>
          <p:cNvSpPr txBox="1"/>
          <p:nvPr/>
        </p:nvSpPr>
        <p:spPr>
          <a:xfrm>
            <a:off x="6898290" y="1724395"/>
            <a:ext cx="292245" cy="369332"/>
          </a:xfrm>
          <a:prstGeom prst="rect">
            <a:avLst/>
          </a:prstGeom>
          <a:noFill/>
        </p:spPr>
        <p:txBody>
          <a:bodyPr wrap="square" rtlCol="0">
            <a:spAutoFit/>
          </a:bodyPr>
          <a:lstStyle/>
          <a:p>
            <a:r>
              <a:rPr lang="es-MX" dirty="0"/>
              <a:t>A</a:t>
            </a:r>
          </a:p>
        </p:txBody>
      </p:sp>
      <p:sp>
        <p:nvSpPr>
          <p:cNvPr id="171" name="CuadroTexto 170">
            <a:extLst>
              <a:ext uri="{FF2B5EF4-FFF2-40B4-BE49-F238E27FC236}">
                <a16:creationId xmlns:a16="http://schemas.microsoft.com/office/drawing/2014/main" id="{3466F059-00E5-40EC-BF3A-CD40F1716508}"/>
              </a:ext>
            </a:extLst>
          </p:cNvPr>
          <p:cNvSpPr txBox="1"/>
          <p:nvPr/>
        </p:nvSpPr>
        <p:spPr>
          <a:xfrm>
            <a:off x="7582332" y="2607589"/>
            <a:ext cx="299023" cy="369332"/>
          </a:xfrm>
          <a:prstGeom prst="rect">
            <a:avLst/>
          </a:prstGeom>
          <a:noFill/>
        </p:spPr>
        <p:txBody>
          <a:bodyPr wrap="square" rtlCol="0">
            <a:spAutoFit/>
          </a:bodyPr>
          <a:lstStyle/>
          <a:p>
            <a:r>
              <a:rPr lang="es-MX" dirty="0"/>
              <a:t>C</a:t>
            </a:r>
          </a:p>
        </p:txBody>
      </p:sp>
      <p:sp>
        <p:nvSpPr>
          <p:cNvPr id="172" name="CuadroTexto 171">
            <a:extLst>
              <a:ext uri="{FF2B5EF4-FFF2-40B4-BE49-F238E27FC236}">
                <a16:creationId xmlns:a16="http://schemas.microsoft.com/office/drawing/2014/main" id="{F0A3B592-4AF9-4C41-B615-F7B8BA630FD2}"/>
              </a:ext>
            </a:extLst>
          </p:cNvPr>
          <p:cNvSpPr txBox="1"/>
          <p:nvPr/>
        </p:nvSpPr>
        <p:spPr>
          <a:xfrm>
            <a:off x="5519589" y="3744485"/>
            <a:ext cx="297792" cy="369332"/>
          </a:xfrm>
          <a:prstGeom prst="rect">
            <a:avLst/>
          </a:prstGeom>
          <a:noFill/>
        </p:spPr>
        <p:txBody>
          <a:bodyPr wrap="square" rtlCol="0">
            <a:spAutoFit/>
          </a:bodyPr>
          <a:lstStyle/>
          <a:p>
            <a:r>
              <a:rPr lang="es-MX" dirty="0"/>
              <a:t>D</a:t>
            </a:r>
          </a:p>
        </p:txBody>
      </p:sp>
      <p:sp>
        <p:nvSpPr>
          <p:cNvPr id="173" name="CuadroTexto 172">
            <a:extLst>
              <a:ext uri="{FF2B5EF4-FFF2-40B4-BE49-F238E27FC236}">
                <a16:creationId xmlns:a16="http://schemas.microsoft.com/office/drawing/2014/main" id="{2E08A898-7566-4375-A41B-EA351E16C266}"/>
              </a:ext>
            </a:extLst>
          </p:cNvPr>
          <p:cNvSpPr txBox="1"/>
          <p:nvPr/>
        </p:nvSpPr>
        <p:spPr>
          <a:xfrm>
            <a:off x="7108508" y="3699186"/>
            <a:ext cx="242003" cy="369332"/>
          </a:xfrm>
          <a:prstGeom prst="rect">
            <a:avLst/>
          </a:prstGeom>
          <a:noFill/>
        </p:spPr>
        <p:txBody>
          <a:bodyPr wrap="square" rtlCol="0">
            <a:spAutoFit/>
          </a:bodyPr>
          <a:lstStyle/>
          <a:p>
            <a:r>
              <a:rPr lang="es-MX" dirty="0"/>
              <a:t>E</a:t>
            </a:r>
          </a:p>
        </p:txBody>
      </p:sp>
      <p:sp>
        <p:nvSpPr>
          <p:cNvPr id="174" name="CuadroTexto 173">
            <a:extLst>
              <a:ext uri="{FF2B5EF4-FFF2-40B4-BE49-F238E27FC236}">
                <a16:creationId xmlns:a16="http://schemas.microsoft.com/office/drawing/2014/main" id="{67BD5D06-8601-4B2B-B18A-EC584EE53469}"/>
              </a:ext>
            </a:extLst>
          </p:cNvPr>
          <p:cNvSpPr txBox="1"/>
          <p:nvPr/>
        </p:nvSpPr>
        <p:spPr>
          <a:xfrm>
            <a:off x="7915786" y="3716416"/>
            <a:ext cx="381028" cy="369332"/>
          </a:xfrm>
          <a:prstGeom prst="rect">
            <a:avLst/>
          </a:prstGeom>
          <a:noFill/>
        </p:spPr>
        <p:txBody>
          <a:bodyPr wrap="square" rtlCol="0">
            <a:spAutoFit/>
          </a:bodyPr>
          <a:lstStyle/>
          <a:p>
            <a:r>
              <a:rPr lang="es-MX" dirty="0"/>
              <a:t>F</a:t>
            </a:r>
          </a:p>
        </p:txBody>
      </p:sp>
      <p:sp>
        <p:nvSpPr>
          <p:cNvPr id="175" name="CuadroTexto 174">
            <a:extLst>
              <a:ext uri="{FF2B5EF4-FFF2-40B4-BE49-F238E27FC236}">
                <a16:creationId xmlns:a16="http://schemas.microsoft.com/office/drawing/2014/main" id="{A284E405-1450-4AF1-8E29-57D75829885D}"/>
              </a:ext>
            </a:extLst>
          </p:cNvPr>
          <p:cNvSpPr txBox="1"/>
          <p:nvPr/>
        </p:nvSpPr>
        <p:spPr>
          <a:xfrm>
            <a:off x="10038262" y="1822334"/>
            <a:ext cx="442733" cy="369332"/>
          </a:xfrm>
          <a:prstGeom prst="rect">
            <a:avLst/>
          </a:prstGeom>
          <a:noFill/>
        </p:spPr>
        <p:txBody>
          <a:bodyPr wrap="square" rtlCol="0">
            <a:spAutoFit/>
          </a:bodyPr>
          <a:lstStyle/>
          <a:p>
            <a:r>
              <a:rPr lang="es-MX" dirty="0"/>
              <a:t>A</a:t>
            </a:r>
          </a:p>
        </p:txBody>
      </p:sp>
      <p:sp>
        <p:nvSpPr>
          <p:cNvPr id="176" name="CuadroTexto 175">
            <a:extLst>
              <a:ext uri="{FF2B5EF4-FFF2-40B4-BE49-F238E27FC236}">
                <a16:creationId xmlns:a16="http://schemas.microsoft.com/office/drawing/2014/main" id="{4327D730-17A1-4863-B245-1B8080AAD6C7}"/>
              </a:ext>
            </a:extLst>
          </p:cNvPr>
          <p:cNvSpPr txBox="1"/>
          <p:nvPr/>
        </p:nvSpPr>
        <p:spPr>
          <a:xfrm>
            <a:off x="9295227" y="2652762"/>
            <a:ext cx="402486" cy="369332"/>
          </a:xfrm>
          <a:prstGeom prst="rect">
            <a:avLst/>
          </a:prstGeom>
          <a:noFill/>
        </p:spPr>
        <p:txBody>
          <a:bodyPr wrap="square" rtlCol="0">
            <a:spAutoFit/>
          </a:bodyPr>
          <a:lstStyle/>
          <a:p>
            <a:r>
              <a:rPr lang="es-MX" dirty="0"/>
              <a:t>B</a:t>
            </a:r>
          </a:p>
        </p:txBody>
      </p:sp>
      <p:sp>
        <p:nvSpPr>
          <p:cNvPr id="177" name="CuadroTexto 176">
            <a:extLst>
              <a:ext uri="{FF2B5EF4-FFF2-40B4-BE49-F238E27FC236}">
                <a16:creationId xmlns:a16="http://schemas.microsoft.com/office/drawing/2014/main" id="{808C315E-F39C-4A50-91B2-BA400155DD79}"/>
              </a:ext>
            </a:extLst>
          </p:cNvPr>
          <p:cNvSpPr txBox="1"/>
          <p:nvPr/>
        </p:nvSpPr>
        <p:spPr>
          <a:xfrm>
            <a:off x="8771928" y="3778606"/>
            <a:ext cx="284600" cy="369332"/>
          </a:xfrm>
          <a:prstGeom prst="rect">
            <a:avLst/>
          </a:prstGeom>
          <a:noFill/>
        </p:spPr>
        <p:txBody>
          <a:bodyPr wrap="square" rtlCol="0">
            <a:spAutoFit/>
          </a:bodyPr>
          <a:lstStyle/>
          <a:p>
            <a:r>
              <a:rPr lang="es-MX" dirty="0"/>
              <a:t>C</a:t>
            </a:r>
          </a:p>
        </p:txBody>
      </p:sp>
      <p:sp>
        <p:nvSpPr>
          <p:cNvPr id="178" name="CuadroTexto 177">
            <a:extLst>
              <a:ext uri="{FF2B5EF4-FFF2-40B4-BE49-F238E27FC236}">
                <a16:creationId xmlns:a16="http://schemas.microsoft.com/office/drawing/2014/main" id="{706AD426-5D9A-4B7F-8B77-6A2E47330A71}"/>
              </a:ext>
            </a:extLst>
          </p:cNvPr>
          <p:cNvSpPr txBox="1"/>
          <p:nvPr/>
        </p:nvSpPr>
        <p:spPr>
          <a:xfrm>
            <a:off x="9906629" y="3733276"/>
            <a:ext cx="221196" cy="369332"/>
          </a:xfrm>
          <a:prstGeom prst="rect">
            <a:avLst/>
          </a:prstGeom>
          <a:noFill/>
        </p:spPr>
        <p:txBody>
          <a:bodyPr wrap="square" rtlCol="0">
            <a:spAutoFit/>
          </a:bodyPr>
          <a:lstStyle/>
          <a:p>
            <a:r>
              <a:rPr lang="es-MX" dirty="0"/>
              <a:t>D</a:t>
            </a:r>
          </a:p>
        </p:txBody>
      </p:sp>
      <p:sp>
        <p:nvSpPr>
          <p:cNvPr id="179" name="CuadroTexto 178">
            <a:extLst>
              <a:ext uri="{FF2B5EF4-FFF2-40B4-BE49-F238E27FC236}">
                <a16:creationId xmlns:a16="http://schemas.microsoft.com/office/drawing/2014/main" id="{836A1230-45EB-40AF-8D02-EA5E1746A1BE}"/>
              </a:ext>
            </a:extLst>
          </p:cNvPr>
          <p:cNvSpPr txBox="1"/>
          <p:nvPr/>
        </p:nvSpPr>
        <p:spPr>
          <a:xfrm>
            <a:off x="9598798" y="4503947"/>
            <a:ext cx="247811" cy="369332"/>
          </a:xfrm>
          <a:prstGeom prst="rect">
            <a:avLst/>
          </a:prstGeom>
          <a:noFill/>
        </p:spPr>
        <p:txBody>
          <a:bodyPr wrap="square" rtlCol="0">
            <a:spAutoFit/>
          </a:bodyPr>
          <a:lstStyle/>
          <a:p>
            <a:r>
              <a:rPr lang="es-MX" dirty="0"/>
              <a:t>E</a:t>
            </a:r>
          </a:p>
        </p:txBody>
      </p:sp>
      <p:sp>
        <p:nvSpPr>
          <p:cNvPr id="186" name="CuadroTexto 185">
            <a:extLst>
              <a:ext uri="{FF2B5EF4-FFF2-40B4-BE49-F238E27FC236}">
                <a16:creationId xmlns:a16="http://schemas.microsoft.com/office/drawing/2014/main" id="{AE62C155-3B05-43B3-8530-D151CED0A8C5}"/>
              </a:ext>
            </a:extLst>
          </p:cNvPr>
          <p:cNvSpPr txBox="1"/>
          <p:nvPr/>
        </p:nvSpPr>
        <p:spPr>
          <a:xfrm>
            <a:off x="2485193" y="1093170"/>
            <a:ext cx="2105489" cy="461665"/>
          </a:xfrm>
          <a:prstGeom prst="rect">
            <a:avLst/>
          </a:prstGeom>
          <a:noFill/>
        </p:spPr>
        <p:txBody>
          <a:bodyPr wrap="square" rtlCol="0">
            <a:spAutoFit/>
          </a:bodyPr>
          <a:lstStyle/>
          <a:p>
            <a:r>
              <a:rPr lang="es-MX" sz="2400" dirty="0"/>
              <a:t>Único Completo</a:t>
            </a:r>
          </a:p>
        </p:txBody>
      </p:sp>
      <p:sp>
        <p:nvSpPr>
          <p:cNvPr id="187" name="CuadroTexto 186">
            <a:extLst>
              <a:ext uri="{FF2B5EF4-FFF2-40B4-BE49-F238E27FC236}">
                <a16:creationId xmlns:a16="http://schemas.microsoft.com/office/drawing/2014/main" id="{CCC303DD-D695-43CD-83A0-FB4212421BD2}"/>
              </a:ext>
            </a:extLst>
          </p:cNvPr>
          <p:cNvSpPr txBox="1"/>
          <p:nvPr/>
        </p:nvSpPr>
        <p:spPr>
          <a:xfrm>
            <a:off x="6898290" y="938920"/>
            <a:ext cx="3765021" cy="461665"/>
          </a:xfrm>
          <a:prstGeom prst="rect">
            <a:avLst/>
          </a:prstGeom>
          <a:noFill/>
        </p:spPr>
        <p:txBody>
          <a:bodyPr wrap="square" rtlCol="0">
            <a:spAutoFit/>
          </a:bodyPr>
          <a:lstStyle/>
          <a:p>
            <a:r>
              <a:rPr lang="es-MX" sz="2400" dirty="0"/>
              <a:t>No completo, indistinguibles.</a:t>
            </a:r>
          </a:p>
        </p:txBody>
      </p:sp>
      <p:sp>
        <p:nvSpPr>
          <p:cNvPr id="188" name="Flecha: a la izquierda y derecha 187">
            <a:extLst>
              <a:ext uri="{FF2B5EF4-FFF2-40B4-BE49-F238E27FC236}">
                <a16:creationId xmlns:a16="http://schemas.microsoft.com/office/drawing/2014/main" id="{2552DA32-DA5D-41B9-A78F-2A0825CA520B}"/>
              </a:ext>
            </a:extLst>
          </p:cNvPr>
          <p:cNvSpPr/>
          <p:nvPr/>
        </p:nvSpPr>
        <p:spPr>
          <a:xfrm>
            <a:off x="8062688" y="1815468"/>
            <a:ext cx="1232539" cy="493712"/>
          </a:xfrm>
          <a:prstGeom prst="leftRightArrow">
            <a:avLst/>
          </a:prstGeom>
          <a:ln>
            <a:solidFill>
              <a:srgbClr val="00B05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46029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82EEFD0-9A0D-4AD9-9177-2690B4FFC050}"/>
              </a:ext>
            </a:extLst>
          </p:cNvPr>
          <p:cNvSpPr>
            <a:spLocks noGrp="1"/>
          </p:cNvSpPr>
          <p:nvPr>
            <p:ph idx="1"/>
          </p:nvPr>
        </p:nvSpPr>
        <p:spPr>
          <a:xfrm>
            <a:off x="1141412" y="2249487"/>
            <a:ext cx="4459287" cy="3965046"/>
          </a:xfrm>
        </p:spPr>
        <p:txBody>
          <a:bodyPr>
            <a:normAutofit/>
          </a:bodyPr>
          <a:lstStyle/>
          <a:p>
            <a:pPr marL="0" indent="0">
              <a:buNone/>
            </a:pPr>
            <a:r>
              <a:rPr lang="es-ES" sz="2000">
                <a:effectLst/>
                <a:latin typeface="Arial" panose="020B0604020202020204" pitchFamily="34" charset="0"/>
                <a:ea typeface="Times New Roman" panose="02020603050405020304" pitchFamily="18" charset="0"/>
              </a:rPr>
              <a:t>Es posible </a:t>
            </a:r>
            <a:r>
              <a:rPr lang="es-ES" sz="2000" b="1">
                <a:effectLst/>
                <a:latin typeface="Arial" panose="020B0604020202020204" pitchFamily="34" charset="0"/>
                <a:ea typeface="Times New Roman" panose="02020603050405020304" pitchFamily="18" charset="0"/>
              </a:rPr>
              <a:t>almacenar</a:t>
            </a:r>
            <a:r>
              <a:rPr lang="es-ES" sz="2000">
                <a:effectLst/>
                <a:latin typeface="Arial" panose="020B0604020202020204" pitchFamily="34" charset="0"/>
                <a:ea typeface="Times New Roman" panose="02020603050405020304" pitchFamily="18" charset="0"/>
              </a:rPr>
              <a:t> un árbol completo en un vector en el orden dado por su recorrido por niveles, y a partir del índice de un elemento en el vector conocer el índice de su nodo padre y los de sus </a:t>
            </a:r>
            <a:r>
              <a:rPr lang="es-ES" sz="2000" b="1">
                <a:effectLst/>
                <a:latin typeface="Arial" panose="020B0604020202020204" pitchFamily="34" charset="0"/>
                <a:ea typeface="Times New Roman" panose="02020603050405020304" pitchFamily="18" charset="0"/>
              </a:rPr>
              <a:t>nodos hijos.</a:t>
            </a:r>
            <a:endParaRPr lang="es-MX" sz="2000">
              <a:effectLst/>
              <a:latin typeface="Times New Roman" panose="02020603050405020304" pitchFamily="18" charset="0"/>
              <a:ea typeface="Times New Roman" panose="02020603050405020304" pitchFamily="18" charset="0"/>
            </a:endParaRPr>
          </a:p>
          <a:p>
            <a:endParaRPr lang="es-MX" sz="2000"/>
          </a:p>
        </p:txBody>
      </p:sp>
      <p:pic>
        <p:nvPicPr>
          <p:cNvPr id="4" name="Imagen 3" descr="Binarios3">
            <a:extLst>
              <a:ext uri="{FF2B5EF4-FFF2-40B4-BE49-F238E27FC236}">
                <a16:creationId xmlns:a16="http://schemas.microsoft.com/office/drawing/2014/main" id="{18C598A0-02CA-419C-808B-2CEC82C67264}"/>
              </a:ext>
            </a:extLst>
          </p:cNvPr>
          <p:cNvPicPr/>
          <p:nvPr/>
        </p:nvPicPr>
        <p:blipFill rotWithShape="1">
          <a:blip r:embed="rId3">
            <a:extLst>
              <a:ext uri="{28A0092B-C50C-407E-A947-70E740481C1C}">
                <a14:useLocalDpi xmlns:a14="http://schemas.microsoft.com/office/drawing/2010/main" val="0"/>
              </a:ext>
            </a:extLst>
          </a:blip>
          <a:srcRect r="31433"/>
          <a:stretch/>
        </p:blipFill>
        <p:spPr bwMode="auto">
          <a:xfrm>
            <a:off x="6096000" y="1745432"/>
            <a:ext cx="5456279" cy="334218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53640926-AAD7-44D8-BBD7-CCE9431645EC}">
              <a14:shadowObscured xmlns:a14="http://schemas.microsoft.com/office/drawing/2010/main"/>
            </a:ext>
          </a:ex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87914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99E59-8CAB-4B85-BF00-DD3C4979E18E}"/>
              </a:ext>
            </a:extLst>
          </p:cNvPr>
          <p:cNvSpPr>
            <a:spLocks noGrp="1"/>
          </p:cNvSpPr>
          <p:nvPr>
            <p:ph type="title"/>
          </p:nvPr>
        </p:nvSpPr>
        <p:spPr/>
        <p:txBody>
          <a:bodyPr/>
          <a:lstStyle/>
          <a:p>
            <a:r>
              <a:rPr lang="es-MX" dirty="0">
                <a:latin typeface="Arial" panose="020B0604020202020204" pitchFamily="34" charset="0"/>
                <a:ea typeface="Times New Roman" panose="02020603050405020304" pitchFamily="18" charset="0"/>
              </a:rPr>
              <a:t>Operaciones de Arboles Binarios</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2EC421FE-E9B9-4E53-97F5-182E2F7593BD}"/>
              </a:ext>
            </a:extLst>
          </p:cNvPr>
          <p:cNvSpPr>
            <a:spLocks noGrp="1"/>
          </p:cNvSpPr>
          <p:nvPr>
            <p:ph idx="1"/>
          </p:nvPr>
        </p:nvSpPr>
        <p:spPr>
          <a:xfrm>
            <a:off x="1141412" y="2249487"/>
            <a:ext cx="9905999" cy="4362328"/>
          </a:xfrm>
        </p:spPr>
        <p:txBody>
          <a:bodyPr>
            <a:noAutofit/>
          </a:bodyPr>
          <a:lstStyle/>
          <a:p>
            <a:pPr marL="0" indent="0">
              <a:lnSpc>
                <a:spcPct val="115000"/>
              </a:lnSpc>
              <a:buNone/>
            </a:pPr>
            <a:r>
              <a:rPr lang="es-ES" dirty="0">
                <a:effectLst/>
                <a:latin typeface="Arial" panose="020B0604020202020204" pitchFamily="34" charset="0"/>
                <a:ea typeface="Times New Roman" panose="02020603050405020304" pitchFamily="18" charset="0"/>
              </a:rPr>
              <a:t>Algunas de las operaciones típicas que se realizan en árboles binarios son las siguientes:</a:t>
            </a:r>
            <a:endParaRPr lang="es-MX" dirty="0">
              <a:effectLst/>
              <a:latin typeface="Times New Roman" panose="02020603050405020304" pitchFamily="18" charset="0"/>
              <a:ea typeface="Times New Roman" panose="02020603050405020304" pitchFamily="18" charset="0"/>
            </a:endParaRPr>
          </a:p>
          <a:p>
            <a:pPr algn="just">
              <a:lnSpc>
                <a:spcPct val="115000"/>
              </a:lnSpc>
            </a:pPr>
            <a:r>
              <a:rPr lang="es-ES" dirty="0">
                <a:effectLst/>
                <a:latin typeface="Arial" panose="020B0604020202020204" pitchFamily="34" charset="0"/>
                <a:ea typeface="Times New Roman" panose="02020603050405020304" pitchFamily="18" charset="0"/>
              </a:rPr>
              <a:t>  Determinar su altura. </a:t>
            </a:r>
            <a:endParaRPr lang="es-MX" dirty="0">
              <a:effectLst/>
              <a:latin typeface="Times New Roman" panose="02020603050405020304" pitchFamily="18" charset="0"/>
              <a:ea typeface="Times New Roman" panose="02020603050405020304" pitchFamily="18" charset="0"/>
            </a:endParaRPr>
          </a:p>
          <a:p>
            <a:pPr algn="just">
              <a:lnSpc>
                <a:spcPct val="115000"/>
              </a:lnSpc>
            </a:pPr>
            <a:r>
              <a:rPr lang="es-ES" dirty="0">
                <a:effectLst/>
                <a:latin typeface="Arial" panose="020B0604020202020204" pitchFamily="34" charset="0"/>
                <a:ea typeface="Times New Roman" panose="02020603050405020304" pitchFamily="18" charset="0"/>
              </a:rPr>
              <a:t> Determinar su número de elementos.</a:t>
            </a:r>
            <a:endParaRPr lang="es-MX" dirty="0">
              <a:effectLst/>
              <a:latin typeface="Times New Roman" panose="02020603050405020304" pitchFamily="18" charset="0"/>
              <a:ea typeface="Times New Roman" panose="02020603050405020304" pitchFamily="18" charset="0"/>
            </a:endParaRPr>
          </a:p>
          <a:p>
            <a:pPr algn="just">
              <a:lnSpc>
                <a:spcPct val="115000"/>
              </a:lnSpc>
            </a:pPr>
            <a:r>
              <a:rPr lang="es-ES" dirty="0">
                <a:effectLst/>
                <a:latin typeface="Arial" panose="020B0604020202020204" pitchFamily="34" charset="0"/>
                <a:ea typeface="Times New Roman" panose="02020603050405020304" pitchFamily="18" charset="0"/>
              </a:rPr>
              <a:t>  Hacer una copia</a:t>
            </a:r>
            <a:endParaRPr lang="es-MX" dirty="0">
              <a:effectLst/>
              <a:latin typeface="Times New Roman" panose="02020603050405020304" pitchFamily="18" charset="0"/>
              <a:ea typeface="Times New Roman" panose="02020603050405020304" pitchFamily="18" charset="0"/>
            </a:endParaRPr>
          </a:p>
          <a:p>
            <a:pPr algn="just">
              <a:lnSpc>
                <a:spcPct val="115000"/>
              </a:lnSpc>
            </a:pPr>
            <a:r>
              <a:rPr lang="es-ES" dirty="0">
                <a:effectLst/>
                <a:latin typeface="Arial" panose="020B0604020202020204" pitchFamily="34" charset="0"/>
                <a:ea typeface="Times New Roman" panose="02020603050405020304" pitchFamily="18" charset="0"/>
              </a:rPr>
              <a:t> Visualizar el árbol binario en pantalla o en impresora. </a:t>
            </a:r>
            <a:endParaRPr lang="es-MX" dirty="0">
              <a:effectLst/>
              <a:latin typeface="Times New Roman" panose="02020603050405020304" pitchFamily="18" charset="0"/>
              <a:ea typeface="Times New Roman" panose="02020603050405020304" pitchFamily="18" charset="0"/>
            </a:endParaRPr>
          </a:p>
          <a:p>
            <a:pPr algn="just">
              <a:lnSpc>
                <a:spcPct val="115000"/>
              </a:lnSpc>
            </a:pPr>
            <a:r>
              <a:rPr lang="es-ES" dirty="0">
                <a:effectLst/>
                <a:latin typeface="Arial" panose="020B0604020202020204" pitchFamily="34" charset="0"/>
                <a:ea typeface="Times New Roman" panose="02020603050405020304" pitchFamily="18" charset="0"/>
              </a:rPr>
              <a:t>Determinar si dos árboles binarios son idénticos.</a:t>
            </a:r>
            <a:endParaRPr lang="es-MX" dirty="0">
              <a:effectLst/>
              <a:latin typeface="Times New Roman" panose="02020603050405020304" pitchFamily="18" charset="0"/>
              <a:ea typeface="Times New Roman" panose="02020603050405020304" pitchFamily="18" charset="0"/>
            </a:endParaRPr>
          </a:p>
          <a:p>
            <a:pPr algn="just"/>
            <a:r>
              <a:rPr lang="es-ES" dirty="0">
                <a:effectLst/>
                <a:latin typeface="Arial" panose="020B0604020202020204" pitchFamily="34" charset="0"/>
                <a:ea typeface="Times New Roman" panose="02020603050405020304" pitchFamily="18" charset="0"/>
              </a:rPr>
              <a:t>  Borrar (eliminar el árbol). </a:t>
            </a:r>
            <a:endParaRPr lang="es-MX" dirty="0"/>
          </a:p>
        </p:txBody>
      </p:sp>
    </p:spTree>
    <p:extLst>
      <p:ext uri="{BB962C8B-B14F-4D97-AF65-F5344CB8AC3E}">
        <p14:creationId xmlns:p14="http://schemas.microsoft.com/office/powerpoint/2010/main" val="3584731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388202-5DA7-43BB-A02B-B3E60CE0E2F1}"/>
              </a:ext>
            </a:extLst>
          </p:cNvPr>
          <p:cNvSpPr>
            <a:spLocks noGrp="1"/>
          </p:cNvSpPr>
          <p:nvPr>
            <p:ph idx="1"/>
          </p:nvPr>
        </p:nvSpPr>
        <p:spPr>
          <a:xfrm>
            <a:off x="1141412" y="1659989"/>
            <a:ext cx="9905999" cy="2349304"/>
          </a:xfrm>
        </p:spPr>
        <p:txBody>
          <a:bodyPr/>
          <a:lstStyle/>
          <a:p>
            <a:pPr>
              <a:lnSpc>
                <a:spcPct val="115000"/>
              </a:lnSpc>
            </a:pPr>
            <a:r>
              <a:rPr lang="es-ES" dirty="0">
                <a:effectLst/>
                <a:latin typeface="Arial" panose="020B0604020202020204" pitchFamily="34" charset="0"/>
                <a:ea typeface="Times New Roman" panose="02020603050405020304" pitchFamily="18" charset="0"/>
              </a:rPr>
              <a:t>Si es un árbol de expresión, evaluar la expresión. Todas estas operaciones se pueden realizar recorriendo el árbol binario de un modo sistemático. El recorrido es la operación de visita al árbol o, lo que es lo mismo, la visita a cada nodo del árbol una vez y sólo una. </a:t>
            </a: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3748506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A9D8A-6679-4B28-B1F3-1981F191AD36}"/>
              </a:ext>
            </a:extLst>
          </p:cNvPr>
          <p:cNvSpPr>
            <a:spLocks noGrp="1"/>
          </p:cNvSpPr>
          <p:nvPr>
            <p:ph type="title"/>
          </p:nvPr>
        </p:nvSpPr>
        <p:spPr>
          <a:xfrm>
            <a:off x="747517" y="196487"/>
            <a:ext cx="9905998" cy="1478570"/>
          </a:xfrm>
        </p:spPr>
        <p:txBody>
          <a:bodyPr>
            <a:noAutofit/>
          </a:bodyPr>
          <a:lstStyle/>
          <a:p>
            <a:pPr marL="457200">
              <a:lnSpc>
                <a:spcPct val="115000"/>
              </a:lnSpc>
            </a:pPr>
            <a:br>
              <a:rPr lang="es-MX" sz="3200" b="1" dirty="0">
                <a:effectLst/>
                <a:latin typeface="Arial" panose="020B0604020202020204" pitchFamily="34" charset="0"/>
                <a:ea typeface="Times New Roman" panose="02020603050405020304" pitchFamily="18" charset="0"/>
              </a:rPr>
            </a:br>
            <a:r>
              <a:rPr lang="es-MX" sz="3200" b="1" dirty="0">
                <a:effectLst/>
                <a:latin typeface="Arial" panose="020B0604020202020204" pitchFamily="34" charset="0"/>
                <a:ea typeface="Times New Roman" panose="02020603050405020304" pitchFamily="18" charset="0"/>
              </a:rPr>
              <a:t>Tipos de Arboles Binarios </a:t>
            </a:r>
            <a:br>
              <a:rPr lang="es-MX" sz="3200" dirty="0">
                <a:effectLst/>
                <a:latin typeface="Times New Roman" panose="02020603050405020304" pitchFamily="18" charset="0"/>
                <a:ea typeface="Times New Roman" panose="02020603050405020304" pitchFamily="18" charset="0"/>
              </a:rPr>
            </a:br>
            <a:r>
              <a:rPr lang="es-MX" sz="3200" dirty="0">
                <a:effectLst/>
                <a:latin typeface="Arial" panose="020B0604020202020204" pitchFamily="34" charset="0"/>
                <a:ea typeface="Times New Roman" panose="02020603050405020304" pitchFamily="18" charset="0"/>
              </a:rPr>
              <a:t> </a:t>
            </a:r>
            <a:br>
              <a:rPr lang="es-MX" sz="3200" dirty="0">
                <a:effectLst/>
                <a:latin typeface="Times New Roman" panose="02020603050405020304" pitchFamily="18" charset="0"/>
                <a:ea typeface="Times New Roman" panose="02020603050405020304" pitchFamily="18" charset="0"/>
              </a:rPr>
            </a:br>
            <a:endParaRPr lang="es-MX" sz="3200" dirty="0"/>
          </a:p>
        </p:txBody>
      </p:sp>
      <p:sp>
        <p:nvSpPr>
          <p:cNvPr id="3" name="Marcador de contenido 2">
            <a:extLst>
              <a:ext uri="{FF2B5EF4-FFF2-40B4-BE49-F238E27FC236}">
                <a16:creationId xmlns:a16="http://schemas.microsoft.com/office/drawing/2014/main" id="{A884FEA0-D1D0-427E-8011-E45CACAF17E7}"/>
              </a:ext>
            </a:extLst>
          </p:cNvPr>
          <p:cNvSpPr>
            <a:spLocks noGrp="1"/>
          </p:cNvSpPr>
          <p:nvPr>
            <p:ph idx="1"/>
          </p:nvPr>
        </p:nvSpPr>
        <p:spPr>
          <a:xfrm>
            <a:off x="747517" y="1166274"/>
            <a:ext cx="10872397" cy="2447420"/>
          </a:xfrm>
        </p:spPr>
        <p:txBody>
          <a:bodyPr>
            <a:normAutofit/>
          </a:bodyPr>
          <a:lstStyle/>
          <a:p>
            <a:r>
              <a:rPr lang="es-MX" b="1" dirty="0">
                <a:solidFill>
                  <a:srgbClr val="FF0000"/>
                </a:solidFill>
                <a:effectLst/>
                <a:latin typeface="Arial" panose="020B0604020202020204" pitchFamily="34" charset="0"/>
                <a:ea typeface="Times New Roman" panose="02020603050405020304" pitchFamily="18" charset="0"/>
              </a:rPr>
              <a:t>Arboles binarios distintos</a:t>
            </a:r>
            <a:r>
              <a:rPr lang="es-MX" dirty="0">
                <a:effectLst/>
                <a:latin typeface="Arial" panose="020B0604020202020204" pitchFamily="34" charset="0"/>
                <a:ea typeface="Times New Roman" panose="02020603050405020304" pitchFamily="18" charset="0"/>
              </a:rPr>
              <a:t>: Se dice que dos árboles son distintos cuando sus estructuras son diferentes. </a:t>
            </a:r>
            <a:endParaRPr lang="es-MX" dirty="0">
              <a:effectLst/>
              <a:latin typeface="Times New Roman" panose="02020603050405020304" pitchFamily="18" charset="0"/>
              <a:ea typeface="Times New Roman" panose="02020603050405020304" pitchFamily="18" charset="0"/>
            </a:endParaRPr>
          </a:p>
          <a:p>
            <a:endParaRPr lang="es-MX" dirty="0"/>
          </a:p>
        </p:txBody>
      </p:sp>
      <p:cxnSp>
        <p:nvCxnSpPr>
          <p:cNvPr id="4" name="Conector recto 3">
            <a:extLst>
              <a:ext uri="{FF2B5EF4-FFF2-40B4-BE49-F238E27FC236}">
                <a16:creationId xmlns:a16="http://schemas.microsoft.com/office/drawing/2014/main" id="{1B857772-9276-44FA-90C3-7BD8DA7AAFA5}"/>
              </a:ext>
            </a:extLst>
          </p:cNvPr>
          <p:cNvCxnSpPr>
            <a:cxnSpLocks/>
            <a:stCxn id="8" idx="7"/>
            <a:endCxn id="7" idx="3"/>
          </p:cNvCxnSpPr>
          <p:nvPr/>
        </p:nvCxnSpPr>
        <p:spPr>
          <a:xfrm flipV="1">
            <a:off x="5308069" y="3091306"/>
            <a:ext cx="495281" cy="485519"/>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E1A8CA22-996A-439B-9C3F-69D9C697B3CD}"/>
              </a:ext>
            </a:extLst>
          </p:cNvPr>
          <p:cNvCxnSpPr>
            <a:cxnSpLocks/>
            <a:stCxn id="34" idx="1"/>
            <a:endCxn id="11" idx="5"/>
          </p:cNvCxnSpPr>
          <p:nvPr/>
        </p:nvCxnSpPr>
        <p:spPr>
          <a:xfrm flipH="1" flipV="1">
            <a:off x="7757342" y="2993152"/>
            <a:ext cx="749263" cy="673760"/>
          </a:xfrm>
          <a:prstGeom prst="line">
            <a:avLst/>
          </a:prstGeom>
        </p:spPr>
        <p:style>
          <a:lnRef idx="1">
            <a:schemeClr val="dk1"/>
          </a:lnRef>
          <a:fillRef idx="0">
            <a:schemeClr val="dk1"/>
          </a:fillRef>
          <a:effectRef idx="0">
            <a:schemeClr val="dk1"/>
          </a:effectRef>
          <a:fontRef idx="minor">
            <a:schemeClr val="tx1"/>
          </a:fontRef>
        </p:style>
      </p:cxnSp>
      <p:sp>
        <p:nvSpPr>
          <p:cNvPr id="7" name="Conector 4">
            <a:extLst>
              <a:ext uri="{FF2B5EF4-FFF2-40B4-BE49-F238E27FC236}">
                <a16:creationId xmlns:a16="http://schemas.microsoft.com/office/drawing/2014/main" id="{1D1B85EB-C782-4F65-BE8C-AD49E0D1AF6C}"/>
              </a:ext>
            </a:extLst>
          </p:cNvPr>
          <p:cNvSpPr/>
          <p:nvPr/>
        </p:nvSpPr>
        <p:spPr>
          <a:xfrm>
            <a:off x="5705194" y="2524366"/>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
        <p:nvSpPr>
          <p:cNvPr id="8" name="Conector 8">
            <a:extLst>
              <a:ext uri="{FF2B5EF4-FFF2-40B4-BE49-F238E27FC236}">
                <a16:creationId xmlns:a16="http://schemas.microsoft.com/office/drawing/2014/main" id="{CD071CEF-D174-4EBB-BBDA-FF4C4FFCE2D6}"/>
              </a:ext>
            </a:extLst>
          </p:cNvPr>
          <p:cNvSpPr/>
          <p:nvPr/>
        </p:nvSpPr>
        <p:spPr>
          <a:xfrm>
            <a:off x="4757750" y="3472326"/>
            <a:ext cx="644739"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1" name="Conector 18">
            <a:extLst>
              <a:ext uri="{FF2B5EF4-FFF2-40B4-BE49-F238E27FC236}">
                <a16:creationId xmlns:a16="http://schemas.microsoft.com/office/drawing/2014/main" id="{71C9744E-A0D2-4E29-9706-92FEA974301F}"/>
              </a:ext>
            </a:extLst>
          </p:cNvPr>
          <p:cNvSpPr/>
          <p:nvPr/>
        </p:nvSpPr>
        <p:spPr>
          <a:xfrm>
            <a:off x="7196499" y="2421070"/>
            <a:ext cx="657069" cy="670236"/>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2" name="CuadroTexto 11">
            <a:extLst>
              <a:ext uri="{FF2B5EF4-FFF2-40B4-BE49-F238E27FC236}">
                <a16:creationId xmlns:a16="http://schemas.microsoft.com/office/drawing/2014/main" id="{F34E0B03-BD45-4DFD-ABF4-00FFC79123B2}"/>
              </a:ext>
            </a:extLst>
          </p:cNvPr>
          <p:cNvSpPr txBox="1"/>
          <p:nvPr/>
        </p:nvSpPr>
        <p:spPr>
          <a:xfrm>
            <a:off x="4957242" y="3629054"/>
            <a:ext cx="245754" cy="400110"/>
          </a:xfrm>
          <a:prstGeom prst="rect">
            <a:avLst/>
          </a:prstGeom>
          <a:noFill/>
        </p:spPr>
        <p:txBody>
          <a:bodyPr wrap="square" rtlCol="0">
            <a:spAutoFit/>
          </a:bodyPr>
          <a:lstStyle/>
          <a:p>
            <a:r>
              <a:rPr lang="es-MX" sz="2000" dirty="0"/>
              <a:t>B</a:t>
            </a:r>
          </a:p>
        </p:txBody>
      </p:sp>
      <p:sp>
        <p:nvSpPr>
          <p:cNvPr id="13" name="CuadroTexto 12">
            <a:extLst>
              <a:ext uri="{FF2B5EF4-FFF2-40B4-BE49-F238E27FC236}">
                <a16:creationId xmlns:a16="http://schemas.microsoft.com/office/drawing/2014/main" id="{DA108FAD-7CB2-4692-B5BF-D15A1451D91F}"/>
              </a:ext>
            </a:extLst>
          </p:cNvPr>
          <p:cNvSpPr txBox="1"/>
          <p:nvPr/>
        </p:nvSpPr>
        <p:spPr>
          <a:xfrm>
            <a:off x="7376550" y="2535221"/>
            <a:ext cx="461768" cy="400110"/>
          </a:xfrm>
          <a:prstGeom prst="rect">
            <a:avLst/>
          </a:prstGeom>
          <a:noFill/>
        </p:spPr>
        <p:txBody>
          <a:bodyPr wrap="square" rtlCol="0">
            <a:spAutoFit/>
          </a:bodyPr>
          <a:lstStyle/>
          <a:p>
            <a:r>
              <a:rPr lang="es-MX" sz="2000" dirty="0"/>
              <a:t>A</a:t>
            </a:r>
          </a:p>
        </p:txBody>
      </p:sp>
      <p:sp>
        <p:nvSpPr>
          <p:cNvPr id="34" name="Conector 18">
            <a:extLst>
              <a:ext uri="{FF2B5EF4-FFF2-40B4-BE49-F238E27FC236}">
                <a16:creationId xmlns:a16="http://schemas.microsoft.com/office/drawing/2014/main" id="{5FEEA6A9-18DD-40A9-AF46-BE0C18B5A353}"/>
              </a:ext>
            </a:extLst>
          </p:cNvPr>
          <p:cNvSpPr/>
          <p:nvPr/>
        </p:nvSpPr>
        <p:spPr>
          <a:xfrm>
            <a:off x="8410379" y="3577716"/>
            <a:ext cx="657069" cy="609068"/>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4" name="CuadroTexto 13">
            <a:extLst>
              <a:ext uri="{FF2B5EF4-FFF2-40B4-BE49-F238E27FC236}">
                <a16:creationId xmlns:a16="http://schemas.microsoft.com/office/drawing/2014/main" id="{2E29BACB-1C84-4702-964A-9276C15B2821}"/>
              </a:ext>
            </a:extLst>
          </p:cNvPr>
          <p:cNvSpPr txBox="1"/>
          <p:nvPr/>
        </p:nvSpPr>
        <p:spPr>
          <a:xfrm>
            <a:off x="8564160" y="3700184"/>
            <a:ext cx="349506" cy="400110"/>
          </a:xfrm>
          <a:prstGeom prst="rect">
            <a:avLst/>
          </a:prstGeom>
          <a:noFill/>
        </p:spPr>
        <p:txBody>
          <a:bodyPr wrap="square" rtlCol="0">
            <a:spAutoFit/>
          </a:bodyPr>
          <a:lstStyle/>
          <a:p>
            <a:r>
              <a:rPr lang="es-MX" sz="2000" dirty="0"/>
              <a:t>B</a:t>
            </a:r>
          </a:p>
        </p:txBody>
      </p:sp>
    </p:spTree>
    <p:extLst>
      <p:ext uri="{BB962C8B-B14F-4D97-AF65-F5344CB8AC3E}">
        <p14:creationId xmlns:p14="http://schemas.microsoft.com/office/powerpoint/2010/main" val="150592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6C3667-E287-4302-B7BA-CAC0C24FFCB0}"/>
              </a:ext>
            </a:extLst>
          </p:cNvPr>
          <p:cNvSpPr>
            <a:spLocks noGrp="1"/>
          </p:cNvSpPr>
          <p:nvPr>
            <p:ph idx="1"/>
          </p:nvPr>
        </p:nvSpPr>
        <p:spPr>
          <a:xfrm>
            <a:off x="1143000" y="798443"/>
            <a:ext cx="9905999" cy="1942685"/>
          </a:xfrm>
        </p:spPr>
        <p:txBody>
          <a:bodyPr>
            <a:normAutofit/>
          </a:bodyPr>
          <a:lstStyle/>
          <a:p>
            <a:r>
              <a:rPr lang="es-MX" dirty="0">
                <a:solidFill>
                  <a:srgbClr val="FF0000"/>
                </a:solidFill>
                <a:latin typeface="Arial" panose="020B0604020202020204" pitchFamily="34" charset="0"/>
                <a:ea typeface="Times New Roman" panose="02020603050405020304" pitchFamily="18" charset="0"/>
              </a:rPr>
              <a:t>Arboles binarios similares</a:t>
            </a:r>
            <a:r>
              <a:rPr lang="es-MX" dirty="0">
                <a:latin typeface="Arial" panose="020B0604020202020204" pitchFamily="34" charset="0"/>
                <a:ea typeface="Times New Roman" panose="02020603050405020304" pitchFamily="18" charset="0"/>
              </a:rPr>
              <a:t>: Dos árboles binarios son similares cuando sus estructuras son idénticas, pero la información que contiene sus nodos es diferente.</a:t>
            </a:r>
            <a:endParaRPr lang="es-MX" dirty="0"/>
          </a:p>
        </p:txBody>
      </p:sp>
      <p:cxnSp>
        <p:nvCxnSpPr>
          <p:cNvPr id="6" name="Conector recto 5">
            <a:extLst>
              <a:ext uri="{FF2B5EF4-FFF2-40B4-BE49-F238E27FC236}">
                <a16:creationId xmlns:a16="http://schemas.microsoft.com/office/drawing/2014/main" id="{13F54BE2-B13E-4452-96FF-9CD9AB9E03E1}"/>
              </a:ext>
            </a:extLst>
          </p:cNvPr>
          <p:cNvCxnSpPr>
            <a:cxnSpLocks/>
            <a:stCxn id="9" idx="7"/>
            <a:endCxn id="8" idx="3"/>
          </p:cNvCxnSpPr>
          <p:nvPr/>
        </p:nvCxnSpPr>
        <p:spPr>
          <a:xfrm flipV="1">
            <a:off x="5363748" y="3995940"/>
            <a:ext cx="484026" cy="485519"/>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E194B81F-7451-4D73-8583-DCB6FB80CE76}"/>
              </a:ext>
            </a:extLst>
          </p:cNvPr>
          <p:cNvCxnSpPr>
            <a:cxnSpLocks/>
            <a:stCxn id="12" idx="7"/>
            <a:endCxn id="16" idx="3"/>
          </p:cNvCxnSpPr>
          <p:nvPr/>
        </p:nvCxnSpPr>
        <p:spPr>
          <a:xfrm flipV="1">
            <a:off x="6748406" y="3995940"/>
            <a:ext cx="448237" cy="596737"/>
          </a:xfrm>
          <a:prstGeom prst="line">
            <a:avLst/>
          </a:prstGeom>
        </p:spPr>
        <p:style>
          <a:lnRef idx="1">
            <a:schemeClr val="dk1"/>
          </a:lnRef>
          <a:fillRef idx="0">
            <a:schemeClr val="dk1"/>
          </a:fillRef>
          <a:effectRef idx="0">
            <a:schemeClr val="dk1"/>
          </a:effectRef>
          <a:fontRef idx="minor">
            <a:schemeClr val="tx1"/>
          </a:fontRef>
        </p:style>
      </p:cxnSp>
      <p:sp>
        <p:nvSpPr>
          <p:cNvPr id="8" name="Conector 4">
            <a:extLst>
              <a:ext uri="{FF2B5EF4-FFF2-40B4-BE49-F238E27FC236}">
                <a16:creationId xmlns:a16="http://schemas.microsoft.com/office/drawing/2014/main" id="{E0E9F5A0-7432-4C47-9361-47C64B7C4D23}"/>
              </a:ext>
            </a:extLst>
          </p:cNvPr>
          <p:cNvSpPr/>
          <p:nvPr/>
        </p:nvSpPr>
        <p:spPr>
          <a:xfrm>
            <a:off x="5749618" y="3429000"/>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
        <p:nvSpPr>
          <p:cNvPr id="9" name="Conector 8">
            <a:extLst>
              <a:ext uri="{FF2B5EF4-FFF2-40B4-BE49-F238E27FC236}">
                <a16:creationId xmlns:a16="http://schemas.microsoft.com/office/drawing/2014/main" id="{1A140AA4-DE1E-4115-86B5-0D00FC43D6C2}"/>
              </a:ext>
            </a:extLst>
          </p:cNvPr>
          <p:cNvSpPr/>
          <p:nvPr/>
        </p:nvSpPr>
        <p:spPr>
          <a:xfrm>
            <a:off x="4813429" y="4376960"/>
            <a:ext cx="644739"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0" name="CuadroTexto 9">
            <a:extLst>
              <a:ext uri="{FF2B5EF4-FFF2-40B4-BE49-F238E27FC236}">
                <a16:creationId xmlns:a16="http://schemas.microsoft.com/office/drawing/2014/main" id="{5808E1FF-4E33-4E70-BB28-E623C99FC22A}"/>
              </a:ext>
            </a:extLst>
          </p:cNvPr>
          <p:cNvSpPr txBox="1"/>
          <p:nvPr/>
        </p:nvSpPr>
        <p:spPr>
          <a:xfrm>
            <a:off x="5012921" y="4533688"/>
            <a:ext cx="245754" cy="400110"/>
          </a:xfrm>
          <a:prstGeom prst="rect">
            <a:avLst/>
          </a:prstGeom>
          <a:noFill/>
        </p:spPr>
        <p:txBody>
          <a:bodyPr wrap="square" rtlCol="0">
            <a:spAutoFit/>
          </a:bodyPr>
          <a:lstStyle/>
          <a:p>
            <a:r>
              <a:rPr lang="es-MX" sz="2000" dirty="0"/>
              <a:t>B</a:t>
            </a:r>
          </a:p>
        </p:txBody>
      </p:sp>
      <p:sp>
        <p:nvSpPr>
          <p:cNvPr id="12" name="Conector 18">
            <a:extLst>
              <a:ext uri="{FF2B5EF4-FFF2-40B4-BE49-F238E27FC236}">
                <a16:creationId xmlns:a16="http://schemas.microsoft.com/office/drawing/2014/main" id="{04BE6607-F683-4AAE-9A93-B98124352CBD}"/>
              </a:ext>
            </a:extLst>
          </p:cNvPr>
          <p:cNvSpPr/>
          <p:nvPr/>
        </p:nvSpPr>
        <p:spPr>
          <a:xfrm>
            <a:off x="6187563" y="4503481"/>
            <a:ext cx="657069" cy="609068"/>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3" name="CuadroTexto 12">
            <a:extLst>
              <a:ext uri="{FF2B5EF4-FFF2-40B4-BE49-F238E27FC236}">
                <a16:creationId xmlns:a16="http://schemas.microsoft.com/office/drawing/2014/main" id="{743190F7-A120-43BE-8B7F-94A8ED0A816C}"/>
              </a:ext>
            </a:extLst>
          </p:cNvPr>
          <p:cNvSpPr txBox="1"/>
          <p:nvPr/>
        </p:nvSpPr>
        <p:spPr>
          <a:xfrm>
            <a:off x="6341344" y="4607960"/>
            <a:ext cx="349506" cy="400110"/>
          </a:xfrm>
          <a:prstGeom prst="rect">
            <a:avLst/>
          </a:prstGeom>
          <a:noFill/>
        </p:spPr>
        <p:txBody>
          <a:bodyPr wrap="square" rtlCol="0">
            <a:spAutoFit/>
          </a:bodyPr>
          <a:lstStyle/>
          <a:p>
            <a:r>
              <a:rPr lang="es-MX" sz="2000" dirty="0"/>
              <a:t>D</a:t>
            </a:r>
          </a:p>
        </p:txBody>
      </p:sp>
      <p:sp>
        <p:nvSpPr>
          <p:cNvPr id="16" name="Conector 4">
            <a:extLst>
              <a:ext uri="{FF2B5EF4-FFF2-40B4-BE49-F238E27FC236}">
                <a16:creationId xmlns:a16="http://schemas.microsoft.com/office/drawing/2014/main" id="{2463116D-8640-4895-AB42-EE54C72BFF2B}"/>
              </a:ext>
            </a:extLst>
          </p:cNvPr>
          <p:cNvSpPr/>
          <p:nvPr/>
        </p:nvSpPr>
        <p:spPr>
          <a:xfrm>
            <a:off x="7098487" y="3429000"/>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Tree>
    <p:extLst>
      <p:ext uri="{BB962C8B-B14F-4D97-AF65-F5344CB8AC3E}">
        <p14:creationId xmlns:p14="http://schemas.microsoft.com/office/powerpoint/2010/main" val="523091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7E0AA6-A01A-46AB-912C-6E6CB997E284}"/>
              </a:ext>
            </a:extLst>
          </p:cNvPr>
          <p:cNvSpPr>
            <a:spLocks noGrp="1"/>
          </p:cNvSpPr>
          <p:nvPr>
            <p:ph idx="1"/>
          </p:nvPr>
        </p:nvSpPr>
        <p:spPr>
          <a:xfrm>
            <a:off x="1296155" y="1185249"/>
            <a:ext cx="9905999" cy="1323707"/>
          </a:xfrm>
        </p:spPr>
        <p:txBody>
          <a:bodyPr>
            <a:normAutofit/>
          </a:bodyPr>
          <a:lstStyle/>
          <a:p>
            <a:pPr marL="0" indent="0">
              <a:buNone/>
            </a:pPr>
            <a:r>
              <a:rPr lang="es-MX" dirty="0">
                <a:solidFill>
                  <a:srgbClr val="FF0000"/>
                </a:solidFill>
                <a:effectLst/>
                <a:latin typeface="Arial" panose="020B0604020202020204" pitchFamily="34" charset="0"/>
                <a:ea typeface="Times New Roman" panose="02020603050405020304" pitchFamily="18" charset="0"/>
              </a:rPr>
              <a:t>Arboles binarios equivalentes</a:t>
            </a:r>
            <a:r>
              <a:rPr lang="es-MX" dirty="0">
                <a:effectLst/>
                <a:latin typeface="Arial" panose="020B0604020202020204" pitchFamily="34" charset="0"/>
                <a:ea typeface="Times New Roman" panose="02020603050405020304" pitchFamily="18" charset="0"/>
              </a:rPr>
              <a:t>: Son aquellos que son similares y que además los nodos contienen la misma información.</a:t>
            </a:r>
            <a:endParaRPr lang="es-MX" dirty="0"/>
          </a:p>
        </p:txBody>
      </p:sp>
      <p:cxnSp>
        <p:nvCxnSpPr>
          <p:cNvPr id="4" name="Conector recto 3">
            <a:extLst>
              <a:ext uri="{FF2B5EF4-FFF2-40B4-BE49-F238E27FC236}">
                <a16:creationId xmlns:a16="http://schemas.microsoft.com/office/drawing/2014/main" id="{CFD854B9-09FF-45F0-82EE-64607DB7DC42}"/>
              </a:ext>
            </a:extLst>
          </p:cNvPr>
          <p:cNvCxnSpPr>
            <a:cxnSpLocks/>
            <a:stCxn id="7" idx="0"/>
            <a:endCxn id="6" idx="3"/>
          </p:cNvCxnSpPr>
          <p:nvPr/>
        </p:nvCxnSpPr>
        <p:spPr>
          <a:xfrm flipV="1">
            <a:off x="5413478" y="3064947"/>
            <a:ext cx="420525" cy="1186227"/>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74C2B0A6-B4AB-46E3-AA1E-4EDF873974D4}"/>
              </a:ext>
            </a:extLst>
          </p:cNvPr>
          <p:cNvCxnSpPr>
            <a:cxnSpLocks/>
            <a:stCxn id="9" idx="0"/>
            <a:endCxn id="11" idx="3"/>
          </p:cNvCxnSpPr>
          <p:nvPr/>
        </p:nvCxnSpPr>
        <p:spPr>
          <a:xfrm flipV="1">
            <a:off x="6614253" y="3079381"/>
            <a:ext cx="420526" cy="1140850"/>
          </a:xfrm>
          <a:prstGeom prst="line">
            <a:avLst/>
          </a:prstGeom>
        </p:spPr>
        <p:style>
          <a:lnRef idx="1">
            <a:schemeClr val="dk1"/>
          </a:lnRef>
          <a:fillRef idx="0">
            <a:schemeClr val="dk1"/>
          </a:fillRef>
          <a:effectRef idx="0">
            <a:schemeClr val="dk1"/>
          </a:effectRef>
          <a:fontRef idx="minor">
            <a:schemeClr val="tx1"/>
          </a:fontRef>
        </p:style>
      </p:cxnSp>
      <p:sp>
        <p:nvSpPr>
          <p:cNvPr id="6" name="Conector 4">
            <a:extLst>
              <a:ext uri="{FF2B5EF4-FFF2-40B4-BE49-F238E27FC236}">
                <a16:creationId xmlns:a16="http://schemas.microsoft.com/office/drawing/2014/main" id="{52A216EE-5C90-473C-8CAA-532DFC8FD5FF}"/>
              </a:ext>
            </a:extLst>
          </p:cNvPr>
          <p:cNvSpPr/>
          <p:nvPr/>
        </p:nvSpPr>
        <p:spPr>
          <a:xfrm>
            <a:off x="5735847" y="2498007"/>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
        <p:nvSpPr>
          <p:cNvPr id="7" name="Conector 8">
            <a:extLst>
              <a:ext uri="{FF2B5EF4-FFF2-40B4-BE49-F238E27FC236}">
                <a16:creationId xmlns:a16="http://schemas.microsoft.com/office/drawing/2014/main" id="{6287271E-5162-429F-9007-D83F9B5198AF}"/>
              </a:ext>
            </a:extLst>
          </p:cNvPr>
          <p:cNvSpPr/>
          <p:nvPr/>
        </p:nvSpPr>
        <p:spPr>
          <a:xfrm>
            <a:off x="5091108" y="4251174"/>
            <a:ext cx="644739"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8" name="CuadroTexto 7">
            <a:extLst>
              <a:ext uri="{FF2B5EF4-FFF2-40B4-BE49-F238E27FC236}">
                <a16:creationId xmlns:a16="http://schemas.microsoft.com/office/drawing/2014/main" id="{F55CF1AA-2A6C-4BC5-BF4B-0365985DA09E}"/>
              </a:ext>
            </a:extLst>
          </p:cNvPr>
          <p:cNvSpPr txBox="1"/>
          <p:nvPr/>
        </p:nvSpPr>
        <p:spPr>
          <a:xfrm>
            <a:off x="5290600" y="4407902"/>
            <a:ext cx="245754" cy="400110"/>
          </a:xfrm>
          <a:prstGeom prst="rect">
            <a:avLst/>
          </a:prstGeom>
          <a:noFill/>
        </p:spPr>
        <p:txBody>
          <a:bodyPr wrap="square" rtlCol="0">
            <a:spAutoFit/>
          </a:bodyPr>
          <a:lstStyle/>
          <a:p>
            <a:r>
              <a:rPr lang="es-MX" sz="2000" dirty="0"/>
              <a:t>B</a:t>
            </a:r>
          </a:p>
        </p:txBody>
      </p:sp>
      <p:sp>
        <p:nvSpPr>
          <p:cNvPr id="9" name="Conector 18">
            <a:extLst>
              <a:ext uri="{FF2B5EF4-FFF2-40B4-BE49-F238E27FC236}">
                <a16:creationId xmlns:a16="http://schemas.microsoft.com/office/drawing/2014/main" id="{DBADA67A-3615-44F4-9D1B-60639C2CF27A}"/>
              </a:ext>
            </a:extLst>
          </p:cNvPr>
          <p:cNvSpPr/>
          <p:nvPr/>
        </p:nvSpPr>
        <p:spPr>
          <a:xfrm>
            <a:off x="6291883" y="4220231"/>
            <a:ext cx="644740"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0" name="CuadroTexto 9">
            <a:extLst>
              <a:ext uri="{FF2B5EF4-FFF2-40B4-BE49-F238E27FC236}">
                <a16:creationId xmlns:a16="http://schemas.microsoft.com/office/drawing/2014/main" id="{EBEB58FB-FB4E-4AC8-A6E9-428BBE6E9AD5}"/>
              </a:ext>
            </a:extLst>
          </p:cNvPr>
          <p:cNvSpPr txBox="1"/>
          <p:nvPr/>
        </p:nvSpPr>
        <p:spPr>
          <a:xfrm>
            <a:off x="6439500" y="4407903"/>
            <a:ext cx="349506" cy="400110"/>
          </a:xfrm>
          <a:prstGeom prst="rect">
            <a:avLst/>
          </a:prstGeom>
          <a:noFill/>
        </p:spPr>
        <p:txBody>
          <a:bodyPr wrap="square" rtlCol="0">
            <a:spAutoFit/>
          </a:bodyPr>
          <a:lstStyle/>
          <a:p>
            <a:r>
              <a:rPr lang="es-MX" sz="2000" dirty="0"/>
              <a:t>B</a:t>
            </a:r>
          </a:p>
        </p:txBody>
      </p:sp>
      <p:sp>
        <p:nvSpPr>
          <p:cNvPr id="11" name="Conector 4">
            <a:extLst>
              <a:ext uri="{FF2B5EF4-FFF2-40B4-BE49-F238E27FC236}">
                <a16:creationId xmlns:a16="http://schemas.microsoft.com/office/drawing/2014/main" id="{29CEEC48-67EF-4535-8F48-16A3C12924E0}"/>
              </a:ext>
            </a:extLst>
          </p:cNvPr>
          <p:cNvSpPr/>
          <p:nvPr/>
        </p:nvSpPr>
        <p:spPr>
          <a:xfrm>
            <a:off x="6936623" y="2512441"/>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Tree>
    <p:extLst>
      <p:ext uri="{BB962C8B-B14F-4D97-AF65-F5344CB8AC3E}">
        <p14:creationId xmlns:p14="http://schemas.microsoft.com/office/powerpoint/2010/main" val="359022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195288-9825-472D-81F4-A903C6D780CE}"/>
              </a:ext>
            </a:extLst>
          </p:cNvPr>
          <p:cNvSpPr>
            <a:spLocks noGrp="1"/>
          </p:cNvSpPr>
          <p:nvPr>
            <p:ph idx="1"/>
          </p:nvPr>
        </p:nvSpPr>
        <p:spPr>
          <a:xfrm>
            <a:off x="3024554" y="295422"/>
            <a:ext cx="6187686" cy="6562578"/>
          </a:xfrm>
        </p:spPr>
        <p:txBody>
          <a:bodyPr>
            <a:normAutofit fontScale="25000" lnSpcReduction="20000"/>
          </a:bodyPr>
          <a:lstStyle/>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Buscar</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Inserción</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Recorrido</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Orden </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err="1">
                <a:solidFill>
                  <a:srgbClr val="000000"/>
                </a:solidFill>
                <a:effectLst/>
                <a:latin typeface="Arial" panose="020B0604020202020204" pitchFamily="34" charset="0"/>
                <a:ea typeface="Times New Roman" panose="02020603050405020304" pitchFamily="18" charset="0"/>
              </a:rPr>
              <a:t>Pre-orden</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err="1">
                <a:solidFill>
                  <a:srgbClr val="000000"/>
                </a:solidFill>
                <a:effectLst/>
                <a:latin typeface="Arial" panose="020B0604020202020204" pitchFamily="34" charset="0"/>
                <a:ea typeface="Times New Roman" panose="02020603050405020304" pitchFamily="18" charset="0"/>
              </a:rPr>
              <a:t>Pos-torden</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Eliminar</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Árbol de expresión </a:t>
            </a:r>
            <a:endParaRPr lang="es-MX" sz="56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effectLst/>
                <a:latin typeface="Arial" panose="020B0604020202020204" pitchFamily="34" charset="0"/>
                <a:ea typeface="Times New Roman" panose="02020603050405020304" pitchFamily="18" charset="0"/>
              </a:rPr>
              <a:t>Reglas para la construcción de árboles de expresión</a:t>
            </a:r>
            <a:endParaRPr lang="es-MX"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MX" sz="5600" dirty="0">
                <a:effectLst/>
                <a:latin typeface="Arial" panose="020B0604020202020204" pitchFamily="34" charset="0"/>
                <a:ea typeface="Times New Roman" panose="02020603050405020304" pitchFamily="18" charset="0"/>
              </a:rPr>
              <a:t>Árbol binario equilibrado </a:t>
            </a:r>
            <a:endParaRPr lang="es-MX"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effectLst/>
                <a:latin typeface="Arial" panose="020B0604020202020204" pitchFamily="34" charset="0"/>
                <a:ea typeface="Times New Roman" panose="02020603050405020304" pitchFamily="18" charset="0"/>
              </a:rPr>
              <a:t>Arboles enhebrados</a:t>
            </a:r>
            <a:endParaRPr lang="es-MX"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effectLst/>
                <a:latin typeface="Arial" panose="020B0604020202020204" pitchFamily="34" charset="0"/>
                <a:ea typeface="Times New Roman" panose="02020603050405020304" pitchFamily="18" charset="0"/>
              </a:rPr>
              <a:t>Aplicaciones</a:t>
            </a:r>
            <a:endParaRPr lang="es-MX"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effectLst/>
                <a:latin typeface="Arial" panose="020B0604020202020204" pitchFamily="34" charset="0"/>
                <a:ea typeface="Times New Roman" panose="02020603050405020304" pitchFamily="18" charset="0"/>
              </a:rPr>
              <a:t>Ventajas</a:t>
            </a:r>
            <a:endParaRPr lang="es-MX" sz="5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s-ES_tradnl" sz="5600" dirty="0">
                <a:solidFill>
                  <a:srgbClr val="000000"/>
                </a:solidFill>
                <a:effectLst/>
                <a:latin typeface="Arial" panose="020B0604020202020204" pitchFamily="34" charset="0"/>
                <a:ea typeface="Times New Roman" panose="02020603050405020304" pitchFamily="18" charset="0"/>
              </a:rPr>
              <a:t>Desventajas</a:t>
            </a:r>
            <a:endParaRPr lang="es-MX" sz="5600" dirty="0">
              <a:solidFill>
                <a:srgbClr val="660000"/>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s-MX" sz="6000" dirty="0">
              <a:solidFill>
                <a:srgbClr val="66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endParaRPr lang="es-MX" sz="5600" dirty="0"/>
          </a:p>
        </p:txBody>
      </p:sp>
    </p:spTree>
    <p:extLst>
      <p:ext uri="{BB962C8B-B14F-4D97-AF65-F5344CB8AC3E}">
        <p14:creationId xmlns:p14="http://schemas.microsoft.com/office/powerpoint/2010/main" val="2681909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4A96C2-A4A1-4704-8824-A2A44126616B}"/>
              </a:ext>
            </a:extLst>
          </p:cNvPr>
          <p:cNvSpPr>
            <a:spLocks noGrp="1"/>
          </p:cNvSpPr>
          <p:nvPr>
            <p:ph idx="1"/>
          </p:nvPr>
        </p:nvSpPr>
        <p:spPr>
          <a:xfrm>
            <a:off x="1296155" y="1061102"/>
            <a:ext cx="9905999" cy="1984888"/>
          </a:xfrm>
        </p:spPr>
        <p:txBody>
          <a:bodyPr/>
          <a:lstStyle/>
          <a:p>
            <a:pPr marL="0" indent="0">
              <a:buNone/>
            </a:pPr>
            <a:r>
              <a:rPr lang="es-MX" dirty="0">
                <a:solidFill>
                  <a:srgbClr val="FF0000"/>
                </a:solidFill>
                <a:effectLst/>
                <a:latin typeface="Arial" panose="020B0604020202020204" pitchFamily="34" charset="0"/>
                <a:ea typeface="Times New Roman" panose="02020603050405020304" pitchFamily="18" charset="0"/>
              </a:rPr>
              <a:t>Arboles binarios completos</a:t>
            </a:r>
            <a:r>
              <a:rPr lang="es-MX" dirty="0">
                <a:effectLst/>
                <a:latin typeface="Arial" panose="020B0604020202020204" pitchFamily="34" charset="0"/>
                <a:ea typeface="Times New Roman" panose="02020603050405020304" pitchFamily="18" charset="0"/>
              </a:rPr>
              <a:t>: Son aquellos árboles en los que todos sus nodos excepto los del ultimo nivel, tiene dos hijos: el subárbol izquierdo y el subárbol derecho.</a:t>
            </a:r>
            <a:endParaRPr lang="es-MX" dirty="0">
              <a:effectLst/>
              <a:latin typeface="Times New Roman" panose="02020603050405020304" pitchFamily="18" charset="0"/>
              <a:ea typeface="Times New Roman" panose="02020603050405020304" pitchFamily="18" charset="0"/>
            </a:endParaRPr>
          </a:p>
          <a:p>
            <a:pPr marL="0" indent="0">
              <a:buNone/>
            </a:pPr>
            <a:endParaRPr lang="es-MX" dirty="0"/>
          </a:p>
        </p:txBody>
      </p:sp>
      <p:cxnSp>
        <p:nvCxnSpPr>
          <p:cNvPr id="4" name="Conector recto 3">
            <a:extLst>
              <a:ext uri="{FF2B5EF4-FFF2-40B4-BE49-F238E27FC236}">
                <a16:creationId xmlns:a16="http://schemas.microsoft.com/office/drawing/2014/main" id="{45CF3AC9-D393-4F48-8C9F-D6468766905A}"/>
              </a:ext>
            </a:extLst>
          </p:cNvPr>
          <p:cNvCxnSpPr>
            <a:cxnSpLocks/>
            <a:stCxn id="7" idx="0"/>
            <a:endCxn id="6" idx="3"/>
          </p:cNvCxnSpPr>
          <p:nvPr/>
        </p:nvCxnSpPr>
        <p:spPr>
          <a:xfrm flipV="1">
            <a:off x="5444863" y="3079382"/>
            <a:ext cx="567321" cy="10150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3827D804-31AF-4151-85C2-AFE92F69B7ED}"/>
              </a:ext>
            </a:extLst>
          </p:cNvPr>
          <p:cNvCxnSpPr>
            <a:cxnSpLocks/>
            <a:stCxn id="9" idx="0"/>
            <a:endCxn id="6" idx="5"/>
          </p:cNvCxnSpPr>
          <p:nvPr/>
        </p:nvCxnSpPr>
        <p:spPr>
          <a:xfrm flipH="1" flipV="1">
            <a:off x="6486126" y="3079382"/>
            <a:ext cx="399191" cy="1015063"/>
          </a:xfrm>
          <a:prstGeom prst="line">
            <a:avLst/>
          </a:prstGeom>
        </p:spPr>
        <p:style>
          <a:lnRef idx="1">
            <a:schemeClr val="dk1"/>
          </a:lnRef>
          <a:fillRef idx="0">
            <a:schemeClr val="dk1"/>
          </a:fillRef>
          <a:effectRef idx="0">
            <a:schemeClr val="dk1"/>
          </a:effectRef>
          <a:fontRef idx="minor">
            <a:schemeClr val="tx1"/>
          </a:fontRef>
        </p:style>
      </p:cxnSp>
      <p:sp>
        <p:nvSpPr>
          <p:cNvPr id="6" name="Conector 4">
            <a:extLst>
              <a:ext uri="{FF2B5EF4-FFF2-40B4-BE49-F238E27FC236}">
                <a16:creationId xmlns:a16="http://schemas.microsoft.com/office/drawing/2014/main" id="{B1A57F8E-240D-4391-8D7D-D3B484E9C5AC}"/>
              </a:ext>
            </a:extLst>
          </p:cNvPr>
          <p:cNvSpPr/>
          <p:nvPr/>
        </p:nvSpPr>
        <p:spPr>
          <a:xfrm>
            <a:off x="5914028" y="2512442"/>
            <a:ext cx="670254" cy="664211"/>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sz="2000" dirty="0">
                <a:solidFill>
                  <a:schemeClr val="tx1"/>
                </a:solidFill>
              </a:rPr>
              <a:t>A</a:t>
            </a:r>
          </a:p>
        </p:txBody>
      </p:sp>
      <p:sp>
        <p:nvSpPr>
          <p:cNvPr id="7" name="Conector 8">
            <a:extLst>
              <a:ext uri="{FF2B5EF4-FFF2-40B4-BE49-F238E27FC236}">
                <a16:creationId xmlns:a16="http://schemas.microsoft.com/office/drawing/2014/main" id="{E46AA4CC-9B74-48D5-834C-1CEABB7FFC51}"/>
              </a:ext>
            </a:extLst>
          </p:cNvPr>
          <p:cNvSpPr/>
          <p:nvPr/>
        </p:nvSpPr>
        <p:spPr>
          <a:xfrm>
            <a:off x="5122493" y="4094444"/>
            <a:ext cx="644739"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8" name="CuadroTexto 7">
            <a:extLst>
              <a:ext uri="{FF2B5EF4-FFF2-40B4-BE49-F238E27FC236}">
                <a16:creationId xmlns:a16="http://schemas.microsoft.com/office/drawing/2014/main" id="{CB3A616A-8055-4FED-8390-E7AC9699E077}"/>
              </a:ext>
            </a:extLst>
          </p:cNvPr>
          <p:cNvSpPr txBox="1"/>
          <p:nvPr/>
        </p:nvSpPr>
        <p:spPr>
          <a:xfrm>
            <a:off x="5321985" y="4251172"/>
            <a:ext cx="245754" cy="400110"/>
          </a:xfrm>
          <a:prstGeom prst="rect">
            <a:avLst/>
          </a:prstGeom>
          <a:noFill/>
        </p:spPr>
        <p:txBody>
          <a:bodyPr wrap="square" rtlCol="0">
            <a:spAutoFit/>
          </a:bodyPr>
          <a:lstStyle/>
          <a:p>
            <a:r>
              <a:rPr lang="es-MX" sz="2000" dirty="0"/>
              <a:t>B</a:t>
            </a:r>
          </a:p>
        </p:txBody>
      </p:sp>
      <p:sp>
        <p:nvSpPr>
          <p:cNvPr id="9" name="Conector 18">
            <a:extLst>
              <a:ext uri="{FF2B5EF4-FFF2-40B4-BE49-F238E27FC236}">
                <a16:creationId xmlns:a16="http://schemas.microsoft.com/office/drawing/2014/main" id="{D3B5483C-4403-40C0-B70C-8ADFB910F254}"/>
              </a:ext>
            </a:extLst>
          </p:cNvPr>
          <p:cNvSpPr/>
          <p:nvPr/>
        </p:nvSpPr>
        <p:spPr>
          <a:xfrm>
            <a:off x="6584282" y="4094445"/>
            <a:ext cx="602069" cy="713567"/>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0" name="CuadroTexto 9">
            <a:extLst>
              <a:ext uri="{FF2B5EF4-FFF2-40B4-BE49-F238E27FC236}">
                <a16:creationId xmlns:a16="http://schemas.microsoft.com/office/drawing/2014/main" id="{0D7CEF71-DD92-46CA-8063-509C76B417BF}"/>
              </a:ext>
            </a:extLst>
          </p:cNvPr>
          <p:cNvSpPr txBox="1"/>
          <p:nvPr/>
        </p:nvSpPr>
        <p:spPr>
          <a:xfrm>
            <a:off x="6739605" y="4280506"/>
            <a:ext cx="446746" cy="400110"/>
          </a:xfrm>
          <a:prstGeom prst="rect">
            <a:avLst/>
          </a:prstGeom>
          <a:noFill/>
        </p:spPr>
        <p:txBody>
          <a:bodyPr wrap="square" rtlCol="0">
            <a:spAutoFit/>
          </a:bodyPr>
          <a:lstStyle/>
          <a:p>
            <a:r>
              <a:rPr lang="es-MX" sz="2000" dirty="0"/>
              <a:t>B</a:t>
            </a:r>
          </a:p>
        </p:txBody>
      </p:sp>
    </p:spTree>
    <p:extLst>
      <p:ext uri="{BB962C8B-B14F-4D97-AF65-F5344CB8AC3E}">
        <p14:creationId xmlns:p14="http://schemas.microsoft.com/office/powerpoint/2010/main" val="260392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55D39-2489-4406-BD6B-2C5FEB0B2C1A}"/>
              </a:ext>
            </a:extLst>
          </p:cNvPr>
          <p:cNvSpPr>
            <a:spLocks noGrp="1"/>
          </p:cNvSpPr>
          <p:nvPr>
            <p:ph type="title"/>
          </p:nvPr>
        </p:nvSpPr>
        <p:spPr/>
        <p:txBody>
          <a:bodyPr/>
          <a:lstStyle/>
          <a:p>
            <a:r>
              <a:rPr lang="es-ES" dirty="0">
                <a:latin typeface="Arial" panose="020B0604020202020204" pitchFamily="34" charset="0"/>
                <a:ea typeface="Times New Roman" panose="02020603050405020304" pitchFamily="18" charset="0"/>
              </a:rPr>
              <a:t>Terminología básica</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9579F053-0407-42A2-AC8A-44341C213083}"/>
              </a:ext>
            </a:extLst>
          </p:cNvPr>
          <p:cNvSpPr>
            <a:spLocks noGrp="1"/>
          </p:cNvSpPr>
          <p:nvPr>
            <p:ph idx="1"/>
          </p:nvPr>
        </p:nvSpPr>
        <p:spPr>
          <a:xfrm>
            <a:off x="703386" y="1842868"/>
            <a:ext cx="10846190" cy="4396613"/>
          </a:xfrm>
        </p:spPr>
        <p:txBody>
          <a:bodyPr>
            <a:normAutofit/>
          </a:bodyPr>
          <a:lstStyle/>
          <a:p>
            <a:pPr marL="0" indent="0" algn="just">
              <a:lnSpc>
                <a:spcPct val="115000"/>
              </a:lnSpc>
              <a:buNone/>
            </a:pPr>
            <a:r>
              <a:rPr lang="es-ES" sz="1800" dirty="0">
                <a:effectLst/>
                <a:latin typeface="Arial" panose="020B0604020202020204" pitchFamily="34" charset="0"/>
                <a:ea typeface="Times New Roman" panose="02020603050405020304" pitchFamily="18" charset="0"/>
              </a:rPr>
              <a:t> </a:t>
            </a:r>
            <a:endParaRPr lang="es-MX"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Raíz</a:t>
            </a:r>
            <a:r>
              <a:rPr lang="es-MX" dirty="0">
                <a:effectLst/>
                <a:latin typeface="Arial" panose="020B0604020202020204" pitchFamily="34" charset="0"/>
                <a:ea typeface="Times New Roman" panose="02020603050405020304" pitchFamily="18" charset="0"/>
              </a:rPr>
              <a:t>: El nodo superior de un árbol.</a:t>
            </a: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Padre</a:t>
            </a:r>
            <a:r>
              <a:rPr lang="es-MX" dirty="0">
                <a:effectLst/>
                <a:latin typeface="Arial" panose="020B0604020202020204" pitchFamily="34" charset="0"/>
                <a:ea typeface="Times New Roman" panose="02020603050405020304" pitchFamily="18" charset="0"/>
              </a:rPr>
              <a:t>: La noción inversa de hijo.</a:t>
            </a: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Hijo</a:t>
            </a:r>
            <a:r>
              <a:rPr lang="es-MX" dirty="0">
                <a:effectLst/>
                <a:latin typeface="Arial" panose="020B0604020202020204" pitchFamily="34" charset="0"/>
                <a:ea typeface="Times New Roman" panose="02020603050405020304" pitchFamily="18" charset="0"/>
              </a:rPr>
              <a:t>: Un nodo conectado directamente con otro cuando se aleja de la raíz.</a:t>
            </a: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Hermanos</a:t>
            </a:r>
            <a:r>
              <a:rPr lang="es-MX" dirty="0">
                <a:effectLst/>
                <a:latin typeface="Arial" panose="020B0604020202020204" pitchFamily="34" charset="0"/>
                <a:ea typeface="Times New Roman" panose="02020603050405020304" pitchFamily="18" charset="0"/>
              </a:rPr>
              <a:t>: Un conjunto de nodos con el mismo padre.</a:t>
            </a: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Hoja</a:t>
            </a:r>
            <a:r>
              <a:rPr lang="es-MX" dirty="0">
                <a:effectLst/>
                <a:latin typeface="Arial" panose="020B0604020202020204" pitchFamily="34" charset="0"/>
                <a:ea typeface="Times New Roman" panose="02020603050405020304" pitchFamily="18" charset="0"/>
              </a:rPr>
              <a:t> (llamado nodo externo): Un nodo sin hijo.</a:t>
            </a:r>
            <a:endParaRPr lang="es-MX" dirty="0">
              <a:effectLst/>
              <a:latin typeface="Times New Roman" panose="02020603050405020304" pitchFamily="18" charset="0"/>
              <a:ea typeface="Times New Roman" panose="02020603050405020304" pitchFamily="18" charset="0"/>
            </a:endParaRPr>
          </a:p>
          <a:p>
            <a:pPr marL="0" indent="0" algn="just">
              <a:lnSpc>
                <a:spcPct val="115000"/>
              </a:lnSpc>
              <a:buNone/>
            </a:pPr>
            <a:endParaRPr lang="es-MX" sz="1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915087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C53C5-1782-4430-AB9E-4830F2292383}"/>
              </a:ext>
            </a:extLst>
          </p:cNvPr>
          <p:cNvSpPr>
            <a:spLocks noGrp="1"/>
          </p:cNvSpPr>
          <p:nvPr>
            <p:ph type="title"/>
          </p:nvPr>
        </p:nvSpPr>
        <p:spPr>
          <a:xfrm>
            <a:off x="1396219" y="393896"/>
            <a:ext cx="9905998" cy="841716"/>
          </a:xfrm>
        </p:spPr>
        <p:txBody>
          <a:bodyPr>
            <a:normAutofit fontScale="90000"/>
          </a:bodyPr>
          <a:lstStyle/>
          <a:p>
            <a:pPr>
              <a:lnSpc>
                <a:spcPct val="115000"/>
              </a:lnSpc>
            </a:pPr>
            <a:br>
              <a:rPr lang="es-ES" b="1" dirty="0">
                <a:latin typeface="Arial" panose="020B0604020202020204" pitchFamily="34" charset="0"/>
                <a:ea typeface="Times New Roman" panose="02020603050405020304" pitchFamily="18" charset="0"/>
              </a:rPr>
            </a:br>
            <a:br>
              <a:rPr lang="es-ES" b="1" dirty="0">
                <a:latin typeface="Arial" panose="020B0604020202020204" pitchFamily="34" charset="0"/>
                <a:ea typeface="Times New Roman" panose="02020603050405020304" pitchFamily="18" charset="0"/>
              </a:rPr>
            </a:br>
            <a:r>
              <a:rPr lang="es-ES" b="1" dirty="0">
                <a:latin typeface="Arial" panose="020B0604020202020204" pitchFamily="34" charset="0"/>
                <a:ea typeface="Times New Roman" panose="02020603050405020304" pitchFamily="18" charset="0"/>
              </a:rPr>
              <a:t>Terminología  complementaria</a:t>
            </a:r>
            <a:br>
              <a:rPr lang="es-MX" dirty="0">
                <a:latin typeface="Times New Roman" panose="02020603050405020304" pitchFamily="18" charset="0"/>
                <a:ea typeface="Times New Roman" panose="02020603050405020304" pitchFamily="18" charset="0"/>
              </a:rPr>
            </a:br>
            <a:r>
              <a:rPr lang="es-ES" dirty="0">
                <a:latin typeface="Arial" panose="020B0604020202020204" pitchFamily="34" charset="0"/>
                <a:ea typeface="Times New Roman" panose="02020603050405020304" pitchFamily="18" charset="0"/>
              </a:rPr>
              <a:t> </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4EA09ACC-C696-412A-BE86-3827F7042F90}"/>
              </a:ext>
            </a:extLst>
          </p:cNvPr>
          <p:cNvSpPr>
            <a:spLocks noGrp="1"/>
          </p:cNvSpPr>
          <p:nvPr>
            <p:ph idx="1"/>
          </p:nvPr>
        </p:nvSpPr>
        <p:spPr>
          <a:xfrm>
            <a:off x="1141412" y="1588168"/>
            <a:ext cx="9905999" cy="4203033"/>
          </a:xfrm>
        </p:spPr>
        <p:txBody>
          <a:bodyPr>
            <a:normAutofit/>
          </a:bodyPr>
          <a:lstStyle/>
          <a:p>
            <a:pPr marL="342900" lvl="0" indent="-342900" algn="just">
              <a:lnSpc>
                <a:spcPct val="115000"/>
              </a:lnSpc>
              <a:buFont typeface="Wingdings" panose="05000000000000000000" pitchFamily="2" charset="2"/>
              <a:buChar char=""/>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Camino</a:t>
            </a:r>
            <a:r>
              <a:rPr lang="es-MX" sz="2800" dirty="0">
                <a:effectLst/>
                <a:latin typeface="Arial" panose="020B0604020202020204" pitchFamily="34" charset="0"/>
                <a:ea typeface="Times New Roman" panose="02020603050405020304" pitchFamily="18" charset="0"/>
              </a:rPr>
              <a:t>: Secuencia de nodos conectados dentro de un árbol</a:t>
            </a:r>
            <a:endParaRPr lang="es-MX"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Longitud de camino</a:t>
            </a:r>
            <a:r>
              <a:rPr lang="es-MX" sz="2800" dirty="0">
                <a:effectLst/>
                <a:latin typeface="Arial" panose="020B0604020202020204" pitchFamily="34" charset="0"/>
                <a:ea typeface="Times New Roman" panose="02020603050405020304" pitchFamily="18" charset="0"/>
              </a:rPr>
              <a:t>: Es el número arcos que deben ser recorridos para llegar desde la raíz al último nodo.</a:t>
            </a:r>
            <a:endParaRPr lang="es-MX"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Altura de un árbol</a:t>
            </a:r>
            <a:r>
              <a:rPr lang="es-MX" sz="2800" dirty="0">
                <a:effectLst/>
                <a:latin typeface="Arial" panose="020B0604020202020204" pitchFamily="34" charset="0"/>
                <a:ea typeface="Times New Roman" panose="02020603050405020304" pitchFamily="18" charset="0"/>
              </a:rPr>
              <a:t>: Es el nivel más alto del árbol. La altura es igual a la longitud del camino desde el nodo raíz a la hoja más lejana que sea alcanzable para él.</a:t>
            </a:r>
            <a:endParaRPr lang="es-MX" sz="2800"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90896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EB4C8A-392B-40EA-94B2-FB6243CD09F7}"/>
              </a:ext>
            </a:extLst>
          </p:cNvPr>
          <p:cNvSpPr>
            <a:spLocks noGrp="1"/>
          </p:cNvSpPr>
          <p:nvPr>
            <p:ph idx="1"/>
          </p:nvPr>
        </p:nvSpPr>
        <p:spPr>
          <a:xfrm>
            <a:off x="1143000" y="1848434"/>
            <a:ext cx="9905999" cy="3541714"/>
          </a:xfrm>
        </p:spPr>
        <p:txBody>
          <a:bodyPr/>
          <a:lstStyle/>
          <a:p>
            <a:pPr marL="342900" lvl="0" indent="-342900" algn="just">
              <a:lnSpc>
                <a:spcPct val="115000"/>
              </a:lnSpc>
              <a:buFont typeface="Wingdings" panose="05000000000000000000" pitchFamily="2" charset="2"/>
              <a:buChar char=""/>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Nivel (Profundidad): </a:t>
            </a:r>
            <a:r>
              <a:rPr lang="es-MX" sz="2800" dirty="0">
                <a:effectLst/>
                <a:latin typeface="Arial" panose="020B0604020202020204" pitchFamily="34" charset="0"/>
                <a:ea typeface="Times New Roman" panose="02020603050405020304" pitchFamily="18" charset="0"/>
              </a:rPr>
              <a:t>De un árbol, es el número de nodos que se encuentra entre él y la raíz.</a:t>
            </a:r>
            <a:endParaRPr lang="es-MX"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Grado</a:t>
            </a:r>
            <a:r>
              <a:rPr lang="es-MX" sz="2800" dirty="0">
                <a:effectLst/>
                <a:latin typeface="Arial" panose="020B0604020202020204" pitchFamily="34" charset="0"/>
                <a:ea typeface="Times New Roman" panose="02020603050405020304" pitchFamily="18" charset="0"/>
              </a:rPr>
              <a:t>: Número de hijos del nodo.</a:t>
            </a:r>
            <a:endParaRPr lang="es-MX" sz="2800"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735457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98C58-0383-4BFD-AE84-CF562C31F108}"/>
              </a:ext>
            </a:extLst>
          </p:cNvPr>
          <p:cNvSpPr>
            <a:spLocks noGrp="1"/>
          </p:cNvSpPr>
          <p:nvPr>
            <p:ph type="title"/>
          </p:nvPr>
        </p:nvSpPr>
        <p:spPr>
          <a:xfrm>
            <a:off x="1831223" y="2689715"/>
            <a:ext cx="9905998" cy="1478570"/>
          </a:xfrm>
        </p:spPr>
        <p:txBody>
          <a:bodyPr>
            <a:normAutofit/>
          </a:bodyPr>
          <a:lstStyle/>
          <a:p>
            <a:r>
              <a:rPr lang="es-MX" sz="4800" dirty="0"/>
              <a:t>ÁRBOLES BINARIOS DE BUSQUEDA</a:t>
            </a:r>
          </a:p>
        </p:txBody>
      </p:sp>
    </p:spTree>
    <p:extLst>
      <p:ext uri="{BB962C8B-B14F-4D97-AF65-F5344CB8AC3E}">
        <p14:creationId xmlns:p14="http://schemas.microsoft.com/office/powerpoint/2010/main" val="931893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0CAC09-B873-4375-9C57-317200BDBC3D}"/>
              </a:ext>
            </a:extLst>
          </p:cNvPr>
          <p:cNvSpPr>
            <a:spLocks noGrp="1"/>
          </p:cNvSpPr>
          <p:nvPr>
            <p:ph idx="1"/>
          </p:nvPr>
        </p:nvSpPr>
        <p:spPr>
          <a:xfrm>
            <a:off x="497306" y="1909011"/>
            <a:ext cx="11293642" cy="4668254"/>
          </a:xfrm>
        </p:spPr>
        <p:txBody>
          <a:bodyPr/>
          <a:lstStyle/>
          <a:p>
            <a:pPr marL="0" indent="0" algn="just">
              <a:lnSpc>
                <a:spcPct val="115000"/>
              </a:lnSpc>
              <a:buNone/>
            </a:pPr>
            <a:r>
              <a:rPr lang="es-MX" dirty="0">
                <a:effectLst/>
                <a:latin typeface="Arial" panose="020B0604020202020204" pitchFamily="34" charset="0"/>
                <a:ea typeface="Times New Roman" panose="02020603050405020304" pitchFamily="18" charset="0"/>
              </a:rPr>
              <a:t>Es aquel que, dado un nodo, todos los datos del subárbol izquierdo son menores que los datos de ese nodo, mientras que todos los datos del subárbol derecho son mayores que los datos del nodo.</a:t>
            </a:r>
            <a:endParaRPr lang="es-MX"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s-MX" dirty="0">
                <a:effectLst/>
                <a:latin typeface="Arial" panose="020B0604020202020204" pitchFamily="34" charset="0"/>
                <a:ea typeface="Times New Roman" panose="02020603050405020304" pitchFamily="18" charset="0"/>
              </a:rPr>
              <a:t>En los árboles binarios se pueden buscar en ellos un término utilizando un algoritmo de búsqueda binaria similar al empleado en arreglos. </a:t>
            </a: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452485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B3AEC8AF-4D63-4F8A-AD7A-762983614BE5}"/>
              </a:ext>
            </a:extLst>
          </p:cNvPr>
          <p:cNvCxnSpPr>
            <a:cxnSpLocks/>
            <a:stCxn id="74" idx="0"/>
            <a:endCxn id="7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cto 21">
            <a:extLst>
              <a:ext uri="{FF2B5EF4-FFF2-40B4-BE49-F238E27FC236}">
                <a16:creationId xmlns:a16="http://schemas.microsoft.com/office/drawing/2014/main" id="{57A4E404-4FA5-42A6-BAF9-41C9FDEF1384}"/>
              </a:ext>
            </a:extLst>
          </p:cNvPr>
          <p:cNvCxnSpPr>
            <a:cxnSpLocks/>
            <a:stCxn id="69" idx="5"/>
            <a:endCxn id="7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E0F06352-F415-4785-B07D-016E794838CD}"/>
              </a:ext>
            </a:extLst>
          </p:cNvPr>
          <p:cNvCxnSpPr>
            <a:cxnSpLocks/>
            <a:stCxn id="75" idx="0"/>
            <a:endCxn id="71" idx="3"/>
          </p:cNvCxnSpPr>
          <p:nvPr/>
        </p:nvCxnSpPr>
        <p:spPr>
          <a:xfrm flipV="1">
            <a:off x="2034590" y="3021999"/>
            <a:ext cx="877698" cy="1695762"/>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2C8F27C0-DDF3-43E2-A967-537798F54907}"/>
              </a:ext>
            </a:extLst>
          </p:cNvPr>
          <p:cNvCxnSpPr>
            <a:cxnSpLocks/>
            <a:stCxn id="69" idx="3"/>
            <a:endCxn id="7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2D55F703-3673-4C96-BB1B-5849DE08B1FB}"/>
              </a:ext>
            </a:extLst>
          </p:cNvPr>
          <p:cNvCxnSpPr>
            <a:cxnSpLocks/>
            <a:stCxn id="70" idx="5"/>
            <a:endCxn id="7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69" name="Elipse 68">
            <a:extLst>
              <a:ext uri="{FF2B5EF4-FFF2-40B4-BE49-F238E27FC236}">
                <a16:creationId xmlns:a16="http://schemas.microsoft.com/office/drawing/2014/main" id="{80BF0080-777D-4AF3-B777-7FA31AAD9DD1}"/>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70" name="Elipse 69">
            <a:extLst>
              <a:ext uri="{FF2B5EF4-FFF2-40B4-BE49-F238E27FC236}">
                <a16:creationId xmlns:a16="http://schemas.microsoft.com/office/drawing/2014/main" id="{F64959B6-EB46-41B3-88C1-A0127851C96B}"/>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71" name="Elipse 70">
            <a:extLst>
              <a:ext uri="{FF2B5EF4-FFF2-40B4-BE49-F238E27FC236}">
                <a16:creationId xmlns:a16="http://schemas.microsoft.com/office/drawing/2014/main" id="{27657B11-750F-4418-8B20-8178868F2587}"/>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72" name="Elipse 71">
            <a:extLst>
              <a:ext uri="{FF2B5EF4-FFF2-40B4-BE49-F238E27FC236}">
                <a16:creationId xmlns:a16="http://schemas.microsoft.com/office/drawing/2014/main" id="{74F1D078-A661-4F93-9186-0C2E056FD0E4}"/>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74" name="Elipse 73">
            <a:extLst>
              <a:ext uri="{FF2B5EF4-FFF2-40B4-BE49-F238E27FC236}">
                <a16:creationId xmlns:a16="http://schemas.microsoft.com/office/drawing/2014/main" id="{EA54DE48-EDC8-4A4C-9115-18DEB03F5AE2}"/>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75" name="Elipse 74">
            <a:extLst>
              <a:ext uri="{FF2B5EF4-FFF2-40B4-BE49-F238E27FC236}">
                <a16:creationId xmlns:a16="http://schemas.microsoft.com/office/drawing/2014/main" id="{17C0E0E8-7F06-4081-9659-DF0B6F6AD458}"/>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04" name="CuadroTexto 103">
            <a:extLst>
              <a:ext uri="{FF2B5EF4-FFF2-40B4-BE49-F238E27FC236}">
                <a16:creationId xmlns:a16="http://schemas.microsoft.com/office/drawing/2014/main" id="{60A7D50E-78EC-4D10-AC28-66B5C15F2EC9}"/>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effectLst/>
                <a:latin typeface="Arial" panose="020B0604020202020204" pitchFamily="34" charset="0"/>
                <a:ea typeface="Times New Roman" panose="02020603050405020304" pitchFamily="18" charset="0"/>
              </a:rPr>
              <a:t>4 menor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30 menor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41 mayor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75 mayor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85 mayor que 75</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4747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1D6FE0E7-CEC3-4201-891F-429F4BF468DC}"/>
              </a:ext>
            </a:extLst>
          </p:cNvPr>
          <p:cNvCxnSpPr>
            <a:cxnSpLocks/>
            <a:stCxn id="13" idx="0"/>
            <a:endCxn id="1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785C489C-C4C1-441F-9D4F-35A0F941C293}"/>
              </a:ext>
            </a:extLst>
          </p:cNvPr>
          <p:cNvCxnSpPr>
            <a:cxnSpLocks/>
            <a:stCxn id="9" idx="5"/>
            <a:endCxn id="1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E35C36B7-2251-4567-8E65-5B6FF8BE92C4}"/>
              </a:ext>
            </a:extLst>
          </p:cNvPr>
          <p:cNvCxnSpPr>
            <a:cxnSpLocks/>
            <a:stCxn id="14" idx="0"/>
            <a:endCxn id="11" idx="3"/>
          </p:cNvCxnSpPr>
          <p:nvPr/>
        </p:nvCxnSpPr>
        <p:spPr>
          <a:xfrm flipV="1">
            <a:off x="2034590" y="3021999"/>
            <a:ext cx="877698" cy="1709014"/>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2A23F060-9A8D-450B-984D-CDD94DBC486B}"/>
              </a:ext>
            </a:extLst>
          </p:cNvPr>
          <p:cNvCxnSpPr>
            <a:cxnSpLocks/>
            <a:stCxn id="9" idx="3"/>
            <a:endCxn id="1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089FAF07-3F81-4258-A6A8-EF44003EA324}"/>
              </a:ext>
            </a:extLst>
          </p:cNvPr>
          <p:cNvCxnSpPr>
            <a:cxnSpLocks/>
            <a:stCxn id="10" idx="5"/>
            <a:endCxn id="1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9" name="Elipse 8">
            <a:extLst>
              <a:ext uri="{FF2B5EF4-FFF2-40B4-BE49-F238E27FC236}">
                <a16:creationId xmlns:a16="http://schemas.microsoft.com/office/drawing/2014/main" id="{9BFD324F-685A-4436-8EBB-B16AE1E27BDF}"/>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10" name="Elipse 9">
            <a:extLst>
              <a:ext uri="{FF2B5EF4-FFF2-40B4-BE49-F238E27FC236}">
                <a16:creationId xmlns:a16="http://schemas.microsoft.com/office/drawing/2014/main" id="{B3E75AA8-8687-4A93-A85F-C2150E423E55}"/>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11" name="Elipse 10">
            <a:extLst>
              <a:ext uri="{FF2B5EF4-FFF2-40B4-BE49-F238E27FC236}">
                <a16:creationId xmlns:a16="http://schemas.microsoft.com/office/drawing/2014/main" id="{F3828DC8-38A9-425E-BD9B-55E0D6E64449}"/>
              </a:ext>
            </a:extLst>
          </p:cNvPr>
          <p:cNvSpPr/>
          <p:nvPr/>
        </p:nvSpPr>
        <p:spPr>
          <a:xfrm>
            <a:off x="2791030" y="2315257"/>
            <a:ext cx="828000" cy="828000"/>
          </a:xfrm>
          <a:prstGeom prst="ellipse">
            <a:avLst/>
          </a:prstGeom>
          <a:solidFill>
            <a:srgbClr val="00B0F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2" name="Elipse 11">
            <a:extLst>
              <a:ext uri="{FF2B5EF4-FFF2-40B4-BE49-F238E27FC236}">
                <a16:creationId xmlns:a16="http://schemas.microsoft.com/office/drawing/2014/main" id="{0D557317-B689-4AB2-B594-686ACB68F1C2}"/>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13" name="Elipse 12">
            <a:extLst>
              <a:ext uri="{FF2B5EF4-FFF2-40B4-BE49-F238E27FC236}">
                <a16:creationId xmlns:a16="http://schemas.microsoft.com/office/drawing/2014/main" id="{BF61B0DD-810C-432D-9323-1C2C417CADD8}"/>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14" name="Elipse 13">
            <a:extLst>
              <a:ext uri="{FF2B5EF4-FFF2-40B4-BE49-F238E27FC236}">
                <a16:creationId xmlns:a16="http://schemas.microsoft.com/office/drawing/2014/main" id="{B7444989-D301-40DA-AB51-3364A57050DE}"/>
              </a:ext>
            </a:extLst>
          </p:cNvPr>
          <p:cNvSpPr/>
          <p:nvPr/>
        </p:nvSpPr>
        <p:spPr>
          <a:xfrm>
            <a:off x="1620590" y="4731013"/>
            <a:ext cx="828000" cy="828000"/>
          </a:xfrm>
          <a:prstGeom prst="ellipse">
            <a:avLst/>
          </a:prstGeom>
          <a:solidFill>
            <a:srgbClr val="FF0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6" name="CuadroTexto 15">
            <a:extLst>
              <a:ext uri="{FF2B5EF4-FFF2-40B4-BE49-F238E27FC236}">
                <a16:creationId xmlns:a16="http://schemas.microsoft.com/office/drawing/2014/main" id="{44C5B52E-F9CA-4FF0-BFE1-1EE45A0C52CB}"/>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solidFill>
                  <a:srgbClr val="FF0000"/>
                </a:solidFill>
                <a:effectLst/>
                <a:latin typeface="Arial" panose="020B0604020202020204" pitchFamily="34" charset="0"/>
                <a:ea typeface="Times New Roman" panose="02020603050405020304" pitchFamily="18" charset="0"/>
              </a:rPr>
              <a:t>4</a:t>
            </a:r>
            <a:r>
              <a:rPr lang="es-ES" sz="2400" kern="1200" dirty="0">
                <a:solidFill>
                  <a:srgbClr val="7030A0"/>
                </a:solidFill>
                <a:effectLst/>
                <a:latin typeface="Arial" panose="020B0604020202020204" pitchFamily="34" charset="0"/>
                <a:ea typeface="Times New Roman" panose="02020603050405020304" pitchFamily="18" charset="0"/>
              </a:rPr>
              <a:t> </a:t>
            </a:r>
            <a:r>
              <a:rPr lang="es-ES" sz="2400" kern="1200" dirty="0">
                <a:effectLst/>
                <a:latin typeface="Arial" panose="020B0604020202020204" pitchFamily="34" charset="0"/>
                <a:ea typeface="Times New Roman" panose="02020603050405020304" pitchFamily="18" charset="0"/>
              </a:rPr>
              <a:t>menor que </a:t>
            </a:r>
            <a:r>
              <a:rPr lang="es-ES" sz="2400" kern="1200" dirty="0">
                <a:solidFill>
                  <a:srgbClr val="00B0F0"/>
                </a:solidFill>
                <a:effectLst/>
                <a:latin typeface="Arial" panose="020B0604020202020204" pitchFamily="34" charset="0"/>
                <a:ea typeface="Times New Roman" panose="02020603050405020304" pitchFamily="18" charset="0"/>
              </a:rPr>
              <a:t>30</a:t>
            </a:r>
            <a:endParaRPr lang="es-MX" sz="2400" dirty="0">
              <a:solidFill>
                <a:srgbClr val="00B0F0"/>
              </a:solidFill>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30 menor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41 mayor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75 mayor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85 mayor que 75</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622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14ADDADC-E868-4F8D-8E9E-2955ED0B6801}"/>
              </a:ext>
            </a:extLst>
          </p:cNvPr>
          <p:cNvCxnSpPr>
            <a:cxnSpLocks/>
            <a:stCxn id="13" idx="0"/>
            <a:endCxn id="1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31D6CAD3-031E-4E8E-9126-D8B21D7D6150}"/>
              </a:ext>
            </a:extLst>
          </p:cNvPr>
          <p:cNvCxnSpPr>
            <a:cxnSpLocks/>
            <a:stCxn id="9" idx="5"/>
            <a:endCxn id="1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F5505F41-76A4-432A-A1D5-2599C824273F}"/>
              </a:ext>
            </a:extLst>
          </p:cNvPr>
          <p:cNvCxnSpPr>
            <a:cxnSpLocks/>
            <a:stCxn id="14" idx="0"/>
            <a:endCxn id="11" idx="3"/>
          </p:cNvCxnSpPr>
          <p:nvPr/>
        </p:nvCxnSpPr>
        <p:spPr>
          <a:xfrm flipV="1">
            <a:off x="2034590" y="3021999"/>
            <a:ext cx="877698" cy="1695762"/>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7391CC1C-9A29-48A4-9EAB-C7998870485D}"/>
              </a:ext>
            </a:extLst>
          </p:cNvPr>
          <p:cNvCxnSpPr>
            <a:cxnSpLocks/>
            <a:stCxn id="9" idx="3"/>
            <a:endCxn id="1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CB296439-5300-4AE7-AC0B-78F1099EBAC5}"/>
              </a:ext>
            </a:extLst>
          </p:cNvPr>
          <p:cNvCxnSpPr>
            <a:cxnSpLocks/>
            <a:stCxn id="10" idx="5"/>
            <a:endCxn id="1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9" name="Elipse 8">
            <a:extLst>
              <a:ext uri="{FF2B5EF4-FFF2-40B4-BE49-F238E27FC236}">
                <a16:creationId xmlns:a16="http://schemas.microsoft.com/office/drawing/2014/main" id="{C7CAE93D-4FFD-45E0-AF9D-03C4BDF1BFE3}"/>
              </a:ext>
            </a:extLst>
          </p:cNvPr>
          <p:cNvSpPr/>
          <p:nvPr/>
        </p:nvSpPr>
        <p:spPr>
          <a:xfrm>
            <a:off x="5375999" y="682382"/>
            <a:ext cx="828000" cy="828000"/>
          </a:xfrm>
          <a:prstGeom prst="ellipse">
            <a:avLst/>
          </a:prstGeom>
          <a:solidFill>
            <a:srgbClr val="FF0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10" name="Elipse 9">
            <a:extLst>
              <a:ext uri="{FF2B5EF4-FFF2-40B4-BE49-F238E27FC236}">
                <a16:creationId xmlns:a16="http://schemas.microsoft.com/office/drawing/2014/main" id="{2A7AAA94-AA84-47A0-AA5E-FC7CF0EC9EB0}"/>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11" name="Elipse 10">
            <a:extLst>
              <a:ext uri="{FF2B5EF4-FFF2-40B4-BE49-F238E27FC236}">
                <a16:creationId xmlns:a16="http://schemas.microsoft.com/office/drawing/2014/main" id="{1FEABEA8-37A4-4607-B024-509D717C139C}"/>
              </a:ext>
            </a:extLst>
          </p:cNvPr>
          <p:cNvSpPr/>
          <p:nvPr/>
        </p:nvSpPr>
        <p:spPr>
          <a:xfrm>
            <a:off x="2791030" y="2315257"/>
            <a:ext cx="828000" cy="828000"/>
          </a:xfrm>
          <a:prstGeom prst="ellipse">
            <a:avLst/>
          </a:prstGeom>
          <a:solidFill>
            <a:srgbClr val="00B0F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2" name="Elipse 11">
            <a:extLst>
              <a:ext uri="{FF2B5EF4-FFF2-40B4-BE49-F238E27FC236}">
                <a16:creationId xmlns:a16="http://schemas.microsoft.com/office/drawing/2014/main" id="{0A5CA083-8408-42F4-8B2D-9680DE202E71}"/>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13" name="Elipse 12">
            <a:extLst>
              <a:ext uri="{FF2B5EF4-FFF2-40B4-BE49-F238E27FC236}">
                <a16:creationId xmlns:a16="http://schemas.microsoft.com/office/drawing/2014/main" id="{FB084559-521C-43EA-88CB-CCC513B5629B}"/>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14" name="Elipse 13">
            <a:extLst>
              <a:ext uri="{FF2B5EF4-FFF2-40B4-BE49-F238E27FC236}">
                <a16:creationId xmlns:a16="http://schemas.microsoft.com/office/drawing/2014/main" id="{682CC6E9-96CD-413F-B5A5-B7C16E8ECC2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6" name="CuadroTexto 15">
            <a:extLst>
              <a:ext uri="{FF2B5EF4-FFF2-40B4-BE49-F238E27FC236}">
                <a16:creationId xmlns:a16="http://schemas.microsoft.com/office/drawing/2014/main" id="{9E22B9FE-F4EB-42BF-975D-14AE2662C593}"/>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effectLst/>
                <a:latin typeface="Arial" panose="020B0604020202020204" pitchFamily="34" charset="0"/>
                <a:ea typeface="Times New Roman" panose="02020603050405020304" pitchFamily="18" charset="0"/>
              </a:rPr>
              <a:t>4 menor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solidFill>
                  <a:srgbClr val="00B0F0"/>
                </a:solidFill>
                <a:effectLst/>
                <a:latin typeface="Arial" panose="020B0604020202020204" pitchFamily="34" charset="0"/>
                <a:ea typeface="Times New Roman" panose="02020603050405020304" pitchFamily="18" charset="0"/>
              </a:rPr>
              <a:t>30</a:t>
            </a:r>
            <a:r>
              <a:rPr lang="es-ES" sz="2400" kern="1200" dirty="0">
                <a:effectLst/>
                <a:latin typeface="Arial" panose="020B0604020202020204" pitchFamily="34" charset="0"/>
                <a:ea typeface="Times New Roman" panose="02020603050405020304" pitchFamily="18" charset="0"/>
              </a:rPr>
              <a:t> menor que </a:t>
            </a:r>
            <a:r>
              <a:rPr lang="es-ES" sz="2400" kern="1200" dirty="0">
                <a:solidFill>
                  <a:srgbClr val="FF0000"/>
                </a:solidFill>
                <a:effectLst/>
                <a:latin typeface="Arial" panose="020B0604020202020204" pitchFamily="34" charset="0"/>
                <a:ea typeface="Times New Roman" panose="02020603050405020304" pitchFamily="18" charset="0"/>
              </a:rPr>
              <a:t>55</a:t>
            </a:r>
            <a:endParaRPr lang="es-MX" sz="2400" dirty="0">
              <a:solidFill>
                <a:srgbClr val="FF0000"/>
              </a:solidFill>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41 mayor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75 mayor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85 mayor que 75</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2894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7FFD4BD8-2DF0-4A8E-8FC9-29EE8FD4F6D7}"/>
              </a:ext>
            </a:extLst>
          </p:cNvPr>
          <p:cNvCxnSpPr>
            <a:cxnSpLocks/>
            <a:stCxn id="13" idx="0"/>
            <a:endCxn id="1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09B86501-4529-4F46-8D66-C6F29676CCA7}"/>
              </a:ext>
            </a:extLst>
          </p:cNvPr>
          <p:cNvCxnSpPr>
            <a:cxnSpLocks/>
            <a:stCxn id="9" idx="5"/>
            <a:endCxn id="1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5A6B455E-AFE8-4112-A358-A865339AB5DB}"/>
              </a:ext>
            </a:extLst>
          </p:cNvPr>
          <p:cNvCxnSpPr>
            <a:cxnSpLocks/>
            <a:stCxn id="14" idx="0"/>
            <a:endCxn id="11" idx="3"/>
          </p:cNvCxnSpPr>
          <p:nvPr/>
        </p:nvCxnSpPr>
        <p:spPr>
          <a:xfrm flipV="1">
            <a:off x="2034590" y="3021999"/>
            <a:ext cx="877698" cy="1695762"/>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624761AA-C856-44AE-ADFE-BE4B38A858AA}"/>
              </a:ext>
            </a:extLst>
          </p:cNvPr>
          <p:cNvCxnSpPr>
            <a:cxnSpLocks/>
            <a:stCxn id="9" idx="3"/>
            <a:endCxn id="1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A3EBAD28-61A8-41C7-86E5-B69CDA81EA92}"/>
              </a:ext>
            </a:extLst>
          </p:cNvPr>
          <p:cNvCxnSpPr>
            <a:cxnSpLocks/>
            <a:stCxn id="10" idx="5"/>
            <a:endCxn id="1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9" name="Elipse 8">
            <a:extLst>
              <a:ext uri="{FF2B5EF4-FFF2-40B4-BE49-F238E27FC236}">
                <a16:creationId xmlns:a16="http://schemas.microsoft.com/office/drawing/2014/main" id="{7830EEDC-22C6-4A3F-B4AD-F7529FB700DB}"/>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10" name="Elipse 9">
            <a:extLst>
              <a:ext uri="{FF2B5EF4-FFF2-40B4-BE49-F238E27FC236}">
                <a16:creationId xmlns:a16="http://schemas.microsoft.com/office/drawing/2014/main" id="{0AD49456-3229-4E5E-B6B0-8A1E1F33B6B8}"/>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11" name="Elipse 10">
            <a:extLst>
              <a:ext uri="{FF2B5EF4-FFF2-40B4-BE49-F238E27FC236}">
                <a16:creationId xmlns:a16="http://schemas.microsoft.com/office/drawing/2014/main" id="{0124B1E9-0139-4E50-B71A-4D7F1CFBC4BF}"/>
              </a:ext>
            </a:extLst>
          </p:cNvPr>
          <p:cNvSpPr/>
          <p:nvPr/>
        </p:nvSpPr>
        <p:spPr>
          <a:xfrm>
            <a:off x="2791030" y="2315257"/>
            <a:ext cx="828000" cy="828000"/>
          </a:xfrm>
          <a:prstGeom prst="ellipse">
            <a:avLst/>
          </a:prstGeom>
          <a:solidFill>
            <a:srgbClr val="FF0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2" name="Elipse 11">
            <a:extLst>
              <a:ext uri="{FF2B5EF4-FFF2-40B4-BE49-F238E27FC236}">
                <a16:creationId xmlns:a16="http://schemas.microsoft.com/office/drawing/2014/main" id="{640E03FC-DAD0-4D0B-9271-6D19766F93D4}"/>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13" name="Elipse 12">
            <a:extLst>
              <a:ext uri="{FF2B5EF4-FFF2-40B4-BE49-F238E27FC236}">
                <a16:creationId xmlns:a16="http://schemas.microsoft.com/office/drawing/2014/main" id="{5289837E-1209-4C2F-9804-AE5FD92D33DB}"/>
              </a:ext>
            </a:extLst>
          </p:cNvPr>
          <p:cNvSpPr/>
          <p:nvPr/>
        </p:nvSpPr>
        <p:spPr>
          <a:xfrm>
            <a:off x="3987842" y="4717761"/>
            <a:ext cx="828000" cy="828000"/>
          </a:xfrm>
          <a:prstGeom prst="ellipse">
            <a:avLst/>
          </a:prstGeom>
          <a:solidFill>
            <a:srgbClr val="00B0F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14" name="Elipse 13">
            <a:extLst>
              <a:ext uri="{FF2B5EF4-FFF2-40B4-BE49-F238E27FC236}">
                <a16:creationId xmlns:a16="http://schemas.microsoft.com/office/drawing/2014/main" id="{02DD23E6-AC2E-4E32-99A2-2A9E98B8C69F}"/>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6" name="CuadroTexto 15">
            <a:extLst>
              <a:ext uri="{FF2B5EF4-FFF2-40B4-BE49-F238E27FC236}">
                <a16:creationId xmlns:a16="http://schemas.microsoft.com/office/drawing/2014/main" id="{F8BBA5AB-351E-47AE-8DBF-8AEAB7335CEB}"/>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effectLst/>
                <a:latin typeface="Arial" panose="020B0604020202020204" pitchFamily="34" charset="0"/>
                <a:ea typeface="Times New Roman" panose="02020603050405020304" pitchFamily="18" charset="0"/>
              </a:rPr>
              <a:t>4 menor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30 menor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solidFill>
                  <a:srgbClr val="00B0F0"/>
                </a:solidFill>
                <a:effectLst/>
                <a:latin typeface="Arial" panose="020B0604020202020204" pitchFamily="34" charset="0"/>
                <a:ea typeface="Times New Roman" panose="02020603050405020304" pitchFamily="18" charset="0"/>
              </a:rPr>
              <a:t>41</a:t>
            </a:r>
            <a:r>
              <a:rPr lang="es-ES" sz="2400" kern="1200" dirty="0">
                <a:effectLst/>
                <a:latin typeface="Arial" panose="020B0604020202020204" pitchFamily="34" charset="0"/>
                <a:ea typeface="Times New Roman" panose="02020603050405020304" pitchFamily="18" charset="0"/>
              </a:rPr>
              <a:t> mayor que </a:t>
            </a:r>
            <a:r>
              <a:rPr lang="es-ES" sz="2400" kern="1200" dirty="0">
                <a:solidFill>
                  <a:srgbClr val="FF0000"/>
                </a:solidFill>
                <a:effectLst/>
                <a:latin typeface="Arial" panose="020B0604020202020204" pitchFamily="34" charset="0"/>
                <a:ea typeface="Times New Roman" panose="02020603050405020304" pitchFamily="18" charset="0"/>
              </a:rPr>
              <a:t>30</a:t>
            </a:r>
            <a:endParaRPr lang="es-MX" sz="2400" dirty="0">
              <a:solidFill>
                <a:srgbClr val="FF0000"/>
              </a:solidFill>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75 mayor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85 mayor que 75</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519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736D7-6F55-493B-A278-BDBA624D8324}"/>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78C2F4A9-CAD4-47E1-AEA3-A8173C500065}"/>
              </a:ext>
            </a:extLst>
          </p:cNvPr>
          <p:cNvSpPr>
            <a:spLocks noGrp="1"/>
          </p:cNvSpPr>
          <p:nvPr>
            <p:ph idx="1"/>
          </p:nvPr>
        </p:nvSpPr>
        <p:spPr>
          <a:xfrm>
            <a:off x="1670801" y="1896560"/>
            <a:ext cx="9905999" cy="3541714"/>
          </a:xfrm>
        </p:spPr>
        <p:txBody>
          <a:bodyPr>
            <a:noAutofit/>
          </a:bodyPr>
          <a:lstStyle/>
          <a:p>
            <a:pPr marL="0" indent="0" algn="just" fontAlgn="base">
              <a:lnSpc>
                <a:spcPct val="115000"/>
              </a:lnSpc>
              <a:buNone/>
            </a:pPr>
            <a:r>
              <a:rPr lang="es-MX" dirty="0">
                <a:solidFill>
                  <a:srgbClr val="000000"/>
                </a:solidFill>
                <a:effectLst/>
                <a:latin typeface="Arial" panose="020B0604020202020204" pitchFamily="34" charset="0"/>
                <a:ea typeface="Times New Roman" panose="02020603050405020304" pitchFamily="18" charset="0"/>
              </a:rPr>
              <a:t>La información presente aquí será desde lo general como que es un árbol hasta los tipos de árboles junto con sus métodos y derivados, como su estructura, clasificación, tipos de árboles binarios, terminología básica dentro de estos hasta las aplicaciones en sucesos reales en la vida cotidiana.</a:t>
            </a:r>
            <a:r>
              <a:rPr lang="es-MX" dirty="0">
                <a:effectLst/>
                <a:latin typeface="Arial" panose="020B0604020202020204" pitchFamily="34" charset="0"/>
                <a:ea typeface="Times New Roman" panose="02020603050405020304" pitchFamily="18" charset="0"/>
              </a:rPr>
              <a:t> </a:t>
            </a:r>
            <a:endParaRPr lang="es-MX" dirty="0">
              <a:effectLst/>
              <a:latin typeface="Times New Roman" panose="02020603050405020304" pitchFamily="18" charset="0"/>
              <a:ea typeface="Times New Roman" panose="02020603050405020304" pitchFamily="18" charset="0"/>
            </a:endParaRPr>
          </a:p>
          <a:p>
            <a:pPr marL="0" indent="0">
              <a:buNone/>
            </a:pPr>
            <a:r>
              <a:rPr lang="es-ES" dirty="0">
                <a:solidFill>
                  <a:srgbClr val="000000"/>
                </a:solidFill>
                <a:effectLst/>
                <a:latin typeface="Arial" panose="020B0604020202020204" pitchFamily="34" charset="0"/>
                <a:ea typeface="Times New Roman" panose="02020603050405020304" pitchFamily="18" charset="0"/>
              </a:rPr>
              <a:t>Se presentará dicha información junto con imágenes y algunos ejemplos obtenidos de distintos libros (que estarán en las bibliografías) con los que se puede visualizar y entender mejor la estructura y el funcionamiento de estos</a:t>
            </a:r>
            <a:endParaRPr lang="es-MX" dirty="0"/>
          </a:p>
        </p:txBody>
      </p:sp>
    </p:spTree>
    <p:extLst>
      <p:ext uri="{BB962C8B-B14F-4D97-AF65-F5344CB8AC3E}">
        <p14:creationId xmlns:p14="http://schemas.microsoft.com/office/powerpoint/2010/main" val="2674507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00EF7DC7-9BD1-415F-868D-684FE4AAAA03}"/>
              </a:ext>
            </a:extLst>
          </p:cNvPr>
          <p:cNvCxnSpPr>
            <a:cxnSpLocks/>
            <a:stCxn id="13" idx="0"/>
            <a:endCxn id="1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15EE8C0A-6611-4154-8A7F-2F845CE12C5D}"/>
              </a:ext>
            </a:extLst>
          </p:cNvPr>
          <p:cNvCxnSpPr>
            <a:cxnSpLocks/>
            <a:stCxn id="9" idx="5"/>
            <a:endCxn id="1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3D91FB94-7E6C-4801-B7BF-228F6C7ACA43}"/>
              </a:ext>
            </a:extLst>
          </p:cNvPr>
          <p:cNvCxnSpPr>
            <a:cxnSpLocks/>
            <a:stCxn id="14" idx="0"/>
            <a:endCxn id="11" idx="3"/>
          </p:cNvCxnSpPr>
          <p:nvPr/>
        </p:nvCxnSpPr>
        <p:spPr>
          <a:xfrm flipV="1">
            <a:off x="2034590" y="3021999"/>
            <a:ext cx="877698" cy="1695762"/>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45572A55-1E98-4D8B-8A25-0579F34F7929}"/>
              </a:ext>
            </a:extLst>
          </p:cNvPr>
          <p:cNvCxnSpPr>
            <a:cxnSpLocks/>
            <a:stCxn id="9" idx="3"/>
            <a:endCxn id="1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7568954B-626F-485A-AB7F-FC52E5E305B5}"/>
              </a:ext>
            </a:extLst>
          </p:cNvPr>
          <p:cNvCxnSpPr>
            <a:cxnSpLocks/>
            <a:stCxn id="10" idx="5"/>
            <a:endCxn id="1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9" name="Elipse 8">
            <a:extLst>
              <a:ext uri="{FF2B5EF4-FFF2-40B4-BE49-F238E27FC236}">
                <a16:creationId xmlns:a16="http://schemas.microsoft.com/office/drawing/2014/main" id="{F13894CB-8D87-4F32-95B2-0C4A9B7CCE82}"/>
              </a:ext>
            </a:extLst>
          </p:cNvPr>
          <p:cNvSpPr/>
          <p:nvPr/>
        </p:nvSpPr>
        <p:spPr>
          <a:xfrm>
            <a:off x="5375999" y="682382"/>
            <a:ext cx="828000" cy="828000"/>
          </a:xfrm>
          <a:prstGeom prst="ellipse">
            <a:avLst/>
          </a:prstGeom>
          <a:solidFill>
            <a:srgbClr val="FF0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10" name="Elipse 9">
            <a:extLst>
              <a:ext uri="{FF2B5EF4-FFF2-40B4-BE49-F238E27FC236}">
                <a16:creationId xmlns:a16="http://schemas.microsoft.com/office/drawing/2014/main" id="{E41D7C29-2D57-43F1-A25C-ACD0984059B4}"/>
              </a:ext>
            </a:extLst>
          </p:cNvPr>
          <p:cNvSpPr/>
          <p:nvPr/>
        </p:nvSpPr>
        <p:spPr>
          <a:xfrm>
            <a:off x="8086995" y="2339463"/>
            <a:ext cx="828000" cy="828000"/>
          </a:xfrm>
          <a:prstGeom prst="ellipse">
            <a:avLst/>
          </a:prstGeom>
          <a:solidFill>
            <a:srgbClr val="00B0F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11" name="Elipse 10">
            <a:extLst>
              <a:ext uri="{FF2B5EF4-FFF2-40B4-BE49-F238E27FC236}">
                <a16:creationId xmlns:a16="http://schemas.microsoft.com/office/drawing/2014/main" id="{DBB70BBB-0A07-4BE2-9FE6-D099C9D34C3D}"/>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2" name="Elipse 11">
            <a:extLst>
              <a:ext uri="{FF2B5EF4-FFF2-40B4-BE49-F238E27FC236}">
                <a16:creationId xmlns:a16="http://schemas.microsoft.com/office/drawing/2014/main" id="{DB4B58A2-9584-4F99-A6A4-47860C5E0AB1}"/>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13" name="Elipse 12">
            <a:extLst>
              <a:ext uri="{FF2B5EF4-FFF2-40B4-BE49-F238E27FC236}">
                <a16:creationId xmlns:a16="http://schemas.microsoft.com/office/drawing/2014/main" id="{51F47E9E-25CA-4A22-BFA6-77490F07D07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14" name="Elipse 13">
            <a:extLst>
              <a:ext uri="{FF2B5EF4-FFF2-40B4-BE49-F238E27FC236}">
                <a16:creationId xmlns:a16="http://schemas.microsoft.com/office/drawing/2014/main" id="{7324B760-6A44-4FFA-B6AE-617E37D6BBF8}"/>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6" name="CuadroTexto 15">
            <a:extLst>
              <a:ext uri="{FF2B5EF4-FFF2-40B4-BE49-F238E27FC236}">
                <a16:creationId xmlns:a16="http://schemas.microsoft.com/office/drawing/2014/main" id="{C0BFABE0-CAF8-4EFB-96AD-6C1ABED1B4BD}"/>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effectLst/>
                <a:latin typeface="Arial" panose="020B0604020202020204" pitchFamily="34" charset="0"/>
                <a:ea typeface="Times New Roman" panose="02020603050405020304" pitchFamily="18" charset="0"/>
              </a:rPr>
              <a:t>4 menor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30 menor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41 mayor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solidFill>
                  <a:srgbClr val="00B0F0"/>
                </a:solidFill>
                <a:effectLst/>
                <a:latin typeface="Arial" panose="020B0604020202020204" pitchFamily="34" charset="0"/>
                <a:ea typeface="Times New Roman" panose="02020603050405020304" pitchFamily="18" charset="0"/>
              </a:rPr>
              <a:t>75</a:t>
            </a:r>
            <a:r>
              <a:rPr lang="es-ES" sz="2400" kern="1200" dirty="0">
                <a:effectLst/>
                <a:latin typeface="Arial" panose="020B0604020202020204" pitchFamily="34" charset="0"/>
                <a:ea typeface="Times New Roman" panose="02020603050405020304" pitchFamily="18" charset="0"/>
              </a:rPr>
              <a:t> mayor que </a:t>
            </a:r>
            <a:r>
              <a:rPr lang="es-ES" sz="2400" kern="1200" dirty="0">
                <a:solidFill>
                  <a:srgbClr val="FF0000"/>
                </a:solidFill>
                <a:effectLst/>
                <a:latin typeface="Arial" panose="020B0604020202020204" pitchFamily="34" charset="0"/>
                <a:ea typeface="Times New Roman" panose="02020603050405020304" pitchFamily="18" charset="0"/>
              </a:rPr>
              <a:t>55</a:t>
            </a:r>
            <a:endParaRPr lang="es-MX" sz="2400" dirty="0">
              <a:solidFill>
                <a:srgbClr val="FF0000"/>
              </a:solidFill>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85 mayor que 75</a:t>
            </a:r>
            <a:endParaRPr lang="es-MX"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5024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54A48029-A947-4075-85E5-0BB2D4AAC6BD}"/>
              </a:ext>
            </a:extLst>
          </p:cNvPr>
          <p:cNvCxnSpPr>
            <a:cxnSpLocks/>
            <a:stCxn id="13" idx="0"/>
            <a:endCxn id="11" idx="5"/>
          </p:cNvCxnSpPr>
          <p:nvPr/>
        </p:nvCxnSpPr>
        <p:spPr>
          <a:xfrm flipH="1" flipV="1">
            <a:off x="3497772" y="3021999"/>
            <a:ext cx="904070" cy="1695762"/>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7BDDFA0E-CFB5-4878-BBA6-363E84A1C431}"/>
              </a:ext>
            </a:extLst>
          </p:cNvPr>
          <p:cNvCxnSpPr>
            <a:cxnSpLocks/>
            <a:stCxn id="9" idx="5"/>
            <a:endCxn id="10" idx="1"/>
          </p:cNvCxnSpPr>
          <p:nvPr/>
        </p:nvCxnSpPr>
        <p:spPr>
          <a:xfrm>
            <a:off x="6082741" y="1389124"/>
            <a:ext cx="2125512" cy="1071597"/>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79094863-3EDD-4E88-ACB5-52FFAAB8DEF5}"/>
              </a:ext>
            </a:extLst>
          </p:cNvPr>
          <p:cNvCxnSpPr>
            <a:cxnSpLocks/>
            <a:stCxn id="14" idx="0"/>
            <a:endCxn id="11" idx="3"/>
          </p:cNvCxnSpPr>
          <p:nvPr/>
        </p:nvCxnSpPr>
        <p:spPr>
          <a:xfrm flipV="1">
            <a:off x="2034590" y="3021999"/>
            <a:ext cx="877698" cy="1695762"/>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35CD153B-BAB7-4A60-9C37-56AD07B971BB}"/>
              </a:ext>
            </a:extLst>
          </p:cNvPr>
          <p:cNvCxnSpPr>
            <a:cxnSpLocks/>
            <a:stCxn id="9" idx="3"/>
            <a:endCxn id="11" idx="7"/>
          </p:cNvCxnSpPr>
          <p:nvPr/>
        </p:nvCxnSpPr>
        <p:spPr>
          <a:xfrm flipH="1">
            <a:off x="3497772" y="1389124"/>
            <a:ext cx="1999485" cy="1047391"/>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72818344-2AE5-42DB-89B9-864DF009A009}"/>
              </a:ext>
            </a:extLst>
          </p:cNvPr>
          <p:cNvCxnSpPr>
            <a:cxnSpLocks/>
            <a:stCxn id="10" idx="5"/>
            <a:endCxn id="12" idx="0"/>
          </p:cNvCxnSpPr>
          <p:nvPr/>
        </p:nvCxnSpPr>
        <p:spPr>
          <a:xfrm>
            <a:off x="8793737" y="3046205"/>
            <a:ext cx="921236" cy="1671556"/>
          </a:xfrm>
          <a:prstGeom prst="line">
            <a:avLst/>
          </a:prstGeom>
        </p:spPr>
        <p:style>
          <a:lnRef idx="1">
            <a:schemeClr val="dk1"/>
          </a:lnRef>
          <a:fillRef idx="0">
            <a:schemeClr val="dk1"/>
          </a:fillRef>
          <a:effectRef idx="0">
            <a:schemeClr val="dk1"/>
          </a:effectRef>
          <a:fontRef idx="minor">
            <a:schemeClr val="tx1"/>
          </a:fontRef>
        </p:style>
      </p:cxnSp>
      <p:sp>
        <p:nvSpPr>
          <p:cNvPr id="9" name="Elipse 8">
            <a:extLst>
              <a:ext uri="{FF2B5EF4-FFF2-40B4-BE49-F238E27FC236}">
                <a16:creationId xmlns:a16="http://schemas.microsoft.com/office/drawing/2014/main" id="{595BC157-8060-4C1E-A4CF-462316191AD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55</a:t>
            </a:r>
          </a:p>
        </p:txBody>
      </p:sp>
      <p:sp>
        <p:nvSpPr>
          <p:cNvPr id="10" name="Elipse 9">
            <a:extLst>
              <a:ext uri="{FF2B5EF4-FFF2-40B4-BE49-F238E27FC236}">
                <a16:creationId xmlns:a16="http://schemas.microsoft.com/office/drawing/2014/main" id="{35396DBB-5FD8-4A63-82DB-8347B0044964}"/>
              </a:ext>
            </a:extLst>
          </p:cNvPr>
          <p:cNvSpPr/>
          <p:nvPr/>
        </p:nvSpPr>
        <p:spPr>
          <a:xfrm>
            <a:off x="8086995" y="2339463"/>
            <a:ext cx="828000" cy="828000"/>
          </a:xfrm>
          <a:prstGeom prst="ellipse">
            <a:avLst/>
          </a:prstGeom>
          <a:solidFill>
            <a:srgbClr val="FF0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75</a:t>
            </a:r>
          </a:p>
        </p:txBody>
      </p:sp>
      <p:sp>
        <p:nvSpPr>
          <p:cNvPr id="11" name="Elipse 10">
            <a:extLst>
              <a:ext uri="{FF2B5EF4-FFF2-40B4-BE49-F238E27FC236}">
                <a16:creationId xmlns:a16="http://schemas.microsoft.com/office/drawing/2014/main" id="{8545F40B-DC8B-4982-8D32-58515CCF49D8}"/>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30</a:t>
            </a:r>
          </a:p>
        </p:txBody>
      </p:sp>
      <p:sp>
        <p:nvSpPr>
          <p:cNvPr id="12" name="Elipse 11">
            <a:extLst>
              <a:ext uri="{FF2B5EF4-FFF2-40B4-BE49-F238E27FC236}">
                <a16:creationId xmlns:a16="http://schemas.microsoft.com/office/drawing/2014/main" id="{FFF035EE-7806-44E6-80A8-25D1D052FFFA}"/>
              </a:ext>
            </a:extLst>
          </p:cNvPr>
          <p:cNvSpPr/>
          <p:nvPr/>
        </p:nvSpPr>
        <p:spPr>
          <a:xfrm>
            <a:off x="9300973" y="4717761"/>
            <a:ext cx="828000" cy="828000"/>
          </a:xfrm>
          <a:prstGeom prst="ellipse">
            <a:avLst/>
          </a:prstGeom>
          <a:solidFill>
            <a:srgbClr val="00B0F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85</a:t>
            </a:r>
          </a:p>
        </p:txBody>
      </p:sp>
      <p:sp>
        <p:nvSpPr>
          <p:cNvPr id="13" name="Elipse 12">
            <a:extLst>
              <a:ext uri="{FF2B5EF4-FFF2-40B4-BE49-F238E27FC236}">
                <a16:creationId xmlns:a16="http://schemas.microsoft.com/office/drawing/2014/main" id="{CA31B767-BDB0-4E7E-B1E1-8F8976A52020}"/>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41</a:t>
            </a:r>
          </a:p>
        </p:txBody>
      </p:sp>
      <p:sp>
        <p:nvSpPr>
          <p:cNvPr id="14" name="Elipse 13">
            <a:extLst>
              <a:ext uri="{FF2B5EF4-FFF2-40B4-BE49-F238E27FC236}">
                <a16:creationId xmlns:a16="http://schemas.microsoft.com/office/drawing/2014/main" id="{63AE0997-AE62-476C-BA39-DD707CFC5810}"/>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4</a:t>
            </a:r>
          </a:p>
        </p:txBody>
      </p:sp>
      <p:sp>
        <p:nvSpPr>
          <p:cNvPr id="16" name="CuadroTexto 15">
            <a:extLst>
              <a:ext uri="{FF2B5EF4-FFF2-40B4-BE49-F238E27FC236}">
                <a16:creationId xmlns:a16="http://schemas.microsoft.com/office/drawing/2014/main" id="{2D70A318-C448-4240-A935-06A77A213A50}"/>
              </a:ext>
            </a:extLst>
          </p:cNvPr>
          <p:cNvSpPr txBox="1"/>
          <p:nvPr/>
        </p:nvSpPr>
        <p:spPr>
          <a:xfrm>
            <a:off x="8793737" y="376265"/>
            <a:ext cx="2787315" cy="1938992"/>
          </a:xfrm>
          <a:prstGeom prst="rect">
            <a:avLst/>
          </a:prstGeom>
          <a:noFill/>
        </p:spPr>
        <p:txBody>
          <a:bodyPr wrap="square">
            <a:spAutoFit/>
          </a:bodyPr>
          <a:lstStyle/>
          <a:p>
            <a:pPr algn="just" eaLnBrk="0" fontAlgn="base" hangingPunct="0"/>
            <a:r>
              <a:rPr lang="es-ES" sz="2400" kern="1200" dirty="0">
                <a:effectLst/>
                <a:latin typeface="Arial" panose="020B0604020202020204" pitchFamily="34" charset="0"/>
                <a:ea typeface="Times New Roman" panose="02020603050405020304" pitchFamily="18" charset="0"/>
              </a:rPr>
              <a:t>4 menor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30 menor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41 mayor que 30</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effectLst/>
                <a:latin typeface="Arial" panose="020B0604020202020204" pitchFamily="34" charset="0"/>
                <a:ea typeface="Times New Roman" panose="02020603050405020304" pitchFamily="18" charset="0"/>
              </a:rPr>
              <a:t>75 mayor que 55</a:t>
            </a:r>
            <a:endParaRPr lang="es-MX" sz="2400" dirty="0">
              <a:effectLst/>
              <a:latin typeface="Times New Roman" panose="02020603050405020304" pitchFamily="18" charset="0"/>
              <a:ea typeface="Times New Roman" panose="02020603050405020304" pitchFamily="18" charset="0"/>
            </a:endParaRPr>
          </a:p>
          <a:p>
            <a:pPr algn="just" eaLnBrk="0" fontAlgn="base" hangingPunct="0"/>
            <a:r>
              <a:rPr lang="es-ES" sz="2400" kern="1200" dirty="0">
                <a:solidFill>
                  <a:srgbClr val="00B0F0"/>
                </a:solidFill>
                <a:effectLst/>
                <a:latin typeface="Arial" panose="020B0604020202020204" pitchFamily="34" charset="0"/>
                <a:ea typeface="Times New Roman" panose="02020603050405020304" pitchFamily="18" charset="0"/>
              </a:rPr>
              <a:t>85</a:t>
            </a:r>
            <a:r>
              <a:rPr lang="es-ES" sz="2400" kern="1200" dirty="0">
                <a:effectLst/>
                <a:latin typeface="Arial" panose="020B0604020202020204" pitchFamily="34" charset="0"/>
                <a:ea typeface="Times New Roman" panose="02020603050405020304" pitchFamily="18" charset="0"/>
              </a:rPr>
              <a:t> mayor que </a:t>
            </a:r>
            <a:r>
              <a:rPr lang="es-ES" sz="2400" kern="1200" dirty="0">
                <a:solidFill>
                  <a:srgbClr val="FF0000"/>
                </a:solidFill>
                <a:effectLst/>
                <a:latin typeface="Arial" panose="020B0604020202020204" pitchFamily="34" charset="0"/>
                <a:ea typeface="Times New Roman" panose="02020603050405020304" pitchFamily="18" charset="0"/>
              </a:rPr>
              <a:t>75</a:t>
            </a:r>
            <a:endParaRPr lang="es-MX" sz="24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7085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0ECB0-56A0-4DE6-B578-27DA081062A1}"/>
              </a:ext>
            </a:extLst>
          </p:cNvPr>
          <p:cNvSpPr>
            <a:spLocks noGrp="1"/>
          </p:cNvSpPr>
          <p:nvPr>
            <p:ph type="title"/>
          </p:nvPr>
        </p:nvSpPr>
        <p:spPr/>
        <p:txBody>
          <a:bodyPr>
            <a:normAutofit fontScale="90000"/>
          </a:bodyPr>
          <a:lstStyle/>
          <a:p>
            <a:r>
              <a:rPr lang="es-MX" dirty="0">
                <a:latin typeface="Arial" panose="020B0604020202020204" pitchFamily="34" charset="0"/>
                <a:ea typeface="Times New Roman" panose="02020603050405020304" pitchFamily="18" charset="0"/>
              </a:rPr>
              <a:t>Operaciones en árboles binarios de búsqueda.</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53AE5E68-FA1B-40E3-9840-BB4FDFAE4C0D}"/>
              </a:ext>
            </a:extLst>
          </p:cNvPr>
          <p:cNvSpPr>
            <a:spLocks noGrp="1"/>
          </p:cNvSpPr>
          <p:nvPr>
            <p:ph idx="1"/>
          </p:nvPr>
        </p:nvSpPr>
        <p:spPr>
          <a:xfrm>
            <a:off x="1008890" y="1944687"/>
            <a:ext cx="10626519" cy="4522374"/>
          </a:xfrm>
        </p:spPr>
        <p:txBody>
          <a:bodyPr>
            <a:normAutofit/>
          </a:bodyPr>
          <a:lstStyle/>
          <a:p>
            <a:pPr marL="0" indent="0" algn="just">
              <a:lnSpc>
                <a:spcPct val="115000"/>
              </a:lnSpc>
              <a:buNone/>
            </a:pPr>
            <a:r>
              <a:rPr lang="es-MX" sz="1800" dirty="0">
                <a:effectLst/>
                <a:latin typeface="Arial" panose="020B0604020202020204" pitchFamily="34" charset="0"/>
                <a:ea typeface="Times New Roman" panose="02020603050405020304" pitchFamily="18" charset="0"/>
              </a:rPr>
              <a:t>  </a:t>
            </a:r>
            <a:r>
              <a:rPr lang="es-MX" dirty="0">
                <a:effectLst/>
                <a:latin typeface="Arial" panose="020B0604020202020204" pitchFamily="34" charset="0"/>
                <a:ea typeface="Times New Roman" panose="02020603050405020304" pitchFamily="18" charset="0"/>
              </a:rPr>
              <a:t>Los árboles binarios son recursivos y en consecuencia las operaciones sobre los árboles son recursivas, estas operaciones son:</a:t>
            </a:r>
            <a:endParaRPr lang="es-MX" dirty="0">
              <a:effectLst/>
              <a:latin typeface="Times New Roman" panose="02020603050405020304" pitchFamily="18" charset="0"/>
              <a:ea typeface="Times New Roman" panose="02020603050405020304" pitchFamily="18" charset="0"/>
            </a:endParaRPr>
          </a:p>
          <a:p>
            <a:pPr marL="0" indent="0" algn="ctr">
              <a:lnSpc>
                <a:spcPct val="115000"/>
              </a:lnSpc>
              <a:buNone/>
            </a:pPr>
            <a:r>
              <a:rPr lang="es-MX" dirty="0">
                <a:effectLst/>
                <a:latin typeface="Arial" panose="020B0604020202020204" pitchFamily="34" charset="0"/>
                <a:ea typeface="Times New Roman" panose="02020603050405020304" pitchFamily="18" charset="0"/>
              </a:rPr>
              <a:t> </a:t>
            </a:r>
            <a:endParaRPr lang="es-MX" dirty="0">
              <a:solidFill>
                <a:srgbClr val="FF0000"/>
              </a:solidFill>
              <a:effectLst/>
              <a:latin typeface="Times New Roman" panose="02020603050405020304" pitchFamily="18" charset="0"/>
              <a:ea typeface="Times New Roman" panose="02020603050405020304" pitchFamily="18" charset="0"/>
            </a:endParaRPr>
          </a:p>
          <a:p>
            <a:pPr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      Búsqueda de un nodo.</a:t>
            </a:r>
            <a:endParaRPr lang="es-MX" dirty="0">
              <a:solidFill>
                <a:srgbClr val="FF0000"/>
              </a:solidFill>
              <a:effectLst/>
              <a:latin typeface="Times New Roman" panose="02020603050405020304" pitchFamily="18" charset="0"/>
              <a:ea typeface="Times New Roman" panose="02020603050405020304" pitchFamily="18" charset="0"/>
            </a:endParaRPr>
          </a:p>
          <a:p>
            <a:pPr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      Inserción de un nodo.</a:t>
            </a:r>
            <a:endParaRPr lang="es-MX" dirty="0">
              <a:solidFill>
                <a:srgbClr val="FF0000"/>
              </a:solidFill>
              <a:effectLst/>
              <a:latin typeface="Times New Roman" panose="02020603050405020304" pitchFamily="18" charset="0"/>
              <a:ea typeface="Times New Roman" panose="02020603050405020304" pitchFamily="18" charset="0"/>
            </a:endParaRPr>
          </a:p>
          <a:p>
            <a:pPr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      Recorridos de un árbol.</a:t>
            </a:r>
            <a:endParaRPr lang="es-MX" dirty="0">
              <a:solidFill>
                <a:srgbClr val="FF0000"/>
              </a:solidFill>
              <a:effectLst/>
              <a:latin typeface="Times New Roman" panose="02020603050405020304" pitchFamily="18" charset="0"/>
              <a:ea typeface="Times New Roman" panose="02020603050405020304" pitchFamily="18" charset="0"/>
            </a:endParaRPr>
          </a:p>
          <a:p>
            <a:pPr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      Eliminación de un nodo.</a:t>
            </a:r>
            <a:endParaRPr lang="es-MX" dirty="0">
              <a:solidFill>
                <a:srgbClr val="FF0000"/>
              </a:solidFill>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1919093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31F67-8DDF-45C2-A9E2-1394251158CC}"/>
              </a:ext>
            </a:extLst>
          </p:cNvPr>
          <p:cNvSpPr>
            <a:spLocks noGrp="1"/>
          </p:cNvSpPr>
          <p:nvPr>
            <p:ph type="title"/>
          </p:nvPr>
        </p:nvSpPr>
        <p:spPr/>
        <p:txBody>
          <a:bodyPr/>
          <a:lstStyle/>
          <a:p>
            <a:r>
              <a:rPr lang="es-MX" b="1" dirty="0">
                <a:latin typeface="Arial" panose="020B0604020202020204" pitchFamily="34" charset="0"/>
                <a:ea typeface="Times New Roman" panose="02020603050405020304" pitchFamily="18" charset="0"/>
              </a:rPr>
              <a:t>Buscar</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33B6CB63-362C-4CA6-8C2E-222CB9484333}"/>
              </a:ext>
            </a:extLst>
          </p:cNvPr>
          <p:cNvSpPr>
            <a:spLocks noGrp="1"/>
          </p:cNvSpPr>
          <p:nvPr>
            <p:ph idx="1"/>
          </p:nvPr>
        </p:nvSpPr>
        <p:spPr>
          <a:xfrm>
            <a:off x="651082" y="1658143"/>
            <a:ext cx="11156605" cy="4848674"/>
          </a:xfrm>
        </p:spPr>
        <p:txBody>
          <a:bodyPr>
            <a:normAutofit/>
          </a:bodyPr>
          <a:lstStyle/>
          <a:p>
            <a:pPr indent="0" algn="just">
              <a:lnSpc>
                <a:spcPct val="115000"/>
              </a:lnSpc>
              <a:buNone/>
            </a:pPr>
            <a:endParaRPr lang="es-MX" sz="1800"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La búsqueda de un nodo comienza en el nodo raíz y sigue estos pasos:</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1. La clave buscada se compara con la clave del nodo raíz</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2. Buscar en el árbol para encontrar la posición de inserción del nuevo nodo, que se colocará como nodo hoja.</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3. si la clave buscada es mayor que la clave raíz, la búsqueda se reanuda en el subárbol derecho. Si la clave buscada es menor que la clave raíz, la búsqueda se reanuda con el subárbol izquierdo.</a:t>
            </a: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361384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DE69A-72B4-4CD8-8371-964F9A269CEE}"/>
              </a:ext>
            </a:extLst>
          </p:cNvPr>
          <p:cNvSpPr>
            <a:spLocks noGrp="1"/>
          </p:cNvSpPr>
          <p:nvPr>
            <p:ph type="title"/>
          </p:nvPr>
        </p:nvSpPr>
        <p:spPr/>
        <p:txBody>
          <a:bodyPr/>
          <a:lstStyle/>
          <a:p>
            <a:r>
              <a:rPr lang="es-ES" b="1" dirty="0">
                <a:latin typeface="Arial" panose="020B0604020202020204" pitchFamily="34" charset="0"/>
                <a:ea typeface="Times New Roman" panose="02020603050405020304" pitchFamily="18" charset="0"/>
              </a:rPr>
              <a:t>Inserción</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D9B4DB3C-38A3-4EE5-B906-CC0147AE7AD2}"/>
              </a:ext>
            </a:extLst>
          </p:cNvPr>
          <p:cNvSpPr>
            <a:spLocks noGrp="1"/>
          </p:cNvSpPr>
          <p:nvPr>
            <p:ph idx="1"/>
          </p:nvPr>
        </p:nvSpPr>
        <p:spPr>
          <a:xfrm>
            <a:off x="889621" y="1277144"/>
            <a:ext cx="9905999" cy="4303712"/>
          </a:xfrm>
        </p:spPr>
        <p:txBody>
          <a:bodyPr>
            <a:normAutofit/>
          </a:bodyPr>
          <a:lstStyle/>
          <a:p>
            <a:pPr indent="0" algn="just">
              <a:lnSpc>
                <a:spcPct val="115000"/>
              </a:lnSpc>
              <a:buNone/>
            </a:pP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La operación de inserción de un nodo es una extensión de la operación de búsqueda. Los pasos por seguir son:</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 </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1. Asignar memoria para una nueva estructura nodo</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2. Buscar en el árbol para encontrar la posición de inserción del nuevo nodo, que se colocará como nodo hoja.</a:t>
            </a:r>
            <a:endParaRPr lang="es-MX" dirty="0">
              <a:effectLst/>
              <a:latin typeface="Times New Roman" panose="02020603050405020304" pitchFamily="18" charset="0"/>
              <a:ea typeface="Times New Roman" panose="02020603050405020304" pitchFamily="18" charset="0"/>
            </a:endParaRPr>
          </a:p>
          <a:p>
            <a:pPr indent="0" algn="just">
              <a:lnSpc>
                <a:spcPct val="115000"/>
              </a:lnSpc>
              <a:buNone/>
            </a:pPr>
            <a:r>
              <a:rPr lang="es-MX" dirty="0">
                <a:effectLst/>
                <a:latin typeface="Arial" panose="020B0604020202020204" pitchFamily="34" charset="0"/>
                <a:ea typeface="Times New Roman" panose="02020603050405020304" pitchFamily="18" charset="0"/>
              </a:rPr>
              <a:t>3. Enlazar el nuevo nodo al árbol</a:t>
            </a: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2562340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84E3A-A521-4A40-B800-5BB473602729}"/>
              </a:ext>
            </a:extLst>
          </p:cNvPr>
          <p:cNvSpPr>
            <a:spLocks noGrp="1"/>
          </p:cNvSpPr>
          <p:nvPr>
            <p:ph type="title"/>
          </p:nvPr>
        </p:nvSpPr>
        <p:spPr/>
        <p:txBody>
          <a:bodyPr/>
          <a:lstStyle/>
          <a:p>
            <a:r>
              <a:rPr lang="es-ES" b="1" dirty="0">
                <a:latin typeface="Arial" panose="020B0604020202020204" pitchFamily="34" charset="0"/>
                <a:ea typeface="Times New Roman" panose="02020603050405020304" pitchFamily="18" charset="0"/>
              </a:rPr>
              <a:t>Recorrido</a:t>
            </a:r>
            <a:br>
              <a:rPr lang="es-MX" dirty="0">
                <a:latin typeface="Times New Roman" panose="02020603050405020304" pitchFamily="18" charset="0"/>
                <a:ea typeface="Times New Roman" panose="02020603050405020304" pitchFamily="18" charset="0"/>
              </a:rPr>
            </a:br>
            <a:endParaRPr lang="es-MX" dirty="0"/>
          </a:p>
        </p:txBody>
      </p:sp>
      <p:sp>
        <p:nvSpPr>
          <p:cNvPr id="3" name="Marcador de contenido 2">
            <a:extLst>
              <a:ext uri="{FF2B5EF4-FFF2-40B4-BE49-F238E27FC236}">
                <a16:creationId xmlns:a16="http://schemas.microsoft.com/office/drawing/2014/main" id="{3E517D6A-2AB3-480C-88A8-58EF7490F3C3}"/>
              </a:ext>
            </a:extLst>
          </p:cNvPr>
          <p:cNvSpPr>
            <a:spLocks noGrp="1"/>
          </p:cNvSpPr>
          <p:nvPr>
            <p:ph idx="1"/>
          </p:nvPr>
        </p:nvSpPr>
        <p:spPr>
          <a:xfrm>
            <a:off x="1141412" y="1851922"/>
            <a:ext cx="9905999" cy="4721156"/>
          </a:xfrm>
        </p:spPr>
        <p:txBody>
          <a:bodyPr>
            <a:noAutofit/>
          </a:bodyPr>
          <a:lstStyle/>
          <a:p>
            <a:pPr marL="0" indent="0">
              <a:buNone/>
            </a:pPr>
            <a:r>
              <a:rPr lang="es-ES" sz="2800" dirty="0">
                <a:effectLst/>
                <a:latin typeface="Arial" panose="020B0604020202020204" pitchFamily="34" charset="0"/>
                <a:ea typeface="Times New Roman" panose="02020603050405020304" pitchFamily="18" charset="0"/>
              </a:rPr>
              <a:t>Existen tres tipos de recorridos en un árbol binario. </a:t>
            </a:r>
          </a:p>
          <a:p>
            <a:r>
              <a:rPr lang="es-ES" sz="2800" dirty="0" err="1">
                <a:solidFill>
                  <a:srgbClr val="FF0000"/>
                </a:solidFill>
                <a:effectLst/>
                <a:latin typeface="Arial" panose="020B0604020202020204" pitchFamily="34" charset="0"/>
                <a:ea typeface="Times New Roman" panose="02020603050405020304" pitchFamily="18" charset="0"/>
              </a:rPr>
              <a:t>Preorden</a:t>
            </a:r>
            <a:endParaRPr lang="es-ES" sz="2800" dirty="0">
              <a:solidFill>
                <a:srgbClr val="FF0000"/>
              </a:solidFill>
              <a:effectLst/>
              <a:latin typeface="Arial" panose="020B0604020202020204" pitchFamily="34" charset="0"/>
              <a:ea typeface="Times New Roman" panose="02020603050405020304" pitchFamily="18" charset="0"/>
            </a:endParaRPr>
          </a:p>
          <a:p>
            <a:r>
              <a:rPr lang="es-ES" sz="2800" dirty="0">
                <a:solidFill>
                  <a:srgbClr val="FF0000"/>
                </a:solidFill>
                <a:effectLst/>
                <a:latin typeface="Arial" panose="020B0604020202020204" pitchFamily="34" charset="0"/>
                <a:ea typeface="Times New Roman" panose="02020603050405020304" pitchFamily="18" charset="0"/>
              </a:rPr>
              <a:t> </a:t>
            </a:r>
            <a:r>
              <a:rPr lang="es-ES" sz="2800" dirty="0" err="1">
                <a:solidFill>
                  <a:srgbClr val="FF0000"/>
                </a:solidFill>
                <a:effectLst/>
                <a:latin typeface="Arial" panose="020B0604020202020204" pitchFamily="34" charset="0"/>
                <a:ea typeface="Times New Roman" panose="02020603050405020304" pitchFamily="18" charset="0"/>
              </a:rPr>
              <a:t>Inorden</a:t>
            </a:r>
            <a:r>
              <a:rPr lang="es-ES" sz="2800" dirty="0">
                <a:solidFill>
                  <a:srgbClr val="FF0000"/>
                </a:solidFill>
                <a:effectLst/>
                <a:latin typeface="Arial" panose="020B0604020202020204" pitchFamily="34" charset="0"/>
                <a:ea typeface="Times New Roman" panose="02020603050405020304" pitchFamily="18" charset="0"/>
              </a:rPr>
              <a:t> </a:t>
            </a:r>
          </a:p>
          <a:p>
            <a:r>
              <a:rPr lang="es-ES" sz="2800" dirty="0">
                <a:solidFill>
                  <a:srgbClr val="FF0000"/>
                </a:solidFill>
                <a:effectLst/>
                <a:latin typeface="Arial" panose="020B0604020202020204" pitchFamily="34" charset="0"/>
                <a:ea typeface="Times New Roman" panose="02020603050405020304" pitchFamily="18" charset="0"/>
              </a:rPr>
              <a:t> </a:t>
            </a:r>
            <a:r>
              <a:rPr lang="es-ES" sz="2800" dirty="0" err="1">
                <a:solidFill>
                  <a:srgbClr val="FF0000"/>
                </a:solidFill>
                <a:effectLst/>
                <a:latin typeface="Arial" panose="020B0604020202020204" pitchFamily="34" charset="0"/>
                <a:ea typeface="Times New Roman" panose="02020603050405020304" pitchFamily="18" charset="0"/>
              </a:rPr>
              <a:t>Postorden</a:t>
            </a:r>
            <a:endParaRPr lang="es-ES" sz="2800" dirty="0">
              <a:solidFill>
                <a:srgbClr val="FF0000"/>
              </a:solidFill>
              <a:effectLst/>
              <a:latin typeface="Arial" panose="020B0604020202020204" pitchFamily="34" charset="0"/>
              <a:ea typeface="Times New Roman" panose="02020603050405020304" pitchFamily="18" charset="0"/>
            </a:endParaRPr>
          </a:p>
          <a:p>
            <a:pPr marL="0" indent="0">
              <a:buNone/>
            </a:pPr>
            <a:endParaRPr lang="es-ES" sz="2800" dirty="0">
              <a:latin typeface="Arial" panose="020B0604020202020204" pitchFamily="34" charset="0"/>
              <a:ea typeface="Times New Roman" panose="02020603050405020304" pitchFamily="18" charset="0"/>
            </a:endParaRPr>
          </a:p>
          <a:p>
            <a:pPr marL="0" indent="0">
              <a:buNone/>
            </a:pPr>
            <a:endParaRPr lang="es-ES" sz="2800" dirty="0">
              <a:effectLst/>
              <a:latin typeface="Arial" panose="020B0604020202020204" pitchFamily="34" charset="0"/>
              <a:ea typeface="Times New Roman" panose="02020603050405020304" pitchFamily="18" charset="0"/>
            </a:endParaRPr>
          </a:p>
          <a:p>
            <a:pPr marL="0" indent="0">
              <a:buNone/>
            </a:pPr>
            <a:r>
              <a:rPr lang="es-ES" sz="2800" dirty="0">
                <a:effectLst/>
                <a:latin typeface="Arial" panose="020B0604020202020204" pitchFamily="34" charset="0"/>
                <a:ea typeface="Times New Roman" panose="02020603050405020304" pitchFamily="18" charset="0"/>
              </a:rPr>
              <a:t>El recorrido del árbol es de la siguiente forma</a:t>
            </a:r>
            <a:endParaRPr lang="es-MX" sz="2800" dirty="0"/>
          </a:p>
        </p:txBody>
      </p:sp>
    </p:spTree>
    <p:extLst>
      <p:ext uri="{BB962C8B-B14F-4D97-AF65-F5344CB8AC3E}">
        <p14:creationId xmlns:p14="http://schemas.microsoft.com/office/powerpoint/2010/main" val="55490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8E71B-62FB-410A-9004-6A3D00A99F3F}"/>
              </a:ext>
            </a:extLst>
          </p:cNvPr>
          <p:cNvSpPr>
            <a:spLocks noGrp="1"/>
          </p:cNvSpPr>
          <p:nvPr>
            <p:ph type="title"/>
          </p:nvPr>
        </p:nvSpPr>
        <p:spPr>
          <a:xfrm>
            <a:off x="1406457" y="2169022"/>
            <a:ext cx="9905998" cy="1478570"/>
          </a:xfrm>
        </p:spPr>
        <p:txBody>
          <a:bodyPr>
            <a:normAutofit fontScale="90000"/>
          </a:bodyPr>
          <a:lstStyle/>
          <a:p>
            <a:r>
              <a:rPr lang="es-ES" sz="8000" b="1" dirty="0">
                <a:effectLst/>
                <a:ea typeface="Times New Roman" panose="02020603050405020304" pitchFamily="18" charset="0"/>
              </a:rPr>
              <a:t>Recorrido </a:t>
            </a:r>
            <a:r>
              <a:rPr lang="es-ES" sz="8000" b="1" dirty="0" err="1">
                <a:effectLst/>
                <a:ea typeface="Times New Roman" panose="02020603050405020304" pitchFamily="18" charset="0"/>
              </a:rPr>
              <a:t>in-orden</a:t>
            </a:r>
            <a:br>
              <a:rPr lang="es-MX" sz="1800" dirty="0">
                <a:effectLst/>
                <a:latin typeface="Times New Roman" panose="02020603050405020304" pitchFamily="18" charset="0"/>
                <a:ea typeface="Times New Roman" panose="02020603050405020304" pitchFamily="18" charset="0"/>
              </a:rPr>
            </a:br>
            <a:endParaRPr lang="es-MX" dirty="0"/>
          </a:p>
        </p:txBody>
      </p:sp>
    </p:spTree>
    <p:extLst>
      <p:ext uri="{BB962C8B-B14F-4D97-AF65-F5344CB8AC3E}">
        <p14:creationId xmlns:p14="http://schemas.microsoft.com/office/powerpoint/2010/main" val="1213726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45DA1-4F3E-4ED9-8A0B-1D18E53D94EC}"/>
              </a:ext>
            </a:extLst>
          </p:cNvPr>
          <p:cNvSpPr>
            <a:spLocks noGrp="1"/>
          </p:cNvSpPr>
          <p:nvPr>
            <p:ph type="title"/>
          </p:nvPr>
        </p:nvSpPr>
        <p:spPr>
          <a:xfrm>
            <a:off x="1417983" y="596348"/>
            <a:ext cx="11145077" cy="2014330"/>
          </a:xfrm>
        </p:spPr>
        <p:txBody>
          <a:bodyPr>
            <a:noAutofit/>
          </a:bodyPr>
          <a:lstStyle/>
          <a:p>
            <a:r>
              <a:rPr lang="es-MX" sz="4000" cap="none" dirty="0">
                <a:latin typeface="Arial" panose="020B0604020202020204" pitchFamily="34" charset="0"/>
                <a:ea typeface="Times New Roman" panose="02020603050405020304" pitchFamily="18" charset="0"/>
                <a:cs typeface="Arial" panose="020B0604020202020204" pitchFamily="34" charset="0"/>
              </a:rPr>
              <a:t>El recorrido   </a:t>
            </a:r>
            <a:r>
              <a:rPr lang="es-MX" sz="4000" cap="none" dirty="0" err="1">
                <a:latin typeface="Arial" panose="020B0604020202020204" pitchFamily="34" charset="0"/>
                <a:ea typeface="Times New Roman" panose="02020603050405020304" pitchFamily="18" charset="0"/>
                <a:cs typeface="Arial" panose="020B0604020202020204" pitchFamily="34" charset="0"/>
              </a:rPr>
              <a:t>in-orden</a:t>
            </a:r>
            <a:r>
              <a:rPr lang="es-MX" sz="4000" cap="none" dirty="0">
                <a:latin typeface="Arial" panose="020B0604020202020204" pitchFamily="34" charset="0"/>
                <a:ea typeface="Times New Roman" panose="02020603050405020304" pitchFamily="18" charset="0"/>
                <a:cs typeface="Arial" panose="020B0604020202020204" pitchFamily="34" charset="0"/>
              </a:rPr>
              <a:t> implica los siguientes pasos</a:t>
            </a:r>
            <a:br>
              <a:rPr lang="es-MX" sz="4400" dirty="0">
                <a:latin typeface="Arial" panose="020B0604020202020204" pitchFamily="34" charset="0"/>
                <a:ea typeface="Times New Roman" panose="02020603050405020304" pitchFamily="18" charset="0"/>
                <a:cs typeface="Arial" panose="020B0604020202020204" pitchFamily="34" charset="0"/>
              </a:rPr>
            </a:br>
            <a:endParaRPr lang="es-MX" sz="44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611ABDFD-E538-452E-A62B-9C49C7BBC45F}"/>
              </a:ext>
            </a:extLst>
          </p:cNvPr>
          <p:cNvSpPr>
            <a:spLocks noGrp="1"/>
          </p:cNvSpPr>
          <p:nvPr>
            <p:ph idx="1"/>
          </p:nvPr>
        </p:nvSpPr>
        <p:spPr>
          <a:xfrm>
            <a:off x="2837690" y="2978357"/>
            <a:ext cx="7154449" cy="3064634"/>
          </a:xfrm>
        </p:spPr>
        <p:txBody>
          <a:bodyPr/>
          <a:lstStyle/>
          <a:p>
            <a:pPr>
              <a:lnSpc>
                <a:spcPct val="115000"/>
              </a:lnSpc>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Recorrer el subárbol izquierdo (I)</a:t>
            </a:r>
            <a:endParaRPr lang="es-MX" sz="2800" dirty="0">
              <a:solidFill>
                <a:srgbClr val="FF0000"/>
              </a:solidFill>
              <a:effectLst/>
              <a:latin typeface="Times New Roman" panose="02020603050405020304" pitchFamily="18" charset="0"/>
              <a:ea typeface="Times New Roman" panose="02020603050405020304" pitchFamily="18" charset="0"/>
            </a:endParaRPr>
          </a:p>
          <a:p>
            <a:pPr>
              <a:lnSpc>
                <a:spcPct val="115000"/>
              </a:lnSpc>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Visitar el nodo raíz (N)</a:t>
            </a:r>
            <a:endParaRPr lang="es-MX" sz="2800" dirty="0">
              <a:solidFill>
                <a:srgbClr val="FF0000"/>
              </a:solidFill>
              <a:effectLst/>
              <a:latin typeface="Times New Roman" panose="02020603050405020304" pitchFamily="18" charset="0"/>
              <a:ea typeface="Times New Roman" panose="02020603050405020304" pitchFamily="18" charset="0"/>
            </a:endParaRPr>
          </a:p>
          <a:p>
            <a:pPr>
              <a:lnSpc>
                <a:spcPct val="115000"/>
              </a:lnSpc>
              <a:tabLst>
                <a:tab pos="457200" algn="l"/>
              </a:tabLst>
            </a:pPr>
            <a:r>
              <a:rPr lang="es-MX" sz="2800" dirty="0">
                <a:solidFill>
                  <a:srgbClr val="FF0000"/>
                </a:solidFill>
                <a:effectLst/>
                <a:latin typeface="Arial" panose="020B0604020202020204" pitchFamily="34" charset="0"/>
                <a:ea typeface="Times New Roman" panose="02020603050405020304" pitchFamily="18" charset="0"/>
              </a:rPr>
              <a:t>Recorrer el subárbol derecho (D)</a:t>
            </a:r>
            <a:endParaRPr lang="es-MX" sz="2800" dirty="0">
              <a:solidFill>
                <a:srgbClr val="FF0000"/>
              </a:solidFill>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3041728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FA284A3-BEED-4D71-A2BA-8B54974904B3}"/>
              </a:ext>
            </a:extLst>
          </p:cNvPr>
          <p:cNvSpPr txBox="1"/>
          <p:nvPr/>
        </p:nvSpPr>
        <p:spPr>
          <a:xfrm>
            <a:off x="3038061" y="2610550"/>
            <a:ext cx="6102626" cy="2505301"/>
          </a:xfrm>
          <a:prstGeom prst="rect">
            <a:avLst/>
          </a:prstGeom>
          <a:noFill/>
        </p:spPr>
        <p:txBody>
          <a:bodyPr wrap="square">
            <a:spAutoFit/>
          </a:bodyPr>
          <a:lstStyle/>
          <a:p>
            <a:pPr>
              <a:lnSpc>
                <a:spcPct val="80000"/>
              </a:lnSpc>
            </a:pPr>
            <a:r>
              <a:rPr lang="es-MX" sz="2800" dirty="0">
                <a:solidFill>
                  <a:srgbClr val="0070C0"/>
                </a:solidFill>
                <a:latin typeface="Bahnschrift" panose="020B0502040204020203" pitchFamily="34" charset="0"/>
              </a:rPr>
              <a:t>Función</a:t>
            </a:r>
            <a:r>
              <a:rPr lang="es-MX" sz="2800" dirty="0">
                <a:latin typeface="Bahnschrift" panose="020B0502040204020203" pitchFamily="34" charset="0"/>
              </a:rPr>
              <a:t> </a:t>
            </a:r>
            <a:r>
              <a:rPr lang="es-MX" sz="2800" dirty="0" err="1">
                <a:solidFill>
                  <a:srgbClr val="7030A0"/>
                </a:solidFill>
                <a:latin typeface="Bahnschrift" panose="020B0502040204020203" pitchFamily="34" charset="0"/>
              </a:rPr>
              <a:t>Inorden</a:t>
            </a:r>
            <a:r>
              <a:rPr lang="es-MX" sz="2800" dirty="0">
                <a:solidFill>
                  <a:srgbClr val="7030A0"/>
                </a:solidFill>
                <a:latin typeface="Bahnschrift" panose="020B0502040204020203" pitchFamily="34" charset="0"/>
              </a:rPr>
              <a:t>(): </a:t>
            </a:r>
            <a:r>
              <a:rPr lang="es-MX" sz="2800" dirty="0" err="1">
                <a:latin typeface="Bahnschrift" panose="020B0502040204020203" pitchFamily="34" charset="0"/>
              </a:rPr>
              <a:t>esteArbol</a:t>
            </a:r>
            <a:r>
              <a:rPr lang="es-MX" sz="2800" dirty="0">
                <a:latin typeface="Bahnschrift" panose="020B0502040204020203" pitchFamily="34" charset="0"/>
              </a:rPr>
              <a:t>;</a:t>
            </a:r>
          </a:p>
          <a:p>
            <a:pPr>
              <a:lnSpc>
                <a:spcPct val="80000"/>
              </a:lnSpc>
            </a:pPr>
            <a:endParaRPr lang="es-MX" sz="2800" dirty="0">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a:solidFill>
                  <a:srgbClr val="7030A0"/>
                </a:solidFill>
                <a:latin typeface="Bahnschrift" panose="020B0502040204020203" pitchFamily="34" charset="0"/>
              </a:rPr>
              <a:t>Imprimir(</a:t>
            </a:r>
            <a:r>
              <a:rPr lang="es-MX" sz="2800" dirty="0">
                <a:latin typeface="Bahnschrift" panose="020B0502040204020203" pitchFamily="34" charset="0"/>
              </a:rPr>
              <a:t>raíz</a:t>
            </a:r>
            <a:r>
              <a:rPr lang="es-MX" sz="2800" dirty="0">
                <a:solidFill>
                  <a:srgbClr val="7030A0"/>
                </a:solidFill>
                <a:latin typeface="Bahnschrift" panose="020B0502040204020203" pitchFamily="34" charset="0"/>
              </a:rPr>
              <a:t>)</a:t>
            </a:r>
          </a:p>
          <a:p>
            <a:pPr>
              <a:lnSpc>
                <a:spcPct val="80000"/>
              </a:lnSpc>
            </a:pPr>
            <a:endParaRPr lang="es-MX" sz="2800" dirty="0">
              <a:solidFill>
                <a:srgbClr val="7030A0"/>
              </a:solidFill>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err="1">
                <a:solidFill>
                  <a:srgbClr val="7030A0"/>
                </a:solidFill>
                <a:latin typeface="Bahnschrift" panose="020B0502040204020203" pitchFamily="34" charset="0"/>
              </a:rPr>
              <a:t>preorden</a:t>
            </a:r>
            <a:r>
              <a:rPr lang="es-MX" sz="2800" dirty="0">
                <a:solidFill>
                  <a:srgbClr val="7030A0"/>
                </a:solidFill>
                <a:latin typeface="Bahnschrift" panose="020B0502040204020203" pitchFamily="34" charset="0"/>
              </a:rPr>
              <a:t>(</a:t>
            </a:r>
            <a:r>
              <a:rPr lang="es-MX" sz="2800" dirty="0" err="1">
                <a:latin typeface="Bahnschrift" panose="020B0502040204020203" pitchFamily="34" charset="0"/>
              </a:rPr>
              <a:t>subArbolizquierdo</a:t>
            </a:r>
            <a:r>
              <a:rPr lang="es-MX" sz="2800" dirty="0">
                <a:solidFill>
                  <a:srgbClr val="7030A0"/>
                </a:solidFill>
                <a:latin typeface="Bahnschrift" panose="020B0502040204020203" pitchFamily="34" charset="0"/>
              </a:rPr>
              <a:t>)</a:t>
            </a:r>
            <a:r>
              <a:rPr lang="es-MX" sz="2800" dirty="0">
                <a:latin typeface="Bahnschrift" panose="020B0502040204020203" pitchFamily="34" charset="0"/>
              </a:rPr>
              <a:t>;</a:t>
            </a:r>
          </a:p>
          <a:p>
            <a:pPr>
              <a:lnSpc>
                <a:spcPct val="80000"/>
              </a:lnSpc>
            </a:pPr>
            <a:endParaRPr lang="es-MX" sz="2800" dirty="0">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err="1">
                <a:solidFill>
                  <a:srgbClr val="7030A0"/>
                </a:solidFill>
                <a:latin typeface="Bahnschrift" panose="020B0502040204020203" pitchFamily="34" charset="0"/>
              </a:rPr>
              <a:t>preorden</a:t>
            </a:r>
            <a:r>
              <a:rPr lang="es-MX" sz="2800" dirty="0">
                <a:solidFill>
                  <a:srgbClr val="7030A0"/>
                </a:solidFill>
                <a:latin typeface="Bahnschrift" panose="020B0502040204020203" pitchFamily="34" charset="0"/>
              </a:rPr>
              <a:t>(</a:t>
            </a:r>
            <a:r>
              <a:rPr lang="es-MX" sz="2800" dirty="0" err="1">
                <a:latin typeface="Bahnschrift" panose="020B0502040204020203" pitchFamily="34" charset="0"/>
              </a:rPr>
              <a:t>subArbolderecho</a:t>
            </a:r>
            <a:r>
              <a:rPr lang="es-MX" sz="2800" dirty="0">
                <a:solidFill>
                  <a:srgbClr val="7030A0"/>
                </a:solidFill>
                <a:latin typeface="Bahnschrift" panose="020B0502040204020203" pitchFamily="34" charset="0"/>
              </a:rPr>
              <a:t>)</a:t>
            </a:r>
          </a:p>
        </p:txBody>
      </p:sp>
      <p:sp>
        <p:nvSpPr>
          <p:cNvPr id="7" name="CuadroTexto 6">
            <a:extLst>
              <a:ext uri="{FF2B5EF4-FFF2-40B4-BE49-F238E27FC236}">
                <a16:creationId xmlns:a16="http://schemas.microsoft.com/office/drawing/2014/main" id="{77A79AAF-5C02-4E8A-8F49-5720C710F5F9}"/>
              </a:ext>
            </a:extLst>
          </p:cNvPr>
          <p:cNvSpPr txBox="1"/>
          <p:nvPr/>
        </p:nvSpPr>
        <p:spPr>
          <a:xfrm>
            <a:off x="1388189" y="1251650"/>
            <a:ext cx="10210751" cy="634020"/>
          </a:xfrm>
          <a:prstGeom prst="rect">
            <a:avLst/>
          </a:prstGeom>
          <a:noFill/>
        </p:spPr>
        <p:txBody>
          <a:bodyPr wrap="square" rtlCol="0">
            <a:spAutoFit/>
          </a:bodyPr>
          <a:lstStyle/>
          <a:p>
            <a:pPr>
              <a:lnSpc>
                <a:spcPct val="80000"/>
              </a:lnSpc>
            </a:pPr>
            <a:r>
              <a:rPr lang="es-MX" sz="4400" spc="-300" dirty="0">
                <a:latin typeface="Arial" panose="020B0604020202020204" pitchFamily="34" charset="0"/>
                <a:cs typeface="Arial" panose="020B0604020202020204" pitchFamily="34" charset="0"/>
              </a:rPr>
              <a:t>Recorrido representado por Pseudocodigo</a:t>
            </a:r>
            <a:r>
              <a:rPr lang="es-MX" sz="4000" spc="-300" dirty="0">
                <a:latin typeface="Arial" panose="020B0604020202020204" pitchFamily="34" charset="0"/>
                <a:cs typeface="Arial" panose="020B0604020202020204" pitchFamily="34" charset="0"/>
              </a:rPr>
              <a:t>:</a:t>
            </a:r>
          </a:p>
        </p:txBody>
      </p:sp>
      <p:sp>
        <p:nvSpPr>
          <p:cNvPr id="11" name="CuadroTexto 10">
            <a:extLst>
              <a:ext uri="{FF2B5EF4-FFF2-40B4-BE49-F238E27FC236}">
                <a16:creationId xmlns:a16="http://schemas.microsoft.com/office/drawing/2014/main" id="{2CF76382-9425-4BAA-81D5-EF41F1C2B7B4}"/>
              </a:ext>
            </a:extLst>
          </p:cNvPr>
          <p:cNvSpPr txBox="1"/>
          <p:nvPr/>
        </p:nvSpPr>
        <p:spPr>
          <a:xfrm>
            <a:off x="5267789" y="463423"/>
            <a:ext cx="5810841" cy="683264"/>
          </a:xfrm>
          <a:prstGeom prst="rect">
            <a:avLst/>
          </a:prstGeom>
          <a:noFill/>
        </p:spPr>
        <p:txBody>
          <a:bodyPr wrap="square" rtlCol="0">
            <a:spAutoFit/>
          </a:bodyPr>
          <a:lstStyle/>
          <a:p>
            <a:pPr>
              <a:lnSpc>
                <a:spcPct val="80000"/>
              </a:lnSpc>
            </a:pPr>
            <a:r>
              <a:rPr lang="es-MX" sz="2400" dirty="0">
                <a:solidFill>
                  <a:srgbClr val="00B050"/>
                </a:solidFill>
                <a:latin typeface="Bahnschrift" panose="020B0502040204020203" pitchFamily="34" charset="0"/>
              </a:rPr>
              <a:t>Para hacer las funciones de recorrido de un árbol binario se utiliza recursividad.</a:t>
            </a:r>
          </a:p>
        </p:txBody>
      </p:sp>
    </p:spTree>
    <p:extLst>
      <p:ext uri="{BB962C8B-B14F-4D97-AF65-F5344CB8AC3E}">
        <p14:creationId xmlns:p14="http://schemas.microsoft.com/office/powerpoint/2010/main" val="430933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A6204C73-EB0C-4FEA-95B3-401FB371AA29}"/>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298D17AC-B948-4A22-B551-362DB8168D01}"/>
              </a:ext>
            </a:extLst>
          </p:cNvPr>
          <p:cNvSpPr/>
          <p:nvPr/>
        </p:nvSpPr>
        <p:spPr>
          <a:xfrm>
            <a:off x="799854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F6D82C85-1421-4F6F-9D42-60D9116450EB}"/>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93C3C448-66D2-4146-97A4-0156D64A4E17}"/>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8622E8D9-9D3E-46E0-BAC6-EB57064745D0}"/>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5ABDCF06-050A-496F-8BE7-ACA80B2B27B2}"/>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FDB73A99-4A71-45EA-BB60-291CF24454A0}"/>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sp>
        <p:nvSpPr>
          <p:cNvPr id="11" name="CuadroTexto 10">
            <a:extLst>
              <a:ext uri="{FF2B5EF4-FFF2-40B4-BE49-F238E27FC236}">
                <a16:creationId xmlns:a16="http://schemas.microsoft.com/office/drawing/2014/main" id="{1CF9FAEC-566C-41CD-ACB9-C76B90C0694F}"/>
              </a:ext>
            </a:extLst>
          </p:cNvPr>
          <p:cNvSpPr txBox="1"/>
          <p:nvPr/>
        </p:nvSpPr>
        <p:spPr>
          <a:xfrm>
            <a:off x="996489" y="1005108"/>
            <a:ext cx="3551510" cy="584775"/>
          </a:xfrm>
          <a:prstGeom prst="rect">
            <a:avLst/>
          </a:prstGeom>
          <a:noFill/>
        </p:spPr>
        <p:txBody>
          <a:bodyPr wrap="square">
            <a:spAutoFit/>
          </a:bodyPr>
          <a:lstStyle/>
          <a:p>
            <a:pPr>
              <a:lnSpc>
                <a:spcPct val="80000"/>
              </a:lnSpc>
            </a:pPr>
            <a:r>
              <a:rPr lang="es-MX" sz="4000" spc="-300" dirty="0">
                <a:latin typeface="Arial" panose="020B0604020202020204" pitchFamily="34" charset="0"/>
                <a:cs typeface="Arial" panose="020B0604020202020204" pitchFamily="34" charset="0"/>
              </a:rPr>
              <a:t>Ejemplo</a:t>
            </a:r>
          </a:p>
        </p:txBody>
      </p:sp>
      <p:cxnSp>
        <p:nvCxnSpPr>
          <p:cNvPr id="12" name="Conector recto 11">
            <a:extLst>
              <a:ext uri="{FF2B5EF4-FFF2-40B4-BE49-F238E27FC236}">
                <a16:creationId xmlns:a16="http://schemas.microsoft.com/office/drawing/2014/main" id="{5739A562-B378-4CDA-82B5-BD2CF210859B}"/>
              </a:ext>
            </a:extLst>
          </p:cNvPr>
          <p:cNvCxnSpPr>
            <a:cxnSpLocks/>
            <a:stCxn id="6"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726EEE02-5196-48D7-8D62-139EC04CBC82}"/>
              </a:ext>
            </a:extLst>
          </p:cNvPr>
          <p:cNvCxnSpPr>
            <a:cxnSpLocks/>
            <a:endCxn id="5" idx="0"/>
          </p:cNvCxnSpPr>
          <p:nvPr/>
        </p:nvCxnSpPr>
        <p:spPr>
          <a:xfrm>
            <a:off x="5719742" y="1493256"/>
            <a:ext cx="2692798" cy="822001"/>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A3C63CBF-A346-4EF4-9F9A-1F61D5538B69}"/>
              </a:ext>
            </a:extLst>
          </p:cNvPr>
          <p:cNvCxnSpPr>
            <a:stCxn id="6" idx="4"/>
            <a:endCxn id="10"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9FE64F4F-ED6E-476A-9562-92A76C333A42}"/>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7B5986F3-E871-4A51-9605-52714EEECBC6}"/>
              </a:ext>
            </a:extLst>
          </p:cNvPr>
          <p:cNvCxnSpPr>
            <a:stCxn id="5" idx="4"/>
            <a:endCxn id="8" idx="0"/>
          </p:cNvCxnSpPr>
          <p:nvPr/>
        </p:nvCxnSpPr>
        <p:spPr>
          <a:xfrm flipH="1">
            <a:off x="7347721" y="3143257"/>
            <a:ext cx="1064819"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B673CDC4-5D88-4D45-B456-B27F33F0E0D0}"/>
              </a:ext>
            </a:extLst>
          </p:cNvPr>
          <p:cNvCxnSpPr>
            <a:stCxn id="5" idx="4"/>
            <a:endCxn id="7" idx="0"/>
          </p:cNvCxnSpPr>
          <p:nvPr/>
        </p:nvCxnSpPr>
        <p:spPr>
          <a:xfrm>
            <a:off x="8412540" y="3143257"/>
            <a:ext cx="1330870" cy="1574504"/>
          </a:xfrm>
          <a:prstGeom prst="line">
            <a:avLst/>
          </a:prstGeom>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C6FF811-C599-4877-AEF1-38E8252ACEDE}"/>
              </a:ext>
            </a:extLst>
          </p:cNvPr>
          <p:cNvSpPr txBox="1"/>
          <p:nvPr/>
        </p:nvSpPr>
        <p:spPr>
          <a:xfrm>
            <a:off x="6975459" y="514143"/>
            <a:ext cx="4549548" cy="437043"/>
          </a:xfrm>
          <a:prstGeom prst="rect">
            <a:avLst/>
          </a:prstGeom>
          <a:noFill/>
        </p:spPr>
        <p:txBody>
          <a:bodyPr wrap="square" rtlCol="0">
            <a:spAutoFit/>
          </a:bodyPr>
          <a:lstStyle/>
          <a:p>
            <a:pPr>
              <a:lnSpc>
                <a:spcPct val="80000"/>
              </a:lnSpc>
            </a:pPr>
            <a:r>
              <a:rPr lang="es-MX" sz="2800" spc="-150" dirty="0">
                <a:solidFill>
                  <a:srgbClr val="0070C0"/>
                </a:solidFill>
                <a:latin typeface="Bahnschrift" panose="020B0502040204020203" pitchFamily="34" charset="0"/>
              </a:rPr>
              <a:t>Árbol binario a recorrer</a:t>
            </a:r>
            <a:r>
              <a:rPr lang="es-MX" sz="2400" spc="-150" dirty="0">
                <a:solidFill>
                  <a:schemeClr val="tx1">
                    <a:lumMod val="50000"/>
                    <a:lumOff val="50000"/>
                  </a:schemeClr>
                </a:solidFill>
                <a:latin typeface="Bahnschrift" panose="020B0502040204020203" pitchFamily="34" charset="0"/>
              </a:rPr>
              <a:t>.</a:t>
            </a:r>
          </a:p>
        </p:txBody>
      </p:sp>
    </p:spTree>
    <p:extLst>
      <p:ext uri="{BB962C8B-B14F-4D97-AF65-F5344CB8AC3E}">
        <p14:creationId xmlns:p14="http://schemas.microsoft.com/office/powerpoint/2010/main" val="286805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544D6-5480-48B7-9142-4B29A88600B1}"/>
              </a:ext>
            </a:extLst>
          </p:cNvPr>
          <p:cNvSpPr>
            <a:spLocks noGrp="1"/>
          </p:cNvSpPr>
          <p:nvPr>
            <p:ph type="title"/>
          </p:nvPr>
        </p:nvSpPr>
        <p:spPr/>
        <p:txBody>
          <a:bodyPr/>
          <a:lstStyle/>
          <a:p>
            <a:r>
              <a:rPr lang="es-MX" dirty="0"/>
              <a:t>Definición</a:t>
            </a:r>
          </a:p>
        </p:txBody>
      </p:sp>
      <p:sp>
        <p:nvSpPr>
          <p:cNvPr id="3" name="Marcador de contenido 2">
            <a:extLst>
              <a:ext uri="{FF2B5EF4-FFF2-40B4-BE49-F238E27FC236}">
                <a16:creationId xmlns:a16="http://schemas.microsoft.com/office/drawing/2014/main" id="{66176BE0-050A-40F8-8908-B3499DC701B8}"/>
              </a:ext>
            </a:extLst>
          </p:cNvPr>
          <p:cNvSpPr>
            <a:spLocks noGrp="1"/>
          </p:cNvSpPr>
          <p:nvPr>
            <p:ph idx="1"/>
          </p:nvPr>
        </p:nvSpPr>
        <p:spPr>
          <a:xfrm>
            <a:off x="1591788" y="2235839"/>
            <a:ext cx="9905999" cy="2737214"/>
          </a:xfrm>
        </p:spPr>
        <p:txBody>
          <a:bodyPr>
            <a:normAutofit/>
          </a:bodyPr>
          <a:lstStyle/>
          <a:p>
            <a:pPr marL="0" indent="0">
              <a:lnSpc>
                <a:spcPct val="115000"/>
              </a:lnSpc>
              <a:buNone/>
            </a:pPr>
            <a:r>
              <a:rPr lang="es-ES" dirty="0">
                <a:effectLst/>
                <a:latin typeface="Arial" panose="020B0604020202020204" pitchFamily="34" charset="0"/>
                <a:ea typeface="Times New Roman" panose="02020603050405020304" pitchFamily="18" charset="0"/>
              </a:rPr>
              <a:t>Un árbol consta de un conjunto finito de elementos, llamados nodos y un conjunto finito de líneas dirigidas, llamadas ramas, que conectan los nodos </a:t>
            </a:r>
            <a:r>
              <a:rPr lang="es-MX" dirty="0">
                <a:effectLst/>
                <a:latin typeface="Arial" panose="020B0604020202020204" pitchFamily="34" charset="0"/>
                <a:ea typeface="Times New Roman" panose="02020603050405020304" pitchFamily="18" charset="0"/>
              </a:rPr>
              <a:t>(Joyanes &amp; </a:t>
            </a:r>
            <a:r>
              <a:rPr lang="es-MX" dirty="0" err="1">
                <a:effectLst/>
                <a:latin typeface="Arial" panose="020B0604020202020204" pitchFamily="34" charset="0"/>
                <a:ea typeface="Times New Roman" panose="02020603050405020304" pitchFamily="18" charset="0"/>
              </a:rPr>
              <a:t>Zahonero</a:t>
            </a:r>
            <a:r>
              <a:rPr lang="es-MX" dirty="0">
                <a:effectLst/>
                <a:latin typeface="Arial" panose="020B0604020202020204" pitchFamily="34" charset="0"/>
                <a:ea typeface="Times New Roman" panose="02020603050405020304" pitchFamily="18" charset="0"/>
              </a:rPr>
              <a:t>, 2007)Son estructuras que organizan sus elementos, denominados nodos, formando jerarquías. Generalmente se utilizan para representar relaciones.  </a:t>
            </a:r>
            <a:endParaRPr lang="es-MX" dirty="0">
              <a:effectLst/>
              <a:latin typeface="Times New Roman" panose="02020603050405020304" pitchFamily="18" charset="0"/>
              <a:ea typeface="Times New Roman" panose="02020603050405020304" pitchFamily="18" charset="0"/>
            </a:endParaRPr>
          </a:p>
          <a:p>
            <a:pPr marL="0" indent="0" algn="just">
              <a:lnSpc>
                <a:spcPct val="115000"/>
              </a:lnSpc>
              <a:buNone/>
            </a:pP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181030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60574395-74FA-4125-9229-56CE0DE8DC85}"/>
              </a:ext>
            </a:extLst>
          </p:cNvPr>
          <p:cNvSpPr/>
          <p:nvPr/>
        </p:nvSpPr>
        <p:spPr>
          <a:xfrm>
            <a:off x="5375999" y="682382"/>
            <a:ext cx="828000" cy="8280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tx1"/>
                </a:solidFill>
                <a:latin typeface="Bahnschrift" panose="020B0502040204020203" pitchFamily="34" charset="0"/>
              </a:rPr>
              <a:t>A</a:t>
            </a:r>
          </a:p>
        </p:txBody>
      </p:sp>
      <p:sp>
        <p:nvSpPr>
          <p:cNvPr id="5" name="Elipse 4">
            <a:extLst>
              <a:ext uri="{FF2B5EF4-FFF2-40B4-BE49-F238E27FC236}">
                <a16:creationId xmlns:a16="http://schemas.microsoft.com/office/drawing/2014/main" id="{A1ED9191-C6E7-4FDA-84FF-B075F2A59F23}"/>
              </a:ext>
            </a:extLst>
          </p:cNvPr>
          <p:cNvSpPr/>
          <p:nvPr/>
        </p:nvSpPr>
        <p:spPr>
          <a:xfrm>
            <a:off x="800748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FD392399-C47C-4384-A37E-CF06A53EF439}"/>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E38ACCE4-175E-477C-93E4-917B335650F9}"/>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5F992955-F70B-43DF-ADCD-0DB9246EEED6}"/>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0B4089BA-F16E-4BBC-8620-E5F1BDB1B985}"/>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1" name="CuadroTexto 10">
            <a:extLst>
              <a:ext uri="{FF2B5EF4-FFF2-40B4-BE49-F238E27FC236}">
                <a16:creationId xmlns:a16="http://schemas.microsoft.com/office/drawing/2014/main" id="{C9FC3E4C-EEA1-48D7-93BA-72DA2F3C8075}"/>
              </a:ext>
            </a:extLst>
          </p:cNvPr>
          <p:cNvSpPr txBox="1"/>
          <p:nvPr/>
        </p:nvSpPr>
        <p:spPr>
          <a:xfrm>
            <a:off x="13402" y="5545761"/>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(Empieza el recorrido)</a:t>
            </a:r>
          </a:p>
        </p:txBody>
      </p:sp>
      <p:cxnSp>
        <p:nvCxnSpPr>
          <p:cNvPr id="12" name="Conector recto 11">
            <a:extLst>
              <a:ext uri="{FF2B5EF4-FFF2-40B4-BE49-F238E27FC236}">
                <a16:creationId xmlns:a16="http://schemas.microsoft.com/office/drawing/2014/main" id="{268BBD47-CD94-4E6C-8966-EB7B95B654CB}"/>
              </a:ext>
            </a:extLst>
          </p:cNvPr>
          <p:cNvCxnSpPr>
            <a:stCxn id="4" idx="4"/>
            <a:endCxn id="6" idx="0"/>
          </p:cNvCxnSpPr>
          <p:nvPr/>
        </p:nvCxnSpPr>
        <p:spPr>
          <a:xfrm flipH="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C8AD81B3-DEBC-46A3-BC67-7757441D42E2}"/>
              </a:ext>
            </a:extLst>
          </p:cNvPr>
          <p:cNvCxnSpPr>
            <a:cxnSpLocks/>
            <a:stCxn id="4" idx="4"/>
            <a:endCxn id="5" idx="0"/>
          </p:cNvCxnSpPr>
          <p:nvPr/>
        </p:nvCxnSpPr>
        <p:spPr>
          <a:xfrm>
            <a:off x="5789999" y="1510382"/>
            <a:ext cx="263148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0C04EE9F-8696-4FD6-84F6-236D7355CEDC}"/>
              </a:ext>
            </a:extLst>
          </p:cNvPr>
          <p:cNvCxnSpPr>
            <a:cxnSpLocks/>
            <a:stCxn id="6" idx="4"/>
            <a:endCxn id="22" idx="0"/>
          </p:cNvCxnSpPr>
          <p:nvPr/>
        </p:nvCxnSpPr>
        <p:spPr>
          <a:xfrm flipH="1">
            <a:off x="2007393" y="3143257"/>
            <a:ext cx="1197637"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A90E651C-6EDD-48B6-9110-352CC0DF212A}"/>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A7A67513-5554-460A-B5C1-AD93C315C0A9}"/>
              </a:ext>
            </a:extLst>
          </p:cNvPr>
          <p:cNvCxnSpPr>
            <a:stCxn id="5" idx="4"/>
            <a:endCxn id="8" idx="0"/>
          </p:cNvCxnSpPr>
          <p:nvPr/>
        </p:nvCxnSpPr>
        <p:spPr>
          <a:xfrm flipH="1">
            <a:off x="7347721" y="3143257"/>
            <a:ext cx="1073761"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E620CFCB-349D-43B8-8B7D-3CC7FD8B1968}"/>
              </a:ext>
            </a:extLst>
          </p:cNvPr>
          <p:cNvCxnSpPr>
            <a:stCxn id="5" idx="4"/>
            <a:endCxn id="7" idx="0"/>
          </p:cNvCxnSpPr>
          <p:nvPr/>
        </p:nvCxnSpPr>
        <p:spPr>
          <a:xfrm>
            <a:off x="8421482" y="3143257"/>
            <a:ext cx="1293491" cy="1574504"/>
          </a:xfrm>
          <a:prstGeom prst="line">
            <a:avLst/>
          </a:prstGeom>
        </p:spPr>
        <p:style>
          <a:lnRef idx="1">
            <a:schemeClr val="dk1"/>
          </a:lnRef>
          <a:fillRef idx="0">
            <a:schemeClr val="dk1"/>
          </a:fillRef>
          <a:effectRef idx="0">
            <a:schemeClr val="dk1"/>
          </a:effectRef>
          <a:fontRef idx="minor">
            <a:schemeClr val="tx1"/>
          </a:fontRef>
        </p:style>
      </p:cxnSp>
      <p:sp>
        <p:nvSpPr>
          <p:cNvPr id="22" name="Elipse 21">
            <a:extLst>
              <a:ext uri="{FF2B5EF4-FFF2-40B4-BE49-F238E27FC236}">
                <a16:creationId xmlns:a16="http://schemas.microsoft.com/office/drawing/2014/main" id="{98CD4806-C3B1-4DAC-B0FD-619E4A487CAC}"/>
              </a:ext>
            </a:extLst>
          </p:cNvPr>
          <p:cNvSpPr/>
          <p:nvPr/>
        </p:nvSpPr>
        <p:spPr>
          <a:xfrm>
            <a:off x="1593393"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D</a:t>
            </a:r>
          </a:p>
        </p:txBody>
      </p:sp>
    </p:spTree>
    <p:extLst>
      <p:ext uri="{BB962C8B-B14F-4D97-AF65-F5344CB8AC3E}">
        <p14:creationId xmlns:p14="http://schemas.microsoft.com/office/powerpoint/2010/main" val="2213434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31E0C99F-670A-4EB1-85D7-EAA0A787839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04586CF6-301B-4BD8-A696-4FC1B7C11C48}"/>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7" name="Elipse 6">
            <a:extLst>
              <a:ext uri="{FF2B5EF4-FFF2-40B4-BE49-F238E27FC236}">
                <a16:creationId xmlns:a16="http://schemas.microsoft.com/office/drawing/2014/main" id="{D6B1D56B-1EB8-4CF1-A907-9AA458380605}"/>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36A691E3-68EE-4855-8420-BE0AC30CCF75}"/>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A81B51FC-CBBF-4458-8EA3-199DF055A5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5C0F8265-E446-4CA5-8E9D-5EEE30DDF90B}"/>
              </a:ext>
            </a:extLst>
          </p:cNvPr>
          <p:cNvSpPr/>
          <p:nvPr/>
        </p:nvSpPr>
        <p:spPr>
          <a:xfrm>
            <a:off x="1565779" y="486353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E799E560-8B6F-48A2-A20A-27A7ABF95101}"/>
              </a:ext>
            </a:extLst>
          </p:cNvPr>
          <p:cNvCxnSpPr>
            <a:cxnSpLocks/>
            <a:stCxn id="19" idx="0"/>
            <a:endCxn id="4" idx="4"/>
          </p:cNvCxnSpPr>
          <p:nvPr/>
        </p:nvCxnSpPr>
        <p:spPr>
          <a:xfrm flipV="1">
            <a:off x="3138769" y="1510382"/>
            <a:ext cx="2651230"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10246028-9819-4F6D-8590-F613CE1D50B8}"/>
              </a:ext>
            </a:extLst>
          </p:cNvPr>
          <p:cNvCxnSpPr>
            <a:cxnSpLocks/>
            <a:stCxn id="4" idx="4"/>
            <a:endCxn id="5"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C2702AAA-5C94-4967-9E91-6D61144A913A}"/>
              </a:ext>
            </a:extLst>
          </p:cNvPr>
          <p:cNvCxnSpPr>
            <a:cxnSpLocks/>
            <a:stCxn id="19" idx="4"/>
            <a:endCxn id="10" idx="0"/>
          </p:cNvCxnSpPr>
          <p:nvPr/>
        </p:nvCxnSpPr>
        <p:spPr>
          <a:xfrm flipH="1">
            <a:off x="1979779" y="3143257"/>
            <a:ext cx="1158990" cy="1720278"/>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9980CB08-F2F0-4AD5-B47A-E1038ACC7991}"/>
              </a:ext>
            </a:extLst>
          </p:cNvPr>
          <p:cNvCxnSpPr>
            <a:cxnSpLocks/>
            <a:stCxn id="19" idx="4"/>
            <a:endCxn id="9" idx="0"/>
          </p:cNvCxnSpPr>
          <p:nvPr/>
        </p:nvCxnSpPr>
        <p:spPr>
          <a:xfrm>
            <a:off x="3138769" y="3143257"/>
            <a:ext cx="1263073"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639A3054-2F31-463C-8CB6-D1D066D0634B}"/>
              </a:ext>
            </a:extLst>
          </p:cNvPr>
          <p:cNvCxnSpPr>
            <a:stCxn id="5" idx="4"/>
            <a:endCxn id="8" idx="0"/>
          </p:cNvCxnSpPr>
          <p:nvPr/>
        </p:nvCxnSpPr>
        <p:spPr>
          <a:xfrm flipH="1">
            <a:off x="7347721" y="3143257"/>
            <a:ext cx="1225251"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92DF5ED6-1671-4B3A-9A48-69392022DBF3}"/>
              </a:ext>
            </a:extLst>
          </p:cNvPr>
          <p:cNvCxnSpPr>
            <a:stCxn id="5" idx="4"/>
            <a:endCxn id="7" idx="0"/>
          </p:cNvCxnSpPr>
          <p:nvPr/>
        </p:nvCxnSpPr>
        <p:spPr>
          <a:xfrm>
            <a:off x="8572972" y="3143257"/>
            <a:ext cx="1170438" cy="1574504"/>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A875EB5F-C0E5-4BF9-BABB-92DDEC549A44}"/>
              </a:ext>
            </a:extLst>
          </p:cNvPr>
          <p:cNvSpPr/>
          <p:nvPr/>
        </p:nvSpPr>
        <p:spPr>
          <a:xfrm>
            <a:off x="2724769" y="2315257"/>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B</a:t>
            </a:r>
          </a:p>
        </p:txBody>
      </p:sp>
    </p:spTree>
    <p:extLst>
      <p:ext uri="{BB962C8B-B14F-4D97-AF65-F5344CB8AC3E}">
        <p14:creationId xmlns:p14="http://schemas.microsoft.com/office/powerpoint/2010/main" val="593123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5221B80F-F112-46D2-9C2F-A0A04EAF228B}"/>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4541F6FF-A4D0-4E18-B747-6DF11039956E}"/>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EEE19FD2-4C3E-4C5C-806A-71F2A9E734C9}"/>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63A21927-0D4E-4CEA-A38B-FA48F9D2888B}"/>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56479F3F-512B-4757-8212-FCB0D3D6A6C3}"/>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0" name="Elipse 9">
            <a:extLst>
              <a:ext uri="{FF2B5EF4-FFF2-40B4-BE49-F238E27FC236}">
                <a16:creationId xmlns:a16="http://schemas.microsoft.com/office/drawing/2014/main" id="{28AA2626-137E-42DB-97A3-9D19D694B6E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77DE8E4D-7574-436F-AC1A-1ED9E037E81B}"/>
              </a:ext>
            </a:extLst>
          </p:cNvPr>
          <p:cNvCxnSpPr>
            <a:cxnSpLocks/>
            <a:stCxn id="6"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33947850-E857-4FE1-85B2-F7CDB5623726}"/>
              </a:ext>
            </a:extLst>
          </p:cNvPr>
          <p:cNvCxnSpPr>
            <a:cxnSpLocks/>
            <a:stCxn id="4" idx="4"/>
            <a:endCxn id="5"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580CDAB5-AA4B-44A1-8F8F-FC75FF04BC3C}"/>
              </a:ext>
            </a:extLst>
          </p:cNvPr>
          <p:cNvCxnSpPr>
            <a:stCxn id="6" idx="4"/>
            <a:endCxn id="10"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1FEE1B92-5C62-495C-B9DB-AF0B56B7A9E5}"/>
              </a:ext>
            </a:extLst>
          </p:cNvPr>
          <p:cNvCxnSpPr>
            <a:cxnSpLocks/>
            <a:stCxn id="6" idx="4"/>
            <a:endCxn id="19" idx="0"/>
          </p:cNvCxnSpPr>
          <p:nvPr/>
        </p:nvCxnSpPr>
        <p:spPr>
          <a:xfrm>
            <a:off x="3205030" y="3143257"/>
            <a:ext cx="1265939"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6D6F16BA-3C51-4738-860D-FC94D16C40DC}"/>
              </a:ext>
            </a:extLst>
          </p:cNvPr>
          <p:cNvCxnSpPr>
            <a:stCxn id="5" idx="4"/>
            <a:endCxn id="8" idx="0"/>
          </p:cNvCxnSpPr>
          <p:nvPr/>
        </p:nvCxnSpPr>
        <p:spPr>
          <a:xfrm flipH="1">
            <a:off x="7347721" y="3143257"/>
            <a:ext cx="1225251"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B72052A5-886D-4BE0-89B2-07C8EE753FC1}"/>
              </a:ext>
            </a:extLst>
          </p:cNvPr>
          <p:cNvCxnSpPr>
            <a:stCxn id="5" idx="4"/>
            <a:endCxn id="7" idx="0"/>
          </p:cNvCxnSpPr>
          <p:nvPr/>
        </p:nvCxnSpPr>
        <p:spPr>
          <a:xfrm>
            <a:off x="8572972" y="3143257"/>
            <a:ext cx="1170438" cy="1574504"/>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2CAC8A5B-F81C-45A1-B84A-C9A7601C5974}"/>
              </a:ext>
            </a:extLst>
          </p:cNvPr>
          <p:cNvSpPr/>
          <p:nvPr/>
        </p:nvSpPr>
        <p:spPr>
          <a:xfrm>
            <a:off x="4056969"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E</a:t>
            </a:r>
          </a:p>
        </p:txBody>
      </p:sp>
    </p:spTree>
    <p:extLst>
      <p:ext uri="{BB962C8B-B14F-4D97-AF65-F5344CB8AC3E}">
        <p14:creationId xmlns:p14="http://schemas.microsoft.com/office/powerpoint/2010/main" val="2683524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47F8E092-ABC5-48BB-B9CA-1FE86B704496}"/>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97F0CBCF-AF70-409B-946C-C79265DDA520}"/>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7200FF61-5193-4309-89BF-EE25C4CCF923}"/>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4E4A9684-2C42-45F2-B47D-F68778B5C148}"/>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5865C544-01CA-4D62-94C2-025F1DDA2534}"/>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1266CC1A-D2A1-49B8-B2EE-A1C7CEBFB69E}"/>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C3531AFF-7585-4985-83D9-96CC97A171C1}"/>
              </a:ext>
            </a:extLst>
          </p:cNvPr>
          <p:cNvCxnSpPr>
            <a:cxnSpLocks/>
            <a:stCxn id="6" idx="0"/>
            <a:endCxn id="19"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FBF2989-6E85-4A90-9D3B-7620B038679F}"/>
              </a:ext>
            </a:extLst>
          </p:cNvPr>
          <p:cNvCxnSpPr>
            <a:cxnSpLocks/>
            <a:stCxn id="19" idx="4"/>
            <a:endCxn id="5"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C8A0CCD1-42C7-493C-90D7-BEA0381E8529}"/>
              </a:ext>
            </a:extLst>
          </p:cNvPr>
          <p:cNvCxnSpPr>
            <a:stCxn id="6" idx="4"/>
            <a:endCxn id="10"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85514D21-3C2B-48BA-8306-51F02190F7CF}"/>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497FFD03-399E-409D-A4C2-46733A9DBAA1}"/>
              </a:ext>
            </a:extLst>
          </p:cNvPr>
          <p:cNvCxnSpPr>
            <a:stCxn id="5" idx="4"/>
            <a:endCxn id="8" idx="0"/>
          </p:cNvCxnSpPr>
          <p:nvPr/>
        </p:nvCxnSpPr>
        <p:spPr>
          <a:xfrm flipH="1">
            <a:off x="7347721" y="3143257"/>
            <a:ext cx="1225251"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381FD649-AC85-44F9-A4AE-0AE488FCF0B5}"/>
              </a:ext>
            </a:extLst>
          </p:cNvPr>
          <p:cNvCxnSpPr>
            <a:stCxn id="5" idx="4"/>
            <a:endCxn id="7" idx="0"/>
          </p:cNvCxnSpPr>
          <p:nvPr/>
        </p:nvCxnSpPr>
        <p:spPr>
          <a:xfrm>
            <a:off x="8572972" y="3143257"/>
            <a:ext cx="1170438" cy="1574504"/>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BAA1A95B-CEBA-4503-AC97-A4C05C461C6F}"/>
              </a:ext>
            </a:extLst>
          </p:cNvPr>
          <p:cNvSpPr/>
          <p:nvPr/>
        </p:nvSpPr>
        <p:spPr>
          <a:xfrm>
            <a:off x="5375999" y="682382"/>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A</a:t>
            </a:r>
          </a:p>
        </p:txBody>
      </p:sp>
    </p:spTree>
    <p:extLst>
      <p:ext uri="{BB962C8B-B14F-4D97-AF65-F5344CB8AC3E}">
        <p14:creationId xmlns:p14="http://schemas.microsoft.com/office/powerpoint/2010/main" val="1880557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9FA77C1E-F6FD-40DE-B378-5994C1039E43}"/>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0C452F32-18BE-4A9D-A77D-50E235B2F796}"/>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63157312-5A92-45D9-9212-8A5D3BF7295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AD122DF0-F6E0-4370-AD38-5D268D3252AA}"/>
              </a:ext>
            </a:extLst>
          </p:cNvPr>
          <p:cNvSpPr/>
          <p:nvPr/>
        </p:nvSpPr>
        <p:spPr>
          <a:xfrm>
            <a:off x="9263097" y="466473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9" name="Elipse 8">
            <a:extLst>
              <a:ext uri="{FF2B5EF4-FFF2-40B4-BE49-F238E27FC236}">
                <a16:creationId xmlns:a16="http://schemas.microsoft.com/office/drawing/2014/main" id="{F719917C-E48C-45E2-8934-C341CF68BAA0}"/>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89BB4B5E-9A23-4A50-B523-8D4209948C21}"/>
              </a:ext>
            </a:extLst>
          </p:cNvPr>
          <p:cNvSpPr/>
          <p:nvPr/>
        </p:nvSpPr>
        <p:spPr>
          <a:xfrm>
            <a:off x="1686903" y="466471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60F8C022-14C2-470A-A324-87B93B8EE0CF}"/>
              </a:ext>
            </a:extLst>
          </p:cNvPr>
          <p:cNvCxnSpPr>
            <a:cxnSpLocks/>
            <a:stCxn id="6"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A488F8EB-1443-458E-BFE6-0B052A719887}"/>
              </a:ext>
            </a:extLst>
          </p:cNvPr>
          <p:cNvCxnSpPr>
            <a:cxnSpLocks/>
            <a:stCxn id="4" idx="4"/>
            <a:endCxn id="5"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4E155A3F-1F92-4BFA-A892-1D35C66B5BC0}"/>
              </a:ext>
            </a:extLst>
          </p:cNvPr>
          <p:cNvCxnSpPr>
            <a:stCxn id="6" idx="4"/>
            <a:endCxn id="10" idx="0"/>
          </p:cNvCxnSpPr>
          <p:nvPr/>
        </p:nvCxnSpPr>
        <p:spPr>
          <a:xfrm flipH="1">
            <a:off x="2100903" y="3143257"/>
            <a:ext cx="1104127" cy="1521456"/>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91FE3D4D-CBC8-4DDC-BF57-817947F674EB}"/>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08EAAEF7-17A7-43AF-AD2B-5058907A69E1}"/>
              </a:ext>
            </a:extLst>
          </p:cNvPr>
          <p:cNvCxnSpPr>
            <a:cxnSpLocks/>
            <a:stCxn id="5" idx="4"/>
            <a:endCxn id="19" idx="0"/>
          </p:cNvCxnSpPr>
          <p:nvPr/>
        </p:nvCxnSpPr>
        <p:spPr>
          <a:xfrm flipH="1">
            <a:off x="7181485" y="3143257"/>
            <a:ext cx="1391487" cy="1521456"/>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DA13E1FA-2BD6-4502-A375-D9862ED43BA2}"/>
              </a:ext>
            </a:extLst>
          </p:cNvPr>
          <p:cNvCxnSpPr>
            <a:stCxn id="5" idx="4"/>
            <a:endCxn id="7" idx="0"/>
          </p:cNvCxnSpPr>
          <p:nvPr/>
        </p:nvCxnSpPr>
        <p:spPr>
          <a:xfrm>
            <a:off x="8572972" y="3143257"/>
            <a:ext cx="1104125" cy="1521482"/>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95072F2B-4C53-434F-8FED-556B10F2573A}"/>
              </a:ext>
            </a:extLst>
          </p:cNvPr>
          <p:cNvSpPr/>
          <p:nvPr/>
        </p:nvSpPr>
        <p:spPr>
          <a:xfrm>
            <a:off x="6767485" y="4664713"/>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F</a:t>
            </a:r>
          </a:p>
        </p:txBody>
      </p:sp>
    </p:spTree>
    <p:extLst>
      <p:ext uri="{BB962C8B-B14F-4D97-AF65-F5344CB8AC3E}">
        <p14:creationId xmlns:p14="http://schemas.microsoft.com/office/powerpoint/2010/main" val="1807947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9B7D47F8-6F07-4C17-BCA2-C96A21A21E24}"/>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C4631A2C-CC7D-4B06-853F-72E04F4E1624}"/>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7" name="Elipse 6">
            <a:extLst>
              <a:ext uri="{FF2B5EF4-FFF2-40B4-BE49-F238E27FC236}">
                <a16:creationId xmlns:a16="http://schemas.microsoft.com/office/drawing/2014/main" id="{5684AAA7-9051-40BC-BC0B-30A393BFDF65}"/>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8" name="Elipse 7">
            <a:extLst>
              <a:ext uri="{FF2B5EF4-FFF2-40B4-BE49-F238E27FC236}">
                <a16:creationId xmlns:a16="http://schemas.microsoft.com/office/drawing/2014/main" id="{BA5A764A-5408-4DC0-A984-492AB6A41938}"/>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26A7ED73-32B2-44E5-9ABB-5A90BE298153}"/>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C667B05D-E4C7-41F2-A5E4-39E0FAB81460}"/>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A9228B74-B0B2-4BB8-B88A-F1576A69064B}"/>
              </a:ext>
            </a:extLst>
          </p:cNvPr>
          <p:cNvCxnSpPr>
            <a:cxnSpLocks/>
            <a:stCxn id="6"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9895B5DB-C22F-4A26-B3C7-FD2CC14AA546}"/>
              </a:ext>
            </a:extLst>
          </p:cNvPr>
          <p:cNvCxnSpPr>
            <a:cxnSpLocks/>
            <a:stCxn id="4" idx="4"/>
            <a:endCxn id="19" idx="0"/>
          </p:cNvCxnSpPr>
          <p:nvPr/>
        </p:nvCxnSpPr>
        <p:spPr>
          <a:xfrm>
            <a:off x="5789999" y="1510382"/>
            <a:ext cx="2680931"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38D1E15D-8EE5-43A9-B50E-B55FF24C362D}"/>
              </a:ext>
            </a:extLst>
          </p:cNvPr>
          <p:cNvCxnSpPr>
            <a:stCxn id="6" idx="4"/>
            <a:endCxn id="10"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0C97AAA9-14D1-47DF-AA63-F2B72ABBE203}"/>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BCC6041A-94C3-4C7A-A633-E43B5B707A3F}"/>
              </a:ext>
            </a:extLst>
          </p:cNvPr>
          <p:cNvCxnSpPr>
            <a:cxnSpLocks/>
            <a:stCxn id="19" idx="4"/>
            <a:endCxn id="8" idx="0"/>
          </p:cNvCxnSpPr>
          <p:nvPr/>
        </p:nvCxnSpPr>
        <p:spPr>
          <a:xfrm flipH="1">
            <a:off x="7347721" y="3143257"/>
            <a:ext cx="1123209"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7A72AE85-77F7-414D-85A6-041AC14303DF}"/>
              </a:ext>
            </a:extLst>
          </p:cNvPr>
          <p:cNvCxnSpPr>
            <a:cxnSpLocks/>
            <a:stCxn id="19" idx="4"/>
            <a:endCxn id="7" idx="0"/>
          </p:cNvCxnSpPr>
          <p:nvPr/>
        </p:nvCxnSpPr>
        <p:spPr>
          <a:xfrm>
            <a:off x="8470930" y="3143257"/>
            <a:ext cx="1272480" cy="1574504"/>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F63210EA-9F27-4770-9779-001636E495EE}"/>
              </a:ext>
            </a:extLst>
          </p:cNvPr>
          <p:cNvSpPr/>
          <p:nvPr/>
        </p:nvSpPr>
        <p:spPr>
          <a:xfrm>
            <a:off x="8056930" y="2315257"/>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C</a:t>
            </a:r>
          </a:p>
        </p:txBody>
      </p:sp>
    </p:spTree>
    <p:extLst>
      <p:ext uri="{BB962C8B-B14F-4D97-AF65-F5344CB8AC3E}">
        <p14:creationId xmlns:p14="http://schemas.microsoft.com/office/powerpoint/2010/main" val="856700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B32B38E6-156A-4EFF-A183-9EF5DFDA8B87}"/>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5" name="Elipse 4">
            <a:extLst>
              <a:ext uri="{FF2B5EF4-FFF2-40B4-BE49-F238E27FC236}">
                <a16:creationId xmlns:a16="http://schemas.microsoft.com/office/drawing/2014/main" id="{B1349DE6-BC58-4F0F-9B0D-C726EFC4CA5D}"/>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6" name="Elipse 5">
            <a:extLst>
              <a:ext uri="{FF2B5EF4-FFF2-40B4-BE49-F238E27FC236}">
                <a16:creationId xmlns:a16="http://schemas.microsoft.com/office/drawing/2014/main" id="{0C4A38C6-AEC8-4DBF-9459-A43F3903A3A8}"/>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8" name="Elipse 7">
            <a:extLst>
              <a:ext uri="{FF2B5EF4-FFF2-40B4-BE49-F238E27FC236}">
                <a16:creationId xmlns:a16="http://schemas.microsoft.com/office/drawing/2014/main" id="{E467D1ED-57E0-4284-AC00-3CE20449B943}"/>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9" name="Elipse 8">
            <a:extLst>
              <a:ext uri="{FF2B5EF4-FFF2-40B4-BE49-F238E27FC236}">
                <a16:creationId xmlns:a16="http://schemas.microsoft.com/office/drawing/2014/main" id="{17805C43-869C-4467-B9AE-B52C048C2E40}"/>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0" name="Elipse 9">
            <a:extLst>
              <a:ext uri="{FF2B5EF4-FFF2-40B4-BE49-F238E27FC236}">
                <a16:creationId xmlns:a16="http://schemas.microsoft.com/office/drawing/2014/main" id="{34322CFD-DC68-46E3-A7A9-82FA1135303C}"/>
              </a:ext>
            </a:extLst>
          </p:cNvPr>
          <p:cNvSpPr/>
          <p:nvPr/>
        </p:nvSpPr>
        <p:spPr>
          <a:xfrm>
            <a:off x="168690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12" name="Conector recto 11">
            <a:extLst>
              <a:ext uri="{FF2B5EF4-FFF2-40B4-BE49-F238E27FC236}">
                <a16:creationId xmlns:a16="http://schemas.microsoft.com/office/drawing/2014/main" id="{A4F0C7BA-D4D7-41EA-A216-1A7F84E1F396}"/>
              </a:ext>
            </a:extLst>
          </p:cNvPr>
          <p:cNvCxnSpPr>
            <a:cxnSpLocks/>
            <a:stCxn id="6"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09E274B6-C1A7-45D9-80AF-475B75585D75}"/>
              </a:ext>
            </a:extLst>
          </p:cNvPr>
          <p:cNvCxnSpPr>
            <a:cxnSpLocks/>
            <a:stCxn id="4" idx="4"/>
            <a:endCxn id="5"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4D1D44EC-A3E4-42C4-9D20-A9157FAD9E6B}"/>
              </a:ext>
            </a:extLst>
          </p:cNvPr>
          <p:cNvCxnSpPr>
            <a:stCxn id="6" idx="4"/>
            <a:endCxn id="10" idx="0"/>
          </p:cNvCxnSpPr>
          <p:nvPr/>
        </p:nvCxnSpPr>
        <p:spPr>
          <a:xfrm flipH="1">
            <a:off x="2100903" y="3143257"/>
            <a:ext cx="1104127"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732E174D-0B97-46DF-B258-36B8700E6954}"/>
              </a:ext>
            </a:extLst>
          </p:cNvPr>
          <p:cNvCxnSpPr>
            <a:stCxn id="6" idx="4"/>
            <a:endCxn id="9"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EC1CD898-027F-4333-AEE3-9C18713118E0}"/>
              </a:ext>
            </a:extLst>
          </p:cNvPr>
          <p:cNvCxnSpPr>
            <a:stCxn id="5" idx="4"/>
            <a:endCxn id="8" idx="0"/>
          </p:cNvCxnSpPr>
          <p:nvPr/>
        </p:nvCxnSpPr>
        <p:spPr>
          <a:xfrm flipH="1">
            <a:off x="7347721" y="3143257"/>
            <a:ext cx="1225251"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68156DF8-F284-43D9-B41A-370C63F30A17}"/>
              </a:ext>
            </a:extLst>
          </p:cNvPr>
          <p:cNvCxnSpPr>
            <a:cxnSpLocks/>
            <a:stCxn id="5" idx="4"/>
            <a:endCxn id="19" idx="0"/>
          </p:cNvCxnSpPr>
          <p:nvPr/>
        </p:nvCxnSpPr>
        <p:spPr>
          <a:xfrm>
            <a:off x="8572972" y="3143257"/>
            <a:ext cx="1104125" cy="1574504"/>
          </a:xfrm>
          <a:prstGeom prst="line">
            <a:avLst/>
          </a:prstGeom>
        </p:spPr>
        <p:style>
          <a:lnRef idx="1">
            <a:schemeClr val="dk1"/>
          </a:lnRef>
          <a:fillRef idx="0">
            <a:schemeClr val="dk1"/>
          </a:fillRef>
          <a:effectRef idx="0">
            <a:schemeClr val="dk1"/>
          </a:effectRef>
          <a:fontRef idx="minor">
            <a:schemeClr val="tx1"/>
          </a:fontRef>
        </p:style>
      </p:cxnSp>
      <p:sp>
        <p:nvSpPr>
          <p:cNvPr id="19" name="Elipse 18">
            <a:extLst>
              <a:ext uri="{FF2B5EF4-FFF2-40B4-BE49-F238E27FC236}">
                <a16:creationId xmlns:a16="http://schemas.microsoft.com/office/drawing/2014/main" id="{457A25B7-BF6E-4685-AA33-D5F023EEE93E}"/>
              </a:ext>
            </a:extLst>
          </p:cNvPr>
          <p:cNvSpPr/>
          <p:nvPr/>
        </p:nvSpPr>
        <p:spPr>
          <a:xfrm>
            <a:off x="9263097"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G</a:t>
            </a:r>
          </a:p>
        </p:txBody>
      </p:sp>
    </p:spTree>
    <p:extLst>
      <p:ext uri="{BB962C8B-B14F-4D97-AF65-F5344CB8AC3E}">
        <p14:creationId xmlns:p14="http://schemas.microsoft.com/office/powerpoint/2010/main" val="4026498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16FE435-0099-40CA-BC84-0FD0EA19666F}"/>
              </a:ext>
            </a:extLst>
          </p:cNvPr>
          <p:cNvSpPr txBox="1"/>
          <p:nvPr/>
        </p:nvSpPr>
        <p:spPr>
          <a:xfrm>
            <a:off x="1190456" y="2079513"/>
            <a:ext cx="10341175" cy="1194494"/>
          </a:xfrm>
          <a:prstGeom prst="rect">
            <a:avLst/>
          </a:prstGeom>
          <a:noFill/>
        </p:spPr>
        <p:txBody>
          <a:bodyPr wrap="square" rtlCol="0">
            <a:spAutoFit/>
          </a:bodyPr>
          <a:lstStyle/>
          <a:p>
            <a:pPr>
              <a:lnSpc>
                <a:spcPct val="80000"/>
              </a:lnSpc>
            </a:pPr>
            <a:r>
              <a:rPr lang="es-MX" sz="8800" spc="-300" dirty="0">
                <a:latin typeface="+mj-lt"/>
              </a:rPr>
              <a:t>Recorrido Pre-Orden</a:t>
            </a:r>
          </a:p>
        </p:txBody>
      </p:sp>
    </p:spTree>
    <p:extLst>
      <p:ext uri="{BB962C8B-B14F-4D97-AF65-F5344CB8AC3E}">
        <p14:creationId xmlns:p14="http://schemas.microsoft.com/office/powerpoint/2010/main" val="797949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609C6EB-FEDA-4BF8-9E98-2C01FB8277DB}"/>
              </a:ext>
            </a:extLst>
          </p:cNvPr>
          <p:cNvSpPr txBox="1"/>
          <p:nvPr/>
        </p:nvSpPr>
        <p:spPr>
          <a:xfrm>
            <a:off x="881268" y="1133024"/>
            <a:ext cx="11489635" cy="584775"/>
          </a:xfrm>
          <a:prstGeom prst="rect">
            <a:avLst/>
          </a:prstGeom>
          <a:noFill/>
        </p:spPr>
        <p:txBody>
          <a:bodyPr wrap="square" rtlCol="0">
            <a:spAutoFit/>
          </a:bodyPr>
          <a:lstStyle/>
          <a:p>
            <a:pPr>
              <a:lnSpc>
                <a:spcPct val="80000"/>
              </a:lnSpc>
            </a:pPr>
            <a:r>
              <a:rPr lang="es-MX" sz="4000" b="1" spc="-300" dirty="0">
                <a:latin typeface="Arial" panose="020B0604020202020204" pitchFamily="34" charset="0"/>
                <a:cs typeface="Arial" panose="020B0604020202020204" pitchFamily="34" charset="0"/>
              </a:rPr>
              <a:t>El recorrido </a:t>
            </a:r>
            <a:r>
              <a:rPr lang="es-MX" sz="4000" b="1" u="sng" spc="-300" dirty="0" err="1">
                <a:latin typeface="Arial" panose="020B0604020202020204" pitchFamily="34" charset="0"/>
                <a:cs typeface="Arial" panose="020B0604020202020204" pitchFamily="34" charset="0"/>
              </a:rPr>
              <a:t>pre-orden</a:t>
            </a:r>
            <a:r>
              <a:rPr lang="es-MX" sz="4000" b="1" u="sng" spc="-300" dirty="0">
                <a:latin typeface="Arial" panose="020B0604020202020204" pitchFamily="34" charset="0"/>
                <a:cs typeface="Arial" panose="020B0604020202020204" pitchFamily="34" charset="0"/>
              </a:rPr>
              <a:t> </a:t>
            </a:r>
            <a:r>
              <a:rPr lang="es-MX" sz="4000" b="1" spc="-300" dirty="0">
                <a:latin typeface="Arial" panose="020B0604020202020204" pitchFamily="34" charset="0"/>
                <a:cs typeface="Arial" panose="020B0604020202020204" pitchFamily="34" charset="0"/>
              </a:rPr>
              <a:t>conlleva los siguientes pasos:</a:t>
            </a:r>
          </a:p>
        </p:txBody>
      </p:sp>
      <p:sp>
        <p:nvSpPr>
          <p:cNvPr id="5" name="CuadroTexto 4">
            <a:extLst>
              <a:ext uri="{FF2B5EF4-FFF2-40B4-BE49-F238E27FC236}">
                <a16:creationId xmlns:a16="http://schemas.microsoft.com/office/drawing/2014/main" id="{FB97ABED-1692-416A-B549-8CA2AE11FC2E}"/>
              </a:ext>
            </a:extLst>
          </p:cNvPr>
          <p:cNvSpPr txBox="1"/>
          <p:nvPr/>
        </p:nvSpPr>
        <p:spPr>
          <a:xfrm>
            <a:off x="2170211" y="3265486"/>
            <a:ext cx="8911751" cy="1815882"/>
          </a:xfrm>
          <a:prstGeom prst="rect">
            <a:avLst/>
          </a:prstGeom>
          <a:noFill/>
        </p:spPr>
        <p:txBody>
          <a:bodyPr wrap="square" rtlCol="0">
            <a:spAutoFit/>
          </a:bodyPr>
          <a:lstStyle/>
          <a:p>
            <a:pPr marL="457200" indent="-457200">
              <a:lnSpc>
                <a:spcPct val="80000"/>
              </a:lnSpc>
              <a:buFont typeface="Arial" panose="020B0604020202020204" pitchFamily="34" charset="0"/>
              <a:buChar char="•"/>
            </a:pPr>
            <a:r>
              <a:rPr lang="es-MX" sz="2800" dirty="0">
                <a:solidFill>
                  <a:srgbClr val="FF0000"/>
                </a:solidFill>
                <a:latin typeface="Arial" panose="020B0604020202020204" pitchFamily="34" charset="0"/>
                <a:cs typeface="Arial" panose="020B0604020202020204" pitchFamily="34" charset="0"/>
              </a:rPr>
              <a:t>Visitar  la raíz (N)</a:t>
            </a:r>
          </a:p>
          <a:p>
            <a:pPr>
              <a:lnSpc>
                <a:spcPct val="80000"/>
              </a:lnSpc>
            </a:pPr>
            <a:endParaRPr lang="es-MX" sz="2800" dirty="0">
              <a:solidFill>
                <a:srgbClr val="FF0000"/>
              </a:solidFill>
              <a:latin typeface="Arial" panose="020B0604020202020204" pitchFamily="34" charset="0"/>
              <a:cs typeface="Arial" panose="020B0604020202020204" pitchFamily="34" charset="0"/>
            </a:endParaRPr>
          </a:p>
          <a:p>
            <a:pPr marL="457200" indent="-457200">
              <a:lnSpc>
                <a:spcPct val="80000"/>
              </a:lnSpc>
              <a:buFont typeface="Arial" panose="020B0604020202020204" pitchFamily="34" charset="0"/>
              <a:buChar char="•"/>
            </a:pPr>
            <a:r>
              <a:rPr lang="es-MX" sz="2800" dirty="0">
                <a:solidFill>
                  <a:srgbClr val="FF0000"/>
                </a:solidFill>
                <a:latin typeface="Arial" panose="020B0604020202020204" pitchFamily="34" charset="0"/>
                <a:cs typeface="Arial" panose="020B0604020202020204" pitchFamily="34" charset="0"/>
              </a:rPr>
              <a:t>Recorrer el subárbol izquierdo (I)</a:t>
            </a:r>
          </a:p>
          <a:p>
            <a:pPr>
              <a:lnSpc>
                <a:spcPct val="80000"/>
              </a:lnSpc>
            </a:pPr>
            <a:endParaRPr lang="es-MX" sz="2800" dirty="0">
              <a:solidFill>
                <a:srgbClr val="FF0000"/>
              </a:solidFill>
              <a:latin typeface="Arial" panose="020B0604020202020204" pitchFamily="34" charset="0"/>
              <a:cs typeface="Arial" panose="020B0604020202020204" pitchFamily="34" charset="0"/>
            </a:endParaRPr>
          </a:p>
          <a:p>
            <a:pPr marL="457200" indent="-457200">
              <a:lnSpc>
                <a:spcPct val="80000"/>
              </a:lnSpc>
              <a:buFont typeface="Arial" panose="020B0604020202020204" pitchFamily="34" charset="0"/>
              <a:buChar char="•"/>
            </a:pPr>
            <a:r>
              <a:rPr lang="es-MX" sz="2800" dirty="0">
                <a:solidFill>
                  <a:srgbClr val="FF0000"/>
                </a:solidFill>
                <a:latin typeface="Arial" panose="020B0604020202020204" pitchFamily="34" charset="0"/>
                <a:cs typeface="Arial" panose="020B0604020202020204" pitchFamily="34" charset="0"/>
              </a:rPr>
              <a:t>Recorrer el subárbol derecho (D)</a:t>
            </a:r>
          </a:p>
        </p:txBody>
      </p:sp>
    </p:spTree>
    <p:extLst>
      <p:ext uri="{BB962C8B-B14F-4D97-AF65-F5344CB8AC3E}">
        <p14:creationId xmlns:p14="http://schemas.microsoft.com/office/powerpoint/2010/main" val="1012713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EE063E5-C5A7-4B7B-8AE2-F2B019BE082D}"/>
              </a:ext>
            </a:extLst>
          </p:cNvPr>
          <p:cNvSpPr txBox="1"/>
          <p:nvPr/>
        </p:nvSpPr>
        <p:spPr>
          <a:xfrm>
            <a:off x="5267789" y="463423"/>
            <a:ext cx="5810841" cy="683264"/>
          </a:xfrm>
          <a:prstGeom prst="rect">
            <a:avLst/>
          </a:prstGeom>
          <a:noFill/>
        </p:spPr>
        <p:txBody>
          <a:bodyPr wrap="square" rtlCol="0">
            <a:spAutoFit/>
          </a:bodyPr>
          <a:lstStyle/>
          <a:p>
            <a:pPr>
              <a:lnSpc>
                <a:spcPct val="80000"/>
              </a:lnSpc>
            </a:pPr>
            <a:r>
              <a:rPr lang="es-MX" sz="2400" dirty="0">
                <a:solidFill>
                  <a:srgbClr val="00B050"/>
                </a:solidFill>
                <a:latin typeface="Bahnschrift" panose="020B0502040204020203" pitchFamily="34" charset="0"/>
              </a:rPr>
              <a:t>Para hacer las funciones de recorrido de un árbol binario se utiliza recursividad.</a:t>
            </a:r>
          </a:p>
        </p:txBody>
      </p:sp>
      <p:sp>
        <p:nvSpPr>
          <p:cNvPr id="5" name="CuadroTexto 4">
            <a:extLst>
              <a:ext uri="{FF2B5EF4-FFF2-40B4-BE49-F238E27FC236}">
                <a16:creationId xmlns:a16="http://schemas.microsoft.com/office/drawing/2014/main" id="{4908F26B-3854-4524-B289-418F4F277E4D}"/>
              </a:ext>
            </a:extLst>
          </p:cNvPr>
          <p:cNvSpPr txBox="1"/>
          <p:nvPr/>
        </p:nvSpPr>
        <p:spPr>
          <a:xfrm>
            <a:off x="990624" y="1384171"/>
            <a:ext cx="10210751" cy="634020"/>
          </a:xfrm>
          <a:prstGeom prst="rect">
            <a:avLst/>
          </a:prstGeom>
          <a:noFill/>
        </p:spPr>
        <p:txBody>
          <a:bodyPr wrap="square" rtlCol="0">
            <a:spAutoFit/>
          </a:bodyPr>
          <a:lstStyle/>
          <a:p>
            <a:pPr>
              <a:lnSpc>
                <a:spcPct val="80000"/>
              </a:lnSpc>
            </a:pPr>
            <a:r>
              <a:rPr lang="es-MX" sz="4400" spc="-300" dirty="0">
                <a:latin typeface="Arial" panose="020B0604020202020204" pitchFamily="34" charset="0"/>
                <a:cs typeface="Arial" panose="020B0604020202020204" pitchFamily="34" charset="0"/>
              </a:rPr>
              <a:t>Recorrido representado por Pseudocodigo</a:t>
            </a:r>
            <a:r>
              <a:rPr lang="es-MX" sz="4000" spc="-300" dirty="0">
                <a:latin typeface="Arial" panose="020B0604020202020204" pitchFamily="34" charset="0"/>
                <a:cs typeface="Arial" panose="020B0604020202020204" pitchFamily="34" charset="0"/>
              </a:rPr>
              <a:t>:</a:t>
            </a:r>
          </a:p>
        </p:txBody>
      </p:sp>
      <p:sp>
        <p:nvSpPr>
          <p:cNvPr id="7" name="CuadroTexto 6">
            <a:extLst>
              <a:ext uri="{FF2B5EF4-FFF2-40B4-BE49-F238E27FC236}">
                <a16:creationId xmlns:a16="http://schemas.microsoft.com/office/drawing/2014/main" id="{38690117-1945-4428-90FB-EA1144F386D6}"/>
              </a:ext>
            </a:extLst>
          </p:cNvPr>
          <p:cNvSpPr txBox="1"/>
          <p:nvPr/>
        </p:nvSpPr>
        <p:spPr>
          <a:xfrm>
            <a:off x="3147441" y="2696407"/>
            <a:ext cx="5784524" cy="2800767"/>
          </a:xfrm>
          <a:prstGeom prst="rect">
            <a:avLst/>
          </a:prstGeom>
          <a:noFill/>
        </p:spPr>
        <p:txBody>
          <a:bodyPr wrap="square" rtlCol="0">
            <a:spAutoFit/>
          </a:bodyPr>
          <a:lstStyle/>
          <a:p>
            <a:pPr>
              <a:lnSpc>
                <a:spcPct val="80000"/>
              </a:lnSpc>
            </a:pPr>
            <a:r>
              <a:rPr lang="es-MX" sz="2800" dirty="0">
                <a:solidFill>
                  <a:srgbClr val="0070C0"/>
                </a:solidFill>
                <a:latin typeface="Bahnschrift" panose="020B0502040204020203" pitchFamily="34" charset="0"/>
              </a:rPr>
              <a:t>Función</a:t>
            </a:r>
            <a:r>
              <a:rPr lang="es-MX" sz="2800" dirty="0">
                <a:latin typeface="Bahnschrift" panose="020B0502040204020203" pitchFamily="34" charset="0"/>
              </a:rPr>
              <a:t> </a:t>
            </a:r>
            <a:r>
              <a:rPr lang="es-MX" sz="2800" dirty="0">
                <a:solidFill>
                  <a:srgbClr val="7030A0"/>
                </a:solidFill>
                <a:latin typeface="Bahnschrift" panose="020B0502040204020203" pitchFamily="34" charset="0"/>
              </a:rPr>
              <a:t>preorden(): </a:t>
            </a:r>
            <a:r>
              <a:rPr lang="es-MX" sz="2800" dirty="0">
                <a:latin typeface="Bahnschrift" panose="020B0502040204020203" pitchFamily="34" charset="0"/>
              </a:rPr>
              <a:t>esteArbol;</a:t>
            </a:r>
          </a:p>
          <a:p>
            <a:pPr>
              <a:lnSpc>
                <a:spcPct val="80000"/>
              </a:lnSpc>
            </a:pPr>
            <a:endParaRPr lang="es-MX" sz="2800" dirty="0">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a:solidFill>
                  <a:srgbClr val="7030A0"/>
                </a:solidFill>
                <a:latin typeface="Bahnschrift" panose="020B0502040204020203" pitchFamily="34" charset="0"/>
              </a:rPr>
              <a:t>Imprimir(</a:t>
            </a:r>
            <a:r>
              <a:rPr lang="es-MX" sz="2800" dirty="0">
                <a:latin typeface="Bahnschrift" panose="020B0502040204020203" pitchFamily="34" charset="0"/>
              </a:rPr>
              <a:t>raíz</a:t>
            </a:r>
            <a:r>
              <a:rPr lang="es-MX" sz="2800" dirty="0">
                <a:solidFill>
                  <a:srgbClr val="7030A0"/>
                </a:solidFill>
                <a:latin typeface="Bahnschrift" panose="020B0502040204020203" pitchFamily="34" charset="0"/>
              </a:rPr>
              <a:t>)</a:t>
            </a:r>
          </a:p>
          <a:p>
            <a:pPr>
              <a:lnSpc>
                <a:spcPct val="80000"/>
              </a:lnSpc>
            </a:pPr>
            <a:endParaRPr lang="es-MX" sz="2800" dirty="0">
              <a:solidFill>
                <a:srgbClr val="7030A0"/>
              </a:solidFill>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a:solidFill>
                  <a:srgbClr val="7030A0"/>
                </a:solidFill>
                <a:latin typeface="Bahnschrift" panose="020B0502040204020203" pitchFamily="34" charset="0"/>
              </a:rPr>
              <a:t>preorden(</a:t>
            </a:r>
            <a:r>
              <a:rPr lang="es-MX" sz="2800" dirty="0">
                <a:latin typeface="Bahnschrift" panose="020B0502040204020203" pitchFamily="34" charset="0"/>
              </a:rPr>
              <a:t>subArbolizquierdo</a:t>
            </a:r>
            <a:r>
              <a:rPr lang="es-MX" sz="2800" dirty="0">
                <a:solidFill>
                  <a:srgbClr val="7030A0"/>
                </a:solidFill>
                <a:latin typeface="Bahnschrift" panose="020B0502040204020203" pitchFamily="34" charset="0"/>
              </a:rPr>
              <a:t>)</a:t>
            </a:r>
            <a:r>
              <a:rPr lang="es-MX" sz="2800" dirty="0">
                <a:latin typeface="Bahnschrift" panose="020B0502040204020203" pitchFamily="34" charset="0"/>
              </a:rPr>
              <a:t>;</a:t>
            </a:r>
          </a:p>
          <a:p>
            <a:pPr>
              <a:lnSpc>
                <a:spcPct val="80000"/>
              </a:lnSpc>
            </a:pPr>
            <a:endParaRPr lang="es-MX" sz="2800" dirty="0">
              <a:latin typeface="Bahnschrift" panose="020B0502040204020203" pitchFamily="34" charset="0"/>
            </a:endParaRPr>
          </a:p>
          <a:p>
            <a:pPr>
              <a:lnSpc>
                <a:spcPct val="80000"/>
              </a:lnSpc>
            </a:pPr>
            <a:r>
              <a:rPr lang="es-MX" sz="2800" dirty="0">
                <a:latin typeface="Bahnschrift" panose="020B0502040204020203" pitchFamily="34" charset="0"/>
              </a:rPr>
              <a:t>	</a:t>
            </a:r>
            <a:r>
              <a:rPr lang="es-MX" sz="2800" dirty="0">
                <a:solidFill>
                  <a:srgbClr val="7030A0"/>
                </a:solidFill>
                <a:latin typeface="Bahnschrift" panose="020B0502040204020203" pitchFamily="34" charset="0"/>
              </a:rPr>
              <a:t>preorden(</a:t>
            </a:r>
            <a:r>
              <a:rPr lang="es-MX" sz="2800" dirty="0">
                <a:latin typeface="Bahnschrift" panose="020B0502040204020203" pitchFamily="34" charset="0"/>
              </a:rPr>
              <a:t>subArbolderecho</a:t>
            </a:r>
            <a:r>
              <a:rPr lang="es-MX" sz="2800" dirty="0">
                <a:solidFill>
                  <a:srgbClr val="7030A0"/>
                </a:solidFill>
                <a:latin typeface="Bahnschrift" panose="020B0502040204020203" pitchFamily="34" charset="0"/>
              </a:rPr>
              <a:t>)</a:t>
            </a:r>
          </a:p>
          <a:p>
            <a:pPr marL="457200" indent="-457200">
              <a:lnSpc>
                <a:spcPct val="80000"/>
              </a:lnSpc>
              <a:buAutoNum type="arabicPeriod"/>
            </a:pPr>
            <a:endParaRPr lang="es-MX" sz="2400" spc="-15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192756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7525A31-1BE8-40C3-B506-DCA4938237D5}"/>
              </a:ext>
            </a:extLst>
          </p:cNvPr>
          <p:cNvSpPr>
            <a:spLocks noGrp="1"/>
          </p:cNvSpPr>
          <p:nvPr>
            <p:ph type="title"/>
          </p:nvPr>
        </p:nvSpPr>
        <p:spPr>
          <a:xfrm>
            <a:off x="1141413" y="618518"/>
            <a:ext cx="4459286" cy="1478570"/>
          </a:xfrm>
        </p:spPr>
        <p:txBody>
          <a:bodyPr>
            <a:normAutofit/>
          </a:bodyPr>
          <a:lstStyle/>
          <a:p>
            <a:r>
              <a:rPr lang="es-ES" sz="3200" dirty="0">
                <a:latin typeface="Arial" panose="020B0604020202020204" pitchFamily="34" charset="0"/>
                <a:ea typeface="Times New Roman" panose="02020603050405020304" pitchFamily="18" charset="0"/>
              </a:rPr>
              <a:t>Terminología </a:t>
            </a:r>
            <a:br>
              <a:rPr lang="es-MX" sz="3200" dirty="0">
                <a:latin typeface="Times New Roman" panose="02020603050405020304" pitchFamily="18" charset="0"/>
                <a:ea typeface="Times New Roman" panose="02020603050405020304" pitchFamily="18" charset="0"/>
              </a:rPr>
            </a:br>
            <a:endParaRPr lang="es-MX" sz="3200" dirty="0"/>
          </a:p>
        </p:txBody>
      </p:sp>
      <p:sp>
        <p:nvSpPr>
          <p:cNvPr id="3" name="Marcador de contenido 2">
            <a:extLst>
              <a:ext uri="{FF2B5EF4-FFF2-40B4-BE49-F238E27FC236}">
                <a16:creationId xmlns:a16="http://schemas.microsoft.com/office/drawing/2014/main" id="{DE36B167-53E2-4CF8-A746-C3DEBF4AF5A5}"/>
              </a:ext>
            </a:extLst>
          </p:cNvPr>
          <p:cNvSpPr>
            <a:spLocks noGrp="1"/>
          </p:cNvSpPr>
          <p:nvPr>
            <p:ph idx="1"/>
          </p:nvPr>
        </p:nvSpPr>
        <p:spPr>
          <a:xfrm>
            <a:off x="792162" y="1056257"/>
            <a:ext cx="11052171" cy="4016375"/>
          </a:xfrm>
        </p:spPr>
        <p:txBody>
          <a:bodyPr>
            <a:normAutofit/>
          </a:bodyPr>
          <a:lstStyle/>
          <a:p>
            <a:pPr marL="0" indent="0">
              <a:lnSpc>
                <a:spcPct val="110000"/>
              </a:lnSpc>
              <a:buNone/>
            </a:pPr>
            <a:r>
              <a:rPr lang="es-ES_tradnl" sz="1900" b="1" dirty="0">
                <a:effectLst/>
                <a:latin typeface="Arial" panose="020B0604020202020204" pitchFamily="34" charset="0"/>
                <a:ea typeface="Times New Roman" panose="02020603050405020304" pitchFamily="18" charset="0"/>
              </a:rPr>
              <a:t> </a:t>
            </a:r>
            <a:endParaRPr lang="es-MX" sz="1900" dirty="0">
              <a:effectLst/>
              <a:latin typeface="Times New Roman" panose="02020603050405020304" pitchFamily="18" charset="0"/>
              <a:ea typeface="Times New Roman" panose="02020603050405020304" pitchFamily="18" charset="0"/>
            </a:endParaRPr>
          </a:p>
          <a:p>
            <a:pPr marL="0" indent="0">
              <a:lnSpc>
                <a:spcPct val="110000"/>
              </a:lnSpc>
              <a:buNone/>
            </a:pPr>
            <a:r>
              <a:rPr lang="es-MX" sz="2000" dirty="0">
                <a:effectLst/>
                <a:latin typeface="Arial" panose="020B0604020202020204" pitchFamily="34" charset="0"/>
                <a:ea typeface="Times New Roman" panose="02020603050405020304" pitchFamily="18" charset="0"/>
              </a:rPr>
              <a:t>El </a:t>
            </a:r>
            <a:r>
              <a:rPr lang="es-MX" sz="2000" b="1" dirty="0">
                <a:effectLst/>
                <a:latin typeface="Arial" panose="020B0604020202020204" pitchFamily="34" charset="0"/>
                <a:ea typeface="Times New Roman" panose="02020603050405020304" pitchFamily="18" charset="0"/>
              </a:rPr>
              <a:t>nivel </a:t>
            </a:r>
            <a:r>
              <a:rPr lang="es-MX" sz="2000" dirty="0">
                <a:effectLst/>
                <a:latin typeface="Arial" panose="020B0604020202020204" pitchFamily="34" charset="0"/>
                <a:ea typeface="Times New Roman" panose="02020603050405020304" pitchFamily="18" charset="0"/>
              </a:rPr>
              <a:t>de un nodo es su distancia al nodo raíz. La raíz tiene una distancia cero desde sí misma. Por ello se dice que la raíz está en el nivel 0.los hijos están en el nivel 1, sus hijos en el nivel 2 y así sucesivamente.</a:t>
            </a:r>
            <a:endParaRPr lang="es-MX" sz="2000" dirty="0">
              <a:effectLst/>
              <a:latin typeface="Times New Roman" panose="02020603050405020304" pitchFamily="18" charset="0"/>
              <a:ea typeface="Times New Roman" panose="02020603050405020304" pitchFamily="18" charset="0"/>
            </a:endParaRPr>
          </a:p>
          <a:p>
            <a:pPr marL="0" indent="0">
              <a:lnSpc>
                <a:spcPct val="110000"/>
              </a:lnSpc>
              <a:buNone/>
            </a:pPr>
            <a:r>
              <a:rPr lang="es-MX" sz="2000" dirty="0">
                <a:effectLst/>
                <a:latin typeface="Arial" panose="020B0604020202020204" pitchFamily="34" charset="0"/>
                <a:ea typeface="Times New Roman" panose="02020603050405020304" pitchFamily="18" charset="0"/>
              </a:rPr>
              <a:t>La </a:t>
            </a:r>
            <a:r>
              <a:rPr lang="es-MX" sz="2000" b="1" dirty="0">
                <a:effectLst/>
                <a:latin typeface="Arial" panose="020B0604020202020204" pitchFamily="34" charset="0"/>
                <a:ea typeface="Times New Roman" panose="02020603050405020304" pitchFamily="18" charset="0"/>
              </a:rPr>
              <a:t>altura</a:t>
            </a:r>
            <a:r>
              <a:rPr lang="es-MX" sz="2000" dirty="0">
                <a:effectLst/>
                <a:latin typeface="Arial" panose="020B0604020202020204" pitchFamily="34" charset="0"/>
                <a:ea typeface="Times New Roman" panose="02020603050405020304" pitchFamily="18" charset="0"/>
              </a:rPr>
              <a:t> o </a:t>
            </a:r>
            <a:r>
              <a:rPr lang="es-MX" sz="2000" b="1" dirty="0">
                <a:effectLst/>
                <a:latin typeface="Arial" panose="020B0604020202020204" pitchFamily="34" charset="0"/>
                <a:ea typeface="Times New Roman" panose="02020603050405020304" pitchFamily="18" charset="0"/>
              </a:rPr>
              <a:t>profundidad</a:t>
            </a:r>
            <a:r>
              <a:rPr lang="es-MX" sz="2000" dirty="0">
                <a:effectLst/>
                <a:latin typeface="Arial" panose="020B0604020202020204" pitchFamily="34" charset="0"/>
                <a:ea typeface="Times New Roman" panose="02020603050405020304" pitchFamily="18" charset="0"/>
              </a:rPr>
              <a:t> de un árbol es de nivel d la hoja del camino más largo desde la raíz más uno. Por definición la altura de un árbol vacío es 0.</a:t>
            </a:r>
            <a:endParaRPr lang="es-MX" sz="2000" dirty="0">
              <a:effectLst/>
              <a:latin typeface="Times New Roman" panose="02020603050405020304" pitchFamily="18" charset="0"/>
              <a:ea typeface="Times New Roman" panose="02020603050405020304" pitchFamily="18" charset="0"/>
            </a:endParaRPr>
          </a:p>
          <a:p>
            <a:pPr>
              <a:lnSpc>
                <a:spcPct val="110000"/>
              </a:lnSpc>
            </a:pPr>
            <a:endParaRPr lang="es-MX" sz="1900" dirty="0"/>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1" name="Marcador de contenido 4" descr="Diagrama&#10;&#10;Descripción generada automáticamente">
            <a:extLst>
              <a:ext uri="{FF2B5EF4-FFF2-40B4-BE49-F238E27FC236}">
                <a16:creationId xmlns:a16="http://schemas.microsoft.com/office/drawing/2014/main" id="{309B7883-248B-4942-8BBD-3C0871CC981D}"/>
              </a:ext>
            </a:extLst>
          </p:cNvPr>
          <p:cNvPicPr>
            <a:picLocks/>
          </p:cNvPicPr>
          <p:nvPr/>
        </p:nvPicPr>
        <p:blipFill rotWithShape="1">
          <a:blip r:embed="rId3"/>
          <a:srcRect l="26018" t="39926" r="33176" b="30843"/>
          <a:stretch/>
        </p:blipFill>
        <p:spPr bwMode="auto">
          <a:xfrm>
            <a:off x="4041203" y="3429000"/>
            <a:ext cx="7435972" cy="302614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71001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69BD26-BA0E-4179-AC2C-F4735DB63F67}"/>
              </a:ext>
            </a:extLst>
          </p:cNvPr>
          <p:cNvSpPr txBox="1"/>
          <p:nvPr/>
        </p:nvSpPr>
        <p:spPr>
          <a:xfrm>
            <a:off x="6975459" y="514143"/>
            <a:ext cx="4549548" cy="437043"/>
          </a:xfrm>
          <a:prstGeom prst="rect">
            <a:avLst/>
          </a:prstGeom>
          <a:noFill/>
        </p:spPr>
        <p:txBody>
          <a:bodyPr wrap="square" rtlCol="0">
            <a:spAutoFit/>
          </a:bodyPr>
          <a:lstStyle/>
          <a:p>
            <a:pPr>
              <a:lnSpc>
                <a:spcPct val="80000"/>
              </a:lnSpc>
            </a:pPr>
            <a:r>
              <a:rPr lang="es-MX" sz="2800" spc="-150" dirty="0">
                <a:solidFill>
                  <a:srgbClr val="0070C0"/>
                </a:solidFill>
                <a:latin typeface="Bahnschrift" panose="020B0502040204020203" pitchFamily="34" charset="0"/>
              </a:rPr>
              <a:t>Árbol binario a recorrer</a:t>
            </a:r>
            <a:r>
              <a:rPr lang="es-MX" sz="2400" spc="-150" dirty="0">
                <a:solidFill>
                  <a:schemeClr val="tx1">
                    <a:lumMod val="50000"/>
                    <a:lumOff val="50000"/>
                  </a:schemeClr>
                </a:solidFill>
                <a:latin typeface="Bahnschrift" panose="020B0502040204020203" pitchFamily="34" charset="0"/>
              </a:rPr>
              <a:t>.</a:t>
            </a:r>
          </a:p>
        </p:txBody>
      </p:sp>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158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2941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sp>
        <p:nvSpPr>
          <p:cNvPr id="17" name="CuadroTexto 16">
            <a:extLst>
              <a:ext uri="{FF2B5EF4-FFF2-40B4-BE49-F238E27FC236}">
                <a16:creationId xmlns:a16="http://schemas.microsoft.com/office/drawing/2014/main" id="{946BF2CF-C71F-4874-9409-D7053A3465E2}"/>
              </a:ext>
            </a:extLst>
          </p:cNvPr>
          <p:cNvSpPr txBox="1"/>
          <p:nvPr/>
        </p:nvSpPr>
        <p:spPr>
          <a:xfrm>
            <a:off x="996489" y="1005108"/>
            <a:ext cx="3551510" cy="584775"/>
          </a:xfrm>
          <a:prstGeom prst="rect">
            <a:avLst/>
          </a:prstGeom>
          <a:noFill/>
        </p:spPr>
        <p:txBody>
          <a:bodyPr wrap="square">
            <a:spAutoFit/>
          </a:bodyPr>
          <a:lstStyle/>
          <a:p>
            <a:pPr>
              <a:lnSpc>
                <a:spcPct val="80000"/>
              </a:lnSpc>
            </a:pPr>
            <a:r>
              <a:rPr lang="es-MX" sz="4000" spc="-300" dirty="0">
                <a:latin typeface="Arial" panose="020B0604020202020204" pitchFamily="34" charset="0"/>
                <a:cs typeface="Arial" panose="020B0604020202020204" pitchFamily="34" charset="0"/>
              </a:rPr>
              <a:t>Ejemplo</a:t>
            </a:r>
          </a:p>
        </p:txBody>
      </p:sp>
      <p:cxnSp>
        <p:nvCxnSpPr>
          <p:cNvPr id="7" name="Conector recto 6">
            <a:extLst>
              <a:ext uri="{FF2B5EF4-FFF2-40B4-BE49-F238E27FC236}">
                <a16:creationId xmlns:a16="http://schemas.microsoft.com/office/drawing/2014/main" id="{424453C2-F5BF-46FA-B79F-33BB58B9C220}"/>
              </a:ext>
            </a:extLst>
          </p:cNvPr>
          <p:cNvCxnSpPr>
            <a:cxnSpLocks/>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5E121801-CEAC-4582-9D7A-ADA4FF3EDEAD}"/>
              </a:ext>
            </a:extLst>
          </p:cNvPr>
          <p:cNvCxnSpPr>
            <a:cxnSpLocks/>
            <a:stCxn id="4" idx="4"/>
            <a:endCxn id="6" idx="0"/>
          </p:cNvCxnSpPr>
          <p:nvPr/>
        </p:nvCxnSpPr>
        <p:spPr>
          <a:xfrm>
            <a:off x="5789999" y="1510382"/>
            <a:ext cx="2782973" cy="804875"/>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6A37DA4A-2BDC-4D35-9800-244746DA452C}"/>
              </a:ext>
            </a:extLst>
          </p:cNvPr>
          <p:cNvCxnSpPr>
            <a:stCxn id="8" idx="4"/>
            <a:endCxn id="16"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D2DCFCE8-71AC-4CE1-A9D1-1F8FB3025EA4}"/>
              </a:ext>
            </a:extLst>
          </p:cNvPr>
          <p:cNvCxnSpPr>
            <a:stCxn id="8" idx="4"/>
            <a:endCxn id="14"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41E0774D-0ABB-4C14-9808-39B10D776AFE}"/>
              </a:ext>
            </a:extLst>
          </p:cNvPr>
          <p:cNvCxnSpPr>
            <a:stCxn id="6" idx="4"/>
            <a:endCxn id="12" idx="0"/>
          </p:cNvCxnSpPr>
          <p:nvPr/>
        </p:nvCxnSpPr>
        <p:spPr>
          <a:xfrm flipH="1">
            <a:off x="7347721" y="3143257"/>
            <a:ext cx="1225251" cy="1574504"/>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611B61B5-C20E-4965-9ED9-63AC2758E027}"/>
              </a:ext>
            </a:extLst>
          </p:cNvPr>
          <p:cNvCxnSpPr>
            <a:stCxn id="6" idx="4"/>
            <a:endCxn id="10" idx="0"/>
          </p:cNvCxnSpPr>
          <p:nvPr/>
        </p:nvCxnSpPr>
        <p:spPr>
          <a:xfrm>
            <a:off x="8572972" y="3143257"/>
            <a:ext cx="1170438" cy="1574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1127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sp>
        <p:nvSpPr>
          <p:cNvPr id="36" name="CuadroTexto 35">
            <a:extLst>
              <a:ext uri="{FF2B5EF4-FFF2-40B4-BE49-F238E27FC236}">
                <a16:creationId xmlns:a16="http://schemas.microsoft.com/office/drawing/2014/main" id="{BD5DC12D-1978-4FEF-8C1E-D79961C0FAF5}"/>
              </a:ext>
            </a:extLst>
          </p:cNvPr>
          <p:cNvSpPr txBox="1"/>
          <p:nvPr/>
        </p:nvSpPr>
        <p:spPr>
          <a:xfrm>
            <a:off x="6303766" y="595266"/>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(Empieza el recorrido)</a:t>
            </a:r>
          </a:p>
        </p:txBody>
      </p:sp>
      <p:cxnSp>
        <p:nvCxnSpPr>
          <p:cNvPr id="3" name="Conector recto 2">
            <a:extLst>
              <a:ext uri="{FF2B5EF4-FFF2-40B4-BE49-F238E27FC236}">
                <a16:creationId xmlns:a16="http://schemas.microsoft.com/office/drawing/2014/main" id="{C2751BFB-A992-4EC3-9855-FA26D5716F38}"/>
              </a:ext>
            </a:extLst>
          </p:cNvPr>
          <p:cNvCxnSpPr>
            <a:stCxn id="4" idx="4"/>
            <a:endCxn id="8" idx="0"/>
          </p:cNvCxnSpPr>
          <p:nvPr/>
        </p:nvCxnSpPr>
        <p:spPr>
          <a:xfrm flipH="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357DB1CD-3BC4-4446-B681-0FEC21DE1235}"/>
              </a:ext>
            </a:extLst>
          </p:cNvPr>
          <p:cNvCxnSpPr>
            <a:stCxn id="4" idx="4"/>
            <a:endCxn id="6" idx="0"/>
          </p:cNvCxnSpPr>
          <p:nvPr/>
        </p:nvCxnSpPr>
        <p:spPr>
          <a:xfrm>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7339C0B5-FB1F-491D-BCD3-3E1325830342}"/>
              </a:ext>
            </a:extLst>
          </p:cNvPr>
          <p:cNvCxnSpPr>
            <a:stCxn id="8" idx="4"/>
            <a:endCxn id="16" idx="0"/>
          </p:cNvCxnSpPr>
          <p:nvPr/>
        </p:nvCxnSpPr>
        <p:spPr>
          <a:xfrm flipH="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75CF074C-D1CC-42A9-8BD2-B7B3EC5D50A0}"/>
              </a:ext>
            </a:extLst>
          </p:cNvPr>
          <p:cNvCxnSpPr>
            <a:stCxn id="8" idx="4"/>
            <a:endCxn id="14" idx="0"/>
          </p:cNvCxnSpPr>
          <p:nvPr/>
        </p:nvCxnSpPr>
        <p:spPr>
          <a:xfrm>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104000ED-F249-43BB-8811-6AE8B74EB61D}"/>
              </a:ext>
            </a:extLst>
          </p:cNvPr>
          <p:cNvCxnSpPr>
            <a:stCxn id="6" idx="4"/>
            <a:endCxn id="12" idx="0"/>
          </p:cNvCxnSpPr>
          <p:nvPr/>
        </p:nvCxnSpPr>
        <p:spPr>
          <a:xfrm flipH="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12C1FB6E-1554-4844-8949-851E6F664A3C}"/>
              </a:ext>
            </a:extLst>
          </p:cNvPr>
          <p:cNvCxnSpPr>
            <a:stCxn id="6" idx="4"/>
            <a:endCxn id="10" idx="0"/>
          </p:cNvCxnSpPr>
          <p:nvPr/>
        </p:nvCxnSpPr>
        <p:spPr>
          <a:xfrm>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312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34BF4A92-96CA-486B-BED4-C19AC38BA633}"/>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8642E1AD-E13E-40BC-8132-15FCED5E14CC}"/>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AF947AD3-9D6F-4796-8A7D-46C9847E1CE2}"/>
              </a:ext>
            </a:extLst>
          </p:cNvPr>
          <p:cNvCxnSpPr>
            <a:cxnSpLocks/>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5C8F54AB-0F0B-4E0C-B778-A997ED06B24B}"/>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411AD0A4-64BE-48BB-B0C5-992001283F49}"/>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6934AB1B-715E-46E7-A6F5-505A0CF4A5BA}"/>
              </a:ext>
            </a:extLst>
          </p:cNvPr>
          <p:cNvCxnSpPr>
            <a:stCxn id="4" idx="4"/>
            <a:endCxn id="6" idx="0"/>
          </p:cNvCxnSpPr>
          <p:nvPr/>
        </p:nvCxnSpPr>
        <p:spPr>
          <a:xfrm>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8819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D</a:t>
            </a:r>
          </a:p>
        </p:txBody>
      </p:sp>
      <p:cxnSp>
        <p:nvCxnSpPr>
          <p:cNvPr id="3" name="Conector recto 2">
            <a:extLst>
              <a:ext uri="{FF2B5EF4-FFF2-40B4-BE49-F238E27FC236}">
                <a16:creationId xmlns:a16="http://schemas.microsoft.com/office/drawing/2014/main" id="{3C790AC3-410B-4D19-A21E-48DC5BB604A8}"/>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923AD07D-824A-40DB-826D-01208BC5C5EB}"/>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026D802C-DB8F-4072-951C-388B81600C8E}"/>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CD2AEFDB-027C-418A-ABB5-3CE8F170B88E}"/>
              </a:ext>
            </a:extLst>
          </p:cNvPr>
          <p:cNvCxnSpPr>
            <a:stCxn id="12" idx="0"/>
            <a:endCxn id="6" idx="4"/>
          </p:cNvCxnSpPr>
          <p:nvPr/>
        </p:nvCxnSpPr>
        <p:spPr>
          <a:xfrm flipV="1">
            <a:off x="7347721" y="3143257"/>
            <a:ext cx="1153274" cy="1574504"/>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632ABA73-C18B-46A1-963F-61B87E4D95D7}"/>
              </a:ext>
            </a:extLst>
          </p:cNvPr>
          <p:cNvCxnSpPr>
            <a:stCxn id="10" idx="0"/>
            <a:endCxn id="6" idx="4"/>
          </p:cNvCxnSpPr>
          <p:nvPr/>
        </p:nvCxnSpPr>
        <p:spPr>
          <a:xfrm flipH="1" flipV="1">
            <a:off x="8500995" y="3143257"/>
            <a:ext cx="1213978" cy="1574504"/>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504E93F7-FB71-4C42-8972-394F21A552D2}"/>
              </a:ext>
            </a:extLst>
          </p:cNvPr>
          <p:cNvCxnSpPr>
            <a:stCxn id="4" idx="4"/>
            <a:endCxn id="6" idx="0"/>
          </p:cNvCxnSpPr>
          <p:nvPr/>
        </p:nvCxnSpPr>
        <p:spPr>
          <a:xfrm>
            <a:off x="5789999" y="1510382"/>
            <a:ext cx="2710996" cy="8048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2701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691935"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9799DDC7-D63D-48C6-98DB-6BD2F30A63B4}"/>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8CBAF20E-D2E2-4911-8AAC-D9245F6E73BA}"/>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104D2C62-A020-45D0-91BB-849969963C86}"/>
              </a:ext>
            </a:extLst>
          </p:cNvPr>
          <p:cNvCxnSpPr>
            <a:stCxn id="14" idx="0"/>
            <a:endCxn id="8" idx="4"/>
          </p:cNvCxnSpPr>
          <p:nvPr/>
        </p:nvCxnSpPr>
        <p:spPr>
          <a:xfrm flipH="1" flipV="1">
            <a:off x="3205030" y="3143257"/>
            <a:ext cx="900905"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0A10FCAE-89E8-485F-8856-FDE0CD7C258F}"/>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1939CFEE-FC94-471C-8B16-DF436D835BB5}"/>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A312E345-9DB0-431B-8BF7-9B7A7E72001C}"/>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898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0C764724-62D8-4085-904E-1AB0CE38256F}"/>
              </a:ext>
            </a:extLst>
          </p:cNvPr>
          <p:cNvCxnSpPr>
            <a:cxnSpLocks/>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B945F851-1677-4CF7-AF93-6D7FADB165BD}"/>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C6947217-1B0C-4305-917A-D6861D327F0D}"/>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D3CE3652-A558-4CD5-8D23-D6F26ED3F0FA}"/>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018318A4-A414-4A63-AA25-AD4E7A22427B}"/>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0D654D4B-344F-4A38-A082-2A37C90CEB70}"/>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63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F0EE774B-07E6-4031-9F8E-3F059D35B47D}"/>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6DFEEAF3-5367-439B-981F-DB6618EC1B22}"/>
              </a:ext>
            </a:extLst>
          </p:cNvPr>
          <p:cNvCxnSpPr>
            <a:cxnSpLocks/>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A37CA4C9-DC45-47F7-BEF6-7A414CAEE34E}"/>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96FD6AA2-8A54-4395-AF5E-98CF379862C0}"/>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6C2D6F88-4361-47C0-A37E-AC784D20D0FF}"/>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17B0ED37-09D9-4B89-95EB-5545CAFE9981}"/>
              </a:ext>
            </a:extLst>
          </p:cNvPr>
          <p:cNvCxnSpPr>
            <a:stCxn id="4" idx="4"/>
            <a:endCxn id="6" idx="0"/>
          </p:cNvCxnSpPr>
          <p:nvPr/>
        </p:nvCxnSpPr>
        <p:spPr>
          <a:xfrm>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5770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62B5B5CD-7F22-472C-948B-6135A796CBE0}"/>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32803E8D-ED78-4CF7-82B7-B3BAEF2C6085}"/>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C65FA401-0498-4227-B8D1-CEF1D7DC66FE}"/>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F8A638D2-B086-4399-80A8-ECEDBCB84814}"/>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B8AB7342-4DA3-4FCF-A734-ADD6792A1212}"/>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B2E668FB-0A86-4059-94A0-F0330D5B9A3C}"/>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2142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E87CF86-F3B1-45FE-8096-1473C257F906}"/>
              </a:ext>
            </a:extLst>
          </p:cNvPr>
          <p:cNvSpPr txBox="1"/>
          <p:nvPr/>
        </p:nvSpPr>
        <p:spPr>
          <a:xfrm>
            <a:off x="2035613" y="1596485"/>
            <a:ext cx="8120773" cy="757130"/>
          </a:xfrm>
          <a:prstGeom prst="rect">
            <a:avLst/>
          </a:prstGeom>
          <a:noFill/>
        </p:spPr>
        <p:txBody>
          <a:bodyPr wrap="square" rtlCol="0">
            <a:spAutoFit/>
          </a:bodyPr>
          <a:lstStyle/>
          <a:p>
            <a:pPr>
              <a:lnSpc>
                <a:spcPct val="80000"/>
              </a:lnSpc>
            </a:pPr>
            <a:r>
              <a:rPr lang="es-MX" sz="5400" spc="-300" dirty="0">
                <a:latin typeface="Bahnschrift SemiBold" panose="020B0502040204020203" pitchFamily="34" charset="0"/>
              </a:rPr>
              <a:t>Orden final de los nodos.</a:t>
            </a:r>
          </a:p>
        </p:txBody>
      </p:sp>
      <p:graphicFrame>
        <p:nvGraphicFramePr>
          <p:cNvPr id="4" name="Tabla 4">
            <a:extLst>
              <a:ext uri="{FF2B5EF4-FFF2-40B4-BE49-F238E27FC236}">
                <a16:creationId xmlns:a16="http://schemas.microsoft.com/office/drawing/2014/main" id="{A2C4BB9C-4887-4959-9718-98B4A4423012}"/>
              </a:ext>
            </a:extLst>
          </p:cNvPr>
          <p:cNvGraphicFramePr>
            <a:graphicFrameLocks noGrp="1"/>
          </p:cNvGraphicFramePr>
          <p:nvPr>
            <p:extLst>
              <p:ext uri="{D42A27DB-BD31-4B8C-83A1-F6EECF244321}">
                <p14:modId xmlns:p14="http://schemas.microsoft.com/office/powerpoint/2010/main" val="2432282815"/>
              </p:ext>
            </p:extLst>
          </p:nvPr>
        </p:nvGraphicFramePr>
        <p:xfrm>
          <a:off x="1424266" y="3429000"/>
          <a:ext cx="8876406" cy="864436"/>
        </p:xfrm>
        <a:graphic>
          <a:graphicData uri="http://schemas.openxmlformats.org/drawingml/2006/table">
            <a:tbl>
              <a:tblPr firstRow="1" bandRow="1">
                <a:tableStyleId>{3C2FFA5D-87B4-456A-9821-1D502468CF0F}</a:tableStyleId>
              </a:tblPr>
              <a:tblGrid>
                <a:gridCol w="1268058">
                  <a:extLst>
                    <a:ext uri="{9D8B030D-6E8A-4147-A177-3AD203B41FA5}">
                      <a16:colId xmlns:a16="http://schemas.microsoft.com/office/drawing/2014/main" val="1501667781"/>
                    </a:ext>
                  </a:extLst>
                </a:gridCol>
                <a:gridCol w="1268058">
                  <a:extLst>
                    <a:ext uri="{9D8B030D-6E8A-4147-A177-3AD203B41FA5}">
                      <a16:colId xmlns:a16="http://schemas.microsoft.com/office/drawing/2014/main" val="945957695"/>
                    </a:ext>
                  </a:extLst>
                </a:gridCol>
                <a:gridCol w="1266014">
                  <a:extLst>
                    <a:ext uri="{9D8B030D-6E8A-4147-A177-3AD203B41FA5}">
                      <a16:colId xmlns:a16="http://schemas.microsoft.com/office/drawing/2014/main" val="1599762511"/>
                    </a:ext>
                  </a:extLst>
                </a:gridCol>
                <a:gridCol w="1270102">
                  <a:extLst>
                    <a:ext uri="{9D8B030D-6E8A-4147-A177-3AD203B41FA5}">
                      <a16:colId xmlns:a16="http://schemas.microsoft.com/office/drawing/2014/main" val="438180861"/>
                    </a:ext>
                  </a:extLst>
                </a:gridCol>
                <a:gridCol w="1268058">
                  <a:extLst>
                    <a:ext uri="{9D8B030D-6E8A-4147-A177-3AD203B41FA5}">
                      <a16:colId xmlns:a16="http://schemas.microsoft.com/office/drawing/2014/main" val="2646915293"/>
                    </a:ext>
                  </a:extLst>
                </a:gridCol>
                <a:gridCol w="1268058">
                  <a:extLst>
                    <a:ext uri="{9D8B030D-6E8A-4147-A177-3AD203B41FA5}">
                      <a16:colId xmlns:a16="http://schemas.microsoft.com/office/drawing/2014/main" val="2060493782"/>
                    </a:ext>
                  </a:extLst>
                </a:gridCol>
                <a:gridCol w="1268058">
                  <a:extLst>
                    <a:ext uri="{9D8B030D-6E8A-4147-A177-3AD203B41FA5}">
                      <a16:colId xmlns:a16="http://schemas.microsoft.com/office/drawing/2014/main" val="169986868"/>
                    </a:ext>
                  </a:extLst>
                </a:gridCol>
              </a:tblGrid>
              <a:tr h="864436">
                <a:tc>
                  <a:txBody>
                    <a:bodyPr/>
                    <a:lstStyle/>
                    <a:p>
                      <a:pPr algn="ctr"/>
                      <a:r>
                        <a:rPr lang="es-MX" sz="4400"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400" dirty="0"/>
                        <a:t>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3125311459"/>
                  </a:ext>
                </a:extLst>
              </a:tr>
            </a:tbl>
          </a:graphicData>
        </a:graphic>
      </p:graphicFrame>
    </p:spTree>
    <p:extLst>
      <p:ext uri="{BB962C8B-B14F-4D97-AF65-F5344CB8AC3E}">
        <p14:creationId xmlns:p14="http://schemas.microsoft.com/office/powerpoint/2010/main" val="16712469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E2DE50D-53F4-4B85-B869-B1B6DE018F2A}"/>
              </a:ext>
            </a:extLst>
          </p:cNvPr>
          <p:cNvSpPr txBox="1"/>
          <p:nvPr/>
        </p:nvSpPr>
        <p:spPr>
          <a:xfrm>
            <a:off x="1280982" y="2397566"/>
            <a:ext cx="10248410" cy="1194494"/>
          </a:xfrm>
          <a:prstGeom prst="rect">
            <a:avLst/>
          </a:prstGeom>
          <a:noFill/>
        </p:spPr>
        <p:txBody>
          <a:bodyPr wrap="square" rtlCol="0">
            <a:spAutoFit/>
          </a:bodyPr>
          <a:lstStyle/>
          <a:p>
            <a:pPr>
              <a:lnSpc>
                <a:spcPct val="80000"/>
              </a:lnSpc>
            </a:pPr>
            <a:r>
              <a:rPr lang="es-MX" sz="8800" spc="-300" dirty="0">
                <a:latin typeface="+mj-lt"/>
              </a:rPr>
              <a:t>Recorrido Post-Orden</a:t>
            </a:r>
          </a:p>
        </p:txBody>
      </p:sp>
    </p:spTree>
    <p:extLst>
      <p:ext uri="{BB962C8B-B14F-4D97-AF65-F5344CB8AC3E}">
        <p14:creationId xmlns:p14="http://schemas.microsoft.com/office/powerpoint/2010/main" val="5607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C7245-F6C2-4A95-B7DC-75DA820610E2}"/>
              </a:ext>
            </a:extLst>
          </p:cNvPr>
          <p:cNvSpPr>
            <a:spLocks noGrp="1"/>
          </p:cNvSpPr>
          <p:nvPr>
            <p:ph type="title"/>
          </p:nvPr>
        </p:nvSpPr>
        <p:spPr/>
        <p:txBody>
          <a:bodyPr/>
          <a:lstStyle/>
          <a:p>
            <a:r>
              <a:rPr lang="es-MX" dirty="0"/>
              <a:t>Estructura</a:t>
            </a:r>
          </a:p>
        </p:txBody>
      </p:sp>
      <p:sp>
        <p:nvSpPr>
          <p:cNvPr id="3" name="Marcador de contenido 2">
            <a:extLst>
              <a:ext uri="{FF2B5EF4-FFF2-40B4-BE49-F238E27FC236}">
                <a16:creationId xmlns:a16="http://schemas.microsoft.com/office/drawing/2014/main" id="{2328D49D-B9EB-4079-A9AA-0F6FFB9E89E4}"/>
              </a:ext>
            </a:extLst>
          </p:cNvPr>
          <p:cNvSpPr>
            <a:spLocks noGrp="1"/>
          </p:cNvSpPr>
          <p:nvPr>
            <p:ph idx="1"/>
          </p:nvPr>
        </p:nvSpPr>
        <p:spPr>
          <a:xfrm>
            <a:off x="7904360" y="1252149"/>
            <a:ext cx="3143051" cy="1935890"/>
          </a:xfrm>
        </p:spPr>
        <p:txBody>
          <a:bodyPr/>
          <a:lstStyle/>
          <a:p>
            <a:r>
              <a:rPr lang="es-MX" sz="2000" dirty="0">
                <a:solidFill>
                  <a:srgbClr val="FF0000"/>
                </a:solidFill>
                <a:effectLst/>
                <a:latin typeface="Times New Roman" panose="02020603050405020304" pitchFamily="18" charset="0"/>
                <a:ea typeface="Times New Roman" panose="02020603050405020304" pitchFamily="18" charset="0"/>
              </a:rPr>
              <a:t>A</a:t>
            </a:r>
            <a:r>
              <a:rPr lang="es-MX" sz="2000" dirty="0">
                <a:effectLst/>
                <a:latin typeface="Times New Roman" panose="02020603050405020304" pitchFamily="18" charset="0"/>
                <a:ea typeface="Times New Roman" panose="02020603050405020304" pitchFamily="18" charset="0"/>
              </a:rPr>
              <a:t>: Nodo Raíz (Padre)</a:t>
            </a:r>
          </a:p>
          <a:p>
            <a:r>
              <a:rPr lang="es-MX" sz="2000" dirty="0">
                <a:solidFill>
                  <a:srgbClr val="FF0000"/>
                </a:solidFill>
                <a:effectLst/>
                <a:latin typeface="Times New Roman" panose="02020603050405020304" pitchFamily="18" charset="0"/>
                <a:ea typeface="Times New Roman" panose="02020603050405020304" pitchFamily="18" charset="0"/>
              </a:rPr>
              <a:t>B, C</a:t>
            </a:r>
            <a:r>
              <a:rPr lang="es-MX" sz="2000" dirty="0">
                <a:effectLst/>
                <a:latin typeface="Times New Roman" panose="02020603050405020304" pitchFamily="18" charset="0"/>
                <a:ea typeface="Times New Roman" panose="02020603050405020304" pitchFamily="18" charset="0"/>
              </a:rPr>
              <a:t>:  Hijos del Nodo A</a:t>
            </a:r>
          </a:p>
          <a:p>
            <a:r>
              <a:rPr lang="es-MX" sz="2000" dirty="0">
                <a:solidFill>
                  <a:srgbClr val="FF0000"/>
                </a:solidFill>
                <a:effectLst/>
                <a:latin typeface="Times New Roman" panose="02020603050405020304" pitchFamily="18" charset="0"/>
                <a:ea typeface="Times New Roman" panose="02020603050405020304" pitchFamily="18" charset="0"/>
              </a:rPr>
              <a:t>D, E, F</a:t>
            </a:r>
            <a:r>
              <a:rPr lang="es-MX" sz="2000" dirty="0">
                <a:effectLst/>
                <a:latin typeface="Times New Roman" panose="02020603050405020304" pitchFamily="18" charset="0"/>
                <a:ea typeface="Times New Roman" panose="02020603050405020304" pitchFamily="18" charset="0"/>
              </a:rPr>
              <a:t>: Hijos del Nodo B</a:t>
            </a:r>
          </a:p>
          <a:p>
            <a:r>
              <a:rPr lang="es-MX" sz="2000" dirty="0">
                <a:solidFill>
                  <a:srgbClr val="FF0000"/>
                </a:solidFill>
                <a:effectLst/>
                <a:latin typeface="Times New Roman" panose="02020603050405020304" pitchFamily="18" charset="0"/>
                <a:ea typeface="Times New Roman" panose="02020603050405020304" pitchFamily="18" charset="0"/>
              </a:rPr>
              <a:t>B, C</a:t>
            </a:r>
            <a:r>
              <a:rPr lang="es-MX" sz="2000" dirty="0">
                <a:effectLst/>
                <a:latin typeface="Times New Roman" panose="02020603050405020304" pitchFamily="18" charset="0"/>
                <a:ea typeface="Times New Roman" panose="02020603050405020304" pitchFamily="18" charset="0"/>
              </a:rPr>
              <a:t>: Hermanos.</a:t>
            </a:r>
          </a:p>
          <a:p>
            <a:endParaRPr lang="es-MX" dirty="0"/>
          </a:p>
        </p:txBody>
      </p:sp>
      <p:cxnSp>
        <p:nvCxnSpPr>
          <p:cNvPr id="5" name="Conector recto 4">
            <a:extLst>
              <a:ext uri="{FF2B5EF4-FFF2-40B4-BE49-F238E27FC236}">
                <a16:creationId xmlns:a16="http://schemas.microsoft.com/office/drawing/2014/main" id="{8E527246-DFF1-4254-87A8-088C5269DE1D}"/>
              </a:ext>
            </a:extLst>
          </p:cNvPr>
          <p:cNvCxnSpPr>
            <a:cxnSpLocks/>
            <a:stCxn id="6" idx="7"/>
          </p:cNvCxnSpPr>
          <p:nvPr/>
        </p:nvCxnSpPr>
        <p:spPr>
          <a:xfrm flipV="1">
            <a:off x="4910853" y="2822294"/>
            <a:ext cx="805198" cy="724619"/>
          </a:xfrm>
          <a:prstGeom prst="line">
            <a:avLst/>
          </a:prstGeom>
        </p:spPr>
        <p:style>
          <a:lnRef idx="1">
            <a:schemeClr val="dk1"/>
          </a:lnRef>
          <a:fillRef idx="0">
            <a:schemeClr val="dk1"/>
          </a:fillRef>
          <a:effectRef idx="0">
            <a:schemeClr val="dk1"/>
          </a:effectRef>
          <a:fontRef idx="minor">
            <a:schemeClr val="tx1"/>
          </a:fontRef>
        </p:style>
      </p:cxnSp>
      <p:sp>
        <p:nvSpPr>
          <p:cNvPr id="9" name="CuadroTexto 15">
            <a:extLst>
              <a:ext uri="{FF2B5EF4-FFF2-40B4-BE49-F238E27FC236}">
                <a16:creationId xmlns:a16="http://schemas.microsoft.com/office/drawing/2014/main" id="{77FE4711-872B-4F5C-B260-9A43351C4C1A}"/>
              </a:ext>
            </a:extLst>
          </p:cNvPr>
          <p:cNvSpPr txBox="1">
            <a:spLocks noChangeArrowheads="1"/>
          </p:cNvSpPr>
          <p:nvPr/>
        </p:nvSpPr>
        <p:spPr bwMode="auto">
          <a:xfrm>
            <a:off x="6631031" y="3419267"/>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MX" altLang="es-MX" sz="1800" b="1">
                <a:solidFill>
                  <a:schemeClr val="bg1"/>
                </a:solidFill>
              </a:rPr>
              <a:t>C</a:t>
            </a:r>
          </a:p>
        </p:txBody>
      </p:sp>
      <p:cxnSp>
        <p:nvCxnSpPr>
          <p:cNvPr id="10" name="Conector recto 9">
            <a:extLst>
              <a:ext uri="{FF2B5EF4-FFF2-40B4-BE49-F238E27FC236}">
                <a16:creationId xmlns:a16="http://schemas.microsoft.com/office/drawing/2014/main" id="{F66095E7-EC66-43A8-8EC8-FD167B95F960}"/>
              </a:ext>
            </a:extLst>
          </p:cNvPr>
          <p:cNvCxnSpPr>
            <a:cxnSpLocks/>
          </p:cNvCxnSpPr>
          <p:nvPr/>
        </p:nvCxnSpPr>
        <p:spPr>
          <a:xfrm>
            <a:off x="6056692" y="2770987"/>
            <a:ext cx="926520" cy="971911"/>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5FFB9590-F601-417B-97FD-3B07647F532D}"/>
              </a:ext>
            </a:extLst>
          </p:cNvPr>
          <p:cNvCxnSpPr>
            <a:cxnSpLocks/>
          </p:cNvCxnSpPr>
          <p:nvPr/>
        </p:nvCxnSpPr>
        <p:spPr>
          <a:xfrm flipV="1">
            <a:off x="3643162" y="3818671"/>
            <a:ext cx="897453" cy="860419"/>
          </a:xfrm>
          <a:prstGeom prst="line">
            <a:avLst/>
          </a:prstGeom>
        </p:spPr>
        <p:style>
          <a:lnRef idx="1">
            <a:schemeClr val="dk1"/>
          </a:lnRef>
          <a:fillRef idx="0">
            <a:schemeClr val="dk1"/>
          </a:fillRef>
          <a:effectRef idx="0">
            <a:schemeClr val="dk1"/>
          </a:effectRef>
          <a:fontRef idx="minor">
            <a:schemeClr val="tx1"/>
          </a:fontRef>
        </p:style>
      </p:cxnSp>
      <p:sp>
        <p:nvSpPr>
          <p:cNvPr id="12" name="Conector 18">
            <a:extLst>
              <a:ext uri="{FF2B5EF4-FFF2-40B4-BE49-F238E27FC236}">
                <a16:creationId xmlns:a16="http://schemas.microsoft.com/office/drawing/2014/main" id="{9DDECF17-5FC8-4621-B0B6-201BB13D9A10}"/>
              </a:ext>
            </a:extLst>
          </p:cNvPr>
          <p:cNvSpPr/>
          <p:nvPr/>
        </p:nvSpPr>
        <p:spPr>
          <a:xfrm>
            <a:off x="3303387" y="4527123"/>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3" name="Conector recto 12">
            <a:extLst>
              <a:ext uri="{FF2B5EF4-FFF2-40B4-BE49-F238E27FC236}">
                <a16:creationId xmlns:a16="http://schemas.microsoft.com/office/drawing/2014/main" id="{9A5B5E9C-5F86-49D4-8125-D065046AD21E}"/>
              </a:ext>
            </a:extLst>
          </p:cNvPr>
          <p:cNvCxnSpPr>
            <a:cxnSpLocks/>
            <a:stCxn id="6" idx="5"/>
          </p:cNvCxnSpPr>
          <p:nvPr/>
        </p:nvCxnSpPr>
        <p:spPr>
          <a:xfrm>
            <a:off x="4910853" y="3896021"/>
            <a:ext cx="780592" cy="825933"/>
          </a:xfrm>
          <a:prstGeom prst="line">
            <a:avLst/>
          </a:prstGeom>
        </p:spPr>
        <p:style>
          <a:lnRef idx="1">
            <a:schemeClr val="dk1"/>
          </a:lnRef>
          <a:fillRef idx="0">
            <a:schemeClr val="dk1"/>
          </a:fillRef>
          <a:effectRef idx="0">
            <a:schemeClr val="dk1"/>
          </a:effectRef>
          <a:fontRef idx="minor">
            <a:schemeClr val="tx1"/>
          </a:fontRef>
        </p:style>
      </p:cxnSp>
      <p:sp>
        <p:nvSpPr>
          <p:cNvPr id="14" name="CuadroTexto 23">
            <a:extLst>
              <a:ext uri="{FF2B5EF4-FFF2-40B4-BE49-F238E27FC236}">
                <a16:creationId xmlns:a16="http://schemas.microsoft.com/office/drawing/2014/main" id="{8466868B-474E-419E-A027-A1016CADE84B}"/>
              </a:ext>
            </a:extLst>
          </p:cNvPr>
          <p:cNvSpPr txBox="1">
            <a:spLocks noChangeArrowheads="1"/>
          </p:cNvSpPr>
          <p:nvPr/>
        </p:nvSpPr>
        <p:spPr bwMode="auto">
          <a:xfrm>
            <a:off x="5487787" y="4785644"/>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MX" altLang="es-MX" sz="1800" b="1">
                <a:solidFill>
                  <a:schemeClr val="bg1"/>
                </a:solidFill>
              </a:rPr>
              <a:t>F</a:t>
            </a:r>
          </a:p>
        </p:txBody>
      </p:sp>
      <p:sp>
        <p:nvSpPr>
          <p:cNvPr id="15" name="Conector 22">
            <a:extLst>
              <a:ext uri="{FF2B5EF4-FFF2-40B4-BE49-F238E27FC236}">
                <a16:creationId xmlns:a16="http://schemas.microsoft.com/office/drawing/2014/main" id="{88710593-706C-4723-9CBE-783D193C918F}"/>
              </a:ext>
            </a:extLst>
          </p:cNvPr>
          <p:cNvSpPr/>
          <p:nvPr/>
        </p:nvSpPr>
        <p:spPr>
          <a:xfrm>
            <a:off x="5608437" y="4589036"/>
            <a:ext cx="503238"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cxnSp>
        <p:nvCxnSpPr>
          <p:cNvPr id="16" name="Conector recto 15">
            <a:extLst>
              <a:ext uri="{FF2B5EF4-FFF2-40B4-BE49-F238E27FC236}">
                <a16:creationId xmlns:a16="http://schemas.microsoft.com/office/drawing/2014/main" id="{47E21E8D-7285-4DFA-96C2-1A9EBEE408D1}"/>
              </a:ext>
            </a:extLst>
          </p:cNvPr>
          <p:cNvCxnSpPr>
            <a:cxnSpLocks/>
            <a:endCxn id="6" idx="4"/>
          </p:cNvCxnSpPr>
          <p:nvPr/>
        </p:nvCxnSpPr>
        <p:spPr>
          <a:xfrm flipV="1">
            <a:off x="4694037" y="3968323"/>
            <a:ext cx="38894" cy="620714"/>
          </a:xfrm>
          <a:prstGeom prst="line">
            <a:avLst/>
          </a:prstGeom>
        </p:spPr>
        <p:style>
          <a:lnRef idx="1">
            <a:schemeClr val="dk1"/>
          </a:lnRef>
          <a:fillRef idx="0">
            <a:schemeClr val="dk1"/>
          </a:fillRef>
          <a:effectRef idx="0">
            <a:schemeClr val="dk1"/>
          </a:effectRef>
          <a:fontRef idx="minor">
            <a:schemeClr val="tx1"/>
          </a:fontRef>
        </p:style>
      </p:cxnSp>
      <p:sp>
        <p:nvSpPr>
          <p:cNvPr id="17" name="Conector 32">
            <a:extLst>
              <a:ext uri="{FF2B5EF4-FFF2-40B4-BE49-F238E27FC236}">
                <a16:creationId xmlns:a16="http://schemas.microsoft.com/office/drawing/2014/main" id="{53BF4DCD-C002-4A03-8047-8E38EA3F5654}"/>
              </a:ext>
            </a:extLst>
          </p:cNvPr>
          <p:cNvSpPr/>
          <p:nvPr/>
        </p:nvSpPr>
        <p:spPr>
          <a:xfrm>
            <a:off x="4441625" y="4514423"/>
            <a:ext cx="504825"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18" name="CuadroTexto 33">
            <a:extLst>
              <a:ext uri="{FF2B5EF4-FFF2-40B4-BE49-F238E27FC236}">
                <a16:creationId xmlns:a16="http://schemas.microsoft.com/office/drawing/2014/main" id="{42B428DC-41F2-4775-957F-E468807952C2}"/>
              </a:ext>
            </a:extLst>
          </p:cNvPr>
          <p:cNvSpPr txBox="1">
            <a:spLocks noChangeArrowheads="1"/>
          </p:cNvSpPr>
          <p:nvPr/>
        </p:nvSpPr>
        <p:spPr bwMode="auto">
          <a:xfrm>
            <a:off x="4275853" y="4589036"/>
            <a:ext cx="81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MX" altLang="es-MX" sz="1800" b="1" dirty="0"/>
              <a:t>E</a:t>
            </a:r>
          </a:p>
        </p:txBody>
      </p:sp>
      <p:sp>
        <p:nvSpPr>
          <p:cNvPr id="19" name="Conector 13">
            <a:extLst>
              <a:ext uri="{FF2B5EF4-FFF2-40B4-BE49-F238E27FC236}">
                <a16:creationId xmlns:a16="http://schemas.microsoft.com/office/drawing/2014/main" id="{01B41A6D-AC41-4471-B144-B1E90A36CB8C}"/>
              </a:ext>
            </a:extLst>
          </p:cNvPr>
          <p:cNvSpPr/>
          <p:nvPr/>
        </p:nvSpPr>
        <p:spPr>
          <a:xfrm>
            <a:off x="6751825" y="3469055"/>
            <a:ext cx="504825"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r>
              <a:rPr lang="es-MX" b="1" dirty="0">
                <a:solidFill>
                  <a:schemeClr val="tx1"/>
                </a:solidFill>
              </a:rPr>
              <a:t>C</a:t>
            </a:r>
          </a:p>
        </p:txBody>
      </p:sp>
      <p:sp>
        <p:nvSpPr>
          <p:cNvPr id="4" name="Conector 4">
            <a:extLst>
              <a:ext uri="{FF2B5EF4-FFF2-40B4-BE49-F238E27FC236}">
                <a16:creationId xmlns:a16="http://schemas.microsoft.com/office/drawing/2014/main" id="{A5DC23B8-2E44-4536-A264-DD158B90DF69}"/>
              </a:ext>
            </a:extLst>
          </p:cNvPr>
          <p:cNvSpPr/>
          <p:nvPr/>
        </p:nvSpPr>
        <p:spPr>
          <a:xfrm>
            <a:off x="5662412" y="2457023"/>
            <a:ext cx="503238" cy="493713"/>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7" name="CuadroTexto 9">
            <a:extLst>
              <a:ext uri="{FF2B5EF4-FFF2-40B4-BE49-F238E27FC236}">
                <a16:creationId xmlns:a16="http://schemas.microsoft.com/office/drawing/2014/main" id="{204472DC-E1F1-49B0-B118-29604E5E8611}"/>
              </a:ext>
            </a:extLst>
          </p:cNvPr>
          <p:cNvSpPr txBox="1">
            <a:spLocks noChangeArrowheads="1"/>
          </p:cNvSpPr>
          <p:nvPr/>
        </p:nvSpPr>
        <p:spPr bwMode="auto">
          <a:xfrm>
            <a:off x="5505249" y="2566409"/>
            <a:ext cx="817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MX" altLang="es-MX" sz="1800" b="1" dirty="0"/>
              <a:t>A</a:t>
            </a:r>
          </a:p>
        </p:txBody>
      </p:sp>
      <p:sp>
        <p:nvSpPr>
          <p:cNvPr id="6" name="Conector 8">
            <a:extLst>
              <a:ext uri="{FF2B5EF4-FFF2-40B4-BE49-F238E27FC236}">
                <a16:creationId xmlns:a16="http://schemas.microsoft.com/office/drawing/2014/main" id="{C548F26E-981E-4715-AFE8-1B9F62F43292}"/>
              </a:ext>
            </a:extLst>
          </p:cNvPr>
          <p:cNvSpPr/>
          <p:nvPr/>
        </p:nvSpPr>
        <p:spPr>
          <a:xfrm>
            <a:off x="4481312" y="3474611"/>
            <a:ext cx="503238" cy="493712"/>
          </a:xfrm>
          <a:prstGeom prst="flowChartConnector">
            <a:avLst/>
          </a:prstGeom>
          <a:solidFill>
            <a:srgbClr val="92D050"/>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s-MX"/>
          </a:p>
        </p:txBody>
      </p:sp>
      <p:sp>
        <p:nvSpPr>
          <p:cNvPr id="8" name="CuadroTexto 10">
            <a:extLst>
              <a:ext uri="{FF2B5EF4-FFF2-40B4-BE49-F238E27FC236}">
                <a16:creationId xmlns:a16="http://schemas.microsoft.com/office/drawing/2014/main" id="{EC81408E-4919-4241-985E-1F87ACB48622}"/>
              </a:ext>
            </a:extLst>
          </p:cNvPr>
          <p:cNvSpPr txBox="1">
            <a:spLocks noChangeArrowheads="1"/>
          </p:cNvSpPr>
          <p:nvPr/>
        </p:nvSpPr>
        <p:spPr bwMode="auto">
          <a:xfrm>
            <a:off x="4316953" y="3549223"/>
            <a:ext cx="81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MX" altLang="es-MX" sz="1800" b="1" dirty="0"/>
              <a:t>B</a:t>
            </a:r>
          </a:p>
        </p:txBody>
      </p:sp>
      <p:sp>
        <p:nvSpPr>
          <p:cNvPr id="22" name="CuadroTexto 21">
            <a:extLst>
              <a:ext uri="{FF2B5EF4-FFF2-40B4-BE49-F238E27FC236}">
                <a16:creationId xmlns:a16="http://schemas.microsoft.com/office/drawing/2014/main" id="{80AD933F-44B8-418F-951C-855FA5193084}"/>
              </a:ext>
            </a:extLst>
          </p:cNvPr>
          <p:cNvSpPr txBox="1"/>
          <p:nvPr/>
        </p:nvSpPr>
        <p:spPr>
          <a:xfrm>
            <a:off x="5683030" y="4654979"/>
            <a:ext cx="519998" cy="369332"/>
          </a:xfrm>
          <a:prstGeom prst="rect">
            <a:avLst/>
          </a:prstGeom>
          <a:noFill/>
        </p:spPr>
        <p:txBody>
          <a:bodyPr wrap="square" rtlCol="0">
            <a:spAutoFit/>
          </a:bodyPr>
          <a:lstStyle/>
          <a:p>
            <a:r>
              <a:rPr lang="es-MX" b="1" dirty="0"/>
              <a:t>F</a:t>
            </a:r>
          </a:p>
        </p:txBody>
      </p:sp>
      <p:sp>
        <p:nvSpPr>
          <p:cNvPr id="23" name="CuadroTexto 22">
            <a:extLst>
              <a:ext uri="{FF2B5EF4-FFF2-40B4-BE49-F238E27FC236}">
                <a16:creationId xmlns:a16="http://schemas.microsoft.com/office/drawing/2014/main" id="{81C8E9C3-7466-46BF-8FC6-43A4C03651AC}"/>
              </a:ext>
            </a:extLst>
          </p:cNvPr>
          <p:cNvSpPr txBox="1"/>
          <p:nvPr/>
        </p:nvSpPr>
        <p:spPr>
          <a:xfrm>
            <a:off x="3365375" y="4608737"/>
            <a:ext cx="248730" cy="369332"/>
          </a:xfrm>
          <a:prstGeom prst="rect">
            <a:avLst/>
          </a:prstGeom>
          <a:noFill/>
        </p:spPr>
        <p:txBody>
          <a:bodyPr wrap="square" rtlCol="0">
            <a:spAutoFit/>
          </a:bodyPr>
          <a:lstStyle/>
          <a:p>
            <a:r>
              <a:rPr lang="es-MX" b="1" dirty="0"/>
              <a:t>D</a:t>
            </a:r>
          </a:p>
        </p:txBody>
      </p:sp>
    </p:spTree>
    <p:extLst>
      <p:ext uri="{BB962C8B-B14F-4D97-AF65-F5344CB8AC3E}">
        <p14:creationId xmlns:p14="http://schemas.microsoft.com/office/powerpoint/2010/main" val="4073749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03BFA06-3CB1-4428-8747-B90E0A51123E}"/>
              </a:ext>
            </a:extLst>
          </p:cNvPr>
          <p:cNvSpPr txBox="1"/>
          <p:nvPr/>
        </p:nvSpPr>
        <p:spPr>
          <a:xfrm>
            <a:off x="629478" y="1233168"/>
            <a:ext cx="10933044" cy="1274195"/>
          </a:xfrm>
          <a:prstGeom prst="rect">
            <a:avLst/>
          </a:prstGeom>
          <a:noFill/>
        </p:spPr>
        <p:txBody>
          <a:bodyPr wrap="square" rtlCol="0">
            <a:spAutoFit/>
          </a:bodyPr>
          <a:lstStyle/>
          <a:p>
            <a:pPr>
              <a:lnSpc>
                <a:spcPct val="80000"/>
              </a:lnSpc>
            </a:pPr>
            <a:r>
              <a:rPr lang="es-MX" sz="4800" spc="-300" dirty="0">
                <a:latin typeface="Arial" panose="020B0604020202020204" pitchFamily="34" charset="0"/>
                <a:cs typeface="Arial" panose="020B0604020202020204" pitchFamily="34" charset="0"/>
              </a:rPr>
              <a:t>El recorrido </a:t>
            </a:r>
            <a:r>
              <a:rPr lang="es-MX" sz="4800" u="sng" spc="-300" dirty="0">
                <a:latin typeface="Arial" panose="020B0604020202020204" pitchFamily="34" charset="0"/>
                <a:cs typeface="Arial" panose="020B0604020202020204" pitchFamily="34" charset="0"/>
              </a:rPr>
              <a:t>post orden </a:t>
            </a:r>
            <a:r>
              <a:rPr lang="es-MX" sz="4800" spc="-300" dirty="0">
                <a:latin typeface="Arial" panose="020B0604020202020204" pitchFamily="34" charset="0"/>
                <a:cs typeface="Arial" panose="020B0604020202020204" pitchFamily="34" charset="0"/>
              </a:rPr>
              <a:t>conlleva los siguientes pasos:</a:t>
            </a:r>
          </a:p>
        </p:txBody>
      </p:sp>
      <p:sp>
        <p:nvSpPr>
          <p:cNvPr id="5" name="CuadroTexto 4">
            <a:extLst>
              <a:ext uri="{FF2B5EF4-FFF2-40B4-BE49-F238E27FC236}">
                <a16:creationId xmlns:a16="http://schemas.microsoft.com/office/drawing/2014/main" id="{2E03AF2A-8730-4521-BBE8-9A7EBAA981C8}"/>
              </a:ext>
            </a:extLst>
          </p:cNvPr>
          <p:cNvSpPr txBox="1"/>
          <p:nvPr/>
        </p:nvSpPr>
        <p:spPr>
          <a:xfrm>
            <a:off x="3392557" y="3061260"/>
            <a:ext cx="7739270" cy="1569660"/>
          </a:xfrm>
          <a:prstGeom prst="rect">
            <a:avLst/>
          </a:prstGeom>
          <a:noFill/>
        </p:spPr>
        <p:txBody>
          <a:bodyPr wrap="square" rtlCol="0">
            <a:spAutoFit/>
          </a:bodyPr>
          <a:lstStyle/>
          <a:p>
            <a:pPr marL="342900" indent="-342900">
              <a:lnSpc>
                <a:spcPct val="80000"/>
              </a:lnSpc>
              <a:buFont typeface="Arial" panose="020B0604020202020204" pitchFamily="34" charset="0"/>
              <a:buChar char="•"/>
            </a:pPr>
            <a:r>
              <a:rPr lang="es-MX" sz="2400" dirty="0">
                <a:solidFill>
                  <a:srgbClr val="FF0000"/>
                </a:solidFill>
                <a:latin typeface="Arial" panose="020B0604020202020204" pitchFamily="34" charset="0"/>
                <a:cs typeface="Arial" panose="020B0604020202020204" pitchFamily="34" charset="0"/>
              </a:rPr>
              <a:t>Recorrer el subárbol izquierdo (I)</a:t>
            </a:r>
          </a:p>
          <a:p>
            <a:pPr marL="342900" indent="-342900">
              <a:lnSpc>
                <a:spcPct val="80000"/>
              </a:lnSpc>
              <a:buFont typeface="Arial" panose="020B0604020202020204" pitchFamily="34" charset="0"/>
              <a:buChar char="•"/>
            </a:pPr>
            <a:endParaRPr lang="es-MX" sz="2400" dirty="0">
              <a:solidFill>
                <a:srgbClr val="FF0000"/>
              </a:solidFill>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r>
              <a:rPr lang="es-MX" sz="2400" dirty="0">
                <a:solidFill>
                  <a:srgbClr val="FF0000"/>
                </a:solidFill>
                <a:latin typeface="Arial" panose="020B0604020202020204" pitchFamily="34" charset="0"/>
                <a:cs typeface="Arial" panose="020B0604020202020204" pitchFamily="34" charset="0"/>
              </a:rPr>
              <a:t>Recorrer el subárbol derecho (D)</a:t>
            </a:r>
          </a:p>
          <a:p>
            <a:pPr marL="342900" indent="-342900">
              <a:lnSpc>
                <a:spcPct val="80000"/>
              </a:lnSpc>
              <a:buFont typeface="Arial" panose="020B0604020202020204" pitchFamily="34" charset="0"/>
              <a:buChar char="•"/>
            </a:pPr>
            <a:endParaRPr lang="es-MX" sz="2400" dirty="0">
              <a:solidFill>
                <a:srgbClr val="FF0000"/>
              </a:solidFill>
              <a:latin typeface="Arial" panose="020B0604020202020204" pitchFamily="34" charset="0"/>
              <a:cs typeface="Arial" panose="020B0604020202020204" pitchFamily="34" charset="0"/>
            </a:endParaRPr>
          </a:p>
          <a:p>
            <a:pPr marL="342900" indent="-342900">
              <a:lnSpc>
                <a:spcPct val="80000"/>
              </a:lnSpc>
              <a:buFont typeface="Arial" panose="020B0604020202020204" pitchFamily="34" charset="0"/>
              <a:buChar char="•"/>
            </a:pPr>
            <a:r>
              <a:rPr lang="es-MX" sz="2400" dirty="0">
                <a:solidFill>
                  <a:srgbClr val="FF0000"/>
                </a:solidFill>
                <a:latin typeface="Arial" panose="020B0604020202020204" pitchFamily="34" charset="0"/>
                <a:cs typeface="Arial" panose="020B0604020202020204" pitchFamily="34" charset="0"/>
              </a:rPr>
              <a:t>Visitar la raíz (N)</a:t>
            </a:r>
          </a:p>
        </p:txBody>
      </p:sp>
    </p:spTree>
    <p:extLst>
      <p:ext uri="{BB962C8B-B14F-4D97-AF65-F5344CB8AC3E}">
        <p14:creationId xmlns:p14="http://schemas.microsoft.com/office/powerpoint/2010/main" val="435865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908F26B-3854-4524-B289-418F4F277E4D}"/>
              </a:ext>
            </a:extLst>
          </p:cNvPr>
          <p:cNvSpPr txBox="1"/>
          <p:nvPr/>
        </p:nvSpPr>
        <p:spPr>
          <a:xfrm>
            <a:off x="1212624" y="961026"/>
            <a:ext cx="11297428" cy="634020"/>
          </a:xfrm>
          <a:prstGeom prst="rect">
            <a:avLst/>
          </a:prstGeom>
          <a:noFill/>
        </p:spPr>
        <p:txBody>
          <a:bodyPr wrap="square" rtlCol="0">
            <a:spAutoFit/>
          </a:bodyPr>
          <a:lstStyle/>
          <a:p>
            <a:pPr>
              <a:lnSpc>
                <a:spcPct val="80000"/>
              </a:lnSpc>
            </a:pPr>
            <a:r>
              <a:rPr lang="es-MX" sz="4400" spc="-300" dirty="0">
                <a:latin typeface="Arial" panose="020B0604020202020204" pitchFamily="34" charset="0"/>
                <a:cs typeface="Arial" panose="020B0604020202020204" pitchFamily="34" charset="0"/>
              </a:rPr>
              <a:t>Recorrido representado por Pseudocodigo:</a:t>
            </a:r>
          </a:p>
        </p:txBody>
      </p:sp>
      <p:sp>
        <p:nvSpPr>
          <p:cNvPr id="7" name="CuadroTexto 6">
            <a:extLst>
              <a:ext uri="{FF2B5EF4-FFF2-40B4-BE49-F238E27FC236}">
                <a16:creationId xmlns:a16="http://schemas.microsoft.com/office/drawing/2014/main" id="{38690117-1945-4428-90FB-EA1144F386D6}"/>
              </a:ext>
            </a:extLst>
          </p:cNvPr>
          <p:cNvSpPr txBox="1"/>
          <p:nvPr/>
        </p:nvSpPr>
        <p:spPr>
          <a:xfrm>
            <a:off x="4075094" y="2766364"/>
            <a:ext cx="5166898" cy="3145476"/>
          </a:xfrm>
          <a:prstGeom prst="rect">
            <a:avLst/>
          </a:prstGeom>
          <a:noFill/>
        </p:spPr>
        <p:txBody>
          <a:bodyPr wrap="square" rtlCol="0">
            <a:spAutoFit/>
          </a:bodyPr>
          <a:lstStyle/>
          <a:p>
            <a:pPr>
              <a:lnSpc>
                <a:spcPct val="80000"/>
              </a:lnSpc>
            </a:pPr>
            <a:r>
              <a:rPr lang="es-MX" sz="2800" dirty="0">
                <a:solidFill>
                  <a:srgbClr val="0070C0"/>
                </a:solidFill>
                <a:latin typeface="Arial" panose="020B0604020202020204" pitchFamily="34" charset="0"/>
                <a:cs typeface="Arial" panose="020B0604020202020204" pitchFamily="34" charset="0"/>
              </a:rPr>
              <a:t>Función</a:t>
            </a:r>
            <a:r>
              <a:rPr lang="es-MX" sz="2800" dirty="0">
                <a:latin typeface="Arial" panose="020B0604020202020204" pitchFamily="34" charset="0"/>
                <a:cs typeface="Arial" panose="020B0604020202020204" pitchFamily="34" charset="0"/>
              </a:rPr>
              <a:t> </a:t>
            </a:r>
            <a:r>
              <a:rPr lang="es-MX" sz="2800" dirty="0">
                <a:solidFill>
                  <a:srgbClr val="7030A0"/>
                </a:solidFill>
                <a:latin typeface="Arial" panose="020B0604020202020204" pitchFamily="34" charset="0"/>
                <a:cs typeface="Arial" panose="020B0604020202020204" pitchFamily="34" charset="0"/>
              </a:rPr>
              <a:t>postorden(): </a:t>
            </a:r>
            <a:r>
              <a:rPr lang="es-MX" sz="2800" dirty="0">
                <a:latin typeface="Arial" panose="020B0604020202020204" pitchFamily="34" charset="0"/>
                <a:cs typeface="Arial" panose="020B0604020202020204" pitchFamily="34" charset="0"/>
              </a:rPr>
              <a:t>esteArbol;</a:t>
            </a:r>
          </a:p>
          <a:p>
            <a:pPr>
              <a:lnSpc>
                <a:spcPct val="80000"/>
              </a:lnSpc>
            </a:pPr>
            <a:endParaRPr lang="es-MX" sz="2800" dirty="0">
              <a:latin typeface="Arial" panose="020B0604020202020204" pitchFamily="34" charset="0"/>
              <a:cs typeface="Arial" panose="020B0604020202020204" pitchFamily="34" charset="0"/>
            </a:endParaRPr>
          </a:p>
          <a:p>
            <a:pPr>
              <a:lnSpc>
                <a:spcPct val="80000"/>
              </a:lnSpc>
            </a:pPr>
            <a:r>
              <a:rPr lang="es-MX" sz="2800" dirty="0">
                <a:latin typeface="Arial" panose="020B0604020202020204" pitchFamily="34" charset="0"/>
                <a:cs typeface="Arial" panose="020B0604020202020204" pitchFamily="34" charset="0"/>
              </a:rPr>
              <a:t>	</a:t>
            </a:r>
            <a:r>
              <a:rPr lang="es-MX" sz="2800" dirty="0">
                <a:solidFill>
                  <a:srgbClr val="7030A0"/>
                </a:solidFill>
                <a:latin typeface="Arial" panose="020B0604020202020204" pitchFamily="34" charset="0"/>
                <a:cs typeface="Arial" panose="020B0604020202020204" pitchFamily="34" charset="0"/>
              </a:rPr>
              <a:t>Inorden(</a:t>
            </a:r>
            <a:r>
              <a:rPr lang="es-MX" sz="2800" dirty="0">
                <a:latin typeface="Arial" panose="020B0604020202020204" pitchFamily="34" charset="0"/>
                <a:cs typeface="Arial" panose="020B0604020202020204" pitchFamily="34" charset="0"/>
              </a:rPr>
              <a:t>subArbolizquierdo</a:t>
            </a:r>
            <a:r>
              <a:rPr lang="es-MX" sz="2800" dirty="0">
                <a:solidFill>
                  <a:srgbClr val="7030A0"/>
                </a:solidFill>
                <a:latin typeface="Arial" panose="020B0604020202020204" pitchFamily="34" charset="0"/>
                <a:cs typeface="Arial" panose="020B0604020202020204" pitchFamily="34" charset="0"/>
              </a:rPr>
              <a:t>)</a:t>
            </a:r>
            <a:r>
              <a:rPr lang="es-MX" sz="2800" dirty="0">
                <a:latin typeface="Arial" panose="020B0604020202020204" pitchFamily="34" charset="0"/>
                <a:cs typeface="Arial" panose="020B0604020202020204" pitchFamily="34" charset="0"/>
              </a:rPr>
              <a:t>;</a:t>
            </a:r>
          </a:p>
          <a:p>
            <a:pPr>
              <a:lnSpc>
                <a:spcPct val="80000"/>
              </a:lnSpc>
            </a:pPr>
            <a:endParaRPr lang="es-MX" sz="2800" dirty="0">
              <a:latin typeface="Arial" panose="020B0604020202020204" pitchFamily="34" charset="0"/>
              <a:cs typeface="Arial" panose="020B0604020202020204" pitchFamily="34" charset="0"/>
            </a:endParaRPr>
          </a:p>
          <a:p>
            <a:pPr>
              <a:lnSpc>
                <a:spcPct val="80000"/>
              </a:lnSpc>
            </a:pPr>
            <a:r>
              <a:rPr lang="es-MX" sz="2800" dirty="0">
                <a:latin typeface="Arial" panose="020B0604020202020204" pitchFamily="34" charset="0"/>
                <a:cs typeface="Arial" panose="020B0604020202020204" pitchFamily="34" charset="0"/>
              </a:rPr>
              <a:t>	</a:t>
            </a:r>
            <a:r>
              <a:rPr lang="es-MX" sz="2800" dirty="0">
                <a:solidFill>
                  <a:srgbClr val="7030A0"/>
                </a:solidFill>
                <a:latin typeface="Arial" panose="020B0604020202020204" pitchFamily="34" charset="0"/>
                <a:cs typeface="Arial" panose="020B0604020202020204" pitchFamily="34" charset="0"/>
              </a:rPr>
              <a:t>Inorden(</a:t>
            </a:r>
            <a:r>
              <a:rPr lang="es-MX" sz="2800" dirty="0">
                <a:latin typeface="Arial" panose="020B0604020202020204" pitchFamily="34" charset="0"/>
                <a:cs typeface="Arial" panose="020B0604020202020204" pitchFamily="34" charset="0"/>
              </a:rPr>
              <a:t>subArbolderecho</a:t>
            </a:r>
            <a:r>
              <a:rPr lang="es-MX" sz="2800" dirty="0">
                <a:solidFill>
                  <a:srgbClr val="7030A0"/>
                </a:solidFill>
                <a:latin typeface="Arial" panose="020B0604020202020204" pitchFamily="34" charset="0"/>
                <a:cs typeface="Arial" panose="020B0604020202020204" pitchFamily="34" charset="0"/>
              </a:rPr>
              <a:t>);</a:t>
            </a:r>
          </a:p>
          <a:p>
            <a:pPr>
              <a:lnSpc>
                <a:spcPct val="80000"/>
              </a:lnSpc>
            </a:pPr>
            <a:endParaRPr lang="es-MX" sz="2800" dirty="0">
              <a:latin typeface="Arial" panose="020B0604020202020204" pitchFamily="34" charset="0"/>
              <a:cs typeface="Arial" panose="020B0604020202020204" pitchFamily="34" charset="0"/>
            </a:endParaRPr>
          </a:p>
          <a:p>
            <a:pPr>
              <a:lnSpc>
                <a:spcPct val="80000"/>
              </a:lnSpc>
            </a:pPr>
            <a:r>
              <a:rPr lang="es-MX" sz="2800" dirty="0">
                <a:latin typeface="Arial" panose="020B0604020202020204" pitchFamily="34" charset="0"/>
                <a:cs typeface="Arial" panose="020B0604020202020204" pitchFamily="34" charset="0"/>
              </a:rPr>
              <a:t>	</a:t>
            </a:r>
            <a:r>
              <a:rPr lang="es-MX" sz="2800" dirty="0">
                <a:solidFill>
                  <a:srgbClr val="7030A0"/>
                </a:solidFill>
                <a:latin typeface="Arial" panose="020B0604020202020204" pitchFamily="34" charset="0"/>
                <a:cs typeface="Arial" panose="020B0604020202020204" pitchFamily="34" charset="0"/>
              </a:rPr>
              <a:t>Imprimir(</a:t>
            </a:r>
            <a:r>
              <a:rPr lang="es-MX" sz="2800" dirty="0">
                <a:latin typeface="Arial" panose="020B0604020202020204" pitchFamily="34" charset="0"/>
                <a:cs typeface="Arial" panose="020B0604020202020204" pitchFamily="34" charset="0"/>
              </a:rPr>
              <a:t>raíz</a:t>
            </a:r>
            <a:r>
              <a:rPr lang="es-MX" sz="2800" dirty="0">
                <a:solidFill>
                  <a:srgbClr val="7030A0"/>
                </a:solidFill>
                <a:latin typeface="Arial" panose="020B0604020202020204" pitchFamily="34" charset="0"/>
                <a:cs typeface="Arial" panose="020B0604020202020204" pitchFamily="34" charset="0"/>
              </a:rPr>
              <a:t>);</a:t>
            </a:r>
          </a:p>
          <a:p>
            <a:pPr>
              <a:lnSpc>
                <a:spcPct val="80000"/>
              </a:lnSpc>
            </a:pPr>
            <a:endParaRPr lang="es-MX" sz="2400" dirty="0">
              <a:solidFill>
                <a:srgbClr val="7030A0"/>
              </a:solidFill>
              <a:latin typeface="Bahnschrift" panose="020B0502040204020203" pitchFamily="34" charset="0"/>
            </a:endParaRPr>
          </a:p>
        </p:txBody>
      </p:sp>
      <p:sp>
        <p:nvSpPr>
          <p:cNvPr id="6" name="CuadroTexto 5">
            <a:extLst>
              <a:ext uri="{FF2B5EF4-FFF2-40B4-BE49-F238E27FC236}">
                <a16:creationId xmlns:a16="http://schemas.microsoft.com/office/drawing/2014/main" id="{E3BBDD22-4B12-4FCE-9FA5-B4590BCEF195}"/>
              </a:ext>
            </a:extLst>
          </p:cNvPr>
          <p:cNvSpPr txBox="1"/>
          <p:nvPr/>
        </p:nvSpPr>
        <p:spPr>
          <a:xfrm>
            <a:off x="4866860" y="361128"/>
            <a:ext cx="6235148" cy="584775"/>
          </a:xfrm>
          <a:prstGeom prst="rect">
            <a:avLst/>
          </a:prstGeom>
          <a:noFill/>
        </p:spPr>
        <p:txBody>
          <a:bodyPr wrap="square">
            <a:spAutoFit/>
          </a:bodyPr>
          <a:lstStyle/>
          <a:p>
            <a:pPr>
              <a:lnSpc>
                <a:spcPct val="80000"/>
              </a:lnSpc>
            </a:pPr>
            <a:r>
              <a:rPr lang="es-MX" sz="2000" dirty="0">
                <a:solidFill>
                  <a:srgbClr val="92D050"/>
                </a:solidFill>
                <a:latin typeface="Bahnschrift" panose="020B0502040204020203" pitchFamily="34" charset="0"/>
                <a:cs typeface="Arial" panose="020B0604020202020204" pitchFamily="34" charset="0"/>
              </a:rPr>
              <a:t>Para hacer las funciones de recorrido de un árbol binario se utiliza recursividad.</a:t>
            </a:r>
          </a:p>
        </p:txBody>
      </p:sp>
    </p:spTree>
    <p:extLst>
      <p:ext uri="{BB962C8B-B14F-4D97-AF65-F5344CB8AC3E}">
        <p14:creationId xmlns:p14="http://schemas.microsoft.com/office/powerpoint/2010/main" val="2770202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69BD26-BA0E-4179-AC2C-F4735DB63F67}"/>
              </a:ext>
            </a:extLst>
          </p:cNvPr>
          <p:cNvSpPr txBox="1"/>
          <p:nvPr/>
        </p:nvSpPr>
        <p:spPr>
          <a:xfrm>
            <a:off x="7680381" y="759885"/>
            <a:ext cx="4286332" cy="437043"/>
          </a:xfrm>
          <a:prstGeom prst="rect">
            <a:avLst/>
          </a:prstGeom>
          <a:noFill/>
        </p:spPr>
        <p:txBody>
          <a:bodyPr wrap="square" rtlCol="0">
            <a:spAutoFit/>
          </a:bodyPr>
          <a:lstStyle/>
          <a:p>
            <a:pPr>
              <a:lnSpc>
                <a:spcPct val="80000"/>
              </a:lnSpc>
            </a:pPr>
            <a:r>
              <a:rPr lang="es-MX" sz="2800" spc="-150" dirty="0">
                <a:solidFill>
                  <a:srgbClr val="0070C0"/>
                </a:solidFill>
                <a:latin typeface="Arial" panose="020B0604020202020204" pitchFamily="34" charset="0"/>
                <a:cs typeface="Arial" panose="020B0604020202020204" pitchFamily="34" charset="0"/>
              </a:rPr>
              <a:t>Árbol binario a recorrer.</a:t>
            </a:r>
          </a:p>
        </p:txBody>
      </p:sp>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sp>
        <p:nvSpPr>
          <p:cNvPr id="17" name="CuadroTexto 16">
            <a:extLst>
              <a:ext uri="{FF2B5EF4-FFF2-40B4-BE49-F238E27FC236}">
                <a16:creationId xmlns:a16="http://schemas.microsoft.com/office/drawing/2014/main" id="{21F21FD7-AA2D-4AF0-811B-284B4468A983}"/>
              </a:ext>
            </a:extLst>
          </p:cNvPr>
          <p:cNvSpPr txBox="1"/>
          <p:nvPr/>
        </p:nvSpPr>
        <p:spPr>
          <a:xfrm>
            <a:off x="1244834" y="931242"/>
            <a:ext cx="2407512" cy="634020"/>
          </a:xfrm>
          <a:prstGeom prst="rect">
            <a:avLst/>
          </a:prstGeom>
          <a:noFill/>
        </p:spPr>
        <p:txBody>
          <a:bodyPr wrap="square">
            <a:spAutoFit/>
          </a:bodyPr>
          <a:lstStyle/>
          <a:p>
            <a:pPr>
              <a:lnSpc>
                <a:spcPct val="80000"/>
              </a:lnSpc>
            </a:pPr>
            <a:r>
              <a:rPr lang="es-MX" sz="4400" spc="-300" dirty="0">
                <a:latin typeface="Arial" panose="020B0604020202020204" pitchFamily="34" charset="0"/>
                <a:cs typeface="Arial" panose="020B0604020202020204" pitchFamily="34" charset="0"/>
              </a:rPr>
              <a:t>Ejemplo</a:t>
            </a:r>
          </a:p>
        </p:txBody>
      </p:sp>
      <p:cxnSp>
        <p:nvCxnSpPr>
          <p:cNvPr id="7" name="Conector recto 6">
            <a:extLst>
              <a:ext uri="{FF2B5EF4-FFF2-40B4-BE49-F238E27FC236}">
                <a16:creationId xmlns:a16="http://schemas.microsoft.com/office/drawing/2014/main" id="{955314BF-8893-484B-A8D9-41AC0C297137}"/>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953C43E7-CF0D-465E-873B-53AB7DDE466B}"/>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B384328F-87BC-446C-A14B-1F42EDE26060}"/>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8F5D289C-173A-45D1-9EBB-A1A4376BD715}"/>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9B6E080F-B57D-4974-97EA-9E98AB8DD0BF}"/>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D342D587-9E33-4A9A-B500-0759385C50F5}"/>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6242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D</a:t>
            </a:r>
          </a:p>
        </p:txBody>
      </p:sp>
      <p:sp>
        <p:nvSpPr>
          <p:cNvPr id="2" name="CuadroTexto 1">
            <a:extLst>
              <a:ext uri="{FF2B5EF4-FFF2-40B4-BE49-F238E27FC236}">
                <a16:creationId xmlns:a16="http://schemas.microsoft.com/office/drawing/2014/main" id="{74528A46-9D0E-4C85-A613-320C7E5DD340}"/>
              </a:ext>
            </a:extLst>
          </p:cNvPr>
          <p:cNvSpPr txBox="1"/>
          <p:nvPr/>
        </p:nvSpPr>
        <p:spPr>
          <a:xfrm>
            <a:off x="562253" y="5738944"/>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a:t>
            </a:r>
            <a:r>
              <a:rPr lang="es-MX" sz="2400" dirty="0">
                <a:latin typeface="Bahnschrift" panose="020B0502040204020203" pitchFamily="34" charset="0"/>
              </a:rPr>
              <a:t>Empieza el recorrido)</a:t>
            </a:r>
          </a:p>
        </p:txBody>
      </p:sp>
      <p:cxnSp>
        <p:nvCxnSpPr>
          <p:cNvPr id="5" name="Conector recto 4">
            <a:extLst>
              <a:ext uri="{FF2B5EF4-FFF2-40B4-BE49-F238E27FC236}">
                <a16:creationId xmlns:a16="http://schemas.microsoft.com/office/drawing/2014/main" id="{41DD9AE0-5871-4556-B2F9-51DC0A02305D}"/>
              </a:ext>
            </a:extLst>
          </p:cNvPr>
          <p:cNvCxnSpPr>
            <a:cxnSpLocks/>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19B85FDB-7D59-4554-91C8-A37D3A1FFCB4}"/>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10A68F7-40E3-490D-9E0E-E7DB9530AE3D}"/>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2551B7DB-A127-434A-AB70-500C66187AB9}"/>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6E0AF35B-56B2-40CF-B695-058131B34E56}"/>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09CBB4B4-EC4D-482F-B23C-E0A25D12DB34}"/>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63170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8B36E167-BAA0-4289-B2EB-29581C0016A5}"/>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16EF2F23-5835-49BE-A459-BFDBD925E82F}"/>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43A6D9BC-18F7-4A19-BC10-52D46F42A1EE}"/>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5657CA31-9193-4EF2-9D28-95C0BCE61AC7}"/>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CA134977-443E-45AD-AF0B-6E768B3A139F}"/>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9D322868-7102-4F3D-8DA6-E414154C5017}"/>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986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B</a:t>
            </a:r>
          </a:p>
        </p:txBody>
      </p:sp>
      <p:sp>
        <p:nvSpPr>
          <p:cNvPr id="10" name="Elipse 9">
            <a:extLst>
              <a:ext uri="{FF2B5EF4-FFF2-40B4-BE49-F238E27FC236}">
                <a16:creationId xmlns:a16="http://schemas.microsoft.com/office/drawing/2014/main" id="{D80221C0-0EC2-42CF-A2B4-10AF58754A20}"/>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12" name="Elipse 11">
            <a:extLst>
              <a:ext uri="{FF2B5EF4-FFF2-40B4-BE49-F238E27FC236}">
                <a16:creationId xmlns:a16="http://schemas.microsoft.com/office/drawing/2014/main" id="{E6BB1BFA-5C95-49EB-A4A1-4DA55A9836FD}"/>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 name="Conector recto 2">
            <a:extLst>
              <a:ext uri="{FF2B5EF4-FFF2-40B4-BE49-F238E27FC236}">
                <a16:creationId xmlns:a16="http://schemas.microsoft.com/office/drawing/2014/main" id="{4F4899CE-213B-4B62-BC90-584B04A96023}"/>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7BF64386-5384-470C-8CDD-76A3908BE927}"/>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4CE28C28-AE30-4739-9BB8-963C8A0C7DBD}"/>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099C92F3-44CF-44CA-8ED0-672BD2119BD2}"/>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7E456BF3-85FF-422D-9B56-8DB4272B4D94}"/>
              </a:ext>
            </a:extLst>
          </p:cNvPr>
          <p:cNvCxnSpPr>
            <a:stCxn id="12"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DB18CCFE-EE87-483E-9C66-C8131E332D49}"/>
              </a:ext>
            </a:extLst>
          </p:cNvPr>
          <p:cNvCxnSpPr>
            <a:stCxn id="10"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9436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ipse 14">
            <a:extLst>
              <a:ext uri="{FF2B5EF4-FFF2-40B4-BE49-F238E27FC236}">
                <a16:creationId xmlns:a16="http://schemas.microsoft.com/office/drawing/2014/main" id="{AD13E3F3-ACBF-441E-A6A3-1D112ABFC3E8}"/>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17" name="Elipse 16">
            <a:extLst>
              <a:ext uri="{FF2B5EF4-FFF2-40B4-BE49-F238E27FC236}">
                <a16:creationId xmlns:a16="http://schemas.microsoft.com/office/drawing/2014/main" id="{06DEE229-FF5C-4A40-8EAB-C5E9E9637CD7}"/>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19" name="Elipse 18">
            <a:extLst>
              <a:ext uri="{FF2B5EF4-FFF2-40B4-BE49-F238E27FC236}">
                <a16:creationId xmlns:a16="http://schemas.microsoft.com/office/drawing/2014/main" id="{E9150039-9847-47E3-9D5A-FF49A779C5FD}"/>
              </a:ext>
            </a:extLst>
          </p:cNvPr>
          <p:cNvSpPr/>
          <p:nvPr/>
        </p:nvSpPr>
        <p:spPr>
          <a:xfrm>
            <a:off x="7258995"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F</a:t>
            </a:r>
          </a:p>
        </p:txBody>
      </p:sp>
      <p:sp>
        <p:nvSpPr>
          <p:cNvPr id="21" name="Elipse 20">
            <a:extLst>
              <a:ext uri="{FF2B5EF4-FFF2-40B4-BE49-F238E27FC236}">
                <a16:creationId xmlns:a16="http://schemas.microsoft.com/office/drawing/2014/main" id="{D93449A2-788E-44D6-BB6A-0B5D630DC13F}"/>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23" name="Elipse 22">
            <a:extLst>
              <a:ext uri="{FF2B5EF4-FFF2-40B4-BE49-F238E27FC236}">
                <a16:creationId xmlns:a16="http://schemas.microsoft.com/office/drawing/2014/main" id="{22FD5563-5F4A-42E2-A971-69B0D03B5C81}"/>
              </a:ext>
            </a:extLst>
          </p:cNvPr>
          <p:cNvSpPr/>
          <p:nvPr/>
        </p:nvSpPr>
        <p:spPr>
          <a:xfrm>
            <a:off x="2834568"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25" name="Elipse 24">
            <a:extLst>
              <a:ext uri="{FF2B5EF4-FFF2-40B4-BE49-F238E27FC236}">
                <a16:creationId xmlns:a16="http://schemas.microsoft.com/office/drawing/2014/main" id="{6F2A71BE-BD38-46F9-BD55-FEB58D9FA1C7}"/>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27" name="Elipse 26">
            <a:extLst>
              <a:ext uri="{FF2B5EF4-FFF2-40B4-BE49-F238E27FC236}">
                <a16:creationId xmlns:a16="http://schemas.microsoft.com/office/drawing/2014/main" id="{6D581809-CAA1-4280-B719-E7696CC9DDE3}"/>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29" name="Conector recto 28">
            <a:extLst>
              <a:ext uri="{FF2B5EF4-FFF2-40B4-BE49-F238E27FC236}">
                <a16:creationId xmlns:a16="http://schemas.microsoft.com/office/drawing/2014/main" id="{FF076EB4-7343-42F4-B322-CB00683DFD6A}"/>
              </a:ext>
            </a:extLst>
          </p:cNvPr>
          <p:cNvCxnSpPr>
            <a:cxnSpLocks/>
            <a:stCxn id="23" idx="0"/>
            <a:endCxn id="15" idx="4"/>
          </p:cNvCxnSpPr>
          <p:nvPr/>
        </p:nvCxnSpPr>
        <p:spPr>
          <a:xfrm flipV="1">
            <a:off x="3248568" y="1510382"/>
            <a:ext cx="2541431" cy="829081"/>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4F87ACE1-3FEF-4434-BD9E-7EAF005BE58F}"/>
              </a:ext>
            </a:extLst>
          </p:cNvPr>
          <p:cNvCxnSpPr>
            <a:cxnSpLocks/>
            <a:stCxn id="27" idx="0"/>
            <a:endCxn id="23" idx="4"/>
          </p:cNvCxnSpPr>
          <p:nvPr/>
        </p:nvCxnSpPr>
        <p:spPr>
          <a:xfrm flipV="1">
            <a:off x="2034590" y="3167463"/>
            <a:ext cx="1213978" cy="1550298"/>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98736490-FA62-4330-A665-25E2ACDD69A0}"/>
              </a:ext>
            </a:extLst>
          </p:cNvPr>
          <p:cNvCxnSpPr>
            <a:cxnSpLocks/>
            <a:stCxn id="25" idx="0"/>
            <a:endCxn id="23" idx="4"/>
          </p:cNvCxnSpPr>
          <p:nvPr/>
        </p:nvCxnSpPr>
        <p:spPr>
          <a:xfrm flipH="1" flipV="1">
            <a:off x="3248568"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3F2FE95C-3DCB-480E-A702-89B0CA5A0DDD}"/>
              </a:ext>
            </a:extLst>
          </p:cNvPr>
          <p:cNvCxnSpPr>
            <a:stCxn id="17" idx="0"/>
            <a:endCxn id="15"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A4D028EB-F6AE-48A5-AACA-E64EC3FC0F37}"/>
              </a:ext>
            </a:extLst>
          </p:cNvPr>
          <p:cNvCxnSpPr>
            <a:cxnSpLocks/>
            <a:stCxn id="19" idx="0"/>
            <a:endCxn id="17" idx="4"/>
          </p:cNvCxnSpPr>
          <p:nvPr/>
        </p:nvCxnSpPr>
        <p:spPr>
          <a:xfrm flipV="1">
            <a:off x="7672995" y="3167463"/>
            <a:ext cx="828000" cy="1550298"/>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CA1DC9AE-BCF1-4F0F-8AC2-C6BA7D9D5A43}"/>
              </a:ext>
            </a:extLst>
          </p:cNvPr>
          <p:cNvCxnSpPr>
            <a:stCxn id="21" idx="0"/>
            <a:endCxn id="17"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6255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D80221C0-0EC2-42CF-A2B4-10AF58754A20}"/>
              </a:ext>
            </a:extLst>
          </p:cNvPr>
          <p:cNvSpPr/>
          <p:nvPr/>
        </p:nvSpPr>
        <p:spPr>
          <a:xfrm>
            <a:off x="9329410" y="4717761"/>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G</a:t>
            </a:r>
          </a:p>
        </p:txBody>
      </p:sp>
      <p:sp>
        <p:nvSpPr>
          <p:cNvPr id="15" name="Elipse 14">
            <a:extLst>
              <a:ext uri="{FF2B5EF4-FFF2-40B4-BE49-F238E27FC236}">
                <a16:creationId xmlns:a16="http://schemas.microsoft.com/office/drawing/2014/main" id="{A58DC914-641A-4A4D-97FE-040DFCAB43CB}"/>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17" name="Elipse 16">
            <a:extLst>
              <a:ext uri="{FF2B5EF4-FFF2-40B4-BE49-F238E27FC236}">
                <a16:creationId xmlns:a16="http://schemas.microsoft.com/office/drawing/2014/main" id="{B391AB32-0A5C-4AFF-840F-FB93226F001C}"/>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21" name="Elipse 20">
            <a:extLst>
              <a:ext uri="{FF2B5EF4-FFF2-40B4-BE49-F238E27FC236}">
                <a16:creationId xmlns:a16="http://schemas.microsoft.com/office/drawing/2014/main" id="{01BB9EA0-5780-4465-953B-B2B6AE78F104}"/>
              </a:ext>
            </a:extLst>
          </p:cNvPr>
          <p:cNvSpPr/>
          <p:nvPr/>
        </p:nvSpPr>
        <p:spPr>
          <a:xfrm>
            <a:off x="285032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B</a:t>
            </a:r>
          </a:p>
        </p:txBody>
      </p:sp>
      <p:sp>
        <p:nvSpPr>
          <p:cNvPr id="23" name="Elipse 22">
            <a:extLst>
              <a:ext uri="{FF2B5EF4-FFF2-40B4-BE49-F238E27FC236}">
                <a16:creationId xmlns:a16="http://schemas.microsoft.com/office/drawing/2014/main" id="{493AA159-63E2-4BEC-82E0-F90CC33A5D2B}"/>
              </a:ext>
            </a:extLst>
          </p:cNvPr>
          <p:cNvSpPr/>
          <p:nvPr/>
        </p:nvSpPr>
        <p:spPr>
          <a:xfrm>
            <a:off x="6924977"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25" name="Elipse 24">
            <a:extLst>
              <a:ext uri="{FF2B5EF4-FFF2-40B4-BE49-F238E27FC236}">
                <a16:creationId xmlns:a16="http://schemas.microsoft.com/office/drawing/2014/main" id="{30FDA55C-C156-4571-8307-8C8BB368FA1C}"/>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27" name="Elipse 26">
            <a:extLst>
              <a:ext uri="{FF2B5EF4-FFF2-40B4-BE49-F238E27FC236}">
                <a16:creationId xmlns:a16="http://schemas.microsoft.com/office/drawing/2014/main" id="{39D7E80E-AB18-46C8-948B-4FF02E74F63C}"/>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29" name="Conector recto 28">
            <a:extLst>
              <a:ext uri="{FF2B5EF4-FFF2-40B4-BE49-F238E27FC236}">
                <a16:creationId xmlns:a16="http://schemas.microsoft.com/office/drawing/2014/main" id="{60DB1376-FDF2-4F4F-89FF-42B41BF0EDEB}"/>
              </a:ext>
            </a:extLst>
          </p:cNvPr>
          <p:cNvCxnSpPr>
            <a:cxnSpLocks/>
            <a:stCxn id="21" idx="0"/>
            <a:endCxn id="15" idx="4"/>
          </p:cNvCxnSpPr>
          <p:nvPr/>
        </p:nvCxnSpPr>
        <p:spPr>
          <a:xfrm flipV="1">
            <a:off x="3264325" y="1510382"/>
            <a:ext cx="2525674" cy="829081"/>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CB91D28C-D216-41A9-8E66-79AE4E683CBD}"/>
              </a:ext>
            </a:extLst>
          </p:cNvPr>
          <p:cNvCxnSpPr>
            <a:cxnSpLocks/>
            <a:stCxn id="27" idx="0"/>
            <a:endCxn id="21" idx="4"/>
          </p:cNvCxnSpPr>
          <p:nvPr/>
        </p:nvCxnSpPr>
        <p:spPr>
          <a:xfrm flipV="1">
            <a:off x="2034590" y="3167463"/>
            <a:ext cx="1229735" cy="1550298"/>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7192D8CC-68E3-4FEF-A8FD-D90D243506FD}"/>
              </a:ext>
            </a:extLst>
          </p:cNvPr>
          <p:cNvCxnSpPr>
            <a:cxnSpLocks/>
            <a:stCxn id="25" idx="0"/>
            <a:endCxn id="21" idx="4"/>
          </p:cNvCxnSpPr>
          <p:nvPr/>
        </p:nvCxnSpPr>
        <p:spPr>
          <a:xfrm flipH="1" flipV="1">
            <a:off x="3264325" y="3167463"/>
            <a:ext cx="1137517" cy="1550298"/>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594B6A48-BE8D-4446-A46D-281961E4E564}"/>
              </a:ext>
            </a:extLst>
          </p:cNvPr>
          <p:cNvCxnSpPr>
            <a:stCxn id="17" idx="0"/>
            <a:endCxn id="15"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2D5ECF8C-5CD4-4E6F-8F79-88230596CD02}"/>
              </a:ext>
            </a:extLst>
          </p:cNvPr>
          <p:cNvCxnSpPr>
            <a:stCxn id="23" idx="0"/>
            <a:endCxn id="17" idx="4"/>
          </p:cNvCxnSpPr>
          <p:nvPr/>
        </p:nvCxnSpPr>
        <p:spPr>
          <a:xfrm flipV="1">
            <a:off x="7338977" y="3167463"/>
            <a:ext cx="1162018" cy="1550298"/>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2AC1E80B-B68F-4DF2-AA68-7472FA2DAF4E}"/>
              </a:ext>
            </a:extLst>
          </p:cNvPr>
          <p:cNvCxnSpPr>
            <a:cxnSpLocks/>
            <a:stCxn id="10" idx="0"/>
            <a:endCxn id="17" idx="4"/>
          </p:cNvCxnSpPr>
          <p:nvPr/>
        </p:nvCxnSpPr>
        <p:spPr>
          <a:xfrm flipH="1" flipV="1">
            <a:off x="8500995" y="3167463"/>
            <a:ext cx="1242415"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5755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C</a:t>
            </a:r>
          </a:p>
        </p:txBody>
      </p:sp>
      <p:sp>
        <p:nvSpPr>
          <p:cNvPr id="17" name="Elipse 16">
            <a:extLst>
              <a:ext uri="{FF2B5EF4-FFF2-40B4-BE49-F238E27FC236}">
                <a16:creationId xmlns:a16="http://schemas.microsoft.com/office/drawing/2014/main" id="{B0362725-0250-4133-A459-92A1D199A146}"/>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21" name="Elipse 20">
            <a:extLst>
              <a:ext uri="{FF2B5EF4-FFF2-40B4-BE49-F238E27FC236}">
                <a16:creationId xmlns:a16="http://schemas.microsoft.com/office/drawing/2014/main" id="{1F6A36B0-E867-4B1B-A291-8F8C02A414C0}"/>
              </a:ext>
            </a:extLst>
          </p:cNvPr>
          <p:cNvSpPr/>
          <p:nvPr/>
        </p:nvSpPr>
        <p:spPr>
          <a:xfrm>
            <a:off x="269826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tx1"/>
                </a:solidFill>
                <a:latin typeface="Bahnschrift" panose="020B0502040204020203" pitchFamily="34" charset="0"/>
              </a:rPr>
              <a:t>B</a:t>
            </a:r>
          </a:p>
        </p:txBody>
      </p:sp>
      <p:sp>
        <p:nvSpPr>
          <p:cNvPr id="23" name="Elipse 22">
            <a:extLst>
              <a:ext uri="{FF2B5EF4-FFF2-40B4-BE49-F238E27FC236}">
                <a16:creationId xmlns:a16="http://schemas.microsoft.com/office/drawing/2014/main" id="{9313C02D-954F-4AA8-A212-F7C645C8040D}"/>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25" name="Elipse 24">
            <a:extLst>
              <a:ext uri="{FF2B5EF4-FFF2-40B4-BE49-F238E27FC236}">
                <a16:creationId xmlns:a16="http://schemas.microsoft.com/office/drawing/2014/main" id="{8DAA368F-CCEB-473B-80A3-10C2C32FE194}"/>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27" name="Elipse 26">
            <a:extLst>
              <a:ext uri="{FF2B5EF4-FFF2-40B4-BE49-F238E27FC236}">
                <a16:creationId xmlns:a16="http://schemas.microsoft.com/office/drawing/2014/main" id="{806588FD-3106-4E4D-87B0-30E63BFCA471}"/>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29" name="Elipse 28">
            <a:extLst>
              <a:ext uri="{FF2B5EF4-FFF2-40B4-BE49-F238E27FC236}">
                <a16:creationId xmlns:a16="http://schemas.microsoft.com/office/drawing/2014/main" id="{AA536534-BC82-4C62-9BE9-5B724220340C}"/>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30" name="Conector recto 29">
            <a:extLst>
              <a:ext uri="{FF2B5EF4-FFF2-40B4-BE49-F238E27FC236}">
                <a16:creationId xmlns:a16="http://schemas.microsoft.com/office/drawing/2014/main" id="{8CF59D1E-7DAB-4A72-BA78-C657F6A6DC7B}"/>
              </a:ext>
            </a:extLst>
          </p:cNvPr>
          <p:cNvCxnSpPr>
            <a:stCxn id="21" idx="0"/>
            <a:endCxn id="17" idx="4"/>
          </p:cNvCxnSpPr>
          <p:nvPr/>
        </p:nvCxnSpPr>
        <p:spPr>
          <a:xfrm flipV="1">
            <a:off x="3112265" y="1510382"/>
            <a:ext cx="2677734" cy="829081"/>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0F8688A7-55DE-4262-9FB1-907F62A120BC}"/>
              </a:ext>
            </a:extLst>
          </p:cNvPr>
          <p:cNvCxnSpPr>
            <a:stCxn id="29" idx="0"/>
            <a:endCxn id="21" idx="4"/>
          </p:cNvCxnSpPr>
          <p:nvPr/>
        </p:nvCxnSpPr>
        <p:spPr>
          <a:xfrm flipV="1">
            <a:off x="2034590" y="3167463"/>
            <a:ext cx="1077675" cy="1550298"/>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764C2C1D-9E98-41F8-B4B1-6E8DE8F10A65}"/>
              </a:ext>
            </a:extLst>
          </p:cNvPr>
          <p:cNvCxnSpPr>
            <a:stCxn id="27" idx="0"/>
            <a:endCxn id="21" idx="4"/>
          </p:cNvCxnSpPr>
          <p:nvPr/>
        </p:nvCxnSpPr>
        <p:spPr>
          <a:xfrm flipH="1" flipV="1">
            <a:off x="3112265" y="3167463"/>
            <a:ext cx="1289577" cy="1550298"/>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78262265-799E-47BA-820B-A1C7C1484E6B}"/>
              </a:ext>
            </a:extLst>
          </p:cNvPr>
          <p:cNvCxnSpPr>
            <a:cxnSpLocks/>
            <a:stCxn id="6" idx="0"/>
            <a:endCxn id="17"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2FAB0AA4-B772-43BD-B033-75449DC4D7EB}"/>
              </a:ext>
            </a:extLst>
          </p:cNvPr>
          <p:cNvCxnSpPr>
            <a:cxnSpLocks/>
            <a:stCxn id="25" idx="0"/>
            <a:endCxn id="6"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B48C4E7-4EC8-48F8-BB62-D74AB32FAE7E}"/>
              </a:ext>
            </a:extLst>
          </p:cNvPr>
          <p:cNvCxnSpPr>
            <a:cxnSpLocks/>
            <a:stCxn id="23" idx="0"/>
            <a:endCxn id="6"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6326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solidFill>
            <a:srgbClr val="00B0F0"/>
          </a:solidFill>
          <a:ln w="28575">
            <a:noFill/>
          </a:ln>
          <a:effectLst>
            <a:glow rad="1397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A</a:t>
            </a:r>
          </a:p>
        </p:txBody>
      </p:sp>
      <p:sp>
        <p:nvSpPr>
          <p:cNvPr id="17" name="Elipse 16">
            <a:extLst>
              <a:ext uri="{FF2B5EF4-FFF2-40B4-BE49-F238E27FC236}">
                <a16:creationId xmlns:a16="http://schemas.microsoft.com/office/drawing/2014/main" id="{A3F11E14-A31B-4737-A27D-555CEAF038C8}"/>
              </a:ext>
            </a:extLst>
          </p:cNvPr>
          <p:cNvSpPr/>
          <p:nvPr/>
        </p:nvSpPr>
        <p:spPr>
          <a:xfrm>
            <a:off x="8086995" y="2339463"/>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C</a:t>
            </a:r>
          </a:p>
        </p:txBody>
      </p:sp>
      <p:sp>
        <p:nvSpPr>
          <p:cNvPr id="19" name="Elipse 18">
            <a:extLst>
              <a:ext uri="{FF2B5EF4-FFF2-40B4-BE49-F238E27FC236}">
                <a16:creationId xmlns:a16="http://schemas.microsoft.com/office/drawing/2014/main" id="{AC781922-BAB4-44C1-9E09-756753759EE8}"/>
              </a:ext>
            </a:extLst>
          </p:cNvPr>
          <p:cNvSpPr/>
          <p:nvPr/>
        </p:nvSpPr>
        <p:spPr>
          <a:xfrm>
            <a:off x="2791030" y="2339463"/>
            <a:ext cx="828000" cy="8280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tx1"/>
                </a:solidFill>
                <a:latin typeface="Bahnschrift" panose="020B0502040204020203" pitchFamily="34" charset="0"/>
              </a:rPr>
              <a:t>B</a:t>
            </a:r>
          </a:p>
        </p:txBody>
      </p:sp>
      <p:sp>
        <p:nvSpPr>
          <p:cNvPr id="21" name="Elipse 20">
            <a:extLst>
              <a:ext uri="{FF2B5EF4-FFF2-40B4-BE49-F238E27FC236}">
                <a16:creationId xmlns:a16="http://schemas.microsoft.com/office/drawing/2014/main" id="{C350D8AE-D2E5-4C51-9D18-4F74E37E4C2C}"/>
              </a:ext>
            </a:extLst>
          </p:cNvPr>
          <p:cNvSpPr/>
          <p:nvPr/>
        </p:nvSpPr>
        <p:spPr>
          <a:xfrm>
            <a:off x="9300973"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G</a:t>
            </a:r>
          </a:p>
        </p:txBody>
      </p:sp>
      <p:sp>
        <p:nvSpPr>
          <p:cNvPr id="23" name="Elipse 22">
            <a:extLst>
              <a:ext uri="{FF2B5EF4-FFF2-40B4-BE49-F238E27FC236}">
                <a16:creationId xmlns:a16="http://schemas.microsoft.com/office/drawing/2014/main" id="{8DC4DDA4-E4D8-4E5F-BB6E-407E1C9B8D7F}"/>
              </a:ext>
            </a:extLst>
          </p:cNvPr>
          <p:cNvSpPr/>
          <p:nvPr/>
        </p:nvSpPr>
        <p:spPr>
          <a:xfrm>
            <a:off x="693372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F</a:t>
            </a:r>
          </a:p>
        </p:txBody>
      </p:sp>
      <p:sp>
        <p:nvSpPr>
          <p:cNvPr id="25" name="Elipse 24">
            <a:extLst>
              <a:ext uri="{FF2B5EF4-FFF2-40B4-BE49-F238E27FC236}">
                <a16:creationId xmlns:a16="http://schemas.microsoft.com/office/drawing/2014/main" id="{21F8417D-20C8-4AC8-827B-3BF358A31BEC}"/>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E</a:t>
            </a:r>
          </a:p>
        </p:txBody>
      </p:sp>
      <p:sp>
        <p:nvSpPr>
          <p:cNvPr id="27" name="Elipse 26">
            <a:extLst>
              <a:ext uri="{FF2B5EF4-FFF2-40B4-BE49-F238E27FC236}">
                <a16:creationId xmlns:a16="http://schemas.microsoft.com/office/drawing/2014/main" id="{727EDEF9-4ECD-49D3-A064-787428FC425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D</a:t>
            </a:r>
          </a:p>
        </p:txBody>
      </p:sp>
      <p:cxnSp>
        <p:nvCxnSpPr>
          <p:cNvPr id="29" name="Conector recto 28">
            <a:extLst>
              <a:ext uri="{FF2B5EF4-FFF2-40B4-BE49-F238E27FC236}">
                <a16:creationId xmlns:a16="http://schemas.microsoft.com/office/drawing/2014/main" id="{4B3C3B62-5F22-46CE-BFBB-4BA641854EF7}"/>
              </a:ext>
            </a:extLst>
          </p:cNvPr>
          <p:cNvCxnSpPr>
            <a:cxnSpLocks/>
            <a:stCxn id="19" idx="0"/>
            <a:endCxn id="4" idx="4"/>
          </p:cNvCxnSpPr>
          <p:nvPr/>
        </p:nvCxnSpPr>
        <p:spPr>
          <a:xfrm flipV="1">
            <a:off x="3205030" y="1510382"/>
            <a:ext cx="2584969" cy="829081"/>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75C00E0-7568-46E0-9A01-E1416AA5ED80}"/>
              </a:ext>
            </a:extLst>
          </p:cNvPr>
          <p:cNvCxnSpPr>
            <a:stCxn id="27" idx="0"/>
            <a:endCxn id="19" idx="4"/>
          </p:cNvCxnSpPr>
          <p:nvPr/>
        </p:nvCxnSpPr>
        <p:spPr>
          <a:xfrm flipV="1">
            <a:off x="2034590" y="3167463"/>
            <a:ext cx="1170440" cy="1550298"/>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2BEC79EE-399B-4991-BAC6-D75AF8641356}"/>
              </a:ext>
            </a:extLst>
          </p:cNvPr>
          <p:cNvCxnSpPr>
            <a:stCxn id="25" idx="0"/>
            <a:endCxn id="19" idx="4"/>
          </p:cNvCxnSpPr>
          <p:nvPr/>
        </p:nvCxnSpPr>
        <p:spPr>
          <a:xfrm flipH="1" flipV="1">
            <a:off x="3205030" y="3167463"/>
            <a:ext cx="1196812" cy="1550298"/>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0DA26CC7-A936-4CC4-A4B6-C51BFA79CC21}"/>
              </a:ext>
            </a:extLst>
          </p:cNvPr>
          <p:cNvCxnSpPr>
            <a:cxnSpLocks/>
            <a:stCxn id="17"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973791B-1AC8-4135-9B55-7C6A54A1B3DB}"/>
              </a:ext>
            </a:extLst>
          </p:cNvPr>
          <p:cNvCxnSpPr>
            <a:stCxn id="23" idx="0"/>
            <a:endCxn id="17" idx="4"/>
          </p:cNvCxnSpPr>
          <p:nvPr/>
        </p:nvCxnSpPr>
        <p:spPr>
          <a:xfrm flipV="1">
            <a:off x="7347721" y="3167463"/>
            <a:ext cx="1153274" cy="1550298"/>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7ADAB501-34B0-4E8E-BCBE-297764AD36B0}"/>
              </a:ext>
            </a:extLst>
          </p:cNvPr>
          <p:cNvCxnSpPr>
            <a:stCxn id="21" idx="0"/>
            <a:endCxn id="17" idx="4"/>
          </p:cNvCxnSpPr>
          <p:nvPr/>
        </p:nvCxnSpPr>
        <p:spPr>
          <a:xfrm flipH="1" flipV="1">
            <a:off x="8500995" y="3167463"/>
            <a:ext cx="1213978" cy="15502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611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F5578-7E2D-4DDA-8CC4-B54D62083FE0}"/>
              </a:ext>
            </a:extLst>
          </p:cNvPr>
          <p:cNvSpPr>
            <a:spLocks noGrp="1"/>
          </p:cNvSpPr>
          <p:nvPr>
            <p:ph type="title"/>
          </p:nvPr>
        </p:nvSpPr>
        <p:spPr>
          <a:xfrm>
            <a:off x="1141412" y="218363"/>
            <a:ext cx="6037310" cy="1219265"/>
          </a:xfrm>
        </p:spPr>
        <p:txBody>
          <a:bodyPr/>
          <a:lstStyle/>
          <a:p>
            <a:r>
              <a:rPr lang="es-MX" dirty="0"/>
              <a:t>CLASIFICACION de arboles</a:t>
            </a:r>
          </a:p>
        </p:txBody>
      </p:sp>
      <p:sp>
        <p:nvSpPr>
          <p:cNvPr id="3" name="Marcador de contenido 2">
            <a:extLst>
              <a:ext uri="{FF2B5EF4-FFF2-40B4-BE49-F238E27FC236}">
                <a16:creationId xmlns:a16="http://schemas.microsoft.com/office/drawing/2014/main" id="{6378D995-7371-4F0E-A209-44EBCDE75EE1}"/>
              </a:ext>
            </a:extLst>
          </p:cNvPr>
          <p:cNvSpPr>
            <a:spLocks noGrp="1"/>
          </p:cNvSpPr>
          <p:nvPr>
            <p:ph idx="1"/>
          </p:nvPr>
        </p:nvSpPr>
        <p:spPr>
          <a:xfrm>
            <a:off x="980034" y="1585357"/>
            <a:ext cx="10527423" cy="4471854"/>
          </a:xfrm>
        </p:spPr>
        <p:txBody>
          <a:bodyPr>
            <a:normAutofit lnSpcReduction="10000"/>
          </a:bodyPr>
          <a:lstStyle/>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Árboles binarios</a:t>
            </a:r>
            <a:r>
              <a:rPr lang="es-MX" dirty="0">
                <a:effectLst/>
                <a:latin typeface="Arial" panose="020B0604020202020204" pitchFamily="34" charset="0"/>
                <a:ea typeface="Times New Roman" panose="02020603050405020304" pitchFamily="18" charset="0"/>
              </a:rPr>
              <a:t>: Es aquel en donde cada nodo no puede tener más de dos hijos o descendientes.</a:t>
            </a:r>
          </a:p>
          <a:p>
            <a:pPr marL="0" lvl="0" indent="0" algn="just">
              <a:lnSpc>
                <a:spcPct val="115000"/>
              </a:lnSpc>
              <a:buNone/>
              <a:tabLst>
                <a:tab pos="457200" algn="l"/>
              </a:tabLst>
            </a:pP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 de búsqueda binario </a:t>
            </a:r>
            <a:r>
              <a:rPr lang="es-MX" dirty="0" err="1">
                <a:solidFill>
                  <a:srgbClr val="FF0000"/>
                </a:solidFill>
                <a:effectLst/>
                <a:latin typeface="Arial" panose="020B0604020202020204" pitchFamily="34" charset="0"/>
                <a:ea typeface="Times New Roman" panose="02020603050405020304" pitchFamily="18" charset="0"/>
              </a:rPr>
              <a:t>auto-balanceable</a:t>
            </a:r>
            <a:r>
              <a:rPr lang="es-MX" dirty="0">
                <a:effectLst/>
                <a:latin typeface="Arial" panose="020B0604020202020204" pitchFamily="34" charset="0"/>
                <a:ea typeface="Times New Roman" panose="02020603050405020304" pitchFamily="18" charset="0"/>
              </a:rPr>
              <a:t>: Es aquel que intenta mantener el número de niveles de nodos bajo la raíz, tan pequeños como sea posible.</a:t>
            </a:r>
          </a:p>
          <a:p>
            <a:pPr marL="0" lvl="0" indent="0" algn="just">
              <a:lnSpc>
                <a:spcPct val="115000"/>
              </a:lnSpc>
              <a:buNone/>
              <a:tabLst>
                <a:tab pos="457200" algn="l"/>
              </a:tabLst>
            </a:pP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Árboles Rojo- Negro</a:t>
            </a:r>
            <a:r>
              <a:rPr lang="es-MX" dirty="0">
                <a:effectLst/>
                <a:latin typeface="Arial" panose="020B0604020202020204" pitchFamily="34" charset="0"/>
                <a:ea typeface="Times New Roman" panose="02020603050405020304" pitchFamily="18" charset="0"/>
              </a:rPr>
              <a:t>: Es usado para organizar información compuesta por datos comparables. En estos árboles las hojas no son relevantes y no contienen datos.</a:t>
            </a:r>
            <a:endParaRPr lang="es-MX" dirty="0">
              <a:effectLst/>
              <a:latin typeface="Times New Roman" panose="02020603050405020304" pitchFamily="18"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6500202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AF53F37-60C8-4B89-B12D-D6C2F9C99AAB}"/>
              </a:ext>
            </a:extLst>
          </p:cNvPr>
          <p:cNvSpPr txBox="1"/>
          <p:nvPr/>
        </p:nvSpPr>
        <p:spPr>
          <a:xfrm>
            <a:off x="2035613" y="1384450"/>
            <a:ext cx="8120773" cy="757130"/>
          </a:xfrm>
          <a:prstGeom prst="rect">
            <a:avLst/>
          </a:prstGeom>
          <a:noFill/>
        </p:spPr>
        <p:txBody>
          <a:bodyPr wrap="square" rtlCol="0">
            <a:spAutoFit/>
          </a:bodyPr>
          <a:lstStyle/>
          <a:p>
            <a:pPr>
              <a:lnSpc>
                <a:spcPct val="80000"/>
              </a:lnSpc>
            </a:pPr>
            <a:r>
              <a:rPr lang="es-MX" sz="5400" spc="-300" dirty="0">
                <a:latin typeface="Arial" panose="020B0604020202020204" pitchFamily="34" charset="0"/>
                <a:cs typeface="Arial" panose="020B0604020202020204" pitchFamily="34" charset="0"/>
              </a:rPr>
              <a:t>Orden final de los nodos.</a:t>
            </a:r>
          </a:p>
        </p:txBody>
      </p:sp>
      <p:graphicFrame>
        <p:nvGraphicFramePr>
          <p:cNvPr id="5" name="Tabla 4">
            <a:extLst>
              <a:ext uri="{FF2B5EF4-FFF2-40B4-BE49-F238E27FC236}">
                <a16:creationId xmlns:a16="http://schemas.microsoft.com/office/drawing/2014/main" id="{F2C81513-09EC-4758-97BA-5CA4046EE509}"/>
              </a:ext>
            </a:extLst>
          </p:cNvPr>
          <p:cNvGraphicFramePr>
            <a:graphicFrameLocks noGrp="1"/>
          </p:cNvGraphicFramePr>
          <p:nvPr>
            <p:extLst>
              <p:ext uri="{D42A27DB-BD31-4B8C-83A1-F6EECF244321}">
                <p14:modId xmlns:p14="http://schemas.microsoft.com/office/powerpoint/2010/main" val="2786789359"/>
              </p:ext>
            </p:extLst>
          </p:nvPr>
        </p:nvGraphicFramePr>
        <p:xfrm>
          <a:off x="1279980" y="3711549"/>
          <a:ext cx="8876406" cy="864436"/>
        </p:xfrm>
        <a:graphic>
          <a:graphicData uri="http://schemas.openxmlformats.org/drawingml/2006/table">
            <a:tbl>
              <a:tblPr firstRow="1" bandRow="1">
                <a:tableStyleId>{3C2FFA5D-87B4-456A-9821-1D502468CF0F}</a:tableStyleId>
              </a:tblPr>
              <a:tblGrid>
                <a:gridCol w="1268058">
                  <a:extLst>
                    <a:ext uri="{9D8B030D-6E8A-4147-A177-3AD203B41FA5}">
                      <a16:colId xmlns:a16="http://schemas.microsoft.com/office/drawing/2014/main" val="1501667781"/>
                    </a:ext>
                  </a:extLst>
                </a:gridCol>
                <a:gridCol w="1268058">
                  <a:extLst>
                    <a:ext uri="{9D8B030D-6E8A-4147-A177-3AD203B41FA5}">
                      <a16:colId xmlns:a16="http://schemas.microsoft.com/office/drawing/2014/main" val="945957695"/>
                    </a:ext>
                  </a:extLst>
                </a:gridCol>
                <a:gridCol w="1266014">
                  <a:extLst>
                    <a:ext uri="{9D8B030D-6E8A-4147-A177-3AD203B41FA5}">
                      <a16:colId xmlns:a16="http://schemas.microsoft.com/office/drawing/2014/main" val="1599762511"/>
                    </a:ext>
                  </a:extLst>
                </a:gridCol>
                <a:gridCol w="1270102">
                  <a:extLst>
                    <a:ext uri="{9D8B030D-6E8A-4147-A177-3AD203B41FA5}">
                      <a16:colId xmlns:a16="http://schemas.microsoft.com/office/drawing/2014/main" val="438180861"/>
                    </a:ext>
                  </a:extLst>
                </a:gridCol>
                <a:gridCol w="1268058">
                  <a:extLst>
                    <a:ext uri="{9D8B030D-6E8A-4147-A177-3AD203B41FA5}">
                      <a16:colId xmlns:a16="http://schemas.microsoft.com/office/drawing/2014/main" val="2646915293"/>
                    </a:ext>
                  </a:extLst>
                </a:gridCol>
                <a:gridCol w="1268058">
                  <a:extLst>
                    <a:ext uri="{9D8B030D-6E8A-4147-A177-3AD203B41FA5}">
                      <a16:colId xmlns:a16="http://schemas.microsoft.com/office/drawing/2014/main" val="2060493782"/>
                    </a:ext>
                  </a:extLst>
                </a:gridCol>
                <a:gridCol w="1268058">
                  <a:extLst>
                    <a:ext uri="{9D8B030D-6E8A-4147-A177-3AD203B41FA5}">
                      <a16:colId xmlns:a16="http://schemas.microsoft.com/office/drawing/2014/main" val="169986868"/>
                    </a:ext>
                  </a:extLst>
                </a:gridCol>
              </a:tblGrid>
              <a:tr h="864436">
                <a:tc>
                  <a:txBody>
                    <a:bodyPr/>
                    <a:lstStyle/>
                    <a:p>
                      <a:pPr algn="ctr"/>
                      <a:r>
                        <a:rPr lang="es-MX" sz="4800" dirty="0"/>
                        <a:t>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s-MX" sz="4800"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3125311459"/>
                  </a:ext>
                </a:extLst>
              </a:tr>
            </a:tbl>
          </a:graphicData>
        </a:graphic>
      </p:graphicFrame>
    </p:spTree>
    <p:extLst>
      <p:ext uri="{BB962C8B-B14F-4D97-AF65-F5344CB8AC3E}">
        <p14:creationId xmlns:p14="http://schemas.microsoft.com/office/powerpoint/2010/main" val="3497232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69358BE-2222-4BD5-BAEA-39172A8D100C}"/>
              </a:ext>
            </a:extLst>
          </p:cNvPr>
          <p:cNvSpPr txBox="1"/>
          <p:nvPr/>
        </p:nvSpPr>
        <p:spPr>
          <a:xfrm>
            <a:off x="4359965" y="2512513"/>
            <a:ext cx="7199290" cy="1194494"/>
          </a:xfrm>
          <a:prstGeom prst="rect">
            <a:avLst/>
          </a:prstGeom>
          <a:noFill/>
        </p:spPr>
        <p:txBody>
          <a:bodyPr wrap="square" rtlCol="0">
            <a:spAutoFit/>
          </a:bodyPr>
          <a:lstStyle/>
          <a:p>
            <a:pPr>
              <a:lnSpc>
                <a:spcPct val="80000"/>
              </a:lnSpc>
            </a:pPr>
            <a:r>
              <a:rPr lang="es-MX" sz="8800" spc="-300" dirty="0">
                <a:latin typeface="+mj-lt"/>
              </a:rPr>
              <a:t>Eliminar</a:t>
            </a:r>
          </a:p>
        </p:txBody>
      </p:sp>
    </p:spTree>
    <p:extLst>
      <p:ext uri="{BB962C8B-B14F-4D97-AF65-F5344CB8AC3E}">
        <p14:creationId xmlns:p14="http://schemas.microsoft.com/office/powerpoint/2010/main" val="9882664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57C39B-17D8-4F86-9785-395D7458F07C}"/>
              </a:ext>
            </a:extLst>
          </p:cNvPr>
          <p:cNvSpPr txBox="1"/>
          <p:nvPr/>
        </p:nvSpPr>
        <p:spPr>
          <a:xfrm>
            <a:off x="1192695" y="1262186"/>
            <a:ext cx="10482470" cy="757130"/>
          </a:xfrm>
          <a:prstGeom prst="rect">
            <a:avLst/>
          </a:prstGeom>
          <a:noFill/>
        </p:spPr>
        <p:txBody>
          <a:bodyPr wrap="square" rtlCol="0">
            <a:spAutoFit/>
          </a:bodyPr>
          <a:lstStyle/>
          <a:p>
            <a:pPr>
              <a:lnSpc>
                <a:spcPct val="80000"/>
              </a:lnSpc>
            </a:pPr>
            <a:r>
              <a:rPr lang="es-MX" sz="5400" u="sng" spc="-300" dirty="0">
                <a:latin typeface="Arial" panose="020B0604020202020204" pitchFamily="34" charset="0"/>
                <a:cs typeface="Arial" panose="020B0604020202020204" pitchFamily="34" charset="0"/>
              </a:rPr>
              <a:t>Eliminar</a:t>
            </a:r>
            <a:r>
              <a:rPr lang="es-MX" sz="5400" spc="-300" dirty="0">
                <a:latin typeface="Arial" panose="020B0604020202020204" pitchFamily="34" charset="0"/>
                <a:cs typeface="Arial" panose="020B0604020202020204" pitchFamily="34" charset="0"/>
              </a:rPr>
              <a:t> conlleva los siguientes pasos:</a:t>
            </a:r>
          </a:p>
        </p:txBody>
      </p:sp>
      <p:sp>
        <p:nvSpPr>
          <p:cNvPr id="5" name="CuadroTexto 4">
            <a:extLst>
              <a:ext uri="{FF2B5EF4-FFF2-40B4-BE49-F238E27FC236}">
                <a16:creationId xmlns:a16="http://schemas.microsoft.com/office/drawing/2014/main" id="{40847478-5ABE-462A-95A7-F2F1DDD777E2}"/>
              </a:ext>
            </a:extLst>
          </p:cNvPr>
          <p:cNvSpPr txBox="1"/>
          <p:nvPr/>
        </p:nvSpPr>
        <p:spPr>
          <a:xfrm>
            <a:off x="1192695" y="2964022"/>
            <a:ext cx="10098156" cy="2068964"/>
          </a:xfrm>
          <a:prstGeom prst="rect">
            <a:avLst/>
          </a:prstGeom>
          <a:noFill/>
        </p:spPr>
        <p:txBody>
          <a:bodyPr wrap="square" rtlCol="0">
            <a:spAutoFit/>
          </a:bodyPr>
          <a:lstStyle/>
          <a:p>
            <a:pPr marL="457200" indent="-457200">
              <a:lnSpc>
                <a:spcPct val="80000"/>
              </a:lnSpc>
              <a:buAutoNum type="arabicPeriod"/>
            </a:pPr>
            <a:r>
              <a:rPr lang="es-MX" sz="3200" dirty="0">
                <a:cs typeface="Arial" panose="020B0604020202020204" pitchFamily="34" charset="0"/>
              </a:rPr>
              <a:t>Buscar en el árbol para encontrar la posición del nodo a eliminar.</a:t>
            </a:r>
          </a:p>
          <a:p>
            <a:pPr>
              <a:lnSpc>
                <a:spcPct val="80000"/>
              </a:lnSpc>
            </a:pPr>
            <a:endParaRPr lang="es-MX" sz="3200" dirty="0">
              <a:cs typeface="Arial" panose="020B0604020202020204" pitchFamily="34" charset="0"/>
            </a:endParaRPr>
          </a:p>
          <a:p>
            <a:pPr>
              <a:lnSpc>
                <a:spcPct val="80000"/>
              </a:lnSpc>
            </a:pPr>
            <a:r>
              <a:rPr lang="es-MX" sz="3200" dirty="0">
                <a:cs typeface="Arial" panose="020B0604020202020204" pitchFamily="34" charset="0"/>
              </a:rPr>
              <a:t>2. Reajustar los punteros de sus antecesores  (Como: dependiendo del caso del nodo a eliminar)</a:t>
            </a:r>
          </a:p>
        </p:txBody>
      </p:sp>
    </p:spTree>
    <p:extLst>
      <p:ext uri="{BB962C8B-B14F-4D97-AF65-F5344CB8AC3E}">
        <p14:creationId xmlns:p14="http://schemas.microsoft.com/office/powerpoint/2010/main" val="14818402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8E06DF-81FE-4346-B2BA-03B3B0C27EC9}"/>
              </a:ext>
            </a:extLst>
          </p:cNvPr>
          <p:cNvSpPr txBox="1"/>
          <p:nvPr/>
        </p:nvSpPr>
        <p:spPr>
          <a:xfrm>
            <a:off x="870537" y="1161357"/>
            <a:ext cx="10689465" cy="1284454"/>
          </a:xfrm>
          <a:prstGeom prst="rect">
            <a:avLst/>
          </a:prstGeom>
          <a:noFill/>
        </p:spPr>
        <p:txBody>
          <a:bodyPr wrap="square" rtlCol="0">
            <a:spAutoFit/>
          </a:bodyPr>
          <a:lstStyle/>
          <a:p>
            <a:pPr>
              <a:lnSpc>
                <a:spcPct val="80000"/>
              </a:lnSpc>
            </a:pPr>
            <a:r>
              <a:rPr lang="es-MX" sz="4800" spc="-300" dirty="0">
                <a:solidFill>
                  <a:srgbClr val="7030A0"/>
                </a:solidFill>
                <a:latin typeface="+mj-lt"/>
              </a:rPr>
              <a:t>Caso:</a:t>
            </a:r>
            <a:r>
              <a:rPr lang="es-MX" sz="4800" spc="-300" dirty="0">
                <a:latin typeface="+mj-lt"/>
              </a:rPr>
              <a:t> Si el nodo a suprimir tiene menos de 2 hijos.</a:t>
            </a:r>
          </a:p>
          <a:p>
            <a:pPr>
              <a:lnSpc>
                <a:spcPct val="80000"/>
              </a:lnSpc>
            </a:pPr>
            <a:endParaRPr lang="es-MX" sz="4800" spc="-300" dirty="0">
              <a:latin typeface="+mj-lt"/>
            </a:endParaRPr>
          </a:p>
        </p:txBody>
      </p:sp>
      <p:sp>
        <p:nvSpPr>
          <p:cNvPr id="5" name="CuadroTexto 4">
            <a:extLst>
              <a:ext uri="{FF2B5EF4-FFF2-40B4-BE49-F238E27FC236}">
                <a16:creationId xmlns:a16="http://schemas.microsoft.com/office/drawing/2014/main" id="{CCAC2AD3-8529-4873-93F7-E6CC7FB2F2FB}"/>
              </a:ext>
            </a:extLst>
          </p:cNvPr>
          <p:cNvSpPr txBox="1"/>
          <p:nvPr/>
        </p:nvSpPr>
        <p:spPr>
          <a:xfrm>
            <a:off x="530086" y="3045559"/>
            <a:ext cx="11370365" cy="1471172"/>
          </a:xfrm>
          <a:prstGeom prst="rect">
            <a:avLst/>
          </a:prstGeom>
          <a:noFill/>
        </p:spPr>
        <p:txBody>
          <a:bodyPr wrap="square" rtlCol="0">
            <a:spAutoFit/>
          </a:bodyPr>
          <a:lstStyle/>
          <a:p>
            <a:pPr>
              <a:lnSpc>
                <a:spcPct val="80000"/>
              </a:lnSpc>
            </a:pPr>
            <a:endParaRPr lang="es-MX" sz="2800" dirty="0">
              <a:latin typeface="Arial" panose="020B0604020202020204" pitchFamily="34" charset="0"/>
              <a:cs typeface="Arial" panose="020B0604020202020204" pitchFamily="34" charset="0"/>
            </a:endParaRPr>
          </a:p>
          <a:p>
            <a:pPr>
              <a:lnSpc>
                <a:spcPct val="80000"/>
              </a:lnSpc>
            </a:pPr>
            <a:r>
              <a:rPr lang="es-MX" sz="2800" dirty="0">
                <a:latin typeface="Arial" panose="020B0604020202020204" pitchFamily="34" charset="0"/>
                <a:cs typeface="Arial" panose="020B0604020202020204" pitchFamily="34" charset="0"/>
              </a:rPr>
              <a:t>El proceso seria subir a la posición que este ocupada del nodo descendiente con la clave inmediatamente superior o inferior con el objetivo de mantener el árbol binario.</a:t>
            </a:r>
          </a:p>
        </p:txBody>
      </p:sp>
    </p:spTree>
    <p:extLst>
      <p:ext uri="{BB962C8B-B14F-4D97-AF65-F5344CB8AC3E}">
        <p14:creationId xmlns:p14="http://schemas.microsoft.com/office/powerpoint/2010/main" val="27904870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bg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2" name="Elipse 11">
            <a:extLst>
              <a:ext uri="{FF2B5EF4-FFF2-40B4-BE49-F238E27FC236}">
                <a16:creationId xmlns:a16="http://schemas.microsoft.com/office/drawing/2014/main" id="{E6BB1BFA-5C95-49EB-A4A1-4DA55A9836FD}"/>
              </a:ext>
            </a:extLst>
          </p:cNvPr>
          <p:cNvSpPr/>
          <p:nvPr/>
        </p:nvSpPr>
        <p:spPr>
          <a:xfrm>
            <a:off x="10298205" y="549500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21</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8677614" y="1912819"/>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sp>
        <p:nvSpPr>
          <p:cNvPr id="3" name="CuadroTexto 2">
            <a:extLst>
              <a:ext uri="{FF2B5EF4-FFF2-40B4-BE49-F238E27FC236}">
                <a16:creationId xmlns:a16="http://schemas.microsoft.com/office/drawing/2014/main" id="{5DDA5FA0-C756-4C95-B239-B6E7EDAEA588}"/>
              </a:ext>
            </a:extLst>
          </p:cNvPr>
          <p:cNvSpPr txBox="1"/>
          <p:nvPr/>
        </p:nvSpPr>
        <p:spPr>
          <a:xfrm>
            <a:off x="1428172" y="658176"/>
            <a:ext cx="2040835" cy="707886"/>
          </a:xfrm>
          <a:prstGeom prst="rect">
            <a:avLst/>
          </a:prstGeom>
          <a:noFill/>
        </p:spPr>
        <p:txBody>
          <a:bodyPr wrap="square" rtlCol="0">
            <a:spAutoFit/>
          </a:bodyPr>
          <a:lstStyle/>
          <a:p>
            <a:r>
              <a:rPr lang="es-MX" sz="4000" dirty="0"/>
              <a:t>Ejemplo</a:t>
            </a:r>
          </a:p>
        </p:txBody>
      </p:sp>
      <p:cxnSp>
        <p:nvCxnSpPr>
          <p:cNvPr id="7" name="Conector recto 6">
            <a:extLst>
              <a:ext uri="{FF2B5EF4-FFF2-40B4-BE49-F238E27FC236}">
                <a16:creationId xmlns:a16="http://schemas.microsoft.com/office/drawing/2014/main" id="{F0C366BB-0B64-4F50-BC15-88976F498BEE}"/>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8D22053D-5C87-4384-8C85-7D1D9B305890}"/>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361D2811-3A2B-48E4-9878-F9F7FAF95624}"/>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83934889-F967-43DD-8A82-2C4D30B6EFE5}"/>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92835D38-9FBD-45AD-9AA7-905219C451AD}"/>
              </a:ext>
            </a:extLst>
          </p:cNvPr>
          <p:cNvCxnSpPr>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5050E63F-8617-43A4-AEB3-D12FDD2222A8}"/>
              </a:ext>
            </a:extLst>
          </p:cNvPr>
          <p:cNvCxnSpPr>
            <a:cxnSpLocks/>
            <a:stCxn id="12" idx="0"/>
            <a:endCxn id="10" idx="4"/>
          </p:cNvCxnSpPr>
          <p:nvPr/>
        </p:nvCxnSpPr>
        <p:spPr>
          <a:xfrm flipH="1" flipV="1">
            <a:off x="9714973" y="4758509"/>
            <a:ext cx="997232" cy="7364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76633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bg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2" name="Elipse 11">
            <a:extLst>
              <a:ext uri="{FF2B5EF4-FFF2-40B4-BE49-F238E27FC236}">
                <a16:creationId xmlns:a16="http://schemas.microsoft.com/office/drawing/2014/main" id="{E6BB1BFA-5C95-49EB-A4A1-4DA55A9836FD}"/>
              </a:ext>
            </a:extLst>
          </p:cNvPr>
          <p:cNvSpPr/>
          <p:nvPr/>
        </p:nvSpPr>
        <p:spPr>
          <a:xfrm>
            <a:off x="10298205" y="549500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21</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cxnSp>
        <p:nvCxnSpPr>
          <p:cNvPr id="26" name="Conector: curvado 25">
            <a:extLst>
              <a:ext uri="{FF2B5EF4-FFF2-40B4-BE49-F238E27FC236}">
                <a16:creationId xmlns:a16="http://schemas.microsoft.com/office/drawing/2014/main" id="{EB2CB20B-179D-4BAD-A2BF-1751FDFF8AC6}"/>
              </a:ext>
            </a:extLst>
          </p:cNvPr>
          <p:cNvCxnSpPr>
            <a:cxnSpLocks/>
            <a:stCxn id="10" idx="4"/>
            <a:endCxn id="12" idx="0"/>
          </p:cNvCxnSpPr>
          <p:nvPr/>
        </p:nvCxnSpPr>
        <p:spPr>
          <a:xfrm rot="16200000" flipH="1">
            <a:off x="9845343" y="4628139"/>
            <a:ext cx="736492" cy="997232"/>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 name="CuadroTexto 1">
            <a:extLst>
              <a:ext uri="{FF2B5EF4-FFF2-40B4-BE49-F238E27FC236}">
                <a16:creationId xmlns:a16="http://schemas.microsoft.com/office/drawing/2014/main" id="{2EA2DE08-84B9-4236-A9A6-8BCED49AD30E}"/>
              </a:ext>
            </a:extLst>
          </p:cNvPr>
          <p:cNvSpPr txBox="1"/>
          <p:nvPr/>
        </p:nvSpPr>
        <p:spPr>
          <a:xfrm>
            <a:off x="8677614" y="1912819"/>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cxnSp>
        <p:nvCxnSpPr>
          <p:cNvPr id="5" name="Conector recto 4">
            <a:extLst>
              <a:ext uri="{FF2B5EF4-FFF2-40B4-BE49-F238E27FC236}">
                <a16:creationId xmlns:a16="http://schemas.microsoft.com/office/drawing/2014/main" id="{C01C4746-DBD9-4662-9228-35A7E580A917}"/>
              </a:ext>
            </a:extLst>
          </p:cNvPr>
          <p:cNvCxnSpPr/>
          <p:nvPr/>
        </p:nvCxnSpPr>
        <p:spPr>
          <a:xfrm>
            <a:off x="8677614" y="4237149"/>
            <a:ext cx="1715637" cy="2253803"/>
          </a:xfrm>
          <a:prstGeom prst="line">
            <a:avLst/>
          </a:prstGeom>
          <a:ln w="38100">
            <a:solidFill>
              <a:srgbClr val="92D050"/>
            </a:solidFill>
          </a:ln>
        </p:spPr>
        <p:style>
          <a:lnRef idx="3">
            <a:schemeClr val="accent6"/>
          </a:lnRef>
          <a:fillRef idx="0">
            <a:schemeClr val="accent6"/>
          </a:fillRef>
          <a:effectRef idx="2">
            <a:schemeClr val="accent6"/>
          </a:effectRef>
          <a:fontRef idx="minor">
            <a:schemeClr val="tx1"/>
          </a:fontRef>
        </p:style>
      </p:cxnSp>
      <p:sp>
        <p:nvSpPr>
          <p:cNvPr id="7" name="CuadroTexto 6">
            <a:extLst>
              <a:ext uri="{FF2B5EF4-FFF2-40B4-BE49-F238E27FC236}">
                <a16:creationId xmlns:a16="http://schemas.microsoft.com/office/drawing/2014/main" id="{A8BE68E8-D09A-45D8-8F13-801B88DC7AB0}"/>
              </a:ext>
            </a:extLst>
          </p:cNvPr>
          <p:cNvSpPr txBox="1"/>
          <p:nvPr/>
        </p:nvSpPr>
        <p:spPr>
          <a:xfrm>
            <a:off x="7057022" y="5183777"/>
            <a:ext cx="3241183" cy="683264"/>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Nodos que serán recorridos</a:t>
            </a:r>
            <a:endParaRPr lang="es-MX" sz="2400" dirty="0">
              <a:latin typeface="Bahnschrift" panose="020B0502040204020203" pitchFamily="34" charset="0"/>
            </a:endParaRPr>
          </a:p>
        </p:txBody>
      </p:sp>
      <p:cxnSp>
        <p:nvCxnSpPr>
          <p:cNvPr id="9" name="Conector recto 8">
            <a:extLst>
              <a:ext uri="{FF2B5EF4-FFF2-40B4-BE49-F238E27FC236}">
                <a16:creationId xmlns:a16="http://schemas.microsoft.com/office/drawing/2014/main" id="{40B6CC20-0DCD-43CD-9372-0BE5024771F9}"/>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DA92DB94-640B-4184-B572-7E023CDFCB77}"/>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F5D59012-9162-4C37-A79F-AB115F61C1D5}"/>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D8116A9E-705D-4D18-AF8C-366C162C8927}"/>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8BADD6A5-FD21-4E04-9D2F-2BD0CF654D4C}"/>
              </a:ext>
            </a:extLst>
          </p:cNvPr>
          <p:cNvCxnSpPr>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09296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7744972"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2" name="Elipse 11">
            <a:extLst>
              <a:ext uri="{FF2B5EF4-FFF2-40B4-BE49-F238E27FC236}">
                <a16:creationId xmlns:a16="http://schemas.microsoft.com/office/drawing/2014/main" id="{E6BB1BFA-5C95-49EB-A4A1-4DA55A9836FD}"/>
              </a:ext>
            </a:extLst>
          </p:cNvPr>
          <p:cNvSpPr/>
          <p:nvPr/>
        </p:nvSpPr>
        <p:spPr>
          <a:xfrm>
            <a:off x="6336351"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21</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7901395" y="553118"/>
            <a:ext cx="3241183" cy="387798"/>
          </a:xfrm>
          <a:prstGeom prst="rect">
            <a:avLst/>
          </a:prstGeom>
          <a:noFill/>
        </p:spPr>
        <p:txBody>
          <a:bodyPr wrap="square" rtlCol="0">
            <a:spAutoFit/>
          </a:bodyPr>
          <a:lstStyle/>
          <a:p>
            <a:pPr>
              <a:lnSpc>
                <a:spcPct val="80000"/>
              </a:lnSpc>
            </a:pPr>
            <a:r>
              <a:rPr lang="es-MX" sz="2400" spc="-150" dirty="0">
                <a:solidFill>
                  <a:schemeClr val="tx1">
                    <a:lumMod val="50000"/>
                    <a:lumOff val="50000"/>
                  </a:schemeClr>
                </a:solidFill>
                <a:latin typeface="Bahnschrift" panose="020B0502040204020203" pitchFamily="34" charset="0"/>
              </a:rPr>
              <a:t>Resultado final del árbol </a:t>
            </a:r>
            <a:endParaRPr lang="es-MX" sz="2400" dirty="0">
              <a:solidFill>
                <a:schemeClr val="tx1">
                  <a:lumMod val="50000"/>
                  <a:lumOff val="50000"/>
                </a:schemeClr>
              </a:solidFill>
              <a:latin typeface="Bahnschrift" panose="020B0502040204020203" pitchFamily="34" charset="0"/>
            </a:endParaRPr>
          </a:p>
        </p:txBody>
      </p:sp>
      <p:cxnSp>
        <p:nvCxnSpPr>
          <p:cNvPr id="5" name="Conector recto 4">
            <a:extLst>
              <a:ext uri="{FF2B5EF4-FFF2-40B4-BE49-F238E27FC236}">
                <a16:creationId xmlns:a16="http://schemas.microsoft.com/office/drawing/2014/main" id="{ACA8B1A9-7007-4C05-B04F-78E9DABA1800}"/>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B049B870-6426-44FB-A7F9-6B47F70722A0}"/>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EB61ADAF-647C-4444-8D8B-DD5DEF2181B2}"/>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05FA91C1-9AA5-4606-BC8F-54BC49DAF16F}"/>
              </a:ext>
            </a:extLst>
          </p:cNvPr>
          <p:cNvCxnSpPr>
            <a:stCxn id="12" idx="0"/>
            <a:endCxn id="10" idx="4"/>
          </p:cNvCxnSpPr>
          <p:nvPr/>
        </p:nvCxnSpPr>
        <p:spPr>
          <a:xfrm flipV="1">
            <a:off x="6750351" y="3143257"/>
            <a:ext cx="1408621" cy="1574504"/>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2C5C494F-61DD-41AB-BCA7-32779F3C2031}"/>
              </a:ext>
            </a:extLst>
          </p:cNvPr>
          <p:cNvCxnSpPr>
            <a:stCxn id="10" idx="0"/>
            <a:endCxn id="4" idx="4"/>
          </p:cNvCxnSpPr>
          <p:nvPr/>
        </p:nvCxnSpPr>
        <p:spPr>
          <a:xfrm flipH="1" flipV="1">
            <a:off x="5789999" y="1510382"/>
            <a:ext cx="2368973" cy="8048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8072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8E06DF-81FE-4346-B2BA-03B3B0C27EC9}"/>
              </a:ext>
            </a:extLst>
          </p:cNvPr>
          <p:cNvSpPr txBox="1"/>
          <p:nvPr/>
        </p:nvSpPr>
        <p:spPr>
          <a:xfrm>
            <a:off x="1232452" y="927093"/>
            <a:ext cx="10689465" cy="1274195"/>
          </a:xfrm>
          <a:prstGeom prst="rect">
            <a:avLst/>
          </a:prstGeom>
          <a:noFill/>
        </p:spPr>
        <p:txBody>
          <a:bodyPr wrap="square" rtlCol="0">
            <a:spAutoFit/>
          </a:bodyPr>
          <a:lstStyle/>
          <a:p>
            <a:pPr>
              <a:lnSpc>
                <a:spcPct val="80000"/>
              </a:lnSpc>
            </a:pPr>
            <a:r>
              <a:rPr lang="es-MX" sz="4800" spc="-300" dirty="0">
                <a:solidFill>
                  <a:srgbClr val="7030A0"/>
                </a:solidFill>
                <a:latin typeface="Bahnschrift SemiBold" panose="020B0502040204020203" pitchFamily="34" charset="0"/>
              </a:rPr>
              <a:t>Caso:</a:t>
            </a:r>
            <a:r>
              <a:rPr lang="es-MX" sz="4800" spc="-300" dirty="0">
                <a:latin typeface="Bahnschrift SemiBold" panose="020B0502040204020203" pitchFamily="34" charset="0"/>
              </a:rPr>
              <a:t> Si el nodo a suprimir no tiene hijos (Nodo hoja)</a:t>
            </a:r>
          </a:p>
        </p:txBody>
      </p:sp>
      <p:sp>
        <p:nvSpPr>
          <p:cNvPr id="5" name="CuadroTexto 4">
            <a:extLst>
              <a:ext uri="{FF2B5EF4-FFF2-40B4-BE49-F238E27FC236}">
                <a16:creationId xmlns:a16="http://schemas.microsoft.com/office/drawing/2014/main" id="{CCAC2AD3-8529-4873-93F7-E6CC7FB2F2FB}"/>
              </a:ext>
            </a:extLst>
          </p:cNvPr>
          <p:cNvSpPr txBox="1"/>
          <p:nvPr/>
        </p:nvSpPr>
        <p:spPr>
          <a:xfrm>
            <a:off x="1086678" y="3945775"/>
            <a:ext cx="10016656" cy="781752"/>
          </a:xfrm>
          <a:prstGeom prst="rect">
            <a:avLst/>
          </a:prstGeom>
          <a:noFill/>
        </p:spPr>
        <p:txBody>
          <a:bodyPr wrap="square" rtlCol="0">
            <a:spAutoFit/>
          </a:bodyPr>
          <a:lstStyle/>
          <a:p>
            <a:pPr>
              <a:lnSpc>
                <a:spcPct val="80000"/>
              </a:lnSpc>
            </a:pPr>
            <a:r>
              <a:rPr lang="es-MX" sz="2800" dirty="0">
                <a:latin typeface="Bahnschrift" panose="020B0502040204020203" pitchFamily="34" charset="0"/>
              </a:rPr>
              <a:t>Simplemente se borra y se establece a nulo el apuntador de su parte</a:t>
            </a:r>
            <a:r>
              <a:rPr lang="es-MX" sz="2400" dirty="0">
                <a:solidFill>
                  <a:schemeClr val="tx1">
                    <a:lumMod val="50000"/>
                    <a:lumOff val="50000"/>
                  </a:schemeClr>
                </a:solidFill>
                <a:latin typeface="Bahnschrift" panose="020B0502040204020203" pitchFamily="34" charset="0"/>
              </a:rPr>
              <a:t>.</a:t>
            </a:r>
          </a:p>
        </p:txBody>
      </p:sp>
    </p:spTree>
    <p:extLst>
      <p:ext uri="{BB962C8B-B14F-4D97-AF65-F5344CB8AC3E}">
        <p14:creationId xmlns:p14="http://schemas.microsoft.com/office/powerpoint/2010/main" val="2402766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no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tx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2" name="Elipse 11">
            <a:extLst>
              <a:ext uri="{FF2B5EF4-FFF2-40B4-BE49-F238E27FC236}">
                <a16:creationId xmlns:a16="http://schemas.microsoft.com/office/drawing/2014/main" id="{E6BB1BFA-5C95-49EB-A4A1-4DA55A9836FD}"/>
              </a:ext>
            </a:extLst>
          </p:cNvPr>
          <p:cNvSpPr/>
          <p:nvPr/>
        </p:nvSpPr>
        <p:spPr>
          <a:xfrm>
            <a:off x="10298205" y="5495001"/>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bg1"/>
                </a:solidFill>
                <a:latin typeface="Bahnschrift" panose="020B0502040204020203" pitchFamily="34" charset="0"/>
              </a:rPr>
              <a:t>21</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7885022" y="5741305"/>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cxnSp>
        <p:nvCxnSpPr>
          <p:cNvPr id="5" name="Conector recto 4">
            <a:extLst>
              <a:ext uri="{FF2B5EF4-FFF2-40B4-BE49-F238E27FC236}">
                <a16:creationId xmlns:a16="http://schemas.microsoft.com/office/drawing/2014/main" id="{A9375130-38D5-467C-8332-27CB7EEF5309}"/>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8F9E9841-E710-408E-8254-63FC29B02A7E}"/>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717040C3-CEF0-42E3-BB8E-949598A6B4BA}"/>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C9503C41-E9E9-4DBD-BF1D-17F0790414A9}"/>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10F40351-4A64-4468-9360-E6AC09AC8949}"/>
              </a:ext>
            </a:extLst>
          </p:cNvPr>
          <p:cNvCxnSpPr>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AD3C5A46-6E05-4630-87B4-EA3E778B08F0}"/>
              </a:ext>
            </a:extLst>
          </p:cNvPr>
          <p:cNvCxnSpPr>
            <a:cxnSpLocks/>
            <a:stCxn id="12" idx="0"/>
            <a:endCxn id="10" idx="4"/>
          </p:cNvCxnSpPr>
          <p:nvPr/>
        </p:nvCxnSpPr>
        <p:spPr>
          <a:xfrm flipH="1" flipV="1">
            <a:off x="9714973" y="4758509"/>
            <a:ext cx="997232" cy="73649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45455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no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tx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4" name="Elipse 13">
            <a:extLst>
              <a:ext uri="{FF2B5EF4-FFF2-40B4-BE49-F238E27FC236}">
                <a16:creationId xmlns:a16="http://schemas.microsoft.com/office/drawing/2014/main" id="{53D71AAA-EFB0-4769-8950-AD187ACF633D}"/>
              </a:ext>
            </a:extLst>
          </p:cNvPr>
          <p:cNvSpPr/>
          <p:nvPr/>
        </p:nvSpPr>
        <p:spPr>
          <a:xfrm>
            <a:off x="3987842"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20590" y="471776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8709270" y="488483"/>
            <a:ext cx="3241183" cy="387798"/>
          </a:xfrm>
          <a:prstGeom prst="rect">
            <a:avLst/>
          </a:prstGeom>
          <a:noFill/>
        </p:spPr>
        <p:txBody>
          <a:bodyPr wrap="square" rtlCol="0">
            <a:spAutoFit/>
          </a:bodyPr>
          <a:lstStyle/>
          <a:p>
            <a:pPr>
              <a:lnSpc>
                <a:spcPct val="80000"/>
              </a:lnSpc>
            </a:pPr>
            <a:r>
              <a:rPr lang="es-MX" sz="2400" spc="-150" dirty="0">
                <a:solidFill>
                  <a:schemeClr val="tx1">
                    <a:lumMod val="50000"/>
                    <a:lumOff val="50000"/>
                  </a:schemeClr>
                </a:solidFill>
                <a:latin typeface="Bahnschrift" panose="020B0502040204020203" pitchFamily="34" charset="0"/>
              </a:rPr>
              <a:t>Resultado final del árbol</a:t>
            </a:r>
            <a:endParaRPr lang="es-MX" sz="2400" dirty="0">
              <a:solidFill>
                <a:schemeClr val="tx1">
                  <a:lumMod val="50000"/>
                  <a:lumOff val="50000"/>
                </a:schemeClr>
              </a:solidFill>
              <a:latin typeface="Bahnschrift" panose="020B0502040204020203" pitchFamily="34" charset="0"/>
            </a:endParaRPr>
          </a:p>
        </p:txBody>
      </p:sp>
      <p:cxnSp>
        <p:nvCxnSpPr>
          <p:cNvPr id="5" name="Conector recto 4">
            <a:extLst>
              <a:ext uri="{FF2B5EF4-FFF2-40B4-BE49-F238E27FC236}">
                <a16:creationId xmlns:a16="http://schemas.microsoft.com/office/drawing/2014/main" id="{667D61D8-EA28-4A5A-8F5C-811819F2D98C}"/>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BDE8C895-57BE-4042-B990-680059808D06}"/>
              </a:ext>
            </a:extLst>
          </p:cNvPr>
          <p:cNvCxnSpPr>
            <a:stCxn id="16" idx="0"/>
            <a:endCxn id="8" idx="4"/>
          </p:cNvCxnSpPr>
          <p:nvPr/>
        </p:nvCxnSpPr>
        <p:spPr>
          <a:xfrm flipV="1">
            <a:off x="2034590" y="3143257"/>
            <a:ext cx="1170440" cy="1574504"/>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62B0A916-EAA3-4633-B8FA-36AF10439717}"/>
              </a:ext>
            </a:extLst>
          </p:cNvPr>
          <p:cNvCxnSpPr>
            <a:stCxn id="14" idx="0"/>
            <a:endCxn id="8" idx="4"/>
          </p:cNvCxnSpPr>
          <p:nvPr/>
        </p:nvCxnSpPr>
        <p:spPr>
          <a:xfrm flipH="1" flipV="1">
            <a:off x="3205030" y="3143257"/>
            <a:ext cx="1196812" cy="1574504"/>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F65441FA-9CB7-4DE2-B022-4D36B4A53627}"/>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9F38076C-4A68-4AC9-94D7-DF7216B79F5F}"/>
              </a:ext>
            </a:extLst>
          </p:cNvPr>
          <p:cNvCxnSpPr>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795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F23C06-52B1-4473-AD0D-0B1B8AECCEB7}"/>
              </a:ext>
            </a:extLst>
          </p:cNvPr>
          <p:cNvSpPr>
            <a:spLocks noGrp="1"/>
          </p:cNvSpPr>
          <p:nvPr>
            <p:ph idx="1"/>
          </p:nvPr>
        </p:nvSpPr>
        <p:spPr>
          <a:xfrm>
            <a:off x="890337" y="1363579"/>
            <a:ext cx="10411326" cy="4700338"/>
          </a:xfrm>
        </p:spPr>
        <p:txBody>
          <a:bodyPr/>
          <a:lstStyle/>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 AVL</a:t>
            </a:r>
            <a:r>
              <a:rPr lang="es-MX" dirty="0">
                <a:effectLst/>
                <a:latin typeface="Arial" panose="020B0604020202020204" pitchFamily="34" charset="0"/>
                <a:ea typeface="Times New Roman" panose="02020603050405020304" pitchFamily="18" charset="0"/>
              </a:rPr>
              <a:t>: Es un árbol binario de búsqueda que cumple con la condición de que la diferencia entre las alturas de los subárboles de cada uno de sus nodos es, como mucho 1.</a:t>
            </a:r>
          </a:p>
          <a:p>
            <a:pPr marL="0" lvl="0" indent="0" algn="just">
              <a:lnSpc>
                <a:spcPct val="115000"/>
              </a:lnSpc>
              <a:buNone/>
              <a:tabLst>
                <a:tab pos="457200" algn="l"/>
              </a:tabLst>
            </a:pP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 B</a:t>
            </a:r>
            <a:r>
              <a:rPr lang="es-MX" dirty="0">
                <a:effectLst/>
                <a:latin typeface="Arial" panose="020B0604020202020204" pitchFamily="34" charset="0"/>
                <a:ea typeface="Times New Roman" panose="02020603050405020304" pitchFamily="18" charset="0"/>
              </a:rPr>
              <a:t>: Permiten una implementación eficiente de conjuntos y diccionarios, para operaciones de consulta y acceso secuencial.</a:t>
            </a:r>
          </a:p>
          <a:p>
            <a:pPr marL="0" lvl="0" indent="0" algn="just">
              <a:lnSpc>
                <a:spcPct val="115000"/>
              </a:lnSpc>
              <a:buNone/>
              <a:tabLst>
                <a:tab pos="457200" algn="l"/>
              </a:tabLst>
            </a:pPr>
            <a:endParaRPr lang="es-MX"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457200" algn="l"/>
              </a:tabLst>
            </a:pPr>
            <a:r>
              <a:rPr lang="es-MX" dirty="0">
                <a:solidFill>
                  <a:srgbClr val="FF0000"/>
                </a:solidFill>
                <a:effectLst/>
                <a:latin typeface="Arial" panose="020B0604020202020204" pitchFamily="34" charset="0"/>
                <a:ea typeface="Times New Roman" panose="02020603050405020304" pitchFamily="18" charset="0"/>
              </a:rPr>
              <a:t>Árbol B</a:t>
            </a:r>
            <a:r>
              <a:rPr lang="es-MX" dirty="0">
                <a:effectLst/>
                <a:latin typeface="Arial" panose="020B0604020202020204" pitchFamily="34" charset="0"/>
                <a:ea typeface="Times New Roman" panose="02020603050405020304" pitchFamily="18" charset="0"/>
              </a:rPr>
              <a:t>+: Representa una colección de datos ordenados de manera que se permite una inserción y borrado eficientes de elementos.</a:t>
            </a:r>
            <a:endParaRPr lang="es-MX" dirty="0">
              <a:effectLst/>
              <a:latin typeface="Times New Roman" panose="02020603050405020304" pitchFamily="18" charset="0"/>
              <a:ea typeface="Times New Roman" panose="02020603050405020304" pitchFamily="18" charset="0"/>
            </a:endParaRPr>
          </a:p>
          <a:p>
            <a:endParaRPr lang="es-MX" dirty="0"/>
          </a:p>
        </p:txBody>
      </p:sp>
    </p:spTree>
    <p:extLst>
      <p:ext uri="{BB962C8B-B14F-4D97-AF65-F5344CB8AC3E}">
        <p14:creationId xmlns:p14="http://schemas.microsoft.com/office/powerpoint/2010/main" val="30488458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8E06DF-81FE-4346-B2BA-03B3B0C27EC9}"/>
              </a:ext>
            </a:extLst>
          </p:cNvPr>
          <p:cNvSpPr txBox="1"/>
          <p:nvPr/>
        </p:nvSpPr>
        <p:spPr>
          <a:xfrm>
            <a:off x="1086678" y="960900"/>
            <a:ext cx="10689465" cy="1274195"/>
          </a:xfrm>
          <a:prstGeom prst="rect">
            <a:avLst/>
          </a:prstGeom>
          <a:noFill/>
        </p:spPr>
        <p:txBody>
          <a:bodyPr wrap="square" rtlCol="0">
            <a:spAutoFit/>
          </a:bodyPr>
          <a:lstStyle/>
          <a:p>
            <a:pPr>
              <a:lnSpc>
                <a:spcPct val="80000"/>
              </a:lnSpc>
            </a:pPr>
            <a:r>
              <a:rPr lang="es-MX" sz="4800" spc="-300" dirty="0">
                <a:solidFill>
                  <a:srgbClr val="7030A0"/>
                </a:solidFill>
                <a:latin typeface="Bahnschrift SemiBold" panose="020B0502040204020203" pitchFamily="34" charset="0"/>
              </a:rPr>
              <a:t>Caso:</a:t>
            </a:r>
            <a:r>
              <a:rPr lang="es-MX" sz="4800" spc="-300" dirty="0">
                <a:latin typeface="Bahnschrift SemiBold" panose="020B0502040204020203" pitchFamily="34" charset="0"/>
              </a:rPr>
              <a:t> Borrar un nodo con un solo subárbol hijo.</a:t>
            </a:r>
          </a:p>
        </p:txBody>
      </p:sp>
      <p:sp>
        <p:nvSpPr>
          <p:cNvPr id="5" name="CuadroTexto 4">
            <a:extLst>
              <a:ext uri="{FF2B5EF4-FFF2-40B4-BE49-F238E27FC236}">
                <a16:creationId xmlns:a16="http://schemas.microsoft.com/office/drawing/2014/main" id="{CCAC2AD3-8529-4873-93F7-E6CC7FB2F2FB}"/>
              </a:ext>
            </a:extLst>
          </p:cNvPr>
          <p:cNvSpPr txBox="1"/>
          <p:nvPr/>
        </p:nvSpPr>
        <p:spPr>
          <a:xfrm>
            <a:off x="1086678" y="3336175"/>
            <a:ext cx="10309860" cy="781752"/>
          </a:xfrm>
          <a:prstGeom prst="rect">
            <a:avLst/>
          </a:prstGeom>
          <a:noFill/>
        </p:spPr>
        <p:txBody>
          <a:bodyPr wrap="square" rtlCol="0">
            <a:spAutoFit/>
          </a:bodyPr>
          <a:lstStyle/>
          <a:p>
            <a:pPr>
              <a:lnSpc>
                <a:spcPct val="80000"/>
              </a:lnSpc>
            </a:pPr>
            <a:r>
              <a:rPr lang="es-MX" sz="2800" dirty="0">
                <a:latin typeface="Arial" panose="020B0604020202020204" pitchFamily="34" charset="0"/>
                <a:cs typeface="Arial" panose="020B0604020202020204" pitchFamily="34" charset="0"/>
              </a:rPr>
              <a:t>Se borra el nodo y se asigna su subárbol hijo como subárbol de su padre</a:t>
            </a:r>
            <a:r>
              <a:rPr lang="es-MX" sz="2400" dirty="0">
                <a:solidFill>
                  <a:schemeClr val="tx1">
                    <a:lumMod val="50000"/>
                    <a:lumOff val="50000"/>
                  </a:schemeClr>
                </a:solidFill>
                <a:latin typeface="Bahnschrift" panose="020B0502040204020203" pitchFamily="34" charset="0"/>
              </a:rPr>
              <a:t>.</a:t>
            </a:r>
          </a:p>
        </p:txBody>
      </p:sp>
    </p:spTree>
    <p:extLst>
      <p:ext uri="{BB962C8B-B14F-4D97-AF65-F5344CB8AC3E}">
        <p14:creationId xmlns:p14="http://schemas.microsoft.com/office/powerpoint/2010/main" val="16164060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tx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2" name="Elipse 11">
            <a:extLst>
              <a:ext uri="{FF2B5EF4-FFF2-40B4-BE49-F238E27FC236}">
                <a16:creationId xmlns:a16="http://schemas.microsoft.com/office/drawing/2014/main" id="{E6BB1BFA-5C95-49EB-A4A1-4DA55A9836FD}"/>
              </a:ext>
            </a:extLst>
          </p:cNvPr>
          <p:cNvSpPr/>
          <p:nvPr/>
        </p:nvSpPr>
        <p:spPr>
          <a:xfrm>
            <a:off x="4005009" y="3930509"/>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bg1"/>
                </a:solidFill>
                <a:latin typeface="Bahnschrift" panose="020B0502040204020203" pitchFamily="34" charset="0"/>
              </a:rPr>
              <a:t>6</a:t>
            </a:r>
          </a:p>
        </p:txBody>
      </p:sp>
      <p:sp>
        <p:nvSpPr>
          <p:cNvPr id="14" name="Elipse 13">
            <a:extLst>
              <a:ext uri="{FF2B5EF4-FFF2-40B4-BE49-F238E27FC236}">
                <a16:creationId xmlns:a16="http://schemas.microsoft.com/office/drawing/2014/main" id="{53D71AAA-EFB0-4769-8950-AD187ACF633D}"/>
              </a:ext>
            </a:extLst>
          </p:cNvPr>
          <p:cNvSpPr/>
          <p:nvPr/>
        </p:nvSpPr>
        <p:spPr>
          <a:xfrm>
            <a:off x="4961999" y="553226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11955"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4859823" y="3736610"/>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sp>
        <p:nvSpPr>
          <p:cNvPr id="3" name="CuadroTexto 2">
            <a:extLst>
              <a:ext uri="{FF2B5EF4-FFF2-40B4-BE49-F238E27FC236}">
                <a16:creationId xmlns:a16="http://schemas.microsoft.com/office/drawing/2014/main" id="{3A958D31-6651-47E6-9133-D0E878F1DD1B}"/>
              </a:ext>
            </a:extLst>
          </p:cNvPr>
          <p:cNvSpPr txBox="1"/>
          <p:nvPr/>
        </p:nvSpPr>
        <p:spPr>
          <a:xfrm>
            <a:off x="901613" y="682381"/>
            <a:ext cx="2717418" cy="584775"/>
          </a:xfrm>
          <a:prstGeom prst="rect">
            <a:avLst/>
          </a:prstGeom>
          <a:noFill/>
        </p:spPr>
        <p:txBody>
          <a:bodyPr wrap="square" rtlCol="0">
            <a:spAutoFit/>
          </a:bodyPr>
          <a:lstStyle/>
          <a:p>
            <a:pPr>
              <a:lnSpc>
                <a:spcPct val="80000"/>
              </a:lnSpc>
            </a:pPr>
            <a:r>
              <a:rPr lang="es-MX" sz="4000" spc="-300" dirty="0">
                <a:latin typeface="Bahnschrift SemiBold" panose="020B0502040204020203" pitchFamily="34" charset="0"/>
              </a:rPr>
              <a:t>Ejemplo</a:t>
            </a:r>
          </a:p>
        </p:txBody>
      </p:sp>
      <p:cxnSp>
        <p:nvCxnSpPr>
          <p:cNvPr id="7" name="Conector recto 6">
            <a:extLst>
              <a:ext uri="{FF2B5EF4-FFF2-40B4-BE49-F238E27FC236}">
                <a16:creationId xmlns:a16="http://schemas.microsoft.com/office/drawing/2014/main" id="{2CFA0CE6-2060-4AA5-AFD0-11F18C8FB58C}"/>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A041F876-A1B0-4341-8053-1964F894A51E}"/>
              </a:ext>
            </a:extLst>
          </p:cNvPr>
          <p:cNvCxnSpPr>
            <a:stCxn id="16" idx="0"/>
            <a:endCxn id="8" idx="4"/>
          </p:cNvCxnSpPr>
          <p:nvPr/>
        </p:nvCxnSpPr>
        <p:spPr>
          <a:xfrm flipV="1">
            <a:off x="2025955" y="3143257"/>
            <a:ext cx="1179075" cy="787252"/>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4FAE9805-6A3E-4D7C-9410-AB588AF46469}"/>
              </a:ext>
            </a:extLst>
          </p:cNvPr>
          <p:cNvCxnSpPr>
            <a:stCxn id="12" idx="0"/>
            <a:endCxn id="8" idx="4"/>
          </p:cNvCxnSpPr>
          <p:nvPr/>
        </p:nvCxnSpPr>
        <p:spPr>
          <a:xfrm flipH="1" flipV="1">
            <a:off x="3205030" y="3143257"/>
            <a:ext cx="1213979" cy="787252"/>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E328787F-962A-4C65-A2AD-E43DECB9327B}"/>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43F36273-F8EB-434F-84C7-9FCF7711947B}"/>
              </a:ext>
            </a:extLst>
          </p:cNvPr>
          <p:cNvCxnSpPr>
            <a:cxnSpLocks/>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062C5043-8ACC-4CC7-85DE-5D06D39DEB41}"/>
              </a:ext>
            </a:extLst>
          </p:cNvPr>
          <p:cNvCxnSpPr>
            <a:stCxn id="14" idx="0"/>
            <a:endCxn id="12" idx="4"/>
          </p:cNvCxnSpPr>
          <p:nvPr/>
        </p:nvCxnSpPr>
        <p:spPr>
          <a:xfrm flipH="1" flipV="1">
            <a:off x="4419009" y="4758509"/>
            <a:ext cx="956990" cy="773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92009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6" name="Elipse 5">
            <a:extLst>
              <a:ext uri="{FF2B5EF4-FFF2-40B4-BE49-F238E27FC236}">
                <a16:creationId xmlns:a16="http://schemas.microsoft.com/office/drawing/2014/main" id="{3064C34C-88CB-49FB-8E40-5333F454557E}"/>
              </a:ext>
            </a:extLst>
          </p:cNvPr>
          <p:cNvSpPr/>
          <p:nvPr/>
        </p:nvSpPr>
        <p:spPr>
          <a:xfrm>
            <a:off x="8086995" y="2339463"/>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tx1"/>
                </a:solidFill>
                <a:latin typeface="Bahnschrift" panose="020B0502040204020203" pitchFamily="34" charset="0"/>
              </a:rPr>
              <a:t>12</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4</a:t>
            </a:r>
          </a:p>
        </p:txBody>
      </p:sp>
      <p:sp>
        <p:nvSpPr>
          <p:cNvPr id="10" name="Elipse 9">
            <a:extLst>
              <a:ext uri="{FF2B5EF4-FFF2-40B4-BE49-F238E27FC236}">
                <a16:creationId xmlns:a16="http://schemas.microsoft.com/office/drawing/2014/main" id="{D80221C0-0EC2-42CF-A2B4-10AF58754A20}"/>
              </a:ext>
            </a:extLst>
          </p:cNvPr>
          <p:cNvSpPr/>
          <p:nvPr/>
        </p:nvSpPr>
        <p:spPr>
          <a:xfrm>
            <a:off x="9300973"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14" name="Elipse 13">
            <a:extLst>
              <a:ext uri="{FF2B5EF4-FFF2-40B4-BE49-F238E27FC236}">
                <a16:creationId xmlns:a16="http://schemas.microsoft.com/office/drawing/2014/main" id="{53D71AAA-EFB0-4769-8950-AD187ACF633D}"/>
              </a:ext>
            </a:extLst>
          </p:cNvPr>
          <p:cNvSpPr/>
          <p:nvPr/>
        </p:nvSpPr>
        <p:spPr>
          <a:xfrm>
            <a:off x="4005009"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6" name="Elipse 15">
            <a:extLst>
              <a:ext uri="{FF2B5EF4-FFF2-40B4-BE49-F238E27FC236}">
                <a16:creationId xmlns:a16="http://schemas.microsoft.com/office/drawing/2014/main" id="{6E883498-64F8-4BFB-8FB5-674FA9D28E67}"/>
              </a:ext>
            </a:extLst>
          </p:cNvPr>
          <p:cNvSpPr/>
          <p:nvPr/>
        </p:nvSpPr>
        <p:spPr>
          <a:xfrm>
            <a:off x="1611955" y="3930509"/>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3</a:t>
            </a:r>
          </a:p>
        </p:txBody>
      </p:sp>
      <p:sp>
        <p:nvSpPr>
          <p:cNvPr id="2" name="CuadroTexto 1">
            <a:extLst>
              <a:ext uri="{FF2B5EF4-FFF2-40B4-BE49-F238E27FC236}">
                <a16:creationId xmlns:a16="http://schemas.microsoft.com/office/drawing/2014/main" id="{2EA2DE08-84B9-4236-A9A6-8BCED49AD30E}"/>
              </a:ext>
            </a:extLst>
          </p:cNvPr>
          <p:cNvSpPr txBox="1"/>
          <p:nvPr/>
        </p:nvSpPr>
        <p:spPr>
          <a:xfrm>
            <a:off x="7797877" y="488481"/>
            <a:ext cx="3877288" cy="437043"/>
          </a:xfrm>
          <a:prstGeom prst="rect">
            <a:avLst/>
          </a:prstGeom>
          <a:noFill/>
        </p:spPr>
        <p:txBody>
          <a:bodyPr wrap="square" rtlCol="0">
            <a:spAutoFit/>
          </a:bodyPr>
          <a:lstStyle/>
          <a:p>
            <a:pPr>
              <a:lnSpc>
                <a:spcPct val="80000"/>
              </a:lnSpc>
            </a:pPr>
            <a:r>
              <a:rPr lang="es-MX" sz="2800" spc="-150" dirty="0">
                <a:solidFill>
                  <a:schemeClr val="tx1">
                    <a:lumMod val="50000"/>
                    <a:lumOff val="50000"/>
                  </a:schemeClr>
                </a:solidFill>
                <a:latin typeface="Arial" panose="020B0604020202020204" pitchFamily="34" charset="0"/>
                <a:cs typeface="Arial" panose="020B0604020202020204" pitchFamily="34" charset="0"/>
              </a:rPr>
              <a:t>Resultado final del árbol</a:t>
            </a:r>
            <a:endParaRPr lang="es-MX" sz="2800" dirty="0">
              <a:solidFill>
                <a:schemeClr val="tx1">
                  <a:lumMod val="50000"/>
                  <a:lumOff val="50000"/>
                </a:schemeClr>
              </a:solidFill>
              <a:latin typeface="Arial" panose="020B0604020202020204" pitchFamily="34" charset="0"/>
              <a:cs typeface="Arial" panose="020B0604020202020204" pitchFamily="34" charset="0"/>
            </a:endParaRPr>
          </a:p>
        </p:txBody>
      </p:sp>
      <p:cxnSp>
        <p:nvCxnSpPr>
          <p:cNvPr id="5" name="Conector recto 4">
            <a:extLst>
              <a:ext uri="{FF2B5EF4-FFF2-40B4-BE49-F238E27FC236}">
                <a16:creationId xmlns:a16="http://schemas.microsoft.com/office/drawing/2014/main" id="{5C8135EF-9A09-4F69-945A-DFB9E0406D25}"/>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94F7F755-E271-4527-A69D-B2D3CF23C5FC}"/>
              </a:ext>
            </a:extLst>
          </p:cNvPr>
          <p:cNvCxnSpPr>
            <a:stCxn id="16" idx="0"/>
            <a:endCxn id="8" idx="4"/>
          </p:cNvCxnSpPr>
          <p:nvPr/>
        </p:nvCxnSpPr>
        <p:spPr>
          <a:xfrm flipV="1">
            <a:off x="2025955" y="3143257"/>
            <a:ext cx="1179075" cy="787252"/>
          </a:xfrm>
          <a:prstGeom prst="line">
            <a:avLst/>
          </a:prstGeom>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19A75C90-5F0D-407E-9D5B-B8C5ED72E77A}"/>
              </a:ext>
            </a:extLst>
          </p:cNvPr>
          <p:cNvCxnSpPr>
            <a:cxnSpLocks/>
          </p:cNvCxnSpPr>
          <p:nvPr/>
        </p:nvCxnSpPr>
        <p:spPr>
          <a:xfrm flipH="1" flipV="1">
            <a:off x="3205029" y="3143257"/>
            <a:ext cx="1213979" cy="787252"/>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D94F240C-5172-47C1-A386-9DBC4A17C0BD}"/>
              </a:ext>
            </a:extLst>
          </p:cNvPr>
          <p:cNvCxnSpPr>
            <a:stCxn id="6" idx="0"/>
            <a:endCxn id="4" idx="4"/>
          </p:cNvCxnSpPr>
          <p:nvPr/>
        </p:nvCxnSpPr>
        <p:spPr>
          <a:xfrm flipH="1" flipV="1">
            <a:off x="5789999" y="1510382"/>
            <a:ext cx="2710996" cy="829081"/>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E7606673-0731-41FC-BFFD-021E69A1D049}"/>
              </a:ext>
            </a:extLst>
          </p:cNvPr>
          <p:cNvCxnSpPr>
            <a:stCxn id="10" idx="0"/>
            <a:endCxn id="6" idx="4"/>
          </p:cNvCxnSpPr>
          <p:nvPr/>
        </p:nvCxnSpPr>
        <p:spPr>
          <a:xfrm flipH="1" flipV="1">
            <a:off x="8500995" y="3167463"/>
            <a:ext cx="1213978" cy="76304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90828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8E06DF-81FE-4346-B2BA-03B3B0C27EC9}"/>
              </a:ext>
            </a:extLst>
          </p:cNvPr>
          <p:cNvSpPr txBox="1"/>
          <p:nvPr/>
        </p:nvSpPr>
        <p:spPr>
          <a:xfrm>
            <a:off x="728871" y="945720"/>
            <a:ext cx="11100282" cy="683264"/>
          </a:xfrm>
          <a:prstGeom prst="rect">
            <a:avLst/>
          </a:prstGeom>
          <a:noFill/>
        </p:spPr>
        <p:txBody>
          <a:bodyPr wrap="square" rtlCol="0">
            <a:spAutoFit/>
          </a:bodyPr>
          <a:lstStyle/>
          <a:p>
            <a:pPr>
              <a:lnSpc>
                <a:spcPct val="80000"/>
              </a:lnSpc>
            </a:pPr>
            <a:r>
              <a:rPr lang="es-MX" sz="4800" spc="-300" dirty="0">
                <a:solidFill>
                  <a:srgbClr val="7030A0"/>
                </a:solidFill>
                <a:latin typeface="Arial" panose="020B0604020202020204" pitchFamily="34" charset="0"/>
                <a:cs typeface="Arial" panose="020B0604020202020204" pitchFamily="34" charset="0"/>
              </a:rPr>
              <a:t>Caso:</a:t>
            </a:r>
            <a:r>
              <a:rPr lang="es-MX" sz="4800" spc="-300" dirty="0">
                <a:latin typeface="Arial" panose="020B0604020202020204" pitchFamily="34" charset="0"/>
                <a:cs typeface="Arial" panose="020B0604020202020204" pitchFamily="34" charset="0"/>
              </a:rPr>
              <a:t> Borrar un nodo con dos subárboles hijo.</a:t>
            </a:r>
          </a:p>
        </p:txBody>
      </p:sp>
      <p:sp>
        <p:nvSpPr>
          <p:cNvPr id="5" name="CuadroTexto 4">
            <a:extLst>
              <a:ext uri="{FF2B5EF4-FFF2-40B4-BE49-F238E27FC236}">
                <a16:creationId xmlns:a16="http://schemas.microsoft.com/office/drawing/2014/main" id="{CCAC2AD3-8529-4873-93F7-E6CC7FB2F2FB}"/>
              </a:ext>
            </a:extLst>
          </p:cNvPr>
          <p:cNvSpPr txBox="1"/>
          <p:nvPr/>
        </p:nvSpPr>
        <p:spPr>
          <a:xfrm>
            <a:off x="728871" y="2897139"/>
            <a:ext cx="10309860" cy="2160591"/>
          </a:xfrm>
          <a:prstGeom prst="rect">
            <a:avLst/>
          </a:prstGeom>
          <a:noFill/>
        </p:spPr>
        <p:txBody>
          <a:bodyPr wrap="square" rtlCol="0">
            <a:spAutoFit/>
          </a:bodyPr>
          <a:lstStyle/>
          <a:p>
            <a:pPr>
              <a:lnSpc>
                <a:spcPct val="80000"/>
              </a:lnSpc>
            </a:pPr>
            <a:r>
              <a:rPr lang="es-MX" sz="2800" dirty="0">
                <a:latin typeface="Arial" panose="020B0604020202020204" pitchFamily="34" charset="0"/>
                <a:cs typeface="Arial" panose="020B0604020202020204" pitchFamily="34" charset="0"/>
              </a:rPr>
              <a:t>La solución esta en reemplazar el valor del nodo por el de su predecesor o por el de su sucesor en inOrden y posteriormente borrar este nodo.</a:t>
            </a:r>
          </a:p>
          <a:p>
            <a:pPr>
              <a:lnSpc>
                <a:spcPct val="80000"/>
              </a:lnSpc>
            </a:pPr>
            <a:endParaRPr lang="es-MX" sz="2800" dirty="0">
              <a:latin typeface="Arial" panose="020B0604020202020204" pitchFamily="34" charset="0"/>
              <a:cs typeface="Arial" panose="020B0604020202020204" pitchFamily="34" charset="0"/>
            </a:endParaRPr>
          </a:p>
          <a:p>
            <a:pPr>
              <a:lnSpc>
                <a:spcPct val="80000"/>
              </a:lnSpc>
            </a:pPr>
            <a:r>
              <a:rPr lang="es-MX" sz="2800" dirty="0">
                <a:latin typeface="Arial" panose="020B0604020202020204" pitchFamily="34" charset="0"/>
                <a:cs typeface="Arial" panose="020B0604020202020204" pitchFamily="34" charset="0"/>
              </a:rPr>
              <a:t>Nota: se debe tener en cuenta al querer eliminar el mayor de los menores o bien ya sea el menor de los mayores</a:t>
            </a:r>
          </a:p>
        </p:txBody>
      </p:sp>
    </p:spTree>
    <p:extLst>
      <p:ext uri="{BB962C8B-B14F-4D97-AF65-F5344CB8AC3E}">
        <p14:creationId xmlns:p14="http://schemas.microsoft.com/office/powerpoint/2010/main" val="3027114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6" name="Elipse 5">
            <a:extLst>
              <a:ext uri="{FF2B5EF4-FFF2-40B4-BE49-F238E27FC236}">
                <a16:creationId xmlns:a16="http://schemas.microsoft.com/office/drawing/2014/main" id="{3064C34C-88CB-49FB-8E40-5333F454557E}"/>
              </a:ext>
            </a:extLst>
          </p:cNvPr>
          <p:cNvSpPr/>
          <p:nvPr/>
        </p:nvSpPr>
        <p:spPr>
          <a:xfrm>
            <a:off x="9030977" y="3830085"/>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70</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10" name="Elipse 9">
            <a:extLst>
              <a:ext uri="{FF2B5EF4-FFF2-40B4-BE49-F238E27FC236}">
                <a16:creationId xmlns:a16="http://schemas.microsoft.com/office/drawing/2014/main" id="{D80221C0-0EC2-42CF-A2B4-10AF58754A20}"/>
              </a:ext>
            </a:extLst>
          </p:cNvPr>
          <p:cNvSpPr/>
          <p:nvPr/>
        </p:nvSpPr>
        <p:spPr>
          <a:xfrm>
            <a:off x="9807461" y="537179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sp>
        <p:nvSpPr>
          <p:cNvPr id="12" name="Elipse 11">
            <a:extLst>
              <a:ext uri="{FF2B5EF4-FFF2-40B4-BE49-F238E27FC236}">
                <a16:creationId xmlns:a16="http://schemas.microsoft.com/office/drawing/2014/main" id="{E6BB1BFA-5C95-49EB-A4A1-4DA55A9836FD}"/>
              </a:ext>
            </a:extLst>
          </p:cNvPr>
          <p:cNvSpPr/>
          <p:nvPr/>
        </p:nvSpPr>
        <p:spPr>
          <a:xfrm>
            <a:off x="7744972" y="2315257"/>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bg1"/>
                </a:solidFill>
                <a:latin typeface="Bahnschrift" panose="020B0502040204020203" pitchFamily="34" charset="0"/>
              </a:rPr>
              <a:t>59</a:t>
            </a:r>
            <a:endParaRPr lang="es-MX" sz="3600" dirty="0">
              <a:solidFill>
                <a:schemeClr val="bg1"/>
              </a:solidFill>
              <a:latin typeface="Bahnschrift" panose="020B0502040204020203" pitchFamily="34" charset="0"/>
            </a:endParaRP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14</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3" name="Elipse 12">
            <a:extLst>
              <a:ext uri="{FF2B5EF4-FFF2-40B4-BE49-F238E27FC236}">
                <a16:creationId xmlns:a16="http://schemas.microsoft.com/office/drawing/2014/main" id="{72185446-F17D-4292-8D3E-6E1D9FD560BF}"/>
              </a:ext>
            </a:extLst>
          </p:cNvPr>
          <p:cNvSpPr/>
          <p:nvPr/>
        </p:nvSpPr>
        <p:spPr>
          <a:xfrm>
            <a:off x="6560485" y="3830085"/>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22</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8572972" y="1912818"/>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cxnSp>
        <p:nvCxnSpPr>
          <p:cNvPr id="3" name="Conector recto 2">
            <a:extLst>
              <a:ext uri="{FF2B5EF4-FFF2-40B4-BE49-F238E27FC236}">
                <a16:creationId xmlns:a16="http://schemas.microsoft.com/office/drawing/2014/main" id="{34106C37-848C-4683-A4FB-0724566148DF}"/>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5DE0C270-1FC7-497A-A955-B7A38712D025}"/>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6325062A-1715-42C6-B207-5559AC70D61E}"/>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65695493-C40C-4A07-A66F-7FD9F399AA1A}"/>
              </a:ext>
            </a:extLst>
          </p:cNvPr>
          <p:cNvCxnSpPr>
            <a:stCxn id="12" idx="0"/>
            <a:endCxn id="4" idx="4"/>
          </p:cNvCxnSpPr>
          <p:nvPr/>
        </p:nvCxnSpPr>
        <p:spPr>
          <a:xfrm flipH="1" flipV="1">
            <a:off x="5789999" y="1510382"/>
            <a:ext cx="2368973" cy="804875"/>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821DDD2E-CBDD-474E-BD63-6FCCC1879B2C}"/>
              </a:ext>
            </a:extLst>
          </p:cNvPr>
          <p:cNvCxnSpPr>
            <a:stCxn id="6" idx="0"/>
            <a:endCxn id="12" idx="4"/>
          </p:cNvCxnSpPr>
          <p:nvPr/>
        </p:nvCxnSpPr>
        <p:spPr>
          <a:xfrm flipH="1" flipV="1">
            <a:off x="8158972" y="3143257"/>
            <a:ext cx="1286005" cy="686828"/>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B54D9861-7D14-445C-A1CB-0233E4CE12B4}"/>
              </a:ext>
            </a:extLst>
          </p:cNvPr>
          <p:cNvCxnSpPr>
            <a:stCxn id="13" idx="0"/>
            <a:endCxn id="12" idx="4"/>
          </p:cNvCxnSpPr>
          <p:nvPr/>
        </p:nvCxnSpPr>
        <p:spPr>
          <a:xfrm flipV="1">
            <a:off x="6974485" y="3143257"/>
            <a:ext cx="1184487" cy="686828"/>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D71E0DA3-107E-4C7D-8CFC-15803606E222}"/>
              </a:ext>
            </a:extLst>
          </p:cNvPr>
          <p:cNvCxnSpPr>
            <a:stCxn id="6" idx="4"/>
            <a:endCxn id="10" idx="0"/>
          </p:cNvCxnSpPr>
          <p:nvPr/>
        </p:nvCxnSpPr>
        <p:spPr>
          <a:xfrm>
            <a:off x="9444977" y="4658085"/>
            <a:ext cx="776484" cy="7137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6184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6" name="Elipse 5">
            <a:extLst>
              <a:ext uri="{FF2B5EF4-FFF2-40B4-BE49-F238E27FC236}">
                <a16:creationId xmlns:a16="http://schemas.microsoft.com/office/drawing/2014/main" id="{3064C34C-88CB-49FB-8E40-5333F454557E}"/>
              </a:ext>
            </a:extLst>
          </p:cNvPr>
          <p:cNvSpPr/>
          <p:nvPr/>
        </p:nvSpPr>
        <p:spPr>
          <a:xfrm>
            <a:off x="9034835" y="3830085"/>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70</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10" name="Elipse 9">
            <a:extLst>
              <a:ext uri="{FF2B5EF4-FFF2-40B4-BE49-F238E27FC236}">
                <a16:creationId xmlns:a16="http://schemas.microsoft.com/office/drawing/2014/main" id="{D80221C0-0EC2-42CF-A2B4-10AF58754A20}"/>
              </a:ext>
            </a:extLst>
          </p:cNvPr>
          <p:cNvSpPr/>
          <p:nvPr/>
        </p:nvSpPr>
        <p:spPr>
          <a:xfrm>
            <a:off x="9807461" y="537179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sp>
        <p:nvSpPr>
          <p:cNvPr id="12" name="Elipse 11">
            <a:extLst>
              <a:ext uri="{FF2B5EF4-FFF2-40B4-BE49-F238E27FC236}">
                <a16:creationId xmlns:a16="http://schemas.microsoft.com/office/drawing/2014/main" id="{E6BB1BFA-5C95-49EB-A4A1-4DA55A9836FD}"/>
              </a:ext>
            </a:extLst>
          </p:cNvPr>
          <p:cNvSpPr/>
          <p:nvPr/>
        </p:nvSpPr>
        <p:spPr>
          <a:xfrm>
            <a:off x="7744972" y="2315257"/>
            <a:ext cx="828000" cy="828000"/>
          </a:xfrm>
          <a:prstGeom prst="ellipse">
            <a:avLst/>
          </a:prstGeom>
          <a:solidFill>
            <a:srgbClr val="FF0000"/>
          </a:solidFill>
          <a:ln w="28575">
            <a:noFill/>
          </a:ln>
          <a:effectLst>
            <a:glow rad="1397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bg1"/>
                </a:solidFill>
                <a:latin typeface="Bahnschrift" panose="020B0502040204020203" pitchFamily="34" charset="0"/>
              </a:rPr>
              <a:t>59</a:t>
            </a:r>
            <a:endParaRPr lang="es-MX" sz="3600" dirty="0">
              <a:solidFill>
                <a:schemeClr val="bg1"/>
              </a:solidFill>
              <a:latin typeface="Bahnschrift" panose="020B0502040204020203" pitchFamily="34" charset="0"/>
            </a:endParaRP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14</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3" name="Elipse 12">
            <a:extLst>
              <a:ext uri="{FF2B5EF4-FFF2-40B4-BE49-F238E27FC236}">
                <a16:creationId xmlns:a16="http://schemas.microsoft.com/office/drawing/2014/main" id="{72185446-F17D-4292-8D3E-6E1D9FD560BF}"/>
              </a:ext>
            </a:extLst>
          </p:cNvPr>
          <p:cNvSpPr/>
          <p:nvPr/>
        </p:nvSpPr>
        <p:spPr>
          <a:xfrm>
            <a:off x="6560485" y="3830085"/>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22</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8572972" y="1912818"/>
            <a:ext cx="3241183" cy="387798"/>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 a eliminar</a:t>
            </a:r>
            <a:endParaRPr lang="es-MX" sz="2400" dirty="0">
              <a:latin typeface="Bahnschrift" panose="020B0502040204020203" pitchFamily="34" charset="0"/>
            </a:endParaRPr>
          </a:p>
        </p:txBody>
      </p:sp>
      <p:cxnSp>
        <p:nvCxnSpPr>
          <p:cNvPr id="3" name="Conector recto 2">
            <a:extLst>
              <a:ext uri="{FF2B5EF4-FFF2-40B4-BE49-F238E27FC236}">
                <a16:creationId xmlns:a16="http://schemas.microsoft.com/office/drawing/2014/main" id="{1CAA7218-44F2-456A-8145-58DE59E84886}"/>
              </a:ext>
            </a:extLst>
          </p:cNvPr>
          <p:cNvCxnSpPr/>
          <p:nvPr/>
        </p:nvCxnSpPr>
        <p:spPr>
          <a:xfrm flipH="1" flipV="1">
            <a:off x="8461420" y="4198513"/>
            <a:ext cx="1249250" cy="227956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 name="CuadroTexto 4">
            <a:extLst>
              <a:ext uri="{FF2B5EF4-FFF2-40B4-BE49-F238E27FC236}">
                <a16:creationId xmlns:a16="http://schemas.microsoft.com/office/drawing/2014/main" id="{5888EEA1-A260-41E0-A4AA-BCD98885FC7A}"/>
              </a:ext>
            </a:extLst>
          </p:cNvPr>
          <p:cNvSpPr txBox="1"/>
          <p:nvPr/>
        </p:nvSpPr>
        <p:spPr>
          <a:xfrm>
            <a:off x="6840828" y="5102531"/>
            <a:ext cx="3241183" cy="683264"/>
          </a:xfrm>
          <a:prstGeom prst="rect">
            <a:avLst/>
          </a:prstGeom>
          <a:noFill/>
        </p:spPr>
        <p:txBody>
          <a:bodyPr wrap="square" rtlCol="0">
            <a:spAutoFit/>
          </a:bodyPr>
          <a:lstStyle/>
          <a:p>
            <a:pPr>
              <a:lnSpc>
                <a:spcPct val="80000"/>
              </a:lnSpc>
            </a:pPr>
            <a:r>
              <a:rPr lang="es-MX" sz="2400" spc="-150" dirty="0">
                <a:latin typeface="Bahnschrift" panose="020B0502040204020203" pitchFamily="34" charset="0"/>
              </a:rPr>
              <a:t>Nodos que serán recorridos</a:t>
            </a:r>
            <a:endParaRPr lang="es-MX" sz="2400" dirty="0">
              <a:latin typeface="Bahnschrift" panose="020B0502040204020203" pitchFamily="34" charset="0"/>
            </a:endParaRPr>
          </a:p>
        </p:txBody>
      </p:sp>
      <p:cxnSp>
        <p:nvCxnSpPr>
          <p:cNvPr id="7" name="Conector recto 6">
            <a:extLst>
              <a:ext uri="{FF2B5EF4-FFF2-40B4-BE49-F238E27FC236}">
                <a16:creationId xmlns:a16="http://schemas.microsoft.com/office/drawing/2014/main" id="{281A36C3-B77E-4F5F-985B-8A7A4E5EC16E}"/>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96617E75-8A3A-41B5-9459-053DB5BB9BAE}"/>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FD8F9175-D8F2-4986-8FCD-FF0A72A67593}"/>
              </a:ext>
            </a:extLst>
          </p:cNvPr>
          <p:cNvCxnSpPr>
            <a:cxnSpLocks/>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D5B07BBC-3FE5-4C36-A2E7-D9EB0CF65353}"/>
              </a:ext>
            </a:extLst>
          </p:cNvPr>
          <p:cNvCxnSpPr>
            <a:stCxn id="12" idx="0"/>
            <a:endCxn id="4" idx="4"/>
          </p:cNvCxnSpPr>
          <p:nvPr/>
        </p:nvCxnSpPr>
        <p:spPr>
          <a:xfrm flipH="1" flipV="1">
            <a:off x="5789999" y="1510382"/>
            <a:ext cx="2368973" cy="804875"/>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5E61CC81-AF0E-4306-B36E-68DFA47B2539}"/>
              </a:ext>
            </a:extLst>
          </p:cNvPr>
          <p:cNvCxnSpPr>
            <a:stCxn id="6" idx="0"/>
            <a:endCxn id="12" idx="4"/>
          </p:cNvCxnSpPr>
          <p:nvPr/>
        </p:nvCxnSpPr>
        <p:spPr>
          <a:xfrm flipH="1" flipV="1">
            <a:off x="8158972" y="3143257"/>
            <a:ext cx="1289863" cy="686828"/>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85CDAA48-C80B-4140-A3DA-8278F91FF3A2}"/>
              </a:ext>
            </a:extLst>
          </p:cNvPr>
          <p:cNvCxnSpPr>
            <a:stCxn id="13" idx="0"/>
            <a:endCxn id="12" idx="4"/>
          </p:cNvCxnSpPr>
          <p:nvPr/>
        </p:nvCxnSpPr>
        <p:spPr>
          <a:xfrm flipV="1">
            <a:off x="6974485" y="3143257"/>
            <a:ext cx="1184487" cy="686828"/>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12B0DE86-640D-413D-97F4-667AA15812F3}"/>
              </a:ext>
            </a:extLst>
          </p:cNvPr>
          <p:cNvCxnSpPr>
            <a:stCxn id="10" idx="0"/>
            <a:endCxn id="6" idx="4"/>
          </p:cNvCxnSpPr>
          <p:nvPr/>
        </p:nvCxnSpPr>
        <p:spPr>
          <a:xfrm flipH="1" flipV="1">
            <a:off x="9448835" y="4658085"/>
            <a:ext cx="772626" cy="71371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9691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latin typeface="Bahnschrift" panose="020B0502040204020203" pitchFamily="34" charset="0"/>
              </a:rPr>
              <a:t>16</a:t>
            </a:r>
          </a:p>
        </p:txBody>
      </p:sp>
      <p:sp>
        <p:nvSpPr>
          <p:cNvPr id="6" name="Elipse 5">
            <a:extLst>
              <a:ext uri="{FF2B5EF4-FFF2-40B4-BE49-F238E27FC236}">
                <a16:creationId xmlns:a16="http://schemas.microsoft.com/office/drawing/2014/main" id="{3064C34C-88CB-49FB-8E40-5333F454557E}"/>
              </a:ext>
            </a:extLst>
          </p:cNvPr>
          <p:cNvSpPr/>
          <p:nvPr/>
        </p:nvSpPr>
        <p:spPr>
          <a:xfrm>
            <a:off x="7744972" y="2315256"/>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70</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8</a:t>
            </a:r>
          </a:p>
        </p:txBody>
      </p:sp>
      <p:sp>
        <p:nvSpPr>
          <p:cNvPr id="10" name="Elipse 9">
            <a:extLst>
              <a:ext uri="{FF2B5EF4-FFF2-40B4-BE49-F238E27FC236}">
                <a16:creationId xmlns:a16="http://schemas.microsoft.com/office/drawing/2014/main" id="{D80221C0-0EC2-42CF-A2B4-10AF58754A20}"/>
              </a:ext>
            </a:extLst>
          </p:cNvPr>
          <p:cNvSpPr/>
          <p:nvPr/>
        </p:nvSpPr>
        <p:spPr>
          <a:xfrm>
            <a:off x="903745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74</a:t>
            </a: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latin typeface="Bahnschrift" panose="020B0502040204020203" pitchFamily="34" charset="0"/>
              </a:rPr>
              <a:t>14</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7</a:t>
            </a:r>
          </a:p>
        </p:txBody>
      </p:sp>
      <p:sp>
        <p:nvSpPr>
          <p:cNvPr id="13" name="Elipse 12">
            <a:extLst>
              <a:ext uri="{FF2B5EF4-FFF2-40B4-BE49-F238E27FC236}">
                <a16:creationId xmlns:a16="http://schemas.microsoft.com/office/drawing/2014/main" id="{72185446-F17D-4292-8D3E-6E1D9FD560BF}"/>
              </a:ext>
            </a:extLst>
          </p:cNvPr>
          <p:cNvSpPr/>
          <p:nvPr/>
        </p:nvSpPr>
        <p:spPr>
          <a:xfrm>
            <a:off x="6560485" y="3830085"/>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22</a:t>
            </a:r>
          </a:p>
        </p:txBody>
      </p:sp>
      <p:sp>
        <p:nvSpPr>
          <p:cNvPr id="31" name="CuadroTexto 30">
            <a:extLst>
              <a:ext uri="{FF2B5EF4-FFF2-40B4-BE49-F238E27FC236}">
                <a16:creationId xmlns:a16="http://schemas.microsoft.com/office/drawing/2014/main" id="{847E48E2-E72E-4668-AE89-8FF7814A8F2F}"/>
              </a:ext>
            </a:extLst>
          </p:cNvPr>
          <p:cNvSpPr txBox="1"/>
          <p:nvPr/>
        </p:nvSpPr>
        <p:spPr>
          <a:xfrm>
            <a:off x="9037455" y="169509"/>
            <a:ext cx="3241183" cy="387798"/>
          </a:xfrm>
          <a:prstGeom prst="rect">
            <a:avLst/>
          </a:prstGeom>
          <a:noFill/>
        </p:spPr>
        <p:txBody>
          <a:bodyPr wrap="square" rtlCol="0">
            <a:spAutoFit/>
          </a:bodyPr>
          <a:lstStyle/>
          <a:p>
            <a:pPr>
              <a:lnSpc>
                <a:spcPct val="80000"/>
              </a:lnSpc>
            </a:pPr>
            <a:r>
              <a:rPr lang="es-MX" sz="2400" spc="-150" dirty="0">
                <a:solidFill>
                  <a:schemeClr val="tx1">
                    <a:lumMod val="50000"/>
                    <a:lumOff val="50000"/>
                  </a:schemeClr>
                </a:solidFill>
                <a:latin typeface="Bahnschrift" panose="020B0502040204020203" pitchFamily="34" charset="0"/>
              </a:rPr>
              <a:t>Resultado final del árbol</a:t>
            </a:r>
            <a:endParaRPr lang="es-MX" sz="2400" dirty="0">
              <a:solidFill>
                <a:schemeClr val="tx1">
                  <a:lumMod val="50000"/>
                  <a:lumOff val="50000"/>
                </a:schemeClr>
              </a:solidFill>
              <a:latin typeface="Bahnschrift" panose="020B0502040204020203" pitchFamily="34" charset="0"/>
            </a:endParaRPr>
          </a:p>
        </p:txBody>
      </p:sp>
      <p:cxnSp>
        <p:nvCxnSpPr>
          <p:cNvPr id="3" name="Conector recto 2">
            <a:extLst>
              <a:ext uri="{FF2B5EF4-FFF2-40B4-BE49-F238E27FC236}">
                <a16:creationId xmlns:a16="http://schemas.microsoft.com/office/drawing/2014/main" id="{A69D3C8E-1E70-4C42-A677-3D3636BD6EC7}"/>
              </a:ext>
            </a:extLst>
          </p:cNvPr>
          <p:cNvCxnSpPr>
            <a:stCxn id="8" idx="0"/>
            <a:endCxn id="4" idx="4"/>
          </p:cNvCxnSpPr>
          <p:nvPr/>
        </p:nvCxnSpPr>
        <p:spPr>
          <a:xfrm flipV="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70BBFA51-21F0-44CC-B159-8D39FF33BDA4}"/>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E466149A-5EDE-4A17-A3CA-A7A1651514B0}"/>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8F0BA6AE-BE3B-4141-8042-4410CAFAB296}"/>
              </a:ext>
            </a:extLst>
          </p:cNvPr>
          <p:cNvCxnSpPr>
            <a:stCxn id="13" idx="0"/>
            <a:endCxn id="6" idx="4"/>
          </p:cNvCxnSpPr>
          <p:nvPr/>
        </p:nvCxnSpPr>
        <p:spPr>
          <a:xfrm flipV="1">
            <a:off x="6974485" y="3143256"/>
            <a:ext cx="1184487" cy="686829"/>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64F2D32B-7B0B-431D-9567-78F9CB4AB985}"/>
              </a:ext>
            </a:extLst>
          </p:cNvPr>
          <p:cNvCxnSpPr>
            <a:stCxn id="10" idx="0"/>
            <a:endCxn id="6" idx="4"/>
          </p:cNvCxnSpPr>
          <p:nvPr/>
        </p:nvCxnSpPr>
        <p:spPr>
          <a:xfrm flipH="1" flipV="1">
            <a:off x="8158972" y="3143256"/>
            <a:ext cx="1292483" cy="686829"/>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A1295C6F-5020-4844-B030-0135B577FE45}"/>
              </a:ext>
            </a:extLst>
          </p:cNvPr>
          <p:cNvCxnSpPr>
            <a:stCxn id="6" idx="0"/>
            <a:endCxn id="4" idx="4"/>
          </p:cNvCxnSpPr>
          <p:nvPr/>
        </p:nvCxnSpPr>
        <p:spPr>
          <a:xfrm flipH="1" flipV="1">
            <a:off x="5789999" y="1510382"/>
            <a:ext cx="2368973" cy="804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7065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98E8F3D-8097-41FC-8430-25302C1EF246}"/>
              </a:ext>
            </a:extLst>
          </p:cNvPr>
          <p:cNvSpPr txBox="1"/>
          <p:nvPr/>
        </p:nvSpPr>
        <p:spPr>
          <a:xfrm>
            <a:off x="1983346" y="2622852"/>
            <a:ext cx="8577330" cy="1194494"/>
          </a:xfrm>
          <a:prstGeom prst="rect">
            <a:avLst/>
          </a:prstGeom>
          <a:noFill/>
        </p:spPr>
        <p:txBody>
          <a:bodyPr wrap="square" rtlCol="0">
            <a:spAutoFit/>
          </a:bodyPr>
          <a:lstStyle/>
          <a:p>
            <a:pPr>
              <a:lnSpc>
                <a:spcPct val="80000"/>
              </a:lnSpc>
            </a:pPr>
            <a:r>
              <a:rPr lang="es-MX" sz="8800" spc="-300" dirty="0">
                <a:latin typeface="+mj-lt"/>
              </a:rPr>
              <a:t>Árbol de Expresión</a:t>
            </a:r>
          </a:p>
        </p:txBody>
      </p:sp>
    </p:spTree>
    <p:extLst>
      <p:ext uri="{BB962C8B-B14F-4D97-AF65-F5344CB8AC3E}">
        <p14:creationId xmlns:p14="http://schemas.microsoft.com/office/powerpoint/2010/main" val="5594925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49FD5E6-0943-43F4-B610-40605301353A}"/>
              </a:ext>
            </a:extLst>
          </p:cNvPr>
          <p:cNvSpPr txBox="1"/>
          <p:nvPr/>
        </p:nvSpPr>
        <p:spPr>
          <a:xfrm>
            <a:off x="1248878" y="1882918"/>
            <a:ext cx="9416603" cy="2160591"/>
          </a:xfrm>
          <a:prstGeom prst="rect">
            <a:avLst/>
          </a:prstGeom>
          <a:noFill/>
        </p:spPr>
        <p:txBody>
          <a:bodyPr wrap="square" rtlCol="0">
            <a:spAutoFit/>
          </a:bodyPr>
          <a:lstStyle/>
          <a:p>
            <a:pPr>
              <a:lnSpc>
                <a:spcPct val="80000"/>
              </a:lnSpc>
            </a:pPr>
            <a:r>
              <a:rPr lang="es-MX" sz="3600" spc="-300" dirty="0">
                <a:latin typeface="Bahnschrift SemiBold" panose="020B0502040204020203" pitchFamily="34" charset="0"/>
              </a:rPr>
              <a:t>En los arboles de expresión</a:t>
            </a:r>
          </a:p>
          <a:p>
            <a:pPr>
              <a:lnSpc>
                <a:spcPct val="80000"/>
              </a:lnSpc>
            </a:pPr>
            <a:r>
              <a:rPr lang="es-MX" sz="3600" spc="-300" dirty="0">
                <a:latin typeface="Bahnschrift SemiBold" panose="020B0502040204020203" pitchFamily="34" charset="0"/>
              </a:rPr>
              <a:t>se utilizan una secuencia de </a:t>
            </a:r>
            <a:r>
              <a:rPr lang="es-MX" sz="3600" spc="-300" dirty="0">
                <a:solidFill>
                  <a:srgbClr val="FFC000"/>
                </a:solidFill>
                <a:latin typeface="Bahnschrift SemiBold" panose="020B0502040204020203" pitchFamily="34" charset="0"/>
              </a:rPr>
              <a:t>tokens</a:t>
            </a:r>
            <a:r>
              <a:rPr lang="es-MX" sz="3600" spc="-300" dirty="0">
                <a:latin typeface="Bahnschrift SemiBold" panose="020B0502040204020203" pitchFamily="34" charset="0"/>
              </a:rPr>
              <a:t> </a:t>
            </a:r>
          </a:p>
          <a:p>
            <a:pPr>
              <a:lnSpc>
                <a:spcPct val="80000"/>
              </a:lnSpc>
            </a:pPr>
            <a:endParaRPr lang="es-MX" sz="4800" spc="-300" dirty="0">
              <a:latin typeface="Bahnschrift SemiBold" panose="020B0502040204020203" pitchFamily="34" charset="0"/>
            </a:endParaRPr>
          </a:p>
          <a:p>
            <a:pPr>
              <a:lnSpc>
                <a:spcPct val="80000"/>
              </a:lnSpc>
            </a:pPr>
            <a:r>
              <a:rPr lang="es-MX" sz="2400" dirty="0">
                <a:latin typeface="Arial" panose="020B0604020202020204" pitchFamily="34" charset="0"/>
                <a:cs typeface="Arial" panose="020B0604020202020204" pitchFamily="34" charset="0"/>
              </a:rPr>
              <a:t>(componentes léxicos que siguen unas reglas establecidas) un token puede ser un operando o un operador.</a:t>
            </a:r>
          </a:p>
        </p:txBody>
      </p:sp>
    </p:spTree>
    <p:extLst>
      <p:ext uri="{BB962C8B-B14F-4D97-AF65-F5344CB8AC3E}">
        <p14:creationId xmlns:p14="http://schemas.microsoft.com/office/powerpoint/2010/main" val="37885757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F267654D-B205-4ADA-A91E-90E29E18A55D}"/>
              </a:ext>
            </a:extLst>
          </p:cNvPr>
          <p:cNvSpPr/>
          <p:nvPr/>
        </p:nvSpPr>
        <p:spPr>
          <a:xfrm>
            <a:off x="5375999" y="682382"/>
            <a:ext cx="828000" cy="828000"/>
          </a:xfrm>
          <a:prstGeom prst="ellipse">
            <a:avLst/>
          </a:prstGeom>
          <a:solidFill>
            <a:schemeClr val="accent4">
              <a:lumMod val="60000"/>
              <a:lumOff val="4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s-MX" sz="3600" dirty="0">
                <a:solidFill>
                  <a:schemeClr val="bg1"/>
                </a:solidFill>
                <a:latin typeface="Bahnschrift" panose="020B0502040204020203" pitchFamily="34" charset="0"/>
              </a:rPr>
              <a:t>+</a:t>
            </a:r>
          </a:p>
        </p:txBody>
      </p:sp>
      <p:sp>
        <p:nvSpPr>
          <p:cNvPr id="6" name="Elipse 5">
            <a:extLst>
              <a:ext uri="{FF2B5EF4-FFF2-40B4-BE49-F238E27FC236}">
                <a16:creationId xmlns:a16="http://schemas.microsoft.com/office/drawing/2014/main" id="{3064C34C-88CB-49FB-8E40-5333F454557E}"/>
              </a:ext>
            </a:extLst>
          </p:cNvPr>
          <p:cNvSpPr/>
          <p:nvPr/>
        </p:nvSpPr>
        <p:spPr>
          <a:xfrm>
            <a:off x="7744972" y="2315256"/>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D</a:t>
            </a:r>
          </a:p>
        </p:txBody>
      </p:sp>
      <p:sp>
        <p:nvSpPr>
          <p:cNvPr id="8" name="Elipse 7">
            <a:extLst>
              <a:ext uri="{FF2B5EF4-FFF2-40B4-BE49-F238E27FC236}">
                <a16:creationId xmlns:a16="http://schemas.microsoft.com/office/drawing/2014/main" id="{01907A43-7F1F-46C1-B9F5-D3A21502238E}"/>
              </a:ext>
            </a:extLst>
          </p:cNvPr>
          <p:cNvSpPr/>
          <p:nvPr/>
        </p:nvSpPr>
        <p:spPr>
          <a:xfrm>
            <a:off x="2791030" y="2315257"/>
            <a:ext cx="828000" cy="828000"/>
          </a:xfrm>
          <a:prstGeom prst="ellipse">
            <a:avLst/>
          </a:prstGeom>
          <a:solidFill>
            <a:schemeClr val="accent4">
              <a:lumMod val="60000"/>
              <a:lumOff val="4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solidFill>
                  <a:schemeClr val="bg1"/>
                </a:solidFill>
                <a:latin typeface="Bahnschrift" panose="020B0502040204020203" pitchFamily="34" charset="0"/>
              </a:rPr>
              <a:t>*</a:t>
            </a:r>
          </a:p>
        </p:txBody>
      </p:sp>
      <p:sp>
        <p:nvSpPr>
          <p:cNvPr id="10" name="Elipse 9">
            <a:extLst>
              <a:ext uri="{FF2B5EF4-FFF2-40B4-BE49-F238E27FC236}">
                <a16:creationId xmlns:a16="http://schemas.microsoft.com/office/drawing/2014/main" id="{D80221C0-0EC2-42CF-A2B4-10AF58754A20}"/>
              </a:ext>
            </a:extLst>
          </p:cNvPr>
          <p:cNvSpPr/>
          <p:nvPr/>
        </p:nvSpPr>
        <p:spPr>
          <a:xfrm>
            <a:off x="5375999" y="5146821"/>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latin typeface="Bahnschrift" panose="020B0502040204020203" pitchFamily="34" charset="0"/>
              </a:rPr>
              <a:t>C</a:t>
            </a:r>
          </a:p>
        </p:txBody>
      </p:sp>
      <p:sp>
        <p:nvSpPr>
          <p:cNvPr id="14" name="Elipse 13">
            <a:extLst>
              <a:ext uri="{FF2B5EF4-FFF2-40B4-BE49-F238E27FC236}">
                <a16:creationId xmlns:a16="http://schemas.microsoft.com/office/drawing/2014/main" id="{53D71AAA-EFB0-4769-8950-AD187ACF633D}"/>
              </a:ext>
            </a:extLst>
          </p:cNvPr>
          <p:cNvSpPr/>
          <p:nvPr/>
        </p:nvSpPr>
        <p:spPr>
          <a:xfrm>
            <a:off x="4083515" y="3830085"/>
            <a:ext cx="828000" cy="828000"/>
          </a:xfrm>
          <a:prstGeom prst="ellipse">
            <a:avLst/>
          </a:prstGeom>
          <a:solidFill>
            <a:schemeClr val="accent4">
              <a:lumMod val="60000"/>
              <a:lumOff val="40000"/>
            </a:schemeClr>
          </a:solid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s-MX" sz="3200" dirty="0">
                <a:solidFill>
                  <a:schemeClr val="bg1"/>
                </a:solidFill>
                <a:latin typeface="Bahnschrift" panose="020B0502040204020203" pitchFamily="34" charset="0"/>
              </a:rPr>
              <a:t>+</a:t>
            </a:r>
          </a:p>
        </p:txBody>
      </p:sp>
      <p:sp>
        <p:nvSpPr>
          <p:cNvPr id="16" name="Elipse 15">
            <a:extLst>
              <a:ext uri="{FF2B5EF4-FFF2-40B4-BE49-F238E27FC236}">
                <a16:creationId xmlns:a16="http://schemas.microsoft.com/office/drawing/2014/main" id="{6E883498-64F8-4BFB-8FB5-674FA9D28E67}"/>
              </a:ext>
            </a:extLst>
          </p:cNvPr>
          <p:cNvSpPr/>
          <p:nvPr/>
        </p:nvSpPr>
        <p:spPr>
          <a:xfrm>
            <a:off x="1620565" y="3830085"/>
            <a:ext cx="828000" cy="8280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s-MX" sz="4000" dirty="0">
                <a:latin typeface="Bahnschrift" panose="020B0502040204020203" pitchFamily="34" charset="0"/>
              </a:rPr>
              <a:t>A</a:t>
            </a:r>
          </a:p>
        </p:txBody>
      </p:sp>
      <p:sp>
        <p:nvSpPr>
          <p:cNvPr id="13" name="Elipse 12">
            <a:extLst>
              <a:ext uri="{FF2B5EF4-FFF2-40B4-BE49-F238E27FC236}">
                <a16:creationId xmlns:a16="http://schemas.microsoft.com/office/drawing/2014/main" id="{72185446-F17D-4292-8D3E-6E1D9FD560BF}"/>
              </a:ext>
            </a:extLst>
          </p:cNvPr>
          <p:cNvSpPr/>
          <p:nvPr/>
        </p:nvSpPr>
        <p:spPr>
          <a:xfrm>
            <a:off x="2791030" y="5146821"/>
            <a:ext cx="828000" cy="828000"/>
          </a:xfrm>
          <a:prstGeom prst="ellipse">
            <a:avLst/>
          </a:prstGeom>
          <a:solidFill>
            <a:schemeClr val="bg1"/>
          </a:solidFill>
          <a:ln w="28575">
            <a:solidFill>
              <a:schemeClr val="tx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s-MX" sz="2800" dirty="0">
                <a:solidFill>
                  <a:schemeClr val="tx1"/>
                </a:solidFill>
                <a:latin typeface="Bahnschrift" panose="020B0502040204020203" pitchFamily="34" charset="0"/>
              </a:rPr>
              <a:t>B</a:t>
            </a:r>
          </a:p>
        </p:txBody>
      </p:sp>
      <p:sp>
        <p:nvSpPr>
          <p:cNvPr id="9" name="CuadroTexto 8">
            <a:extLst>
              <a:ext uri="{FF2B5EF4-FFF2-40B4-BE49-F238E27FC236}">
                <a16:creationId xmlns:a16="http://schemas.microsoft.com/office/drawing/2014/main" id="{A9D95A13-580B-4823-B7D9-6AF292860E37}"/>
              </a:ext>
            </a:extLst>
          </p:cNvPr>
          <p:cNvSpPr txBox="1"/>
          <p:nvPr/>
        </p:nvSpPr>
        <p:spPr>
          <a:xfrm>
            <a:off x="6203999" y="4046151"/>
            <a:ext cx="5749462" cy="486287"/>
          </a:xfrm>
          <a:prstGeom prst="rect">
            <a:avLst/>
          </a:prstGeom>
          <a:noFill/>
        </p:spPr>
        <p:txBody>
          <a:bodyPr wrap="square" rtlCol="0">
            <a:spAutoFit/>
          </a:bodyPr>
          <a:lstStyle/>
          <a:p>
            <a:pPr>
              <a:lnSpc>
                <a:spcPct val="80000"/>
              </a:lnSpc>
            </a:pPr>
            <a:r>
              <a:rPr lang="es-MX" sz="3200" spc="-150" dirty="0">
                <a:solidFill>
                  <a:srgbClr val="0070C0"/>
                </a:solidFill>
                <a:latin typeface="Bahnschrift" panose="020B0502040204020203" pitchFamily="34" charset="0"/>
              </a:rPr>
              <a:t>Representación: </a:t>
            </a:r>
            <a:r>
              <a:rPr lang="es-MX" sz="3200" spc="-150" dirty="0">
                <a:latin typeface="Bahnschrift" panose="020B0502040204020203" pitchFamily="34" charset="0"/>
              </a:rPr>
              <a:t>A * ( B + C) + D </a:t>
            </a:r>
            <a:endParaRPr lang="es-MX" sz="3200" dirty="0">
              <a:latin typeface="Bahnschrift" panose="020B0502040204020203" pitchFamily="34" charset="0"/>
            </a:endParaRPr>
          </a:p>
        </p:txBody>
      </p:sp>
      <p:sp>
        <p:nvSpPr>
          <p:cNvPr id="2" name="CuadroTexto 1">
            <a:extLst>
              <a:ext uri="{FF2B5EF4-FFF2-40B4-BE49-F238E27FC236}">
                <a16:creationId xmlns:a16="http://schemas.microsoft.com/office/drawing/2014/main" id="{666751B1-39CA-46A2-B186-5A08FC434E3B}"/>
              </a:ext>
            </a:extLst>
          </p:cNvPr>
          <p:cNvSpPr txBox="1"/>
          <p:nvPr/>
        </p:nvSpPr>
        <p:spPr>
          <a:xfrm>
            <a:off x="1193882" y="643950"/>
            <a:ext cx="3768117" cy="830997"/>
          </a:xfrm>
          <a:prstGeom prst="rect">
            <a:avLst/>
          </a:prstGeom>
          <a:noFill/>
        </p:spPr>
        <p:txBody>
          <a:bodyPr wrap="square" rtlCol="0">
            <a:spAutoFit/>
          </a:bodyPr>
          <a:lstStyle/>
          <a:p>
            <a:pPr>
              <a:lnSpc>
                <a:spcPct val="80000"/>
              </a:lnSpc>
            </a:pPr>
            <a:r>
              <a:rPr lang="es-MX" sz="6000" spc="-300" dirty="0">
                <a:latin typeface="Bahnschrift SemiBold" panose="020B0502040204020203" pitchFamily="34" charset="0"/>
              </a:rPr>
              <a:t>Ejemplo</a:t>
            </a:r>
          </a:p>
        </p:txBody>
      </p:sp>
      <p:cxnSp>
        <p:nvCxnSpPr>
          <p:cNvPr id="12" name="Conector recto 11">
            <a:extLst>
              <a:ext uri="{FF2B5EF4-FFF2-40B4-BE49-F238E27FC236}">
                <a16:creationId xmlns:a16="http://schemas.microsoft.com/office/drawing/2014/main" id="{87912159-DF98-43D8-BB6A-BE0491D8E53D}"/>
              </a:ext>
            </a:extLst>
          </p:cNvPr>
          <p:cNvCxnSpPr>
            <a:stCxn id="4" idx="4"/>
            <a:endCxn id="8" idx="0"/>
          </p:cNvCxnSpPr>
          <p:nvPr/>
        </p:nvCxnSpPr>
        <p:spPr>
          <a:xfrm flipH="1">
            <a:off x="3205030" y="1510382"/>
            <a:ext cx="2584969" cy="804875"/>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A5054434-A2DA-4880-B792-0C196843A444}"/>
              </a:ext>
            </a:extLst>
          </p:cNvPr>
          <p:cNvCxnSpPr>
            <a:stCxn id="16" idx="0"/>
            <a:endCxn id="8" idx="4"/>
          </p:cNvCxnSpPr>
          <p:nvPr/>
        </p:nvCxnSpPr>
        <p:spPr>
          <a:xfrm flipV="1">
            <a:off x="2034565" y="3143257"/>
            <a:ext cx="1170465" cy="686828"/>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85219FFD-D799-4DF7-9BBD-AD00822D7ECB}"/>
              </a:ext>
            </a:extLst>
          </p:cNvPr>
          <p:cNvCxnSpPr>
            <a:stCxn id="14" idx="0"/>
            <a:endCxn id="8" idx="4"/>
          </p:cNvCxnSpPr>
          <p:nvPr/>
        </p:nvCxnSpPr>
        <p:spPr>
          <a:xfrm flipH="1" flipV="1">
            <a:off x="3205030" y="3143257"/>
            <a:ext cx="1292485" cy="686828"/>
          </a:xfrm>
          <a:prstGeom prst="line">
            <a:avLst/>
          </a:prstGeom>
        </p:spPr>
        <p:style>
          <a:lnRef idx="1">
            <a:schemeClr val="dk1"/>
          </a:lnRef>
          <a:fillRef idx="0">
            <a:schemeClr val="dk1"/>
          </a:fillRef>
          <a:effectRef idx="0">
            <a:schemeClr val="dk1"/>
          </a:effectRef>
          <a:fontRef idx="minor">
            <a:schemeClr val="tx1"/>
          </a:fontRef>
        </p:style>
      </p:cxnSp>
      <p:cxnSp>
        <p:nvCxnSpPr>
          <p:cNvPr id="27" name="Conector recto 26">
            <a:extLst>
              <a:ext uri="{FF2B5EF4-FFF2-40B4-BE49-F238E27FC236}">
                <a16:creationId xmlns:a16="http://schemas.microsoft.com/office/drawing/2014/main" id="{272D2A5E-395C-41D5-A8B5-E7FD257AACDB}"/>
              </a:ext>
            </a:extLst>
          </p:cNvPr>
          <p:cNvCxnSpPr>
            <a:stCxn id="6" idx="0"/>
            <a:endCxn id="4" idx="4"/>
          </p:cNvCxnSpPr>
          <p:nvPr/>
        </p:nvCxnSpPr>
        <p:spPr>
          <a:xfrm flipH="1" flipV="1">
            <a:off x="5789999" y="1510382"/>
            <a:ext cx="2368973" cy="804874"/>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F03FCAC-CCDE-41A8-95DA-C70D2157BFC6}"/>
              </a:ext>
            </a:extLst>
          </p:cNvPr>
          <p:cNvCxnSpPr>
            <a:stCxn id="10" idx="0"/>
            <a:endCxn id="14" idx="4"/>
          </p:cNvCxnSpPr>
          <p:nvPr/>
        </p:nvCxnSpPr>
        <p:spPr>
          <a:xfrm flipH="1" flipV="1">
            <a:off x="4497515" y="4658085"/>
            <a:ext cx="1292484" cy="488736"/>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482050EC-06D9-440F-B3A1-45E97924DFF3}"/>
              </a:ext>
            </a:extLst>
          </p:cNvPr>
          <p:cNvCxnSpPr>
            <a:cxnSpLocks/>
            <a:stCxn id="13" idx="0"/>
            <a:endCxn id="14" idx="4"/>
          </p:cNvCxnSpPr>
          <p:nvPr/>
        </p:nvCxnSpPr>
        <p:spPr>
          <a:xfrm flipV="1">
            <a:off x="3205030" y="4658085"/>
            <a:ext cx="1292485" cy="4887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6923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6265</TotalTime>
  <Words>4738</Words>
  <Application>Microsoft Office PowerPoint</Application>
  <PresentationFormat>Panorámica</PresentationFormat>
  <Paragraphs>855</Paragraphs>
  <Slides>183</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183</vt:i4>
      </vt:variant>
    </vt:vector>
  </HeadingPairs>
  <TitlesOfParts>
    <vt:vector size="195" baseType="lpstr">
      <vt:lpstr>Arial</vt:lpstr>
      <vt:lpstr>Bahnschrift</vt:lpstr>
      <vt:lpstr>Bahnschrift SemiBold</vt:lpstr>
      <vt:lpstr>Calibri</vt:lpstr>
      <vt:lpstr>Calibri Light</vt:lpstr>
      <vt:lpstr>Cambria Math</vt:lpstr>
      <vt:lpstr>Consolas</vt:lpstr>
      <vt:lpstr>Symbol</vt:lpstr>
      <vt:lpstr>Times New Roman</vt:lpstr>
      <vt:lpstr>Tw Cen MT</vt:lpstr>
      <vt:lpstr>Wingdings</vt:lpstr>
      <vt:lpstr>Circuito</vt:lpstr>
      <vt:lpstr>ÁRBOLES</vt:lpstr>
      <vt:lpstr>contenido</vt:lpstr>
      <vt:lpstr>Presentación de PowerPoint</vt:lpstr>
      <vt:lpstr>Introducción</vt:lpstr>
      <vt:lpstr>Definición</vt:lpstr>
      <vt:lpstr>Terminología  </vt:lpstr>
      <vt:lpstr>Estructura</vt:lpstr>
      <vt:lpstr>CLASIFICACION de arboles</vt:lpstr>
      <vt:lpstr>Presentación de PowerPoint</vt:lpstr>
      <vt:lpstr>Presentación de PowerPoint</vt:lpstr>
      <vt:lpstr>árboles binarios</vt:lpstr>
      <vt:lpstr>Definición</vt:lpstr>
      <vt:lpstr>Presentación de PowerPoint</vt:lpstr>
      <vt:lpstr>Presentación de PowerPoint</vt:lpstr>
      <vt:lpstr>Estructura Árbol Binario  </vt:lpstr>
      <vt:lpstr>Presentación de PowerPoint</vt:lpstr>
      <vt:lpstr>Variantes de Árboles Binarios </vt:lpstr>
      <vt:lpstr>Presentación de PowerPoint</vt:lpstr>
      <vt:lpstr>Presentación de PowerPoint</vt:lpstr>
      <vt:lpstr>Presentación de PowerPoint</vt:lpstr>
      <vt:lpstr>Árboles completos  </vt:lpstr>
      <vt:lpstr>Presentación de PowerPoint</vt:lpstr>
      <vt:lpstr>Presentación de PowerPoint</vt:lpstr>
      <vt:lpstr>Presentación de PowerPoint</vt:lpstr>
      <vt:lpstr>Operaciones de Arboles Binarios </vt:lpstr>
      <vt:lpstr>Presentación de PowerPoint</vt:lpstr>
      <vt:lpstr> Tipos de Arboles Binarios    </vt:lpstr>
      <vt:lpstr>Presentación de PowerPoint</vt:lpstr>
      <vt:lpstr>Presentación de PowerPoint</vt:lpstr>
      <vt:lpstr>Presentación de PowerPoint</vt:lpstr>
      <vt:lpstr>Terminología básica </vt:lpstr>
      <vt:lpstr>  Terminología  complementaria   </vt:lpstr>
      <vt:lpstr>Presentación de PowerPoint</vt:lpstr>
      <vt:lpstr>ÁRBOLES BINARIOS DE BUSQUEDA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Operaciones en árboles binarios de búsqueda. </vt:lpstr>
      <vt:lpstr>Buscar </vt:lpstr>
      <vt:lpstr>Inserción </vt:lpstr>
      <vt:lpstr>Recorrido </vt:lpstr>
      <vt:lpstr>Recorrido in-orden </vt:lpstr>
      <vt:lpstr>El recorrido   in-orden implica los siguientes pasos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¿Cuál es el número mínimo de nodos que puede tener un árbol binario para que se considere equilibrado con una altura h? </vt:lpstr>
      <vt:lpstr>Presentación de PowerPoint</vt:lpstr>
      <vt:lpstr>Arboles enhebrados</vt:lpstr>
      <vt:lpstr>Presentación de PowerPoint</vt:lpstr>
      <vt:lpstr>Presentación de PowerPoint</vt:lpstr>
      <vt:lpstr>Los árboles enhebrados se utilizan para el mejor aprovechamiento de la memoria.   </vt:lpstr>
      <vt:lpstr>Árbol enhebrado a la derecha:   Su estructura fundamental contiene un puntero hacia la derecha, el cual dirige un nodo antecesor.</vt:lpstr>
      <vt:lpstr>Presentación de PowerPoint</vt:lpstr>
      <vt:lpstr>Árbol enhebrado a la izquierda:   Éste contiene un puntero hacia la izquierda, el cual dirige a un nodo antecesor en orden</vt:lpstr>
      <vt:lpstr>Presentación de PowerPoint</vt:lpstr>
      <vt:lpstr>Presentación de PowerPoint</vt:lpstr>
      <vt:lpstr>Presentación de PowerPoint</vt:lpstr>
      <vt:lpstr>Aplicaciones </vt:lpstr>
      <vt:lpstr>Presentación de PowerPoint</vt:lpstr>
      <vt:lpstr>En informática </vt:lpstr>
      <vt:lpstr>Vida cotidiana  </vt:lpstr>
      <vt:lpstr>Ventajas </vt:lpstr>
      <vt:lpstr>Desventajas </vt:lpstr>
      <vt:lpstr>PROGRAMA</vt:lpstr>
      <vt:lpstr>Clase Nodo_Arbol</vt:lpstr>
      <vt:lpstr>Presentación de PowerPoint</vt:lpstr>
      <vt:lpstr>Presentación de PowerPoint</vt:lpstr>
      <vt:lpstr>Presentación de PowerPoint</vt:lpstr>
      <vt:lpstr>Función para insertar un nodo en el árbol binario</vt:lpstr>
      <vt:lpstr>Presentación de PowerPoint</vt:lpstr>
      <vt:lpstr>Metodo eliminar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 clase Arbol_Binario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vt:lpstr>
      <vt:lpstr>Es el conjunto finito de elementos, llamados nodos y un conjunto finito de líneas dirigidas, llamadas ramas, que conectan los nodos </vt:lpstr>
      <vt:lpstr>Presentación de PowerPoint</vt:lpstr>
      <vt:lpstr>Presentación de PowerPoint</vt:lpstr>
      <vt:lpstr>Presentación de PowerPoint</vt:lpstr>
      <vt:lpstr>Es el número de nodos que se encuentra entre él y la raíz. </vt:lpstr>
      <vt:lpstr>Presentación de PowerPoint</vt:lpstr>
      <vt:lpstr>Cuáles son los tipos de recorridos en un árbol binario .</vt:lpstr>
      <vt:lpstr>Cuáles son los tipos de recorridos en un árbol binario .</vt:lpstr>
      <vt:lpstr>   Contiene hebras hacia la derecha o a la izquierda.  </vt:lpstr>
      <vt:lpstr>  Contiene hebras hacia la derecha o a la izquierda.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ÁRBOLES</dc:title>
  <dc:creator>alonso ALONSO</dc:creator>
  <cp:lastModifiedBy>alonso ALONSO</cp:lastModifiedBy>
  <cp:revision>96</cp:revision>
  <dcterms:created xsi:type="dcterms:W3CDTF">2020-10-21T05:18:09Z</dcterms:created>
  <dcterms:modified xsi:type="dcterms:W3CDTF">2020-11-10T02:50:25Z</dcterms:modified>
</cp:coreProperties>
</file>