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4" r:id="rId12"/>
    <p:sldId id="276" r:id="rId13"/>
    <p:sldId id="277" r:id="rId14"/>
    <p:sldId id="278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lga sarıuslu" userId="3d9fe7c5d4720a99" providerId="LiveId" clId="{93882AD6-A232-4FBB-9225-224CE7F1D9BF}"/>
    <pc:docChg chg="delSld">
      <pc:chgData name="tolga sarıuslu" userId="3d9fe7c5d4720a99" providerId="LiveId" clId="{93882AD6-A232-4FBB-9225-224CE7F1D9BF}" dt="2020-01-05T13:54:38.635" v="0" actId="47"/>
      <pc:docMkLst>
        <pc:docMk/>
      </pc:docMkLst>
      <pc:sldChg chg="del">
        <pc:chgData name="tolga sarıuslu" userId="3d9fe7c5d4720a99" providerId="LiveId" clId="{93882AD6-A232-4FBB-9225-224CE7F1D9BF}" dt="2020-01-05T13:54:38.635" v="0" actId="47"/>
        <pc:sldMkLst>
          <pc:docMk/>
          <pc:sldMk cId="1456326534" sldId="262"/>
        </pc:sldMkLst>
      </pc:sldChg>
    </pc:docChg>
  </pc:docChgLst>
  <pc:docChgLst>
    <pc:chgData name="tolga sarıuslu" userId="3d9fe7c5d4720a99" providerId="LiveId" clId="{607BFCFF-2D42-4E10-94C0-33A45D615CF2}"/>
    <pc:docChg chg="delSld">
      <pc:chgData name="tolga sarıuslu" userId="3d9fe7c5d4720a99" providerId="LiveId" clId="{607BFCFF-2D42-4E10-94C0-33A45D615CF2}" dt="2020-03-03T11:12:03.939" v="3" actId="47"/>
      <pc:docMkLst>
        <pc:docMk/>
      </pc:docMkLst>
      <pc:sldChg chg="del">
        <pc:chgData name="tolga sarıuslu" userId="3d9fe7c5d4720a99" providerId="LiveId" clId="{607BFCFF-2D42-4E10-94C0-33A45D615CF2}" dt="2020-03-03T11:11:56.954" v="0" actId="47"/>
        <pc:sldMkLst>
          <pc:docMk/>
          <pc:sldMk cId="3516644126" sldId="298"/>
        </pc:sldMkLst>
      </pc:sldChg>
      <pc:sldChg chg="del">
        <pc:chgData name="tolga sarıuslu" userId="3d9fe7c5d4720a99" providerId="LiveId" clId="{607BFCFF-2D42-4E10-94C0-33A45D615CF2}" dt="2020-03-03T11:12:03.939" v="3" actId="47"/>
        <pc:sldMkLst>
          <pc:docMk/>
          <pc:sldMk cId="291760186" sldId="299"/>
        </pc:sldMkLst>
      </pc:sldChg>
      <pc:sldChg chg="del">
        <pc:chgData name="tolga sarıuslu" userId="3d9fe7c5d4720a99" providerId="LiveId" clId="{607BFCFF-2D42-4E10-94C0-33A45D615CF2}" dt="2020-03-03T11:12:01.959" v="2" actId="47"/>
        <pc:sldMkLst>
          <pc:docMk/>
          <pc:sldMk cId="2006812299" sldId="300"/>
        </pc:sldMkLst>
      </pc:sldChg>
      <pc:sldChg chg="del">
        <pc:chgData name="tolga sarıuslu" userId="3d9fe7c5d4720a99" providerId="LiveId" clId="{607BFCFF-2D42-4E10-94C0-33A45D615CF2}" dt="2020-03-03T11:11:58.338" v="1" actId="47"/>
        <pc:sldMkLst>
          <pc:docMk/>
          <pc:sldMk cId="2880509891" sldId="3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7F13C1-1541-4667-96BE-0A8A32FAE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720E100-706B-403D-82F3-3F5BF4E8C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DD4B7E-5057-41CE-B113-B2BF50E7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D22-6439-463C-9D66-274147A73843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F50EC0-74C7-4412-98E5-BD360154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718BAD4-1DEF-4DE2-8CA0-658C7823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0FEC-816C-45A1-8E94-F2A468E313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759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9A7DFE-D4D3-4DD4-856E-DAE47C24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F0D96B-73ED-48AB-B096-87E6A67ED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81C541-D2F1-4B06-B4E4-D6ECB677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D22-6439-463C-9D66-274147A73843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981D20A-4800-4574-8971-6BD37B9E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2C3D59-2D20-4957-A594-E46926CD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0FEC-816C-45A1-8E94-F2A468E313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508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8F79A15-F858-4020-8A2B-9966D7ECC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B4AD602-6671-43F9-B6F6-9D523D2EF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BB4858-F82E-450D-88DC-66C38A85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D22-6439-463C-9D66-274147A73843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CC9D81-FAEC-47B1-A80D-27F6832A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2E3AC1-F5D3-4608-B4F4-89F60E42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0FEC-816C-45A1-8E94-F2A468E313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44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DCF13-D3C0-4D18-9E53-93F2BDC0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9B59F8-6672-48BF-A76D-6A8673E3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13A89B-35C7-4C3F-B87D-AF7C654D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D22-6439-463C-9D66-274147A73843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647DCA-E908-43B2-9A2F-1AA281E6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2C96D9-8DD0-424C-856C-7CCEAEC4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0FEC-816C-45A1-8E94-F2A468E313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555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3A4E47-B218-4968-B7C3-A2EA4872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9C1D210-2FFA-4E64-B993-02ECAEBA6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C9DB40-3E5B-4B10-ADB0-D73999C7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D22-6439-463C-9D66-274147A73843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F05C0C-CE88-4D1C-AC72-BEBB2011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D0FECF7-FD5A-43FF-B080-20F789EA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0FEC-816C-45A1-8E94-F2A468E313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005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D7D121-D715-4987-ADF7-6A96222F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8FE206-44CD-45E2-A670-67DFE55E3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E5CB144-2B02-49E7-9CED-8F18242FA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A0FB281-57A7-46E3-A885-C9B97F57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D22-6439-463C-9D66-274147A73843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D47A4C9-6D16-4D69-996A-B84636CE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A02F2B2-4041-481C-918D-5393F687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0FEC-816C-45A1-8E94-F2A468E313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767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AFA710-7A83-4CC4-B560-795B0AB4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BD5735-1BC9-44B6-95B9-8CB0D0070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A89EC14-8CC1-47EE-8739-C7115A5E6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1697E0B-6B07-44F6-8CB6-52CF33546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BECD546-5680-434B-B97F-A8BED8DBD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D842E73-009C-456A-A90E-931661FA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D22-6439-463C-9D66-274147A73843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D21FA87-4F02-47F6-98AC-52C1BB6F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80CF489-9473-4A9D-9123-410E9C2D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0FEC-816C-45A1-8E94-F2A468E313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826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110B53-6E91-4230-9BB0-A2B143BA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1BD754F-B11C-4711-9953-6DF4B2C6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D22-6439-463C-9D66-274147A73843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F606BB0-3F81-4A5C-8901-AFFE9F86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62B8D33-C95E-4E32-9843-732B35F7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0FEC-816C-45A1-8E94-F2A468E313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281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00E3C41-08F7-4958-B8A1-0FE42A0A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D22-6439-463C-9D66-274147A73843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6B11DA2-0959-4160-B186-A6BFE7B0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9A7B5DA-F86C-4AA9-9A40-E7D36390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0FEC-816C-45A1-8E94-F2A468E313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953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BB778D-05DB-4F79-AC09-26A30B73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1E7867-E8E8-4E65-A30F-BE9155C0E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A40B9DC-8088-4DBF-88AB-768437AC0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15A7841-592D-4EDA-9FCB-F3BB2A09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D22-6439-463C-9D66-274147A73843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F581D0B-71F1-41C7-B28E-0FE5449C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B5562AF-BDCE-4AC8-BCC8-1BEB76F5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0FEC-816C-45A1-8E94-F2A468E313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9CB156-892A-404C-A0A6-655A0445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8F99ABD-7118-4413-8C56-9B5F28B72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B7E8ED7-FC12-433D-89E8-5ED786725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883BFF5-3050-4E63-A75C-AB679818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D22-6439-463C-9D66-274147A73843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3A05D01-39AE-4096-9DC8-5920E5D6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42DD2A7-0DE2-472D-AB2C-C4675FA0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0FEC-816C-45A1-8E94-F2A468E313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15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D3383A6-92F0-4F12-8EC1-BDAC1BBA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902509-E577-475C-9242-11B14A0EE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874BDF-D1CD-40EF-BCA4-F55FCC90B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80D22-6439-463C-9D66-274147A73843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5E1B8C-53B6-4702-A63B-82F49681E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C7F96F-3226-436D-ABC2-995673563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20FEC-816C-45A1-8E94-F2A468E313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78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632E08-D32C-4CBD-9774-EC515CE65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247" y="286870"/>
            <a:ext cx="9144000" cy="108473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Binary Classification </a:t>
            </a:r>
            <a:r>
              <a:rPr lang="tr-TR" sz="3200" dirty="0" err="1">
                <a:solidFill>
                  <a:srgbClr val="FF0000"/>
                </a:solidFill>
              </a:rPr>
              <a:t>with</a:t>
            </a:r>
            <a:r>
              <a:rPr lang="en-US" sz="3200" dirty="0">
                <a:solidFill>
                  <a:srgbClr val="FF0000"/>
                </a:solidFill>
              </a:rPr>
              <a:t> Pima Indians Onset of Diabetes Data Set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606E4267-0461-4430-8502-8C6F59174177}"/>
              </a:ext>
            </a:extLst>
          </p:cNvPr>
          <p:cNvSpPr txBox="1">
            <a:spLocks/>
          </p:cNvSpPr>
          <p:nvPr/>
        </p:nvSpPr>
        <p:spPr>
          <a:xfrm>
            <a:off x="838200" y="1857375"/>
            <a:ext cx="10515600" cy="4731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 a)</a:t>
            </a:r>
          </a:p>
          <a:p>
            <a:pPr algn="l"/>
            <a:r>
              <a:rPr lang="tr-TR" dirty="0"/>
              <a:t> Data set 768 </a:t>
            </a:r>
            <a:r>
              <a:rPr lang="tr-TR" dirty="0" err="1"/>
              <a:t>sample</a:t>
            </a:r>
            <a:r>
              <a:rPr lang="tr-TR" dirty="0"/>
              <a:t>.</a:t>
            </a:r>
          </a:p>
          <a:p>
            <a:pPr algn="l"/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atribute</a:t>
            </a:r>
            <a:r>
              <a:rPr lang="tr-TR" dirty="0"/>
              <a:t> 9 </a:t>
            </a:r>
            <a:r>
              <a:rPr lang="tr-TR" dirty="0" err="1"/>
              <a:t>attribute</a:t>
            </a:r>
            <a:r>
              <a:rPr lang="tr-TR" dirty="0"/>
              <a:t> </a:t>
            </a:r>
          </a:p>
          <a:p>
            <a:pPr algn="l"/>
            <a:r>
              <a:rPr lang="en-US" b="1" dirty="0" err="1"/>
              <a:t>preg</a:t>
            </a:r>
            <a:r>
              <a:rPr lang="en-US" dirty="0"/>
              <a:t> - pregnant</a:t>
            </a:r>
            <a:r>
              <a:rPr lang="tr-TR" dirty="0"/>
              <a:t> time</a:t>
            </a:r>
            <a:endParaRPr lang="en-US" dirty="0"/>
          </a:p>
          <a:p>
            <a:pPr algn="l"/>
            <a:r>
              <a:rPr lang="en-US" b="1" dirty="0"/>
              <a:t>plan</a:t>
            </a:r>
            <a:r>
              <a:rPr lang="en-US" dirty="0"/>
              <a:t> - glucose</a:t>
            </a:r>
            <a:r>
              <a:rPr lang="tr-TR" dirty="0"/>
              <a:t> </a:t>
            </a:r>
            <a:r>
              <a:rPr lang="tr-TR" dirty="0" err="1"/>
              <a:t>quantity</a:t>
            </a:r>
            <a:endParaRPr lang="en-US" dirty="0"/>
          </a:p>
          <a:p>
            <a:pPr algn="l"/>
            <a:r>
              <a:rPr lang="en-US" b="1" dirty="0" err="1"/>
              <a:t>pres</a:t>
            </a:r>
            <a:r>
              <a:rPr lang="en-US" dirty="0"/>
              <a:t> - diastolic blood pressure</a:t>
            </a:r>
          </a:p>
          <a:p>
            <a:pPr algn="l"/>
            <a:r>
              <a:rPr lang="en-US" b="1" dirty="0"/>
              <a:t>skin</a:t>
            </a:r>
            <a:r>
              <a:rPr lang="en-US" dirty="0"/>
              <a:t> - triceps skin fold thickness</a:t>
            </a:r>
          </a:p>
          <a:p>
            <a:pPr algn="l"/>
            <a:r>
              <a:rPr lang="en-US" b="1" dirty="0" err="1"/>
              <a:t>insu</a:t>
            </a:r>
            <a:r>
              <a:rPr lang="en-US" dirty="0"/>
              <a:t> - insulin </a:t>
            </a:r>
            <a:endParaRPr lang="tr-TR" dirty="0"/>
          </a:p>
          <a:p>
            <a:pPr algn="l"/>
            <a:r>
              <a:rPr lang="en-US" b="1" dirty="0"/>
              <a:t>mass</a:t>
            </a:r>
            <a:r>
              <a:rPr lang="en-US" dirty="0"/>
              <a:t> - body mass index</a:t>
            </a:r>
          </a:p>
          <a:p>
            <a:pPr algn="l"/>
            <a:r>
              <a:rPr lang="en-US" b="1" dirty="0" err="1"/>
              <a:t>pedi</a:t>
            </a:r>
            <a:r>
              <a:rPr lang="en-US" dirty="0"/>
              <a:t> - diabetes pedigree function</a:t>
            </a:r>
          </a:p>
          <a:p>
            <a:pPr algn="l"/>
            <a:r>
              <a:rPr lang="en-US" b="1" dirty="0"/>
              <a:t>age</a:t>
            </a:r>
            <a:r>
              <a:rPr lang="en-US" dirty="0"/>
              <a:t> - in years</a:t>
            </a:r>
            <a:endParaRPr lang="tr-TR" dirty="0"/>
          </a:p>
          <a:p>
            <a:pPr algn="l"/>
            <a:r>
              <a:rPr lang="tr-TR" b="1" dirty="0"/>
              <a:t>Class </a:t>
            </a:r>
            <a:r>
              <a:rPr lang="tr-TR" b="1" dirty="0" err="1"/>
              <a:t>variable</a:t>
            </a:r>
            <a:r>
              <a:rPr lang="tr-TR" b="1" dirty="0"/>
              <a:t> – </a:t>
            </a:r>
            <a:r>
              <a:rPr lang="tr-TR" dirty="0"/>
              <a:t>0 </a:t>
            </a:r>
            <a:r>
              <a:rPr lang="tr-TR" dirty="0" err="1"/>
              <a:t>or</a:t>
            </a:r>
            <a:r>
              <a:rPr lang="tr-TR" dirty="0"/>
              <a:t> 1</a:t>
            </a:r>
          </a:p>
          <a:p>
            <a:pPr algn="l"/>
            <a:endParaRPr lang="tr-TR" dirty="0"/>
          </a:p>
          <a:p>
            <a:pPr algn="l"/>
            <a:endParaRPr lang="en-US" dirty="0"/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168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F621F7-7468-46F7-AAC8-F27E53ED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 Multi-Class Classification </a:t>
            </a:r>
            <a:r>
              <a:rPr lang="tr-TR" dirty="0" err="1">
                <a:solidFill>
                  <a:srgbClr val="FF0000"/>
                </a:solidFill>
              </a:rPr>
              <a:t>with</a:t>
            </a:r>
            <a:r>
              <a:rPr lang="en-US" dirty="0">
                <a:solidFill>
                  <a:srgbClr val="FF0000"/>
                </a:solidFill>
              </a:rPr>
              <a:t> Glass Identification Data Set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DD5E0F8-900C-484D-9219-C17AD189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data set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attributes</a:t>
            </a:r>
            <a:r>
              <a:rPr lang="tr-TR" dirty="0"/>
              <a:t> </a:t>
            </a:r>
            <a:r>
              <a:rPr lang="tr-TR" dirty="0" err="1"/>
              <a:t>represent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element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214 data </a:t>
            </a:r>
            <a:r>
              <a:rPr lang="tr-TR" dirty="0" err="1"/>
              <a:t>and</a:t>
            </a:r>
            <a:r>
              <a:rPr lang="tr-TR" dirty="0"/>
              <a:t> 10 </a:t>
            </a:r>
            <a:r>
              <a:rPr lang="tr-TR" dirty="0" err="1"/>
              <a:t>attributes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563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AF13B7-C658-4258-A2F8-4586C4D1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950"/>
            <a:ext cx="10515600" cy="5434013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b) </a:t>
            </a:r>
          </a:p>
          <a:p>
            <a:pPr marL="0" indent="0">
              <a:buNone/>
            </a:pPr>
            <a:r>
              <a:rPr lang="tr-TR" dirty="0"/>
              <a:t> I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50 </a:t>
            </a:r>
            <a:r>
              <a:rPr lang="tr-TR" dirty="0" err="1"/>
              <a:t>percent</a:t>
            </a:r>
            <a:r>
              <a:rPr lang="tr-TR" dirty="0"/>
              <a:t> of </a:t>
            </a:r>
            <a:r>
              <a:rPr lang="tr-TR" dirty="0" err="1"/>
              <a:t>train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50 </a:t>
            </a:r>
            <a:r>
              <a:rPr lang="tr-TR" dirty="0" err="1"/>
              <a:t>percent</a:t>
            </a:r>
            <a:r>
              <a:rPr lang="tr-TR" dirty="0"/>
              <a:t> of test </a:t>
            </a:r>
            <a:r>
              <a:rPr lang="en-US" dirty="0"/>
              <a:t>because I have enough data, it makes sense to use the general method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872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F621F7-7468-46F7-AAC8-F27E53ED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c)</a:t>
            </a:r>
            <a:r>
              <a:rPr lang="tr-TR" dirty="0" err="1"/>
              <a:t>Experimental</a:t>
            </a:r>
            <a:r>
              <a:rPr lang="tr-TR" dirty="0"/>
              <a:t> </a:t>
            </a:r>
            <a:r>
              <a:rPr lang="tr-TR" dirty="0" err="1"/>
              <a:t>result</a:t>
            </a:r>
            <a:br>
              <a:rPr lang="tr-TR" dirty="0"/>
            </a:br>
            <a:r>
              <a:rPr lang="tr-TR" dirty="0"/>
              <a:t>K-</a:t>
            </a:r>
            <a:r>
              <a:rPr lang="tr-TR" dirty="0" err="1"/>
              <a:t>Nearest</a:t>
            </a:r>
            <a:r>
              <a:rPr lang="tr-TR" dirty="0"/>
              <a:t> </a:t>
            </a:r>
            <a:r>
              <a:rPr lang="tr-TR" dirty="0" err="1"/>
              <a:t>Neighbor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AF13B7-C658-4258-A2F8-4586C4D1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3858395-4693-4573-875D-9B481F478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581150"/>
            <a:ext cx="8401050" cy="513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4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F621F7-7468-46F7-AAC8-F27E53ED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AF13B7-C658-4258-A2F8-4586C4D1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D5AAE8E-1827-4D61-BCCD-066DF4FA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400175"/>
            <a:ext cx="88773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7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F621F7-7468-46F7-AAC8-F27E53ED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 Learning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AF13B7-C658-4258-A2F8-4586C4D1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E5C5871-BD04-42D8-8B4B-EE1646E01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300956"/>
            <a:ext cx="79629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3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F621F7-7468-46F7-AAC8-F27E53ED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Neural</a:t>
            </a:r>
            <a:r>
              <a:rPr lang="tr-TR" dirty="0"/>
              <a:t> Networks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AF13B7-C658-4258-A2F8-4586C4D1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639F243-A168-4312-A58F-D469FA69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334294"/>
            <a:ext cx="85153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6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5F621F7-7468-46F7-AAC8-F27E53ED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Prediction Accuracy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o 12">
            <a:extLst>
              <a:ext uri="{FF2B5EF4-FFF2-40B4-BE49-F238E27FC236}">
                <a16:creationId xmlns:a16="http://schemas.microsoft.com/office/drawing/2014/main" id="{E059C4F0-14C3-4D0A-B670-37A433244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908311"/>
              </p:ext>
            </p:extLst>
          </p:nvPr>
        </p:nvGraphicFramePr>
        <p:xfrm>
          <a:off x="962549" y="2427541"/>
          <a:ext cx="10211802" cy="39976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820933">
                  <a:extLst>
                    <a:ext uri="{9D8B030D-6E8A-4147-A177-3AD203B41FA5}">
                      <a16:colId xmlns:a16="http://schemas.microsoft.com/office/drawing/2014/main" val="3505134609"/>
                    </a:ext>
                  </a:extLst>
                </a:gridCol>
                <a:gridCol w="3390869">
                  <a:extLst>
                    <a:ext uri="{9D8B030D-6E8A-4147-A177-3AD203B41FA5}">
                      <a16:colId xmlns:a16="http://schemas.microsoft.com/office/drawing/2014/main" val="56542555"/>
                    </a:ext>
                  </a:extLst>
                </a:gridCol>
              </a:tblGrid>
              <a:tr h="922532">
                <a:tc>
                  <a:txBody>
                    <a:bodyPr/>
                    <a:lstStyle/>
                    <a:p>
                      <a:r>
                        <a:rPr lang="tr-TR" sz="2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Algorithm</a:t>
                      </a:r>
                      <a:endParaRPr lang="tr-TR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364" marR="216218" marT="216218" marB="216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Accuracy</a:t>
                      </a:r>
                      <a:endParaRPr lang="tr-TR" sz="2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364" marR="216218" marT="216218" marB="216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906102"/>
                  </a:ext>
                </a:extLst>
              </a:tr>
              <a:tr h="768777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Naive Bayes Classifier Learning</a:t>
                      </a:r>
                      <a:endParaRPr lang="tr-TR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364" marR="187389" marT="187389" marB="1873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 52.33</a:t>
                      </a:r>
                    </a:p>
                  </a:txBody>
                  <a:tcPr marL="360364" marR="187389" marT="187389" marB="1873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372195"/>
                  </a:ext>
                </a:extLst>
              </a:tr>
              <a:tr h="768777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Decision Tree Learning</a:t>
                      </a:r>
                      <a:endParaRPr lang="tr-TR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364" marR="187389" marT="187389" marB="1873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 60.74</a:t>
                      </a:r>
                    </a:p>
                  </a:txBody>
                  <a:tcPr marL="360364" marR="187389" marT="187389" marB="1873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2225"/>
                  </a:ext>
                </a:extLst>
              </a:tr>
              <a:tr h="768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Neural</a:t>
                      </a:r>
                      <a:r>
                        <a:rPr lang="tr-TR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Networks</a:t>
                      </a:r>
                    </a:p>
                  </a:txBody>
                  <a:tcPr marL="360364" marR="187389" marT="187389" marB="1873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 59.81</a:t>
                      </a:r>
                    </a:p>
                  </a:txBody>
                  <a:tcPr marL="360364" marR="187389" marT="187389" marB="1873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219621"/>
                  </a:ext>
                </a:extLst>
              </a:tr>
              <a:tr h="768777">
                <a:tc>
                  <a:txBody>
                    <a:bodyPr/>
                    <a:lstStyle/>
                    <a:p>
                      <a:r>
                        <a:rPr lang="tr-TR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K-</a:t>
                      </a:r>
                      <a:r>
                        <a:rPr lang="tr-TR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Nearest</a:t>
                      </a:r>
                      <a:r>
                        <a:rPr lang="tr-TR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tr-TR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Neighbor</a:t>
                      </a:r>
                      <a:endParaRPr lang="tr-TR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364" marR="187389" marT="187389" marB="1873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 62.61</a:t>
                      </a:r>
                    </a:p>
                  </a:txBody>
                  <a:tcPr marL="360364" marR="187389" marT="187389" marB="1873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223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12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5F621F7-7468-46F7-AAC8-F27E53ED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5400" dirty="0">
                <a:solidFill>
                  <a:schemeClr val="bg1"/>
                </a:solidFill>
              </a:rPr>
              <a:t>S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o 8">
            <a:extLst>
              <a:ext uri="{FF2B5EF4-FFF2-40B4-BE49-F238E27FC236}">
                <a16:creationId xmlns:a16="http://schemas.microsoft.com/office/drawing/2014/main" id="{37035607-EC25-434E-8E84-CBAC81AB86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540434"/>
              </p:ext>
            </p:extLst>
          </p:nvPr>
        </p:nvGraphicFramePr>
        <p:xfrm>
          <a:off x="320040" y="2536831"/>
          <a:ext cx="11496824" cy="37790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68709">
                  <a:extLst>
                    <a:ext uri="{9D8B030D-6E8A-4147-A177-3AD203B41FA5}">
                      <a16:colId xmlns:a16="http://schemas.microsoft.com/office/drawing/2014/main" val="962028863"/>
                    </a:ext>
                  </a:extLst>
                </a:gridCol>
                <a:gridCol w="2220635">
                  <a:extLst>
                    <a:ext uri="{9D8B030D-6E8A-4147-A177-3AD203B41FA5}">
                      <a16:colId xmlns:a16="http://schemas.microsoft.com/office/drawing/2014/main" val="2734897563"/>
                    </a:ext>
                  </a:extLst>
                </a:gridCol>
                <a:gridCol w="3093229">
                  <a:extLst>
                    <a:ext uri="{9D8B030D-6E8A-4147-A177-3AD203B41FA5}">
                      <a16:colId xmlns:a16="http://schemas.microsoft.com/office/drawing/2014/main" val="659831569"/>
                    </a:ext>
                  </a:extLst>
                </a:gridCol>
                <a:gridCol w="3880533">
                  <a:extLst>
                    <a:ext uri="{9D8B030D-6E8A-4147-A177-3AD203B41FA5}">
                      <a16:colId xmlns:a16="http://schemas.microsoft.com/office/drawing/2014/main" val="1014701955"/>
                    </a:ext>
                  </a:extLst>
                </a:gridCol>
                <a:gridCol w="1133718">
                  <a:extLst>
                    <a:ext uri="{9D8B030D-6E8A-4147-A177-3AD203B41FA5}">
                      <a16:colId xmlns:a16="http://schemas.microsoft.com/office/drawing/2014/main" val="2644755519"/>
                    </a:ext>
                  </a:extLst>
                </a:gridCol>
              </a:tblGrid>
              <a:tr h="932168">
                <a:tc>
                  <a:txBody>
                    <a:bodyPr/>
                    <a:lstStyle/>
                    <a:p>
                      <a:r>
                        <a:rPr lang="tr-TR" sz="2500"/>
                        <a:t>Rank</a:t>
                      </a:r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r>
                        <a:rPr lang="tr-TR" sz="2500" dirty="0" err="1"/>
                        <a:t>Algorithm</a:t>
                      </a:r>
                      <a:endParaRPr lang="tr-TR" sz="2500" dirty="0"/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r>
                        <a:rPr lang="tr-TR" sz="2500" dirty="0"/>
                        <a:t>B</a:t>
                      </a:r>
                      <a:r>
                        <a:rPr lang="en-US" sz="2500" dirty="0" err="1"/>
                        <a:t>uild</a:t>
                      </a:r>
                      <a:r>
                        <a:rPr lang="en-US" sz="2500" dirty="0"/>
                        <a:t> model</a:t>
                      </a:r>
                      <a:endParaRPr lang="tr-TR" sz="2500" dirty="0"/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r>
                        <a:rPr lang="tr-TR" sz="2500" dirty="0"/>
                        <a:t>T</a:t>
                      </a:r>
                      <a:r>
                        <a:rPr lang="en-US" sz="2500" dirty="0" err="1"/>
                        <a:t>est</a:t>
                      </a:r>
                      <a:r>
                        <a:rPr lang="en-US" sz="2500" dirty="0"/>
                        <a:t> split</a:t>
                      </a:r>
                      <a:endParaRPr lang="tr-TR" sz="2500" dirty="0"/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r>
                        <a:rPr lang="tr-TR" sz="2500"/>
                        <a:t>Total</a:t>
                      </a:r>
                    </a:p>
                  </a:txBody>
                  <a:tcPr marL="125969" marR="125969" marT="62984" marB="62984"/>
                </a:tc>
                <a:extLst>
                  <a:ext uri="{0D108BD9-81ED-4DB2-BD59-A6C34878D82A}">
                    <a16:rowId xmlns:a16="http://schemas.microsoft.com/office/drawing/2014/main" val="203735122"/>
                  </a:ext>
                </a:extLst>
              </a:tr>
              <a:tr h="764210">
                <a:tc>
                  <a:txBody>
                    <a:bodyPr/>
                    <a:lstStyle/>
                    <a:p>
                      <a:r>
                        <a:rPr lang="tr-TR" sz="2500"/>
                        <a:t>1.</a:t>
                      </a:r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900" dirty="0"/>
                        <a:t>K-</a:t>
                      </a:r>
                      <a:r>
                        <a:rPr lang="tr-TR" sz="1900" dirty="0" err="1"/>
                        <a:t>Nearest</a:t>
                      </a:r>
                      <a:r>
                        <a:rPr lang="tr-TR" sz="1900" dirty="0"/>
                        <a:t> </a:t>
                      </a:r>
                      <a:r>
                        <a:rPr lang="tr-TR" sz="1900" dirty="0" err="1"/>
                        <a:t>Neighbor</a:t>
                      </a:r>
                      <a:endParaRPr lang="tr-TR" sz="1900" dirty="0"/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r>
                        <a:rPr lang="tr-TR" sz="2500" dirty="0"/>
                        <a:t>0</a:t>
                      </a:r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r>
                        <a:rPr lang="tr-TR" sz="2500" dirty="0"/>
                        <a:t>0</a:t>
                      </a:r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r>
                        <a:rPr lang="tr-TR" sz="2500" dirty="0"/>
                        <a:t>0</a:t>
                      </a:r>
                    </a:p>
                  </a:txBody>
                  <a:tcPr marL="125969" marR="125969" marT="62984" marB="62984"/>
                </a:tc>
                <a:extLst>
                  <a:ext uri="{0D108BD9-81ED-4DB2-BD59-A6C34878D82A}">
                    <a16:rowId xmlns:a16="http://schemas.microsoft.com/office/drawing/2014/main" val="3287948561"/>
                  </a:ext>
                </a:extLst>
              </a:tr>
              <a:tr h="764210">
                <a:tc>
                  <a:txBody>
                    <a:bodyPr/>
                    <a:lstStyle/>
                    <a:p>
                      <a:r>
                        <a:rPr lang="tr-TR" sz="2500"/>
                        <a:t>2.</a:t>
                      </a:r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/>
                        <a:t>Naive Bayes Classifier</a:t>
                      </a:r>
                      <a:endParaRPr lang="tr-TR" sz="1900"/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r>
                        <a:rPr lang="tr-TR" sz="2500" dirty="0"/>
                        <a:t>0 </a:t>
                      </a:r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r>
                        <a:rPr lang="tr-TR" sz="2500" dirty="0"/>
                        <a:t>0</a:t>
                      </a:r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r>
                        <a:rPr lang="tr-TR" sz="2500" dirty="0"/>
                        <a:t>0</a:t>
                      </a:r>
                    </a:p>
                  </a:txBody>
                  <a:tcPr marL="125969" marR="125969" marT="62984" marB="62984"/>
                </a:tc>
                <a:extLst>
                  <a:ext uri="{0D108BD9-81ED-4DB2-BD59-A6C34878D82A}">
                    <a16:rowId xmlns:a16="http://schemas.microsoft.com/office/drawing/2014/main" val="3847418687"/>
                  </a:ext>
                </a:extLst>
              </a:tr>
              <a:tr h="764210">
                <a:tc>
                  <a:txBody>
                    <a:bodyPr/>
                    <a:lstStyle/>
                    <a:p>
                      <a:r>
                        <a:rPr lang="tr-TR" sz="2500"/>
                        <a:t>3.</a:t>
                      </a:r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Decision Tree Learning</a:t>
                      </a:r>
                      <a:endParaRPr lang="tr-TR" sz="1900"/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r>
                        <a:rPr lang="tr-TR" sz="2500" dirty="0"/>
                        <a:t>0</a:t>
                      </a:r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r>
                        <a:rPr lang="tr-TR" sz="2500" dirty="0"/>
                        <a:t>0 </a:t>
                      </a:r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r>
                        <a:rPr lang="tr-TR" sz="2500" dirty="0"/>
                        <a:t>0</a:t>
                      </a:r>
                    </a:p>
                  </a:txBody>
                  <a:tcPr marL="125969" marR="125969" marT="62984" marB="62984"/>
                </a:tc>
                <a:extLst>
                  <a:ext uri="{0D108BD9-81ED-4DB2-BD59-A6C34878D82A}">
                    <a16:rowId xmlns:a16="http://schemas.microsoft.com/office/drawing/2014/main" val="1713529045"/>
                  </a:ext>
                </a:extLst>
              </a:tr>
              <a:tr h="554262">
                <a:tc>
                  <a:txBody>
                    <a:bodyPr/>
                    <a:lstStyle/>
                    <a:p>
                      <a:r>
                        <a:rPr lang="tr-TR" sz="2500"/>
                        <a:t>4.</a:t>
                      </a:r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r>
                        <a:rPr lang="tr-TR" sz="1900"/>
                        <a:t>Neural Networks</a:t>
                      </a:r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r>
                        <a:rPr lang="tr-TR" sz="2500" dirty="0"/>
                        <a:t>0.3</a:t>
                      </a:r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r>
                        <a:rPr lang="tr-TR" sz="2500" dirty="0"/>
                        <a:t>0 </a:t>
                      </a:r>
                    </a:p>
                  </a:txBody>
                  <a:tcPr marL="125969" marR="125969" marT="62984" marB="62984"/>
                </a:tc>
                <a:tc>
                  <a:txBody>
                    <a:bodyPr/>
                    <a:lstStyle/>
                    <a:p>
                      <a:r>
                        <a:rPr lang="tr-TR" sz="2500" dirty="0"/>
                        <a:t>0.3</a:t>
                      </a:r>
                    </a:p>
                  </a:txBody>
                  <a:tcPr marL="125969" marR="125969" marT="62984" marB="62984"/>
                </a:tc>
                <a:extLst>
                  <a:ext uri="{0D108BD9-81ED-4DB2-BD59-A6C34878D82A}">
                    <a16:rowId xmlns:a16="http://schemas.microsoft.com/office/drawing/2014/main" val="425290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14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F621F7-7468-46F7-AAC8-F27E53ED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d)</a:t>
            </a:r>
            <a:r>
              <a:rPr lang="tr-TR" dirty="0" err="1"/>
              <a:t>Improve</a:t>
            </a:r>
            <a:r>
              <a:rPr lang="tr-TR" dirty="0"/>
              <a:t> </a:t>
            </a:r>
            <a:r>
              <a:rPr lang="tr-TR" dirty="0" err="1"/>
              <a:t>accuracy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AF13B7-C658-4258-A2F8-4586C4D1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%66.6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for</a:t>
            </a:r>
            <a:endParaRPr lang="tr-TR" dirty="0"/>
          </a:p>
          <a:p>
            <a:pPr fontAlgn="t"/>
            <a:r>
              <a:rPr lang="en-US" dirty="0"/>
              <a:t>Naive Bayes Classifier Learning</a:t>
            </a:r>
            <a:endParaRPr lang="tr-TR" dirty="0"/>
          </a:p>
          <a:p>
            <a:pPr marL="0" indent="0" fontAlgn="t">
              <a:buNone/>
            </a:pPr>
            <a:r>
              <a:rPr lang="tr-TR" dirty="0"/>
              <a:t>% 52.33</a:t>
            </a:r>
          </a:p>
          <a:p>
            <a:pPr fontAlgn="t"/>
            <a:r>
              <a:rPr lang="en-US" dirty="0"/>
              <a:t>Decision Tree Learning</a:t>
            </a:r>
            <a:endParaRPr lang="tr-TR" dirty="0"/>
          </a:p>
          <a:p>
            <a:pPr marL="0" indent="0" fontAlgn="t">
              <a:buNone/>
            </a:pPr>
            <a:r>
              <a:rPr lang="tr-TR" dirty="0"/>
              <a:t>% 60.74</a:t>
            </a:r>
          </a:p>
          <a:p>
            <a:r>
              <a:rPr lang="tr-TR" dirty="0" err="1"/>
              <a:t>Neural</a:t>
            </a:r>
            <a:r>
              <a:rPr lang="tr-TR" dirty="0"/>
              <a:t> Networks</a:t>
            </a:r>
          </a:p>
          <a:p>
            <a:pPr marL="0" indent="0">
              <a:buNone/>
            </a:pPr>
            <a:r>
              <a:rPr lang="tr-TR" dirty="0"/>
              <a:t>% 59.81</a:t>
            </a:r>
          </a:p>
          <a:p>
            <a:pPr fontAlgn="t"/>
            <a:r>
              <a:rPr lang="tr-TR" dirty="0"/>
              <a:t>K-</a:t>
            </a:r>
            <a:r>
              <a:rPr lang="tr-TR" dirty="0" err="1"/>
              <a:t>Nearest</a:t>
            </a:r>
            <a:r>
              <a:rPr lang="tr-TR" dirty="0"/>
              <a:t> </a:t>
            </a:r>
            <a:r>
              <a:rPr lang="tr-TR" dirty="0" err="1"/>
              <a:t>Neighbor</a:t>
            </a:r>
            <a:endParaRPr lang="tr-TR" dirty="0"/>
          </a:p>
          <a:p>
            <a:pPr marL="0" indent="0" fontAlgn="t">
              <a:buNone/>
            </a:pPr>
            <a:r>
              <a:rPr lang="tr-TR" dirty="0"/>
              <a:t>% 66.19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053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C29A2B-D594-4365-BD9A-3E82B203C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850"/>
            <a:ext cx="10515600" cy="5472113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b) </a:t>
            </a:r>
          </a:p>
          <a:p>
            <a:pPr marL="0" indent="0">
              <a:buNone/>
            </a:pPr>
            <a:r>
              <a:rPr lang="tr-TR" dirty="0"/>
              <a:t> I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50 </a:t>
            </a:r>
            <a:r>
              <a:rPr lang="tr-TR" dirty="0" err="1"/>
              <a:t>percent</a:t>
            </a:r>
            <a:r>
              <a:rPr lang="tr-TR" dirty="0"/>
              <a:t> of </a:t>
            </a:r>
            <a:r>
              <a:rPr lang="tr-TR" dirty="0" err="1"/>
              <a:t>train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50 </a:t>
            </a:r>
            <a:r>
              <a:rPr lang="tr-TR" dirty="0" err="1"/>
              <a:t>percent</a:t>
            </a:r>
            <a:r>
              <a:rPr lang="tr-TR" dirty="0"/>
              <a:t> of test </a:t>
            </a:r>
            <a:r>
              <a:rPr lang="en-US" dirty="0"/>
              <a:t>because </a:t>
            </a:r>
            <a:r>
              <a:rPr lang="tr-TR" dirty="0" err="1"/>
              <a:t>firstly</a:t>
            </a:r>
            <a:r>
              <a:rPr lang="tr-TR" dirty="0"/>
              <a:t> I </a:t>
            </a:r>
            <a:r>
              <a:rPr lang="tr-TR" dirty="0" err="1"/>
              <a:t>tried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fifty</a:t>
            </a:r>
            <a:r>
              <a:rPr lang="tr-TR" dirty="0"/>
              <a:t> </a:t>
            </a:r>
            <a:r>
              <a:rPr lang="tr-TR" dirty="0" err="1"/>
              <a:t>fifty</a:t>
            </a:r>
            <a:r>
              <a:rPr lang="tr-TR" dirty="0"/>
              <a:t> </a:t>
            </a:r>
            <a:r>
              <a:rPr lang="tr-TR" dirty="0" err="1"/>
              <a:t>percent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test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train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977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B8F392-619F-4D82-BF80-6EB80A7E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c) K-</a:t>
            </a:r>
            <a:r>
              <a:rPr lang="tr-TR" dirty="0" err="1"/>
              <a:t>Nearest</a:t>
            </a:r>
            <a:r>
              <a:rPr lang="tr-TR" dirty="0"/>
              <a:t> </a:t>
            </a:r>
            <a:r>
              <a:rPr lang="tr-TR" dirty="0" err="1"/>
              <a:t>Neighbor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C29A2B-D594-4365-BD9A-3E82B203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F44F81B-7986-42D6-A124-95A3B965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4" y="1406072"/>
            <a:ext cx="10775576" cy="54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5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B8F392-619F-4D82-BF80-6EB80A7E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C29A2B-D594-4365-BD9A-3E82B203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8FC6AC9-1BCD-46CF-A2A2-199EFAAE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29" y="1628537"/>
            <a:ext cx="11250145" cy="522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8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F621F7-7468-46F7-AAC8-F27E53ED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 Learning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AF13B7-C658-4258-A2F8-4586C4D1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768CCED-16B1-4844-8544-0DF925E0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962150"/>
            <a:ext cx="11174382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5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F621F7-7468-46F7-AAC8-F27E53ED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Neural</a:t>
            </a:r>
            <a:r>
              <a:rPr lang="tr-TR" dirty="0"/>
              <a:t> Networks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AF13B7-C658-4258-A2F8-4586C4D1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5CCD765-0B10-48CD-9303-A2EA1B9CB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68" y="1690688"/>
            <a:ext cx="11298064" cy="50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6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5F621F7-7468-46F7-AAC8-F27E53ED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Prediction Accuracy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DE9F6CA-EB1D-4A91-B062-A8E6D1CB71FA}"/>
              </a:ext>
            </a:extLst>
          </p:cNvPr>
          <p:cNvSpPr txBox="1">
            <a:spLocks/>
          </p:cNvSpPr>
          <p:nvPr/>
        </p:nvSpPr>
        <p:spPr>
          <a:xfrm>
            <a:off x="838200" y="3814762"/>
            <a:ext cx="10515600" cy="2362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dirty="0"/>
              <a:t> </a:t>
            </a:r>
          </a:p>
        </p:txBody>
      </p:sp>
      <p:graphicFrame>
        <p:nvGraphicFramePr>
          <p:cNvPr id="12" name="Tablo 12">
            <a:extLst>
              <a:ext uri="{FF2B5EF4-FFF2-40B4-BE49-F238E27FC236}">
                <a16:creationId xmlns:a16="http://schemas.microsoft.com/office/drawing/2014/main" id="{DE522D1E-C13A-4072-82C7-51DBD9661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871148"/>
              </p:ext>
            </p:extLst>
          </p:nvPr>
        </p:nvGraphicFramePr>
        <p:xfrm>
          <a:off x="1201543" y="2427541"/>
          <a:ext cx="9733815" cy="399764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098793">
                  <a:extLst>
                    <a:ext uri="{9D8B030D-6E8A-4147-A177-3AD203B41FA5}">
                      <a16:colId xmlns:a16="http://schemas.microsoft.com/office/drawing/2014/main" val="3505134609"/>
                    </a:ext>
                  </a:extLst>
                </a:gridCol>
                <a:gridCol w="3635022">
                  <a:extLst>
                    <a:ext uri="{9D8B030D-6E8A-4147-A177-3AD203B41FA5}">
                      <a16:colId xmlns:a16="http://schemas.microsoft.com/office/drawing/2014/main" val="56542555"/>
                    </a:ext>
                  </a:extLst>
                </a:gridCol>
              </a:tblGrid>
              <a:tr h="855965">
                <a:tc>
                  <a:txBody>
                    <a:bodyPr/>
                    <a:lstStyle/>
                    <a:p>
                      <a:r>
                        <a:rPr lang="tr-TR" sz="2500" b="0" cap="all" spc="150" err="1">
                          <a:solidFill>
                            <a:schemeClr val="lt1"/>
                          </a:solidFill>
                        </a:rPr>
                        <a:t>Algorithm</a:t>
                      </a:r>
                      <a:endParaRPr lang="tr-TR" sz="25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211640" marR="211640" marT="211640" marB="2116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500" b="0" cap="all" spc="150" err="1">
                          <a:solidFill>
                            <a:schemeClr val="lt1"/>
                          </a:solidFill>
                        </a:rPr>
                        <a:t>Accuracy</a:t>
                      </a:r>
                      <a:endParaRPr lang="tr-TR" sz="25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211640" marR="211640" marT="211640" marB="2116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906102"/>
                  </a:ext>
                </a:extLst>
              </a:tr>
              <a:tr h="785419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Naive Bayes Classifier Learning</a:t>
                      </a:r>
                      <a:endParaRPr lang="tr-TR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1640" marR="211640" marT="211640" marB="211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cap="none" spc="0" dirty="0">
                          <a:solidFill>
                            <a:schemeClr val="tx1"/>
                          </a:solidFill>
                        </a:rPr>
                        <a:t>% 75.52</a:t>
                      </a:r>
                    </a:p>
                  </a:txBody>
                  <a:tcPr marL="211640" marR="211640" marT="211640" marB="211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372195"/>
                  </a:ext>
                </a:extLst>
              </a:tr>
              <a:tr h="785419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Decision Tree Learning</a:t>
                      </a:r>
                      <a:endParaRPr lang="tr-TR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1640" marR="211640" marT="211640" marB="211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cap="none" spc="0" dirty="0">
                          <a:solidFill>
                            <a:schemeClr val="tx1"/>
                          </a:solidFill>
                        </a:rPr>
                        <a:t>% 74.21</a:t>
                      </a:r>
                    </a:p>
                  </a:txBody>
                  <a:tcPr marL="211640" marR="211640" marT="211640" marB="211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2225"/>
                  </a:ext>
                </a:extLst>
              </a:tr>
              <a:tr h="785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cap="none" spc="0" err="1">
                          <a:solidFill>
                            <a:schemeClr val="tx1"/>
                          </a:solidFill>
                        </a:rPr>
                        <a:t>Neural</a:t>
                      </a:r>
                      <a:r>
                        <a:rPr lang="tr-TR" sz="2000" cap="none" spc="0">
                          <a:solidFill>
                            <a:schemeClr val="tx1"/>
                          </a:solidFill>
                        </a:rPr>
                        <a:t> Networks</a:t>
                      </a:r>
                    </a:p>
                  </a:txBody>
                  <a:tcPr marL="211640" marR="211640" marT="211640" marB="211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cap="none" spc="0" dirty="0">
                          <a:solidFill>
                            <a:schemeClr val="tx1"/>
                          </a:solidFill>
                        </a:rPr>
                        <a:t>% 76.82</a:t>
                      </a:r>
                    </a:p>
                  </a:txBody>
                  <a:tcPr marL="211640" marR="211640" marT="211640" marB="211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219621"/>
                  </a:ext>
                </a:extLst>
              </a:tr>
              <a:tr h="785419">
                <a:tc>
                  <a:txBody>
                    <a:bodyPr/>
                    <a:lstStyle/>
                    <a:p>
                      <a:r>
                        <a:rPr lang="tr-TR" sz="2000" cap="none" spc="0" dirty="0">
                          <a:solidFill>
                            <a:schemeClr val="tx1"/>
                          </a:solidFill>
                        </a:rPr>
                        <a:t>K-</a:t>
                      </a:r>
                      <a:r>
                        <a:rPr lang="tr-TR" sz="2000" cap="none" spc="0" dirty="0" err="1">
                          <a:solidFill>
                            <a:schemeClr val="tx1"/>
                          </a:solidFill>
                        </a:rPr>
                        <a:t>Nearest</a:t>
                      </a:r>
                      <a:r>
                        <a:rPr lang="tr-TR" sz="20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2000" cap="none" spc="0" dirty="0" err="1">
                          <a:solidFill>
                            <a:schemeClr val="tx1"/>
                          </a:solidFill>
                        </a:rPr>
                        <a:t>Neighbor</a:t>
                      </a:r>
                      <a:endParaRPr lang="tr-TR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11640" marR="211640" marT="211640" marB="211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2000" cap="none" spc="0" dirty="0">
                          <a:solidFill>
                            <a:schemeClr val="tx1"/>
                          </a:solidFill>
                        </a:rPr>
                        <a:t>% 69.79</a:t>
                      </a:r>
                    </a:p>
                  </a:txBody>
                  <a:tcPr marL="211640" marR="211640" marT="211640" marB="21164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223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77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5F621F7-7468-46F7-AAC8-F27E53ED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Speeds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o 8">
            <a:extLst>
              <a:ext uri="{FF2B5EF4-FFF2-40B4-BE49-F238E27FC236}">
                <a16:creationId xmlns:a16="http://schemas.microsoft.com/office/drawing/2014/main" id="{B08807A9-EFB2-49B2-AC92-62498A9F7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916686"/>
              </p:ext>
            </p:extLst>
          </p:nvPr>
        </p:nvGraphicFramePr>
        <p:xfrm>
          <a:off x="320040" y="2819548"/>
          <a:ext cx="11496824" cy="340518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20118">
                  <a:extLst>
                    <a:ext uri="{9D8B030D-6E8A-4147-A177-3AD203B41FA5}">
                      <a16:colId xmlns:a16="http://schemas.microsoft.com/office/drawing/2014/main" val="962028863"/>
                    </a:ext>
                  </a:extLst>
                </a:gridCol>
                <a:gridCol w="2430262">
                  <a:extLst>
                    <a:ext uri="{9D8B030D-6E8A-4147-A177-3AD203B41FA5}">
                      <a16:colId xmlns:a16="http://schemas.microsoft.com/office/drawing/2014/main" val="2734897563"/>
                    </a:ext>
                  </a:extLst>
                </a:gridCol>
                <a:gridCol w="2906057">
                  <a:extLst>
                    <a:ext uri="{9D8B030D-6E8A-4147-A177-3AD203B41FA5}">
                      <a16:colId xmlns:a16="http://schemas.microsoft.com/office/drawing/2014/main" val="659831569"/>
                    </a:ext>
                  </a:extLst>
                </a:gridCol>
                <a:gridCol w="3973200">
                  <a:extLst>
                    <a:ext uri="{9D8B030D-6E8A-4147-A177-3AD203B41FA5}">
                      <a16:colId xmlns:a16="http://schemas.microsoft.com/office/drawing/2014/main" val="1014701955"/>
                    </a:ext>
                  </a:extLst>
                </a:gridCol>
                <a:gridCol w="1167187">
                  <a:extLst>
                    <a:ext uri="{9D8B030D-6E8A-4147-A177-3AD203B41FA5}">
                      <a16:colId xmlns:a16="http://schemas.microsoft.com/office/drawing/2014/main" val="2644755519"/>
                    </a:ext>
                  </a:extLst>
                </a:gridCol>
              </a:tblGrid>
              <a:tr h="913550">
                <a:tc>
                  <a:txBody>
                    <a:bodyPr/>
                    <a:lstStyle/>
                    <a:p>
                      <a:r>
                        <a:rPr lang="tr-TR" sz="19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Rank</a:t>
                      </a:r>
                      <a:endParaRPr lang="tr-TR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2965" marR="145779" marT="145779" marB="145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9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Algorithm</a:t>
                      </a:r>
                      <a:endParaRPr lang="tr-TR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2965" marR="145779" marT="145779" marB="145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r>
                        <a:rPr lang="en-US" sz="1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uild</a:t>
                      </a:r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model</a:t>
                      </a:r>
                      <a:endParaRPr lang="tr-TR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2965" marR="145779" marT="145779" marB="145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</a:t>
                      </a:r>
                      <a:r>
                        <a:rPr lang="en-US" sz="1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est</a:t>
                      </a:r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split</a:t>
                      </a:r>
                      <a:endParaRPr lang="tr-TR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2965" marR="145779" marT="145779" marB="145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</a:t>
                      </a:r>
                    </a:p>
                  </a:txBody>
                  <a:tcPr marL="242965" marR="145779" marT="145779" marB="1457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35122"/>
                  </a:ext>
                </a:extLst>
              </a:tr>
              <a:tr h="745094">
                <a:tc>
                  <a:txBody>
                    <a:bodyPr/>
                    <a:lstStyle/>
                    <a:p>
                      <a:r>
                        <a:rPr lang="tr-T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</a:t>
                      </a: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Naive Bayes Classifier</a:t>
                      </a:r>
                      <a:endParaRPr lang="tr-T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948561"/>
                  </a:ext>
                </a:extLst>
              </a:tr>
              <a:tr h="518327">
                <a:tc>
                  <a:txBody>
                    <a:bodyPr/>
                    <a:lstStyle/>
                    <a:p>
                      <a:r>
                        <a:rPr lang="tr-T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</a:t>
                      </a: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Decision Tree Learning</a:t>
                      </a:r>
                      <a:endParaRPr lang="tr-T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418687"/>
                  </a:ext>
                </a:extLst>
              </a:tr>
              <a:tr h="518327">
                <a:tc>
                  <a:txBody>
                    <a:bodyPr/>
                    <a:lstStyle/>
                    <a:p>
                      <a:r>
                        <a:rPr lang="tr-T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</a:t>
                      </a: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K-</a:t>
                      </a:r>
                      <a:r>
                        <a:rPr lang="tr-TR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Nearest</a:t>
                      </a:r>
                      <a:r>
                        <a:rPr lang="tr-T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tr-TR" sz="1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Neighbor</a:t>
                      </a:r>
                      <a:endParaRPr lang="tr-TR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0.01</a:t>
                      </a: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0.01</a:t>
                      </a: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529045"/>
                  </a:ext>
                </a:extLst>
              </a:tr>
              <a:tr h="518327">
                <a:tc>
                  <a:txBody>
                    <a:bodyPr/>
                    <a:lstStyle/>
                    <a:p>
                      <a:r>
                        <a:rPr lang="tr-T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</a:t>
                      </a: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Neural</a:t>
                      </a:r>
                      <a:r>
                        <a:rPr lang="tr-TR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Networks</a:t>
                      </a: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0.44</a:t>
                      </a: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0.44</a:t>
                      </a:r>
                    </a:p>
                  </a:txBody>
                  <a:tcPr marL="242965" marR="126342" marT="126342" marB="1263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90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63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F621F7-7468-46F7-AAC8-F27E53ED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d)</a:t>
            </a:r>
            <a:r>
              <a:rPr lang="tr-TR" dirty="0" err="1"/>
              <a:t>Improve</a:t>
            </a:r>
            <a:r>
              <a:rPr lang="tr-TR" dirty="0"/>
              <a:t> </a:t>
            </a:r>
            <a:r>
              <a:rPr lang="tr-TR" dirty="0" err="1"/>
              <a:t>accuracy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AF13B7-C658-4258-A2F8-4586C4D1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split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%66.6 </a:t>
            </a:r>
            <a:r>
              <a:rPr lang="tr-TR" dirty="0" err="1"/>
              <a:t>percent</a:t>
            </a:r>
            <a:r>
              <a:rPr lang="tr-TR" dirty="0"/>
              <a:t> of </a:t>
            </a:r>
            <a:r>
              <a:rPr lang="tr-TR" dirty="0" err="1"/>
              <a:t>train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took</a:t>
            </a:r>
            <a:r>
              <a:rPr lang="tr-TR" dirty="0"/>
              <a:t> </a:t>
            </a:r>
            <a:r>
              <a:rPr lang="tr-TR" dirty="0" err="1"/>
              <a:t>much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conclusion.This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generally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 data </a:t>
            </a:r>
            <a:r>
              <a:rPr lang="tr-TR" dirty="0" err="1"/>
              <a:t>to</a:t>
            </a:r>
            <a:r>
              <a:rPr lang="tr-TR" dirty="0"/>
              <a:t> do </a:t>
            </a:r>
            <a:r>
              <a:rPr lang="tr-TR" dirty="0" err="1"/>
              <a:t>this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en-US" dirty="0"/>
              <a:t>Naive Bayes Classifier</a:t>
            </a:r>
            <a:r>
              <a:rPr lang="tr-TR" dirty="0"/>
              <a:t>  </a:t>
            </a:r>
            <a:r>
              <a:rPr lang="tr-TR" dirty="0">
                <a:sym typeface="Wingdings" panose="05000000000000000000" pitchFamily="2" charset="2"/>
              </a:rPr>
              <a:t></a:t>
            </a:r>
            <a:r>
              <a:rPr lang="tr-TR" dirty="0"/>
              <a:t>         77.0428 %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en-US" dirty="0"/>
              <a:t>Decision Tree Learning</a:t>
            </a:r>
            <a:r>
              <a:rPr lang="tr-TR" dirty="0"/>
              <a:t>  </a:t>
            </a:r>
            <a:r>
              <a:rPr lang="tr-TR" dirty="0">
                <a:sym typeface="Wingdings" panose="05000000000000000000" pitchFamily="2" charset="2"/>
              </a:rPr>
              <a:t>       75.8755 %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Networks  </a:t>
            </a:r>
            <a:r>
              <a:rPr lang="tr-TR" dirty="0">
                <a:sym typeface="Wingdings" panose="05000000000000000000" pitchFamily="2" charset="2"/>
              </a:rPr>
              <a:t>                 77.0428 %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K-</a:t>
            </a:r>
            <a:r>
              <a:rPr lang="tr-TR" dirty="0" err="1"/>
              <a:t>Nearest</a:t>
            </a:r>
            <a:r>
              <a:rPr lang="tr-TR" dirty="0"/>
              <a:t> </a:t>
            </a:r>
            <a:r>
              <a:rPr lang="tr-TR" dirty="0" err="1"/>
              <a:t>Neighbor</a:t>
            </a:r>
            <a:r>
              <a:rPr lang="tr-TR" dirty="0"/>
              <a:t>(k=3)  </a:t>
            </a:r>
            <a:r>
              <a:rPr lang="tr-TR" dirty="0">
                <a:sym typeface="Wingdings" panose="05000000000000000000" pitchFamily="2" charset="2"/>
              </a:rPr>
              <a:t></a:t>
            </a:r>
            <a:r>
              <a:rPr lang="tr-TR" dirty="0"/>
              <a:t>   74.3191 %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896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407</Words>
  <Application>Microsoft Office PowerPoint</Application>
  <PresentationFormat>Geniş ekran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Teması</vt:lpstr>
      <vt:lpstr>Binary Classification with Pima Indians Onset of Diabetes Data Set</vt:lpstr>
      <vt:lpstr>PowerPoint Sunusu</vt:lpstr>
      <vt:lpstr>c) K-Nearest Neighbor</vt:lpstr>
      <vt:lpstr>Decision Tree Learning</vt:lpstr>
      <vt:lpstr>Naive Bayes Classifier Learning</vt:lpstr>
      <vt:lpstr>Neural Networks</vt:lpstr>
      <vt:lpstr>Prediction Accuracy</vt:lpstr>
      <vt:lpstr>Speeds</vt:lpstr>
      <vt:lpstr>d)Improve accuracy</vt:lpstr>
      <vt:lpstr>For Multi-Class Classification with Glass Identification Data Set</vt:lpstr>
      <vt:lpstr>PowerPoint Sunusu</vt:lpstr>
      <vt:lpstr>c)Experimental result K-Nearest Neighbor</vt:lpstr>
      <vt:lpstr>Decision Tree Learning</vt:lpstr>
      <vt:lpstr>Naive Bayes Classifier Learning</vt:lpstr>
      <vt:lpstr>Neural Networks</vt:lpstr>
      <vt:lpstr>Prediction Accuracy</vt:lpstr>
      <vt:lpstr>Speed</vt:lpstr>
      <vt:lpstr>d)Improve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HOMEWORK</dc:title>
  <dc:creator>tolga sarıuslu</dc:creator>
  <cp:lastModifiedBy>tolga sarıuslu</cp:lastModifiedBy>
  <cp:revision>1</cp:revision>
  <dcterms:created xsi:type="dcterms:W3CDTF">2019-12-19T12:37:54Z</dcterms:created>
  <dcterms:modified xsi:type="dcterms:W3CDTF">2020-03-03T11:12:06Z</dcterms:modified>
</cp:coreProperties>
</file>