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5"/>
  </p:notesMasterIdLst>
  <p:handoutMasterIdLst>
    <p:handoutMasterId r:id="rId16"/>
  </p:handoutMasterIdLst>
  <p:sldIdLst>
    <p:sldId id="257" r:id="rId5"/>
    <p:sldId id="389" r:id="rId6"/>
    <p:sldId id="317" r:id="rId7"/>
    <p:sldId id="277" r:id="rId8"/>
    <p:sldId id="278" r:id="rId9"/>
    <p:sldId id="392" r:id="rId10"/>
    <p:sldId id="394" r:id="rId11"/>
    <p:sldId id="393" r:id="rId12"/>
    <p:sldId id="391" r:id="rId13"/>
    <p:sldId id="279" r:id="rId14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3725" autoAdjust="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D42ED23-981A-47F0-A975-9F9DBE60B5D2}" type="datetime1">
              <a:rPr lang="tr-TR" smtClean="0"/>
              <a:t>21.01.2022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F25B81-550B-4C70-AB0F-9B1B0907CDCD}" type="datetime1">
              <a:rPr lang="tr-TR" smtClean="0"/>
              <a:t>21.01.2022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tr-TR" smtClean="0"/>
              <a:t>1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00949FC-ED65-4E56-A4EB-BA1B58DAD0E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87A58C3-8901-492D-9376-01E59DACC57B}" type="datetime1">
              <a:rPr lang="tr-TR" smtClean="0"/>
              <a:t>21.01.2022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tr-TR" smtClean="0"/>
              <a:t>3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00E72E9-DEFC-4D8F-B629-ACDF7B1E1FD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B70F0F3-9AE8-4CF9-AA32-8CF1CD68D989}" type="datetime1">
              <a:rPr lang="tr-TR" smtClean="0"/>
              <a:t>21.01.2022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tr-TR" sz="4800"/>
              <a:t>3DFloat</a:t>
            </a:r>
          </a:p>
        </p:txBody>
      </p:sp>
      <p:sp>
        <p:nvSpPr>
          <p:cNvPr id="14" name="Resim Yer Tutucusu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Serbest Biçim: Şekil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</p:grp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İçerik 3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Serbest Form: Şekil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tr-TR" dirty="0"/>
            </a:p>
          </p:txBody>
        </p:sp>
        <p:sp>
          <p:nvSpPr>
            <p:cNvPr id="36" name="Serbest Biçim: Şekil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tr-T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</p:grpSp>
      <p:sp>
        <p:nvSpPr>
          <p:cNvPr id="19" name="Serbest Biçim: Şekil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sp>
        <p:nvSpPr>
          <p:cNvPr id="15" name="Başlık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tr-T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tr-TR"/>
              <a:t>Asıl başlık stilini düzenlemek için tıklayın</a:t>
            </a:r>
          </a:p>
        </p:txBody>
      </p:sp>
      <p:sp>
        <p:nvSpPr>
          <p:cNvPr id="16" name="Metin Yer Tutucusu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17" name="İçerik Yer Tutucusu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22" name="Metin Yer Tutucusu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tr-T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tr-TR"/>
              <a:t>Asıl metin stillerini düzenlemek için tıklayın</a:t>
            </a:r>
          </a:p>
        </p:txBody>
      </p:sp>
      <p:sp>
        <p:nvSpPr>
          <p:cNvPr id="23" name="İçerik Yer Tutucusu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18" name="Metin Yer Tutucusu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tr-T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tr-TR"/>
              <a:t>DÜZENLEMEK için tıklayın</a:t>
            </a:r>
          </a:p>
        </p:txBody>
      </p:sp>
      <p:sp>
        <p:nvSpPr>
          <p:cNvPr id="21" name="İçerik Yer Tutucusu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Öz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10" name="Resim Yer Tutucusu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Kapan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Başlık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1" name="Alt Başlık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tr-TR">
                <a:solidFill>
                  <a:schemeClr val="tx1">
                    <a:alpha val="60000"/>
                  </a:schemeClr>
                </a:solidFill>
              </a:rPr>
              <a:t>Asıl alt başlık stilini düzenlemek için tıklayın</a:t>
            </a:r>
            <a:endParaRPr lang="tr-T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Resim Yer Tutucusu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42" name="Resim Yer Tutucusu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grpSp>
        <p:nvGrpSpPr>
          <p:cNvPr id="43" name="Gr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Serbest Biçim: Şekil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tr-TR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46" name="Serbest Biçim: Şekil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tr-T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Serbest Biçim: Şekil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</p:grp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/>
              <a:t>Asıl alt başlık stilini düzenlemek için tıklayın</a:t>
            </a:r>
            <a:endParaRPr lang="tr-TR" dirty="0"/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  <p:sp>
        <p:nvSpPr>
          <p:cNvPr id="19" name="Serbest Biçim: Şekil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grpSp>
        <p:nvGrpSpPr>
          <p:cNvPr id="34" name="Gr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Serbest Form: Şekil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tr-TR" dirty="0"/>
            </a:p>
          </p:txBody>
        </p:sp>
        <p:sp>
          <p:nvSpPr>
            <p:cNvPr id="36" name="Serbest Biçim: Şekil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tr-T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grpSp>
        <p:nvGrpSpPr>
          <p:cNvPr id="13" name="Gr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Serbest Biçim: Şekil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Serbest Biçim: Şekil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ünd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tr-TR"/>
              <a:t>Başlık eklemek için tıklayın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tr-TR" sz="1600"/>
              <a:t>Metin eklemek için tıklayın</a:t>
            </a:r>
          </a:p>
        </p:txBody>
      </p:sp>
      <p:sp>
        <p:nvSpPr>
          <p:cNvPr id="17" name="Resim Yer Tutucusu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22" name="Resim Yer Tutucusu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25" name="Resim Yer Tutucusu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grpSp>
        <p:nvGrpSpPr>
          <p:cNvPr id="10" name="Gr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Serbest Biçim: Şekil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iri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şlık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12" name="Resim Yer Tutucusu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18" name="Resim Yer Tutucusu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19" name="Resim Yer Tutucusu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20" name="Resim Yer Tutucusu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ölüm so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sim Yer Tutucusu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/>
          </a:p>
        </p:txBody>
      </p:sp>
      <p:sp>
        <p:nvSpPr>
          <p:cNvPr id="15" name="Başlık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16" name="Alt Başlık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tr-TR">
                <a:solidFill>
                  <a:schemeClr val="tx1">
                    <a:alpha val="60000"/>
                  </a:schemeClr>
                </a:solidFill>
              </a:rPr>
              <a:t>Asıl alt başlık stilini düzenlemek için tıklayın</a:t>
            </a:r>
            <a:endParaRPr lang="tr-T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ölüm so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sim Yer Tutucusu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16" name="Alt Başlık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tr-TR">
                <a:solidFill>
                  <a:schemeClr val="tx1">
                    <a:alpha val="60000"/>
                  </a:schemeClr>
                </a:solidFill>
              </a:rPr>
              <a:t>Asıl alt başlık stilini düzenlemek için tıklayın</a:t>
            </a:r>
            <a:endParaRPr lang="tr-T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Başlık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Grafik Tablosu Zaman Çizelg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Serbest Biçim: Şekil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tr-T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16" name="Serbest Biçim: Şekil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tr-T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tr-TR" dirty="0"/>
            </a:lvl1pPr>
          </a:lstStyle>
          <a:p>
            <a:pPr lvl="0" rtl="0">
              <a:lnSpc>
                <a:spcPct val="100000"/>
              </a:lnSpc>
            </a:pPr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Serbest 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10" name="Serbest 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11" name="Serbest 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sp>
        <p:nvSpPr>
          <p:cNvPr id="17" name="İçerik Yer Tutucusu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k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ikdörtgen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tr-T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sp>
        <p:nvSpPr>
          <p:cNvPr id="40" name="Başlık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tr-TR"/>
              <a:t>Ekip</a:t>
            </a:r>
          </a:p>
        </p:txBody>
      </p:sp>
      <p:grpSp>
        <p:nvGrpSpPr>
          <p:cNvPr id="51" name="Gr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Serbest Biçim: Şekil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53" name="Serbest Biçim: Şekil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tr-TR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</p:grpSp>
      <p:sp>
        <p:nvSpPr>
          <p:cNvPr id="56" name="Resim Yer Tutucusu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57" name="Resim Yer Tutucusu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58" name="Resim Yer Tutucusu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59" name="Resim Yer Tutucusu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63" name="Metin Yer Tutucusu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tr-TR"/>
              <a:t>Ad</a:t>
            </a:r>
          </a:p>
        </p:txBody>
      </p:sp>
      <p:sp>
        <p:nvSpPr>
          <p:cNvPr id="61" name="Metin Yer Tutucusu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tr-TR"/>
              <a:t>Başlık</a:t>
            </a:r>
          </a:p>
        </p:txBody>
      </p:sp>
      <p:sp>
        <p:nvSpPr>
          <p:cNvPr id="65" name="Metin Yer Tutucusu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tr-TR"/>
              <a:t>Ad</a:t>
            </a:r>
          </a:p>
        </p:txBody>
      </p:sp>
      <p:sp>
        <p:nvSpPr>
          <p:cNvPr id="64" name="Metin Yer Tutucusu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tr-TR"/>
              <a:t>Başlık</a:t>
            </a:r>
          </a:p>
        </p:txBody>
      </p:sp>
      <p:sp>
        <p:nvSpPr>
          <p:cNvPr id="67" name="Metin Yer Tutucusu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tr-TR"/>
              <a:t>Ad</a:t>
            </a:r>
          </a:p>
        </p:txBody>
      </p:sp>
      <p:sp>
        <p:nvSpPr>
          <p:cNvPr id="66" name="Metin Yer Tutucusu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tr-TR"/>
              <a:t>Başlık</a:t>
            </a:r>
          </a:p>
        </p:txBody>
      </p:sp>
      <p:sp>
        <p:nvSpPr>
          <p:cNvPr id="69" name="Metin Yer Tutucusu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tr-TR"/>
              <a:t>Ad</a:t>
            </a:r>
          </a:p>
        </p:txBody>
      </p:sp>
      <p:sp>
        <p:nvSpPr>
          <p:cNvPr id="68" name="Metin Yer Tutucusu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tr-TR"/>
              <a:t>Başlık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İçerik 2 sütunu (karşılaştırma slaydı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tr-T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tr-T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tr-TR" dirty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tr-TR"/>
              <a:t>2 Şubat 20XX, Salı</a:t>
            </a:r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tr-TR"/>
              <a:t>Örnek Alt Bilgi Metni</a:t>
            </a:r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tr-TR" sz="4800" kern="1200" dirty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knovblog.com/" TargetMode="External"/><Relationship Id="rId2" Type="http://schemas.openxmlformats.org/officeDocument/2006/relationships/hyperlink" Target="mailto:tolgaboroglu@gmail.com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7146" y="1044102"/>
            <a:ext cx="4270058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tr-TR" dirty="0"/>
              <a:t>SOFTWARE ENGINEERING</a:t>
            </a:r>
          </a:p>
        </p:txBody>
      </p:sp>
      <p:pic>
        <p:nvPicPr>
          <p:cNvPr id="14" name="Resim Yer Tutucusu 13" descr="Veri Noktaları Dijital arka planı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Alt Başlık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tr-TR" dirty="0"/>
              <a:t>TOLGA BOROĞLU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şlık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tr-TR"/>
              <a:t>Başlamanın en iyi yolu konuşmayı bırakıp harekete geçmektir.</a:t>
            </a:r>
          </a:p>
        </p:txBody>
      </p:sp>
      <p:sp>
        <p:nvSpPr>
          <p:cNvPr id="15" name="İçerik Yer Tutucusu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wrap="square" rtlCol="0">
            <a:normAutofit/>
          </a:bodyPr>
          <a:lstStyle/>
          <a:p>
            <a:pPr rtl="0"/>
            <a:r>
              <a:rPr lang="tr-TR"/>
              <a:t>Walt Disney</a:t>
            </a:r>
          </a:p>
          <a:p>
            <a:pPr rtl="0"/>
            <a:endParaRPr lang="tr-TR" dirty="0"/>
          </a:p>
        </p:txBody>
      </p:sp>
      <p:pic>
        <p:nvPicPr>
          <p:cNvPr id="9" name="Resim Yer Tutucusu 8" descr="kişi, adam, duvar, iç mekan içeren bir resim&#10;&#10;Açıklama otomatik olarak oluşturuldu">
            <a:extLst>
              <a:ext uri="{FF2B5EF4-FFF2-40B4-BE49-F238E27FC236}">
                <a16:creationId xmlns:a16="http://schemas.microsoft.com/office/drawing/2014/main" id="{46527131-5A3E-4C6B-81A7-20CB0D047EB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b="25000"/>
          <a:stretch/>
        </p:blipFill>
        <p:spPr>
          <a:xfrm>
            <a:off x="5535809" y="656633"/>
            <a:ext cx="5132388" cy="5132388"/>
          </a:xfrm>
          <a:noFill/>
        </p:spPr>
      </p:pic>
      <p:sp>
        <p:nvSpPr>
          <p:cNvPr id="21" name="Slayt Numarası Yer Tutucusu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tr-TR" smtClean="0"/>
              <a:pPr rtl="0">
                <a:spcAft>
                  <a:spcPts val="600"/>
                </a:spcAft>
              </a:pPr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tr-TR" dirty="0"/>
              <a:t>TOPIC 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82" y="2792734"/>
            <a:ext cx="3248901" cy="1216280"/>
          </a:xfrm>
        </p:spPr>
        <p:txBody>
          <a:bodyPr rtlCol="0"/>
          <a:lstStyle/>
          <a:p>
            <a:pPr rtl="0"/>
            <a:r>
              <a:rPr lang="tr-TR" dirty="0"/>
              <a:t> USE CASE SCENARIO AND DIAGRAM</a:t>
            </a:r>
          </a:p>
          <a:p>
            <a:pPr rtl="0"/>
            <a:endParaRPr lang="tr-TR" dirty="0"/>
          </a:p>
        </p:txBody>
      </p:sp>
      <p:pic>
        <p:nvPicPr>
          <p:cNvPr id="8" name="Resim Yer Tutucusu 7" descr="Dijital Veriler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Resim Yer Tutucusu 9" descr="Veri Noktaları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Resim Yer Tutucusu 11" descr="Veriler Arka Planı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ayt Numarası Yer Tutucusu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erbest Biçim: Şekil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grpSp>
        <p:nvGrpSpPr>
          <p:cNvPr id="40" name="Gr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Serbest Biçim: Şekil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/>
            </a:p>
          </p:txBody>
        </p:sp>
        <p:sp>
          <p:nvSpPr>
            <p:cNvPr id="42" name="Serbest Biçim: Şekil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</p:grpSp>
      <p:sp useBgFill="1">
        <p:nvSpPr>
          <p:cNvPr id="46" name="Dikdörtgen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/>
          </a:p>
        </p:txBody>
      </p:sp>
      <p:pic>
        <p:nvPicPr>
          <p:cNvPr id="8" name="Resim Yer Tutucusu 7" descr="Veri Noktaları Dijital arka planı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Dikdörtgen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/>
          </a:p>
        </p:txBody>
      </p:sp>
      <p:sp>
        <p:nvSpPr>
          <p:cNvPr id="50" name="Dikdörtgen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/>
          </a:p>
        </p:txBody>
      </p:sp>
      <p:sp>
        <p:nvSpPr>
          <p:cNvPr id="15" name="Başlık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rtl="0">
              <a:lnSpc>
                <a:spcPct val="100000"/>
              </a:lnSpc>
            </a:pPr>
            <a:r>
              <a:rPr lang="tr-TR" sz="6400" kern="1200" dirty="0">
                <a:solidFill>
                  <a:schemeClr val="tx1"/>
                </a:solidFill>
                <a:ea typeface="+mj-ea"/>
                <a:cs typeface="+mj-cs"/>
              </a:rPr>
              <a:t>USE CASE SCENARIO AND DIAGRAM</a:t>
            </a:r>
          </a:p>
        </p:txBody>
      </p:sp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dirty="0"/>
              <a:t>21.01.2022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0536238" cy="678135"/>
          </a:xfrm>
        </p:spPr>
        <p:txBody>
          <a:bodyPr rtlCol="0"/>
          <a:lstStyle/>
          <a:p>
            <a:pPr rtl="0"/>
            <a:r>
              <a:rPr lang="en-GB" dirty="0"/>
              <a:t>Associations and multiplicity </a:t>
            </a:r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tr-TR" smtClean="0"/>
              <a:pPr rtl="0"/>
              <a:t>4</a:t>
            </a:fld>
            <a:endParaRPr lang="tr-TR"/>
          </a:p>
        </p:txBody>
      </p:sp>
      <p:graphicFrame>
        <p:nvGraphicFramePr>
          <p:cNvPr id="8" name="İçerik Yer Tutucusu 7">
            <a:extLst>
              <a:ext uri="{FF2B5EF4-FFF2-40B4-BE49-F238E27FC236}">
                <a16:creationId xmlns:a16="http://schemas.microsoft.com/office/drawing/2014/main" id="{15930F67-CDA0-4776-BAF9-A71C2F5D0B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664929"/>
              </p:ext>
            </p:extLst>
          </p:nvPr>
        </p:nvGraphicFramePr>
        <p:xfrm>
          <a:off x="989012" y="1543050"/>
          <a:ext cx="2058987" cy="838200"/>
        </p:xfrm>
        <a:graphic>
          <a:graphicData uri="http://schemas.openxmlformats.org/drawingml/2006/table">
            <a:tbl>
              <a:tblPr/>
              <a:tblGrid>
                <a:gridCol w="2058987">
                  <a:extLst>
                    <a:ext uri="{9D8B030D-6E8A-4147-A177-3AD203B41FA5}">
                      <a16:colId xmlns:a16="http://schemas.microsoft.com/office/drawing/2014/main" val="554532555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r>
                        <a:rPr lang="tr-TR" sz="2800" dirty="0"/>
                        <a:t>DOCTOR</a:t>
                      </a:r>
                      <a:endParaRPr lang="en-GB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391249"/>
                  </a:ext>
                </a:extLst>
              </a:tr>
            </a:tbl>
          </a:graphicData>
        </a:graphic>
      </p:graphicFrame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061E14C7-E021-4942-B717-2EEF967518E5}"/>
              </a:ext>
            </a:extLst>
          </p:cNvPr>
          <p:cNvCxnSpPr>
            <a:cxnSpLocks/>
          </p:cNvCxnSpPr>
          <p:nvPr/>
        </p:nvCxnSpPr>
        <p:spPr>
          <a:xfrm>
            <a:off x="3047999" y="1919375"/>
            <a:ext cx="4591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İçerik Yer Tutucusu 7">
            <a:extLst>
              <a:ext uri="{FF2B5EF4-FFF2-40B4-BE49-F238E27FC236}">
                <a16:creationId xmlns:a16="http://schemas.microsoft.com/office/drawing/2014/main" id="{3D154148-7843-4446-8E59-321FBF1733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292579"/>
              </p:ext>
            </p:extLst>
          </p:nvPr>
        </p:nvGraphicFramePr>
        <p:xfrm>
          <a:off x="7639050" y="1543050"/>
          <a:ext cx="2058987" cy="838200"/>
        </p:xfrm>
        <a:graphic>
          <a:graphicData uri="http://schemas.openxmlformats.org/drawingml/2006/table">
            <a:tbl>
              <a:tblPr/>
              <a:tblGrid>
                <a:gridCol w="2058987">
                  <a:extLst>
                    <a:ext uri="{9D8B030D-6E8A-4147-A177-3AD203B41FA5}">
                      <a16:colId xmlns:a16="http://schemas.microsoft.com/office/drawing/2014/main" val="554532555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r>
                        <a:rPr lang="tr-TR" sz="2800" dirty="0"/>
                        <a:t>HASTA</a:t>
                      </a:r>
                      <a:endParaRPr lang="en-GB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391249"/>
                  </a:ext>
                </a:extLst>
              </a:tr>
            </a:tbl>
          </a:graphicData>
        </a:graphic>
      </p:graphicFrame>
      <p:graphicFrame>
        <p:nvGraphicFramePr>
          <p:cNvPr id="18" name="İçerik Yer Tutucusu 7">
            <a:extLst>
              <a:ext uri="{FF2B5EF4-FFF2-40B4-BE49-F238E27FC236}">
                <a16:creationId xmlns:a16="http://schemas.microsoft.com/office/drawing/2014/main" id="{78CACEFB-E2B6-4B3C-968E-617BB590AA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4390734"/>
              </p:ext>
            </p:extLst>
          </p:nvPr>
        </p:nvGraphicFramePr>
        <p:xfrm>
          <a:off x="989008" y="3009900"/>
          <a:ext cx="2058987" cy="838200"/>
        </p:xfrm>
        <a:graphic>
          <a:graphicData uri="http://schemas.openxmlformats.org/drawingml/2006/table">
            <a:tbl>
              <a:tblPr/>
              <a:tblGrid>
                <a:gridCol w="2058987">
                  <a:extLst>
                    <a:ext uri="{9D8B030D-6E8A-4147-A177-3AD203B41FA5}">
                      <a16:colId xmlns:a16="http://schemas.microsoft.com/office/drawing/2014/main" val="554532555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r>
                        <a:rPr lang="tr-TR" sz="2800" dirty="0"/>
                        <a:t>ADMIN</a:t>
                      </a:r>
                      <a:endParaRPr lang="en-GB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391249"/>
                  </a:ext>
                </a:extLst>
              </a:tr>
            </a:tbl>
          </a:graphicData>
        </a:graphic>
      </p:graphicFrame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D7D33B9B-0617-402B-B862-FD74B5E7E125}"/>
              </a:ext>
            </a:extLst>
          </p:cNvPr>
          <p:cNvCxnSpPr>
            <a:cxnSpLocks/>
          </p:cNvCxnSpPr>
          <p:nvPr/>
        </p:nvCxnSpPr>
        <p:spPr>
          <a:xfrm>
            <a:off x="3047997" y="3544747"/>
            <a:ext cx="4591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İçerik Yer Tutucusu 7">
            <a:extLst>
              <a:ext uri="{FF2B5EF4-FFF2-40B4-BE49-F238E27FC236}">
                <a16:creationId xmlns:a16="http://schemas.microsoft.com/office/drawing/2014/main" id="{1E5DE625-4C1C-4D2E-95ED-CD7A62EF30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8805114"/>
              </p:ext>
            </p:extLst>
          </p:nvPr>
        </p:nvGraphicFramePr>
        <p:xfrm>
          <a:off x="7639048" y="3125647"/>
          <a:ext cx="2058987" cy="838200"/>
        </p:xfrm>
        <a:graphic>
          <a:graphicData uri="http://schemas.openxmlformats.org/drawingml/2006/table">
            <a:tbl>
              <a:tblPr/>
              <a:tblGrid>
                <a:gridCol w="2058987">
                  <a:extLst>
                    <a:ext uri="{9D8B030D-6E8A-4147-A177-3AD203B41FA5}">
                      <a16:colId xmlns:a16="http://schemas.microsoft.com/office/drawing/2014/main" val="554532555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r>
                        <a:rPr lang="tr-TR" sz="2800" dirty="0"/>
                        <a:t>HASTA</a:t>
                      </a:r>
                      <a:endParaRPr lang="en-GB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391249"/>
                  </a:ext>
                </a:extLst>
              </a:tr>
            </a:tbl>
          </a:graphicData>
        </a:graphic>
      </p:graphicFrame>
      <p:graphicFrame>
        <p:nvGraphicFramePr>
          <p:cNvPr id="21" name="İçerik Yer Tutucusu 7">
            <a:extLst>
              <a:ext uri="{FF2B5EF4-FFF2-40B4-BE49-F238E27FC236}">
                <a16:creationId xmlns:a16="http://schemas.microsoft.com/office/drawing/2014/main" id="{2304E92C-5F93-4508-A197-94A0AB1FE6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0323361"/>
              </p:ext>
            </p:extLst>
          </p:nvPr>
        </p:nvGraphicFramePr>
        <p:xfrm>
          <a:off x="989008" y="4453832"/>
          <a:ext cx="2058987" cy="838200"/>
        </p:xfrm>
        <a:graphic>
          <a:graphicData uri="http://schemas.openxmlformats.org/drawingml/2006/table">
            <a:tbl>
              <a:tblPr/>
              <a:tblGrid>
                <a:gridCol w="2058987">
                  <a:extLst>
                    <a:ext uri="{9D8B030D-6E8A-4147-A177-3AD203B41FA5}">
                      <a16:colId xmlns:a16="http://schemas.microsoft.com/office/drawing/2014/main" val="554532555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r>
                        <a:rPr lang="tr-TR" sz="2800" dirty="0"/>
                        <a:t>HASTA</a:t>
                      </a:r>
                      <a:endParaRPr lang="en-GB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391249"/>
                  </a:ext>
                </a:extLst>
              </a:tr>
            </a:tbl>
          </a:graphicData>
        </a:graphic>
      </p:graphicFrame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6B373FAE-61F6-477F-BB0F-6DED175A1297}"/>
              </a:ext>
            </a:extLst>
          </p:cNvPr>
          <p:cNvCxnSpPr>
            <a:cxnSpLocks/>
          </p:cNvCxnSpPr>
          <p:nvPr/>
        </p:nvCxnSpPr>
        <p:spPr>
          <a:xfrm>
            <a:off x="3047997" y="5007460"/>
            <a:ext cx="4591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İçerik Yer Tutucusu 7">
            <a:extLst>
              <a:ext uri="{FF2B5EF4-FFF2-40B4-BE49-F238E27FC236}">
                <a16:creationId xmlns:a16="http://schemas.microsoft.com/office/drawing/2014/main" id="{59FAC42F-A3DA-46ED-A2E5-9B13A98E32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5589065"/>
              </p:ext>
            </p:extLst>
          </p:nvPr>
        </p:nvGraphicFramePr>
        <p:xfrm>
          <a:off x="7639048" y="4453832"/>
          <a:ext cx="2058987" cy="838200"/>
        </p:xfrm>
        <a:graphic>
          <a:graphicData uri="http://schemas.openxmlformats.org/drawingml/2006/table">
            <a:tbl>
              <a:tblPr/>
              <a:tblGrid>
                <a:gridCol w="2058987">
                  <a:extLst>
                    <a:ext uri="{9D8B030D-6E8A-4147-A177-3AD203B41FA5}">
                      <a16:colId xmlns:a16="http://schemas.microsoft.com/office/drawing/2014/main" val="554532555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r>
                        <a:rPr lang="tr-TR" sz="2800" dirty="0"/>
                        <a:t>RANDEVU</a:t>
                      </a:r>
                      <a:endParaRPr lang="en-GB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391249"/>
                  </a:ext>
                </a:extLst>
              </a:tr>
            </a:tbl>
          </a:graphicData>
        </a:graphic>
      </p:graphicFrame>
      <p:graphicFrame>
        <p:nvGraphicFramePr>
          <p:cNvPr id="24" name="İçerik Yer Tutucusu 7">
            <a:extLst>
              <a:ext uri="{FF2B5EF4-FFF2-40B4-BE49-F238E27FC236}">
                <a16:creationId xmlns:a16="http://schemas.microsoft.com/office/drawing/2014/main" id="{7BAF48BC-FD8B-41C3-94F3-CA638E1E16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9535573"/>
              </p:ext>
            </p:extLst>
          </p:nvPr>
        </p:nvGraphicFramePr>
        <p:xfrm>
          <a:off x="989009" y="5862085"/>
          <a:ext cx="2058987" cy="838200"/>
        </p:xfrm>
        <a:graphic>
          <a:graphicData uri="http://schemas.openxmlformats.org/drawingml/2006/table">
            <a:tbl>
              <a:tblPr/>
              <a:tblGrid>
                <a:gridCol w="2058987">
                  <a:extLst>
                    <a:ext uri="{9D8B030D-6E8A-4147-A177-3AD203B41FA5}">
                      <a16:colId xmlns:a16="http://schemas.microsoft.com/office/drawing/2014/main" val="554532555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r>
                        <a:rPr lang="tr-TR" sz="2800" dirty="0"/>
                        <a:t>ADMIN</a:t>
                      </a:r>
                      <a:endParaRPr lang="en-GB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391249"/>
                  </a:ext>
                </a:extLst>
              </a:tr>
            </a:tbl>
          </a:graphicData>
        </a:graphic>
      </p:graphicFrame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52CF73B7-211C-45FC-AF6F-46E6F6518A01}"/>
              </a:ext>
            </a:extLst>
          </p:cNvPr>
          <p:cNvCxnSpPr>
            <a:cxnSpLocks/>
          </p:cNvCxnSpPr>
          <p:nvPr/>
        </p:nvCxnSpPr>
        <p:spPr>
          <a:xfrm>
            <a:off x="3047997" y="6224035"/>
            <a:ext cx="4591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İçerik Yer Tutucusu 7">
            <a:extLst>
              <a:ext uri="{FF2B5EF4-FFF2-40B4-BE49-F238E27FC236}">
                <a16:creationId xmlns:a16="http://schemas.microsoft.com/office/drawing/2014/main" id="{401B8D14-4FFF-4E34-A858-9DA48A2C9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466175"/>
              </p:ext>
            </p:extLst>
          </p:nvPr>
        </p:nvGraphicFramePr>
        <p:xfrm>
          <a:off x="7639048" y="5834806"/>
          <a:ext cx="2058987" cy="838200"/>
        </p:xfrm>
        <a:graphic>
          <a:graphicData uri="http://schemas.openxmlformats.org/drawingml/2006/table">
            <a:tbl>
              <a:tblPr/>
              <a:tblGrid>
                <a:gridCol w="2058987">
                  <a:extLst>
                    <a:ext uri="{9D8B030D-6E8A-4147-A177-3AD203B41FA5}">
                      <a16:colId xmlns:a16="http://schemas.microsoft.com/office/drawing/2014/main" val="554532555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r>
                        <a:rPr lang="tr-TR" sz="2800" dirty="0"/>
                        <a:t>RANDEVU</a:t>
                      </a:r>
                      <a:endParaRPr lang="en-GB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391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tr-TR" dirty="0" err="1"/>
              <a:t>Use</a:t>
            </a:r>
            <a:r>
              <a:rPr lang="tr-TR" dirty="0"/>
              <a:t> Case </a:t>
            </a:r>
            <a:r>
              <a:rPr lang="tr-TR" dirty="0" err="1"/>
              <a:t>Scenario</a:t>
            </a:r>
            <a:endParaRPr lang="tr-TR" dirty="0"/>
          </a:p>
        </p:txBody>
      </p:sp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tr-TR" smtClean="0"/>
              <a:pPr rtl="0"/>
              <a:t>5</a:t>
            </a:fld>
            <a:endParaRPr lang="tr-TR"/>
          </a:p>
        </p:txBody>
      </p:sp>
      <p:sp>
        <p:nvSpPr>
          <p:cNvPr id="23" name="İçerik Yer Tutucusu 22">
            <a:extLst>
              <a:ext uri="{FF2B5EF4-FFF2-40B4-BE49-F238E27FC236}">
                <a16:creationId xmlns:a16="http://schemas.microsoft.com/office/drawing/2014/main" id="{06F827B0-C65B-4C73-8D7B-6E8C56218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28" y="1713149"/>
            <a:ext cx="11395810" cy="4196997"/>
          </a:xfrm>
        </p:spPr>
        <p:txBody>
          <a:bodyPr/>
          <a:lstStyle/>
          <a:p>
            <a:r>
              <a:rPr lang="tr-TR" sz="2800" b="1" u="sng" dirty="0" err="1">
                <a:solidFill>
                  <a:srgbClr val="FF0000">
                    <a:alpha val="60000"/>
                  </a:srgbClr>
                </a:solidFill>
              </a:rPr>
              <a:t>Use</a:t>
            </a:r>
            <a:r>
              <a:rPr lang="tr-TR" sz="2800" b="1" u="sng" dirty="0">
                <a:solidFill>
                  <a:srgbClr val="FF0000">
                    <a:alpha val="60000"/>
                  </a:srgbClr>
                </a:solidFill>
              </a:rPr>
              <a:t> </a:t>
            </a:r>
            <a:r>
              <a:rPr lang="tr-TR" sz="2800" b="1" u="sng" dirty="0" err="1">
                <a:solidFill>
                  <a:srgbClr val="FF0000">
                    <a:alpha val="60000"/>
                  </a:srgbClr>
                </a:solidFill>
              </a:rPr>
              <a:t>case</a:t>
            </a:r>
            <a:r>
              <a:rPr lang="tr-TR" sz="2800" b="1" u="sng" dirty="0">
                <a:solidFill>
                  <a:srgbClr val="FF0000">
                    <a:alpha val="60000"/>
                  </a:srgbClr>
                </a:solidFill>
              </a:rPr>
              <a:t> Name</a:t>
            </a:r>
            <a:r>
              <a:rPr lang="tr-TR" sz="2800" b="1" u="sng" dirty="0">
                <a:solidFill>
                  <a:srgbClr val="FF0000"/>
                </a:solidFill>
              </a:rPr>
              <a:t> </a:t>
            </a:r>
            <a:r>
              <a:rPr lang="tr-TR" sz="2800" u="sng" dirty="0">
                <a:solidFill>
                  <a:srgbClr val="FF0000"/>
                </a:solidFill>
              </a:rPr>
              <a:t>: </a:t>
            </a:r>
            <a:r>
              <a:rPr lang="tr-TR" sz="2800" dirty="0" err="1"/>
              <a:t>Hospital</a:t>
            </a:r>
            <a:r>
              <a:rPr lang="tr-TR" sz="2800" dirty="0"/>
              <a:t> </a:t>
            </a:r>
            <a:r>
              <a:rPr lang="tr-TR" sz="2800" dirty="0" err="1"/>
              <a:t>Patient</a:t>
            </a:r>
            <a:r>
              <a:rPr lang="tr-TR" sz="2800" dirty="0"/>
              <a:t> </a:t>
            </a:r>
            <a:r>
              <a:rPr lang="tr-TR" sz="2800" dirty="0" err="1"/>
              <a:t>Registration</a:t>
            </a:r>
            <a:endParaRPr lang="tr-TR" sz="2800" dirty="0"/>
          </a:p>
          <a:p>
            <a:r>
              <a:rPr lang="tr-TR" sz="2800" b="1" u="sng" dirty="0" err="1">
                <a:solidFill>
                  <a:srgbClr val="FF0000">
                    <a:alpha val="60000"/>
                  </a:srgbClr>
                </a:solidFill>
              </a:rPr>
              <a:t>Actors</a:t>
            </a:r>
            <a:r>
              <a:rPr lang="tr-TR" sz="2800" b="1" dirty="0">
                <a:solidFill>
                  <a:srgbClr val="FF0000">
                    <a:alpha val="60000"/>
                  </a:srgbClr>
                </a:solidFill>
              </a:rPr>
              <a:t> :</a:t>
            </a:r>
            <a:r>
              <a:rPr lang="tr-TR" sz="2800" dirty="0"/>
              <a:t> </a:t>
            </a:r>
            <a:r>
              <a:rPr lang="tr-TR" sz="2800" dirty="0" err="1"/>
              <a:t>Admin,Doctors,Patient</a:t>
            </a:r>
            <a:r>
              <a:rPr lang="tr-TR" sz="2800" dirty="0"/>
              <a:t> </a:t>
            </a:r>
          </a:p>
          <a:p>
            <a:r>
              <a:rPr lang="tr-TR" sz="2800" b="1" u="sng" dirty="0" err="1">
                <a:solidFill>
                  <a:srgbClr val="FF0000">
                    <a:alpha val="60000"/>
                  </a:srgbClr>
                </a:solidFill>
              </a:rPr>
              <a:t>Goals</a:t>
            </a:r>
            <a:r>
              <a:rPr lang="tr-TR" sz="2800" b="1" u="sng" dirty="0">
                <a:solidFill>
                  <a:srgbClr val="FF0000">
                    <a:alpha val="60000"/>
                  </a:srgbClr>
                </a:solidFill>
              </a:rPr>
              <a:t> :</a:t>
            </a:r>
            <a:r>
              <a:rPr lang="tr-TR" sz="2800" u="sng" dirty="0"/>
              <a:t> </a:t>
            </a:r>
            <a:r>
              <a:rPr lang="en-GB" sz="2800" dirty="0"/>
              <a:t>Add, delete and show patient, doctor, admin</a:t>
            </a:r>
            <a:r>
              <a:rPr lang="tr-TR" sz="2800" dirty="0"/>
              <a:t> .</a:t>
            </a:r>
            <a:r>
              <a:rPr lang="tr-TR" sz="2800" dirty="0" err="1"/>
              <a:t>Also</a:t>
            </a:r>
            <a:r>
              <a:rPr lang="tr-TR" sz="2800" dirty="0"/>
              <a:t> </a:t>
            </a:r>
            <a:r>
              <a:rPr lang="tr-TR" sz="2800" dirty="0" err="1"/>
              <a:t>add,show,delete</a:t>
            </a:r>
            <a:r>
              <a:rPr lang="tr-TR" sz="2800" dirty="0"/>
              <a:t> a </a:t>
            </a:r>
            <a:r>
              <a:rPr lang="tr-TR" sz="2800" dirty="0" err="1"/>
              <a:t>patient</a:t>
            </a:r>
            <a:r>
              <a:rPr lang="tr-TR" sz="2800" dirty="0"/>
              <a:t> </a:t>
            </a:r>
            <a:r>
              <a:rPr lang="tr-TR" sz="2800" dirty="0" err="1"/>
              <a:t>appointment</a:t>
            </a:r>
            <a:r>
              <a:rPr lang="tr-TR" sz="2800" dirty="0"/>
              <a:t>.  </a:t>
            </a:r>
          </a:p>
          <a:p>
            <a:r>
              <a:rPr lang="tr-TR" sz="2800" b="1" u="sng" dirty="0" err="1">
                <a:solidFill>
                  <a:srgbClr val="FF0000">
                    <a:alpha val="60000"/>
                  </a:srgbClr>
                </a:solidFill>
              </a:rPr>
              <a:t>Preconditions</a:t>
            </a:r>
            <a:r>
              <a:rPr lang="tr-TR" sz="2800" b="1" u="sng" dirty="0">
                <a:solidFill>
                  <a:srgbClr val="FF0000">
                    <a:alpha val="60000"/>
                  </a:srgbClr>
                </a:solidFill>
              </a:rPr>
              <a:t> :</a:t>
            </a:r>
            <a:r>
              <a:rPr lang="tr-TR" sz="2800" dirty="0"/>
              <a:t> </a:t>
            </a:r>
            <a:r>
              <a:rPr lang="en-GB" sz="2800" dirty="0"/>
              <a:t>Admin uses and controls the system, and thanks to this system, it provides the connection between the patient, the doctor and the admin.</a:t>
            </a:r>
            <a:r>
              <a:rPr lang="tr-TR" sz="2800" dirty="0"/>
              <a:t> </a:t>
            </a:r>
          </a:p>
          <a:p>
            <a:pPr marL="0" indent="0">
              <a:buNone/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FBC849F-B9F7-4053-8E39-5E8CCE3B2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176496"/>
            <a:ext cx="11090274" cy="3979625"/>
          </a:xfrm>
        </p:spPr>
        <p:txBody>
          <a:bodyPr/>
          <a:lstStyle/>
          <a:p>
            <a:pPr marL="0" indent="0">
              <a:buNone/>
            </a:pPr>
            <a:r>
              <a:rPr lang="tr-TR" sz="2800" b="1" dirty="0"/>
              <a:t>USE CASE STEPS :   </a:t>
            </a:r>
          </a:p>
          <a:p>
            <a:pPr marL="0" indent="0">
              <a:buNone/>
            </a:pPr>
            <a:r>
              <a:rPr lang="tr-TR" sz="2400" b="1" dirty="0" err="1"/>
              <a:t>Actor</a:t>
            </a:r>
            <a:r>
              <a:rPr lang="tr-TR" sz="2400" b="1" dirty="0"/>
              <a:t>: </a:t>
            </a:r>
            <a:r>
              <a:rPr lang="tr-TR" sz="2400" b="1" dirty="0" err="1"/>
              <a:t>Admin</a:t>
            </a:r>
            <a:endParaRPr lang="tr-TR" sz="2400" b="1" dirty="0"/>
          </a:p>
          <a:p>
            <a:pPr marL="0" indent="0">
              <a:buNone/>
            </a:pPr>
            <a:r>
              <a:rPr lang="tr-TR" dirty="0"/>
              <a:t>Step 1 : </a:t>
            </a:r>
            <a:r>
              <a:rPr lang="tr-TR" dirty="0" err="1"/>
              <a:t>Sign</a:t>
            </a:r>
            <a:r>
              <a:rPr lang="tr-TR" dirty="0"/>
              <a:t> in </a:t>
            </a:r>
            <a:r>
              <a:rPr lang="tr-TR" dirty="0" err="1"/>
              <a:t>admin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Log</a:t>
            </a:r>
            <a:r>
              <a:rPr lang="tr-TR" dirty="0"/>
              <a:t> in </a:t>
            </a:r>
            <a:r>
              <a:rPr lang="tr-TR" dirty="0" err="1"/>
              <a:t>Admin</a:t>
            </a: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Step 2 :  </a:t>
            </a:r>
            <a:r>
              <a:rPr lang="tr-TR" dirty="0" err="1"/>
              <a:t>Admin</a:t>
            </a:r>
            <a:r>
              <a:rPr lang="tr-TR" dirty="0"/>
              <a:t> </a:t>
            </a:r>
            <a:r>
              <a:rPr lang="tr-TR" dirty="0" err="1"/>
              <a:t>add,show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delete</a:t>
            </a:r>
            <a:r>
              <a:rPr lang="tr-TR" dirty="0"/>
              <a:t> </a:t>
            </a:r>
            <a:r>
              <a:rPr lang="tr-TR" dirty="0" err="1"/>
              <a:t>Admin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Doctors</a:t>
            </a:r>
            <a:r>
              <a:rPr lang="tr-TR" dirty="0"/>
              <a:t>. </a:t>
            </a:r>
          </a:p>
          <a:p>
            <a:pPr marL="0" indent="0">
              <a:buNone/>
            </a:pPr>
            <a:r>
              <a:rPr lang="tr-TR" dirty="0"/>
              <a:t>Step 3 : </a:t>
            </a:r>
            <a:r>
              <a:rPr lang="tr-TR" dirty="0" err="1"/>
              <a:t>admin</a:t>
            </a:r>
            <a:r>
              <a:rPr lang="tr-TR" dirty="0"/>
              <a:t> 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patient</a:t>
            </a:r>
            <a:r>
              <a:rPr lang="tr-TR" dirty="0"/>
              <a:t> </a:t>
            </a:r>
            <a:r>
              <a:rPr lang="tr-TR" dirty="0" err="1"/>
              <a:t>registration</a:t>
            </a:r>
            <a:r>
              <a:rPr lang="tr-TR" dirty="0"/>
              <a:t> </a:t>
            </a:r>
            <a:r>
              <a:rPr lang="tr-TR" dirty="0" err="1"/>
              <a:t>appointment</a:t>
            </a:r>
            <a:r>
              <a:rPr lang="tr-TR" dirty="0"/>
              <a:t> </a:t>
            </a:r>
            <a:endParaRPr lang="en-GB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3E79DBA-A2E9-4599-9308-FC9F5599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8599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67FAFD-213A-41C2-9079-06503561F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780585"/>
            <a:ext cx="11090274" cy="5312239"/>
          </a:xfrm>
        </p:spPr>
        <p:txBody>
          <a:bodyPr/>
          <a:lstStyle/>
          <a:p>
            <a:pPr marL="0" indent="0">
              <a:buNone/>
            </a:pPr>
            <a:r>
              <a:rPr lang="tr-TR" sz="2400" b="1" dirty="0"/>
              <a:t>USE CASE STEPS  </a:t>
            </a:r>
            <a:r>
              <a:rPr lang="tr-TR" sz="2400" b="1" dirty="0" err="1"/>
              <a:t>cont</a:t>
            </a:r>
            <a:r>
              <a:rPr lang="tr-TR" sz="2400" b="1" dirty="0"/>
              <a:t>:   </a:t>
            </a:r>
          </a:p>
          <a:p>
            <a:r>
              <a:rPr lang="tr-TR" sz="2400" b="1" dirty="0" err="1"/>
              <a:t>Actor</a:t>
            </a:r>
            <a:r>
              <a:rPr lang="tr-TR" sz="2400" b="1" dirty="0"/>
              <a:t> : </a:t>
            </a:r>
            <a:r>
              <a:rPr lang="tr-TR" sz="2400" b="1" dirty="0" err="1"/>
              <a:t>Doctor</a:t>
            </a:r>
            <a:r>
              <a:rPr lang="tr-TR" sz="2400" b="1" dirty="0"/>
              <a:t> </a:t>
            </a:r>
          </a:p>
          <a:p>
            <a:r>
              <a:rPr lang="tr-TR" dirty="0"/>
              <a:t>Step 1 : </a:t>
            </a:r>
            <a:r>
              <a:rPr lang="tr-TR" dirty="0" err="1"/>
              <a:t>Doctor</a:t>
            </a:r>
            <a:r>
              <a:rPr lang="tr-TR" dirty="0"/>
              <a:t> </a:t>
            </a:r>
            <a:r>
              <a:rPr lang="tr-TR" dirty="0" err="1"/>
              <a:t>show</a:t>
            </a:r>
            <a:r>
              <a:rPr lang="tr-TR" dirty="0"/>
              <a:t> </a:t>
            </a:r>
            <a:r>
              <a:rPr lang="tr-TR" dirty="0" err="1"/>
              <a:t>patients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appointments</a:t>
            </a:r>
            <a:r>
              <a:rPr lang="tr-TR" dirty="0"/>
              <a:t>  </a:t>
            </a:r>
          </a:p>
          <a:p>
            <a:r>
              <a:rPr lang="tr-TR" sz="2400" b="1" dirty="0" err="1"/>
              <a:t>Actor</a:t>
            </a:r>
            <a:r>
              <a:rPr lang="tr-TR" sz="2400" b="1" dirty="0"/>
              <a:t> : </a:t>
            </a:r>
            <a:r>
              <a:rPr lang="tr-TR" sz="2400" b="1" dirty="0" err="1"/>
              <a:t>Patients</a:t>
            </a:r>
            <a:r>
              <a:rPr lang="tr-TR" sz="2400" b="1" dirty="0"/>
              <a:t> </a:t>
            </a:r>
          </a:p>
          <a:p>
            <a:r>
              <a:rPr lang="tr-TR" dirty="0"/>
              <a:t>Step 1 : Show </a:t>
            </a:r>
            <a:r>
              <a:rPr lang="tr-TR" dirty="0" err="1"/>
              <a:t>available</a:t>
            </a:r>
            <a:r>
              <a:rPr lang="tr-TR" dirty="0"/>
              <a:t> </a:t>
            </a:r>
            <a:r>
              <a:rPr lang="tr-TR" dirty="0" err="1"/>
              <a:t>appointment</a:t>
            </a:r>
            <a:r>
              <a:rPr lang="tr-TR" dirty="0"/>
              <a:t> </a:t>
            </a:r>
            <a:r>
              <a:rPr lang="tr-TR" dirty="0" err="1"/>
              <a:t>times</a:t>
            </a:r>
            <a:r>
              <a:rPr lang="tr-TR" dirty="0"/>
              <a:t>  </a:t>
            </a:r>
          </a:p>
          <a:p>
            <a:r>
              <a:rPr lang="tr-TR" dirty="0"/>
              <a:t>Step 2 : </a:t>
            </a:r>
            <a:r>
              <a:rPr lang="tr-TR" dirty="0" err="1"/>
              <a:t>make</a:t>
            </a:r>
            <a:r>
              <a:rPr lang="tr-TR" dirty="0"/>
              <a:t> an </a:t>
            </a:r>
            <a:r>
              <a:rPr lang="tr-TR" dirty="0" err="1"/>
              <a:t>appointment</a:t>
            </a:r>
            <a:r>
              <a:rPr lang="tr-TR" dirty="0"/>
              <a:t> </a:t>
            </a:r>
          </a:p>
          <a:p>
            <a:r>
              <a:rPr lang="tr-TR" dirty="0"/>
              <a:t>Step 3 : </a:t>
            </a:r>
            <a:r>
              <a:rPr lang="tr-TR" dirty="0" err="1"/>
              <a:t>choose</a:t>
            </a:r>
            <a:r>
              <a:rPr lang="tr-TR" dirty="0"/>
              <a:t> </a:t>
            </a:r>
            <a:r>
              <a:rPr lang="tr-TR" dirty="0" err="1"/>
              <a:t>doctor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clinic</a:t>
            </a:r>
            <a:r>
              <a:rPr lang="tr-TR" dirty="0"/>
              <a:t> </a:t>
            </a:r>
          </a:p>
          <a:p>
            <a:endParaRPr lang="tr-TR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3D9158-9A2C-46BD-83A1-4131EC5D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4426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B6898F45-B7C6-4647-912F-D2FBF38E79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tretch/>
        </p:blipFill>
        <p:spPr>
          <a:xfrm>
            <a:off x="2309253" y="68263"/>
            <a:ext cx="7573493" cy="6721475"/>
          </a:xfrm>
          <a:noFill/>
        </p:spPr>
      </p:pic>
      <p:sp>
        <p:nvSpPr>
          <p:cNvPr id="4" name="Veri Yer Tutucusu 3" hidden="1">
            <a:extLst>
              <a:ext uri="{FF2B5EF4-FFF2-40B4-BE49-F238E27FC236}">
                <a16:creationId xmlns:a16="http://schemas.microsoft.com/office/drawing/2014/main" id="{56D01634-F2F5-4F31-B36A-FA92B4DE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r>
              <a:rPr lang="tr-TR"/>
              <a:t>2 Şubat 20XX, Salı</a:t>
            </a:r>
          </a:p>
        </p:txBody>
      </p:sp>
      <p:sp>
        <p:nvSpPr>
          <p:cNvPr id="6" name="Slayt Numarası Yer Tutucusu 5" hidden="1">
            <a:extLst>
              <a:ext uri="{FF2B5EF4-FFF2-40B4-BE49-F238E27FC236}">
                <a16:creationId xmlns:a16="http://schemas.microsoft.com/office/drawing/2014/main" id="{CF8B2B3E-DFD0-46D3-96B9-CD0AD848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tr-TR" smtClean="0"/>
              <a:pPr rtl="0">
                <a:spcAft>
                  <a:spcPts val="600"/>
                </a:spcAft>
              </a:pPr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6258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tr-TR" dirty="0"/>
              <a:t>THANK YOU</a:t>
            </a:r>
            <a:r>
              <a:rPr lang="tr-TR" dirty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  <p:sp>
        <p:nvSpPr>
          <p:cNvPr id="23" name="Alt Başlık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tr-TR" dirty="0"/>
              <a:t>TOLGA BOROĞLU </a:t>
            </a:r>
          </a:p>
          <a:p>
            <a:pPr rtl="0"/>
            <a:r>
              <a:rPr lang="tr-TR" dirty="0">
                <a:hlinkClick r:id="rId2"/>
              </a:rPr>
              <a:t>tolgaboroglu@gmail.com</a:t>
            </a:r>
            <a:r>
              <a:rPr lang="tr-TR" dirty="0"/>
              <a:t> </a:t>
            </a:r>
          </a:p>
          <a:p>
            <a:pPr rtl="0"/>
            <a:r>
              <a:rPr lang="tr-TR" dirty="0">
                <a:hlinkClick r:id="rId3"/>
              </a:rPr>
              <a:t>https://www.teknovblog.com/</a:t>
            </a:r>
            <a:r>
              <a:rPr lang="tr-TR" dirty="0"/>
              <a:t> </a:t>
            </a:r>
          </a:p>
          <a:p>
            <a:pPr rtl="0"/>
            <a:endParaRPr lang="tr-TR" dirty="0"/>
          </a:p>
        </p:txBody>
      </p:sp>
      <p:pic>
        <p:nvPicPr>
          <p:cNvPr id="27" name="Resim Yer Tutucusu 26" descr="Veri Noktaları Dijital arka planı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Resim Yer Tutucusu 32" descr="Veri Noktaları Dijital arka planı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tr-TR" smtClean="0"/>
              <a:pPr rtl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592.tgt.Office_50301377_TF33713516_Win32_OJ112196127.potx" id="{BF394F44-30C1-4C04-B59A-E4AA2608C8F0}" vid="{3EE38AD3-D7C6-4B0B-8677-B0CED5DA8C99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d9f67b74-bf64-423f-a4de-d9055ea0eba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4D08E16D3FBC44BAFB08EEF061E9C0" ma:contentTypeVersion="4" ma:contentTypeDescription="Create a new document." ma:contentTypeScope="" ma:versionID="88fc6882a65a6623fe46280f588342aa">
  <xsd:schema xmlns:xsd="http://www.w3.org/2001/XMLSchema" xmlns:xs="http://www.w3.org/2001/XMLSchema" xmlns:p="http://schemas.microsoft.com/office/2006/metadata/properties" xmlns:ns3="d9f67b74-bf64-423f-a4de-d9055ea0eba8" targetNamespace="http://schemas.microsoft.com/office/2006/metadata/properties" ma:root="true" ma:fieldsID="7fbde58cd212e4461922da3739b161c8" ns3:_="">
    <xsd:import namespace="d9f67b74-bf64-423f-a4de-d9055ea0eb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f67b74-bf64-423f-a4de-d9055ea0eb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d9f67b74-bf64-423f-a4de-d9055ea0eba8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3FA843-C74B-45C3-A689-51530F7285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f67b74-bf64-423f-a4de-d9055ea0eb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3B kayan tasarım</Template>
  <TotalTime>170</TotalTime>
  <Words>222</Words>
  <Application>Microsoft Office PowerPoint</Application>
  <PresentationFormat>Geniş ekran</PresentationFormat>
  <Paragraphs>52</Paragraphs>
  <Slides>10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Times New Roman</vt:lpstr>
      <vt:lpstr>3DFloatVTI</vt:lpstr>
      <vt:lpstr>SOFTWARE ENGINEERING</vt:lpstr>
      <vt:lpstr>TOPIC :</vt:lpstr>
      <vt:lpstr>USE CASE SCENARIO AND DIAGRAM</vt:lpstr>
      <vt:lpstr>Associations and multiplicity </vt:lpstr>
      <vt:lpstr>Use Case Scenario</vt:lpstr>
      <vt:lpstr>PowerPoint Sunusu</vt:lpstr>
      <vt:lpstr>PowerPoint Sunusu</vt:lpstr>
      <vt:lpstr>PowerPoint Sunusu</vt:lpstr>
      <vt:lpstr>THANK YOU</vt:lpstr>
      <vt:lpstr>Başlamanın en iyi yolu konuşmayı bırakıp harekete geçmektir.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Tolga Boroglu</dc:creator>
  <cp:lastModifiedBy>Tolga Boroglu</cp:lastModifiedBy>
  <cp:revision>1</cp:revision>
  <dcterms:created xsi:type="dcterms:W3CDTF">2022-01-21T08:32:26Z</dcterms:created>
  <dcterms:modified xsi:type="dcterms:W3CDTF">2022-01-21T11:24:28Z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0x010100F34D08E16D3FBC44BAFB08EEF061E9C0</vt:lpwstr>
  </property>
</Properties>
</file>