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5" r:id="rId5"/>
  </p:sldMasterIdLst>
  <p:notesMasterIdLst>
    <p:notesMasterId r:id="rId63"/>
  </p:notesMasterIdLst>
  <p:sldIdLst>
    <p:sldId id="258" r:id="rId6"/>
    <p:sldId id="284" r:id="rId7"/>
    <p:sldId id="256" r:id="rId8"/>
    <p:sldId id="257" r:id="rId9"/>
    <p:sldId id="332" r:id="rId10"/>
    <p:sldId id="259" r:id="rId11"/>
    <p:sldId id="260" r:id="rId12"/>
    <p:sldId id="26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33" r:id="rId40"/>
    <p:sldId id="334" r:id="rId41"/>
    <p:sldId id="330" r:id="rId42"/>
    <p:sldId id="331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91" autoAdjust="0"/>
  </p:normalViewPr>
  <p:slideViewPr>
    <p:cSldViewPr snapToGrid="0" snapToObjects="1">
      <p:cViewPr varScale="1">
        <p:scale>
          <a:sx n="89" d="100"/>
          <a:sy n="89" d="100"/>
        </p:scale>
        <p:origin x="17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62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633B-D686-FBDC-E312-CFF005614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A7BCE-5487-8C77-C0F0-337260D1D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0A140-60CA-475E-109C-C0849CA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01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41FA-D091-6A85-DDCD-F933AB3E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73B83-4A74-3F21-A242-F01B6A39D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259BF0-692C-657A-086D-3A3506379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48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5DE7D-4943-4CA7-53FD-2E8FEAC3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748D6-062E-3112-437D-7FAB9F59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2BD85-2025-1966-E35F-E2A35824B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6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BE1C2-5B82-D728-943C-8BD83893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A5B34-CB37-AF9F-A2E1-2F79D19F8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E0CA5-F99D-0284-DB32-CEBBF06A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76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0AF5-7015-EE5A-567E-9786CF1A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CE363-02C9-9894-1202-88B597A3A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B3D34-5725-E97F-35E6-22A44C94A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1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69F1-8A18-829B-4349-CDEAF4C3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76E82-11A9-923B-93F5-471BC5992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DCD0A-363C-0D04-EA1A-709B5D3E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5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166D-73C1-5A8A-E1CF-F1384399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5FD7C-F2CE-2A58-1C33-ACA312B89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8E3D1-A3F3-A37C-B559-75EDC7F0D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1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49C8-848D-0D0F-8CF9-AD940B38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1F3A1-881F-A110-FC4F-3EB691234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BD706-D29A-6041-F66D-B165FFCB8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74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926C0-9042-0474-6BD4-D90E0559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7F746-7FD9-D557-4767-245E8E239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DDEF9-B00A-00AD-178F-B14F5CCD7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35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28C1-0B5F-7C9E-5ABD-457E14CD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91DC9-95E0-E5A8-9556-42D864752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892CD-A28D-80C2-4264-2D897C574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2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93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43A1-7E70-5553-B680-11F5FCAEA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55BB-04F5-9BF2-5528-0CF919D87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0B787-5AAC-DCC9-93AB-1C6B53625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1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35FF-F100-3B19-7DB6-D5D7CD13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DE0B7-F3C2-2EB5-CBFB-38A4444A4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372A9-C333-C0E7-A11A-00D4C967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05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C798-65D9-8013-7CC3-15991133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2426F-1806-A2DE-3E45-B64A4E32C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FF71-B839-7066-EE3D-85C4D397E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1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930C-D2B6-240C-997F-243F98A5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3B200-D796-16CF-9E0B-F694196CB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C1CE0-B863-8D89-22EB-59F81C9DD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744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4DDC-7BE2-5DA0-3AF2-DF040CDBC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80B0E-111B-37F7-C7C8-CF56F3F59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2C939-AECB-363D-8375-92B8C3AC7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95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3753-B2E7-D3A9-8469-6B97032B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B7FE2-4DB1-C584-C514-EB59BAD4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2EC32-5AFF-E2D9-B5ED-183502466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54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2A291-74DC-5190-F2EA-94A9DB72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9CDAF8-3396-BE36-CD66-8259478B5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FCD-0356-476A-C175-8D7927B92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761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8C17E-57D9-3C4B-3023-651DD41A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78116-1814-21C8-EB3C-4759D93D4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8A32A-ABB0-2AEB-0E67-D52A955E6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632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ED36A-C7AA-F786-80D9-1C817D0D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4F9FE-268E-BC2B-6220-F28B4F559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9F754-52E0-BDC9-DBC3-3CC734C31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005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3BF-8BE4-3F04-3CD1-DC11329D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4E4F4-D5A3-071F-7047-38151436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F45FC-000C-7430-2E70-47C8A0B7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B2C03-DCF5-AED9-5867-D5CA98CB3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6C479-D02F-2680-B952-33A7F62E7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96851-61FB-1778-5198-21F066430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59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721B-1BC9-AC99-9C65-A472BB02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46B1B-89B1-BC81-19D5-BFADC68F8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3CD95-38A0-48A9-3FDA-3599CA7E9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7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BFE7-A778-6F7D-602B-8C7411EC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80F7A-F81F-8C96-6792-E04937E56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754B4-29F9-F067-A3ED-FCFDFF0BB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86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47A86-3707-9304-6D85-1D42136C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7067F-4ADF-DCBB-30A3-2D863056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9D746-6062-81BA-E297-2895ADBB6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2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595E-39A8-1E17-EAD1-ECF6DEAF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B530B-B420-602E-9FAE-A5F5AA2AE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7F985-3665-E96F-FE2B-34DC0EECD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25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9E27-0F7D-239B-82C3-E4DF66D6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62CF5-80D3-DE45-C238-63281A982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2CCD2-7097-FCBF-5F7B-F6FCDA08D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2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39751-D1EC-EF8D-9C3B-122DCC73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D8E3B-8984-2C90-3AD0-955F9CF46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3ED3D-CBEF-5B26-1981-45D9440E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AE76F-65D4-9DDC-A35E-64629A5B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05483-EF59-97A9-73EF-129D83BCA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AB44C-94DF-C108-C480-FCC51DBBC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1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- No image (tange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"/>
          <p:cNvSpPr/>
          <p:nvPr/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rgbClr val="F580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" name="Rectangle 4"/>
          <p:cNvSpPr/>
          <p:nvPr/>
        </p:nvSpPr>
        <p:spPr>
          <a:xfrm rot="720000">
            <a:off x="-579732" y="-1276191"/>
            <a:ext cx="11275070" cy="911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687"/>
                </a:moveTo>
                <a:lnTo>
                  <a:pt x="21573" y="0"/>
                </a:lnTo>
                <a:cubicBezTo>
                  <a:pt x="21576" y="5764"/>
                  <a:pt x="21597" y="10893"/>
                  <a:pt x="21600" y="16658"/>
                </a:cubicBezTo>
                <a:lnTo>
                  <a:pt x="2732" y="21600"/>
                </a:lnTo>
                <a:lnTo>
                  <a:pt x="0" y="568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270000" y="2691039"/>
            <a:ext cx="8512060" cy="1325564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4241946"/>
            <a:ext cx="8509000" cy="20480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2286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4572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6858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9144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1" y="387166"/>
            <a:ext cx="2197504" cy="99766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22843" y="6397508"/>
            <a:ext cx="307440" cy="3073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9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1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587500"/>
            <a:ext cx="10160000" cy="178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63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2E2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2E24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67" name="Bullet points go here using the em dash which is house style, can be two or three lines long, leave a space between bullets…"/>
          <p:cNvSpPr txBox="1">
            <a:spLocks noGrp="1"/>
          </p:cNvSpPr>
          <p:nvPr>
            <p:ph type="body" sz="half" idx="22"/>
          </p:nvPr>
        </p:nvSpPr>
        <p:spPr>
          <a:xfrm>
            <a:off x="698500" y="3686004"/>
            <a:ext cx="10160000" cy="1781342"/>
          </a:xfrm>
          <a:prstGeom prst="rect">
            <a:avLst/>
          </a:prstGeom>
        </p:spPr>
        <p:txBody>
          <a:bodyPr lIns="0" tIns="0" rIns="0" bIns="0"/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go here using the em dash which is house style, can be two or three lines long, leave a space between bullets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can be shorter too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logo in the bottom left corner can be removed if not needed, only use on red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page number and presentation title bottom right uses the secondary colour palette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2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40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2E2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2E24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144" name="TextBox 6"/>
          <p:cNvSpPr txBox="1">
            <a:spLocks noGrp="1"/>
          </p:cNvSpPr>
          <p:nvPr>
            <p:ph type="body" sz="half" idx="22"/>
          </p:nvPr>
        </p:nvSpPr>
        <p:spPr>
          <a:xfrm>
            <a:off x="698500" y="1584987"/>
            <a:ext cx="9528175" cy="320479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Larger bullet points go here using an arrow which has been added as an image at 135% of text size, can be more two or three lines long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Bullet points can be shorter too, leave a space between bullets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Larger bullet points go here using an arrow which has been added as an image at 150% of text size, can be more two or three lines long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Bullet points can be shorter too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Text"/>
          <p:cNvSpPr txBox="1">
            <a:spLocks noGrp="1"/>
          </p:cNvSpPr>
          <p:nvPr>
            <p:ph type="title"/>
          </p:nvPr>
        </p:nvSpPr>
        <p:spPr>
          <a:xfrm>
            <a:off x="699653" y="635000"/>
            <a:ext cx="9842501" cy="6291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3200">
                <a:solidFill>
                  <a:srgbClr val="D52B1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7139" y="2163618"/>
            <a:ext cx="6172201" cy="337487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20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9" r:id="rId3"/>
    <p:sldLayoutId id="2147483669" r:id="rId4"/>
    <p:sldLayoutId id="2147483670" r:id="rId5"/>
    <p:sldLayoutId id="2147483673" r:id="rId6"/>
    <p:sldLayoutId id="2147483674" r:id="rId7"/>
  </p:sldLayoutIdLst>
  <p:transition spd="med"/>
  <p:hf hdr="0" dt="0"/>
  <p:txStyles>
    <p:titleStyle>
      <a:lvl1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171450" marR="0" indent="-17145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657225" marR="0" indent="-200025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154430" marR="0" indent="-24003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638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0955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5527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0099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671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924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abcode.mdx.ac.uk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logi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book/be/v2/Git-on-the-Server-Generating-Your-SSH-Public-Key#:~:text=4.3%20Git%20on%20the%20Server%20%2D%20Generating%20Your%20SSH%20Public%20Key&amp;text=First%20it%20confirms%20where%20you,when%20you%20use%20the%20key.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olgagirici/PDE3802.gi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bc@mail.com" TargetMode="External"/><Relationship Id="rId4" Type="http://schemas.openxmlformats.org/officeDocument/2006/relationships/hyperlink" Target="https://libinruan.gitlab.io/2020/02/07/How-to-Push-from-Colab-to-GitLab-A-Personal-Access-Token-Approach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%3cpartners-github-username%3e/hello-world.git" TargetMode="External"/><Relationship Id="rId4" Type="http://schemas.openxmlformats.org/officeDocument/2006/relationships/hyperlink" Target="https://github.com/%3cgithub-username%3e/hello-world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hyperlink" Target="https://help.github.com/articles/adding-a-new-ssh-key-to-your-github-accoun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lp.github.com/articles/generating-a-new-ssh-key-and-adding-it-to-the-ssh-agent/" TargetMode="External"/><Relationship Id="rId5" Type="http://schemas.openxmlformats.org/officeDocument/2006/relationships/hyperlink" Target="https://help.github.com/articles/working-with-ssh-key-passphrases/" TargetMode="External"/><Relationship Id="rId4" Type="http://schemas.openxmlformats.org/officeDocument/2006/relationships/hyperlink" Target="https://help.github.com/articles/caching-your-github-password-in-gi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over page title here arial bl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tr-TR" dirty="0"/>
              <a:t>PDE 3802</a:t>
            </a:r>
            <a:br>
              <a:rPr lang="tr-TR" dirty="0"/>
            </a:br>
            <a:r>
              <a:rPr lang="tr-TR" dirty="0"/>
              <a:t>AI For Robotıcs</a:t>
            </a:r>
            <a:endParaRPr lang="en-GB" dirty="0"/>
          </a:p>
        </p:txBody>
      </p:sp>
      <p:sp>
        <p:nvSpPr>
          <p:cNvPr id="346" name="Subtitle here in Arial regular, tangerine angle in plac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TR" dirty="0"/>
              <a:t>Week 1</a:t>
            </a:r>
          </a:p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Git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Labcode</a:t>
            </a:r>
            <a:endParaRPr lang="tr-TR" dirty="0"/>
          </a:p>
          <a:p>
            <a:endParaRPr lang="tr-TR" dirty="0"/>
          </a:p>
          <a:p>
            <a:r>
              <a:rPr lang="tr-TR" dirty="0"/>
              <a:t>Dr. Tolga Girici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4A4CF-52D2-DEC4-049F-C7FC744333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77F2C-66CE-8D87-D0CA-A93C32F9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5043332-FC76-9419-157D-D678CAB4A2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F9C95A00-0295-1591-FCAC-6290B9971EB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9F1C-9E6B-5E85-FD2C-AD745A8258C3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Why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Learn</a:t>
            </a:r>
            <a:r>
              <a:rPr lang="tr-TR" sz="3600" b="1" dirty="0">
                <a:solidFill>
                  <a:srgbClr val="2E2452"/>
                </a:solidFill>
              </a:rPr>
              <a:t> Git (</a:t>
            </a:r>
            <a:r>
              <a:rPr lang="tr-TR" sz="3600" b="1" dirty="0" err="1">
                <a:solidFill>
                  <a:srgbClr val="2E2452"/>
                </a:solidFill>
              </a:rPr>
              <a:t>or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any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version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control</a:t>
            </a:r>
            <a:r>
              <a:rPr lang="tr-TR" sz="3600" b="1" dirty="0">
                <a:solidFill>
                  <a:srgbClr val="2E2452"/>
                </a:solidFill>
              </a:rPr>
              <a:t>)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B9D5509-9B13-62D2-9993-EEF6607265C5}"/>
              </a:ext>
            </a:extLst>
          </p:cNvPr>
          <p:cNvSpPr txBox="1">
            <a:spLocks/>
          </p:cNvSpPr>
          <p:nvPr/>
        </p:nvSpPr>
        <p:spPr>
          <a:xfrm>
            <a:off x="698501" y="1211593"/>
            <a:ext cx="6393676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Attractive skill for employment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Version control is </a:t>
            </a:r>
            <a:r>
              <a:rPr lang="en-GB" sz="3600" strike="sngStrike" dirty="0">
                <a:solidFill>
                  <a:srgbClr val="212121"/>
                </a:solidFill>
                <a:latin typeface="Calibri" panose="020F0502020204030204" pitchFamily="34" charset="0"/>
              </a:rPr>
              <a:t>useful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essential when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 write code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Enables teams to easily collaborate on 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same codebase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Enables you to contribute to open source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projects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You’ll never lose anything again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9DFAA-9A77-73E6-EE2C-373D88AE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12" y="-96001"/>
            <a:ext cx="4441722" cy="5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7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0A1D-84DC-E446-48A5-8EF667D8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83764-C2D6-EF11-2C9C-A6F3C68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57" y="3486300"/>
            <a:ext cx="4067743" cy="2829320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1CDD61B0-6CF3-CECA-D9A5-7B451E9AF5D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09B0908-9CEA-D56F-5D58-1A49B231936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67ED-D525-7192-6673-47504F100499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Git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0D525B8-E757-FA1F-48CE-3B0CE657CA79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Version control system that allows you to track files and file changes in a repository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(“repo”)</a:t>
            </a: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Primarily used by software developers to keep a history of all changes made to their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code. 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This means that they can roll back changes (or switch to older versions) as far back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as when they started using Git in their project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Most widely used version control system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Alternatives: Mercurial, Subversion, CVS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Runs from the command line (usually)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Can be used alone or in a team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651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210E-A2DC-E20A-E978-DFE679C2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DBEB7-2BF1-E028-2C32-30135806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98" y="252447"/>
            <a:ext cx="4067743" cy="2829320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441DC02D-51ED-31DB-2447-52294EF654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BAF0A481-5A58-9C1B-74FC-7454749EB04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8192-2B15-BFA1-8744-A4A2D7280354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Let’s download</a:t>
            </a: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now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A23F1E8-951D-F9DA-E1DA-8978400619B8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Platform Normal Git Installation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MS-Windows 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  <a:hlinkClick r:id="rId4"/>
              </a:rPr>
              <a:t>https://git-scm.com/download/win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OS X 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  <a:hlinkClick r:id="rId5"/>
              </a:rPr>
              <a:t>https://git-scm.com/download/mac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Debian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Ubuntu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apt-get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Hat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Centos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yum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users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also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need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Bash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4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50F4-5F48-A7A5-05B9-C9A3FAFA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2F695BD-D47E-EED3-AC68-37E358626C4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223076E-7F7D-A5CC-8B3C-D168B58364B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5A822-9EF4-9402-D460-650CC66C25F5}"/>
              </a:ext>
            </a:extLst>
          </p:cNvPr>
          <p:cNvSpPr txBox="1"/>
          <p:nvPr/>
        </p:nvSpPr>
        <p:spPr>
          <a:xfrm>
            <a:off x="319359" y="155264"/>
            <a:ext cx="9995518" cy="959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Software developers need to be able to work </a:t>
            </a:r>
            <a:endParaRPr kumimoji="0" lang="tr-TR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with others on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200" b="1" dirty="0">
                <a:solidFill>
                  <a:srgbClr val="2E2452"/>
                </a:solidFill>
              </a:rPr>
              <a:t> </a:t>
            </a: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same codebase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4AA22AA-1F8B-BF80-9255-42E529F78CD6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1F709-1106-8267-09C8-3C63A416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" y="1571366"/>
            <a:ext cx="1209843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73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6C29C-41F9-E84E-9256-A051DB6E6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9C744BC-5F37-0E06-9C2D-252BD9D90A5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6FACD37-2F8F-CBC4-9E73-5084E827BA2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7CA6-4D65-7B05-A061-92389D6EA574}"/>
              </a:ext>
            </a:extLst>
          </p:cNvPr>
          <p:cNvSpPr txBox="1"/>
          <p:nvPr/>
        </p:nvSpPr>
        <p:spPr>
          <a:xfrm>
            <a:off x="319359" y="155264"/>
            <a:ext cx="9995518" cy="959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C99DDE-9129-F566-BD95-41509E5691C1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Allows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you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put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your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online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Largest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code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host in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world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hosting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service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repositories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web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interface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explore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repositories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social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network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programmers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Alternative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Bitbucket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Benefits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Backup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files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Visual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interface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navigating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Makes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repo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collaboration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(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and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viewing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open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source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code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)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easy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does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not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require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(but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requires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5122" name="Picture 2" descr="Home - The GitHub Blog">
            <a:extLst>
              <a:ext uri="{FF2B5EF4-FFF2-40B4-BE49-F238E27FC236}">
                <a16:creationId xmlns:a16="http://schemas.microsoft.com/office/drawing/2014/main" id="{5E53775C-F73F-6CC7-210C-50E2F92F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2393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47ACB7-59D2-441A-C208-4490F2061821}"/>
              </a:ext>
            </a:extLst>
          </p:cNvPr>
          <p:cNvSpPr txBox="1"/>
          <p:nvPr/>
        </p:nvSpPr>
        <p:spPr>
          <a:xfrm>
            <a:off x="8018145" y="1823635"/>
            <a:ext cx="255460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https://github.com/login</a:t>
            </a:r>
            <a:r>
              <a:rPr lang="tr-TR" dirty="0"/>
              <a:t> </a:t>
            </a:r>
            <a:endParaRPr lang="en-GB" dirty="0"/>
          </a:p>
        </p:txBody>
      </p:sp>
      <p:pic>
        <p:nvPicPr>
          <p:cNvPr id="5124" name="Picture 4" descr="How do I backup GitLab, and why is it important? - BackupLABS">
            <a:extLst>
              <a:ext uri="{FF2B5EF4-FFF2-40B4-BE49-F238E27FC236}">
                <a16:creationId xmlns:a16="http://schemas.microsoft.com/office/drawing/2014/main" id="{EF4C3A9D-2B3E-25A4-8680-2C7D3524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7" y="21363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36E2F-F6F5-9A5B-3B7E-755BC681A5F8}"/>
              </a:ext>
            </a:extLst>
          </p:cNvPr>
          <p:cNvSpPr txBox="1"/>
          <p:nvPr/>
        </p:nvSpPr>
        <p:spPr>
          <a:xfrm>
            <a:off x="8866823" y="3734007"/>
            <a:ext cx="22917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Projects · GitLab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43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8659-6260-44C4-1244-AF0A8A45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D3B871E-DCA1-2201-BC59-0F13DC4D2CE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DC227FA-E2DC-D4A5-C344-710623C00E6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5E6C7-7947-D0D6-86A6-080F77005728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Enterprise?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28C2F8B-717D-55E2-5DEF-0FD289F27E58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Professional application of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All repository data is stored on private and/or local machines and networks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Where GitHub is the public, 'Social Network' for programming and programmers,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Enterprise is the private, professional application of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Because GitHub and GitHub Enterprise have a similar structure and are based off the git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language, interacting with the two is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is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almost identical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 descr="GitHub Enterprise Server Managed / SaaS Service | iTMethods">
            <a:extLst>
              <a:ext uri="{FF2B5EF4-FFF2-40B4-BE49-F238E27FC236}">
                <a16:creationId xmlns:a16="http://schemas.microsoft.com/office/drawing/2014/main" id="{6BE3C703-C572-9450-1105-40E5BC37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506050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24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0739-BD9D-53A6-E904-25462DAE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2CBEA53-43A8-9BF7-D0A9-8AD50DF7394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CC44139D-B6D3-E542-0CC8-99EAFF4B0E0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63246-8136-53A3-2F42-A19C82962106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CDFB5A-F14E-1E8E-D1DF-62F3378603F4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6958361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There was a time before GUIs when everyone interacted with the computer using text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commands in what we call a command-line interface (CLI).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Everything you can do in a windowed (GUI) environment,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 can do in the terminal — and faster.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What Is a Shell?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 shell is a type of command-line program that contains a simple,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text-based user interface, enabling us to access all of an operating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system's services.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Running applications, checking settings such as free hard drive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space, and even web browsing can all happen from the shell.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DD4C4-6472-1CA7-91CB-DEE0203A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24" y="758284"/>
            <a:ext cx="4463127" cy="217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3C1E4-099B-04D0-78BB-D317E52B3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469" y="3117423"/>
            <a:ext cx="4696960" cy="1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8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C039-253D-9ADB-B445-2D2541EA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EB5014A-7EF4-853B-B358-54272166DF6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580BB23-8756-081B-0D11-B0847A051E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67359-CBDC-777F-C975-8D733BB5AF3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Windows users (arguably) have it harder than Mac users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6B8DBD5-762B-D49B-5CFA-56FC818CF100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Users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In Windows, you can access a shell in several ways: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Command Prompt: A legacy DOS-based shell. Press Win-R to open a Run dialog. Then, enter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cmd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to open the shell.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PowerShell: The official Windows-native shell and scripting language, intended to replace 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antiquated Command Prompt.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Subsystem for Linux: New to Windows 10, this allows you to run Ubuntu (a popular Linux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distribution) natively in Windows. You must turn on this Windows feature manually.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In this lesson, we will use a popular UNIX shell called bash. If you have not already, we recommend installing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  <a:hlinkClick r:id="rId3"/>
              </a:rPr>
              <a:t>Git Bash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What Is Git Bash? Git Bash provides a set of executables that emulate bash commands in the Windows shells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147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CCE9-D415-8270-4EB1-88E75F87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CE3BD63C-90CD-7388-AC7E-FF82C4C16BF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C5D8867-0D66-D77B-9C6A-6C3ED235F2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D067B-A80F-EE48-89A4-8BB8F0DE218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Recap: some commands from the command line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D1711B6-3E43-EC36-0D49-2E5E73C0B577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0BB9E-12E9-31EF-736C-03BA9AC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9" y="823549"/>
            <a:ext cx="1180312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55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1381-1AEF-7FBE-DA7D-93C02F40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1FDA8BF-F8F8-20AB-DFDE-238D83B87D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AE1CCAD-9701-9CD3-5F9A-B7178E1E36E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1FB00-6743-ADDB-76E7-9923AEE064A2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General format for commands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081E8D0-DC04-AC8A-3507-BA1013346F60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&lt;command&gt; -&lt;options&gt; &lt;arguments&gt;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&lt;command&gt;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is the action we want the computer to take.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&lt;options&gt;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(or "flags") modify the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behavior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of the command.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&lt;arguments&gt;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are the things we want the command to act on.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Example: </a:t>
            </a: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ls -a ~/Desktop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would list all files and folders, including hidden ones (-a), in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the Desktop folder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8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96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PDE 3802 Week 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1D315-DD53-0037-2A64-CBDE22C7D72A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Lecture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Objectives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and</a:t>
            </a:r>
            <a:r>
              <a:rPr lang="tr-TR" sz="3600" b="1" dirty="0">
                <a:solidFill>
                  <a:srgbClr val="2E2452"/>
                </a:solidFill>
              </a:rPr>
              <a:t> Plan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2702333-E3BB-BC02-091E-6A3441E95583}"/>
              </a:ext>
            </a:extLst>
          </p:cNvPr>
          <p:cNvSpPr txBox="1">
            <a:spLocks/>
          </p:cNvSpPr>
          <p:nvPr/>
        </p:nvSpPr>
        <p:spPr>
          <a:xfrm>
            <a:off x="698500" y="1218737"/>
            <a:ext cx="9528175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Explain the value of Git and GitHub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Understand how Git works with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Creating and changing content in our own GitHub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Clone and fork a GitHub repo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Applying Git version control to folders on our local machines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Cloning and forking someone else’s GitHub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773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CD82E-8116-3F26-116F-69D36984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06D2E86-B7B9-B49E-ACD7-7B921C98647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F23ED56-7899-9EE7-30A2-673AE73AD56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0E5D-37E5-FAC9-E438-3F8190A3856A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config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B5D9A9-6852-3409-8462-D955D0CD1011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instructions: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https://git-scm.com/book/en/v2/Getting-Started-Installing-Git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check if your Git installation was successful, try to run Git from the command line: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--version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should see something like git version 2.5.0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Git Bash (Windows) or Terminal (Mac/Linux) and set your username and email: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config --global user.name “YOUR FULL NAME”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config --global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“YOUR EMAIL”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same email address you used with your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identifiers will be added to your commits and show up when you push your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GitHub from the command line!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 this later)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Generate SSH keys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336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7A65-9BA9-7DEE-C833-0C3FDB57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7C101DF0-D4ED-9B13-6217-A526F1ADFAC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FC3C7AD-E8A1-7520-1603-9DC52E5CF7B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AEC7-797F-DBC9-E3C2-C7828118F5B7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Learning Git can be hard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7843029-A27D-7925-2FAF-78395995CF1E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(by programmers) for power and flexibility over simplicity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know if what you did was right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explore since most actions are “permanent” (in a sense) and can have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serious consequences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focus on the most important 10% of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also a variety of commands you can use in Git. You can take a look at a list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available commands by running: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help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help -a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is usually the command used in Git to exit a screen and get back to the terminal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Plenty of cheat-sheets available e.g.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https://dzone.com/articles/top-20-git-commands-with-examples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069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7206-9468-1635-880A-F7BFFFAAF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6BDE5-919D-7493-39D0-36E8FFFE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23" y="794971"/>
            <a:ext cx="7585621" cy="4033508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F814BF82-1504-3AA5-7FD1-0B71EDC1A3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51951714-F2FF-4838-583D-818B79549F1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24DD9-79D4-A872-1051-51EF3BFDED0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 does Git tracking work?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40B11E7-2EC2-D2CB-C546-08AEB19EA1A8}"/>
              </a:ext>
            </a:extLst>
          </p:cNvPr>
          <p:cNvSpPr txBox="1">
            <a:spLocks/>
          </p:cNvSpPr>
          <p:nvPr/>
        </p:nvSpPr>
        <p:spPr>
          <a:xfrm>
            <a:off x="524107" y="1109069"/>
            <a:ext cx="3980985" cy="495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local repository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three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are maintained by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Working Directory: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the actual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Index: acts as a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HEAD: points 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commit you’ve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40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4008-9469-F8B6-E2CA-CD197AD8C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2287729-A0D1-2307-6817-6BD5DE21A59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9B0FF259-FC93-7928-E4B5-C701AC5B1B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9157-B8E0-8532-DED2-AF42F7327274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0175BBB-6C86-3510-DEFC-9FB6FA8BF9D4}"/>
              </a:ext>
            </a:extLst>
          </p:cNvPr>
          <p:cNvSpPr txBox="1">
            <a:spLocks/>
          </p:cNvSpPr>
          <p:nvPr/>
        </p:nvSpPr>
        <p:spPr>
          <a:xfrm>
            <a:off x="524107" y="1109069"/>
            <a:ext cx="10426391" cy="495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create a directory on your Desktop. Go to your command prompt and type: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~/Desktop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hello-world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place this directory under Git revision control using the following command: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cd hello-world 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make sure you are in the ‘hello-world’ folder</a:t>
            </a:r>
            <a:endParaRPr lang="tr-TR" sz="2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will reply: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empty Git repository in &lt;location&gt;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You've now initialized the working directory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70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10D0-4783-9B2A-43ED-BA4E0645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2175D041-724E-29E3-04E0-0FCF7641B9B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94658" y="6504268"/>
            <a:ext cx="462625" cy="2462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24</a:t>
            </a:fld>
            <a:r>
              <a:rPr lang="tr-TR" dirty="0"/>
              <a:t>şls</a:t>
            </a:r>
            <a:endParaRPr dirty="0"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512D5B4-16C3-6F2D-D353-565F6C77B32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641A-BF7C-B9F9-195E-657464B7CDAF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158057-631F-8C86-5FD7-C29094901539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360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.git folder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look at the contents of this empty folder using this command: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ls -A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see that there is now a hidden folder called .git.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where all of the information about your repository is stored.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you to make any changes to this folder.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control all of the Git flow using git commands.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file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create a new file: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touch a.txt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run $ git status, we should get: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there is a new, untracked file.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22239-5E51-FDA8-C2C1-2530BF4A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97" y="4180364"/>
            <a:ext cx="694469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77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D1C11-732E-EB78-C1B0-C92CD96BC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6486428-3052-A6B6-93EE-1084BEFE5EC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C9B92C0-0AE9-8DCF-B3E7-87B6A1A7121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571C-48E5-424A-B052-4E350395BC39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288E66-36E1-FA3D-43D3-F2A7C8C4306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360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tell Git to take a snapshot of the contents of all files under the current directory: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a.txt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snapshot is now stored in a temporary staging area, which Git calls the "index."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confirm the files are staged and ready to be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committed, again run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status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alternatively add all new and modified files at once using the command below (note the .).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recommended, because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accidentally add extra files if you are not careful!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sometimes it is useful if you are adding many files at once and carefully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git status for verification.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.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48C5-AA9A-9A58-6364-FCAB00E9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40" y="4085838"/>
            <a:ext cx="6722775" cy="24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72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3A7A-FE57-DC60-E137-2923A8E1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4BB88A8C-791D-1487-0AB6-519FEEC8F0D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8C9DA6AD-8896-5B77-E144-80188914F99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7424A-A5A2-79EF-9DB8-EC246570F6A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AC7B878-4041-A33B-AF1C-9FDC28A7FF4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permanently store the contents of the index in the repository, (i.e. commit these changes to the "HEAD"),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run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command: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commit -m "Please remember this file at this time"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now get: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the log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 to view the commit history, we can run: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log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result, you should see something similar to this: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436D6-BF43-5FCE-EA1C-41E593EB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64" y="2712566"/>
            <a:ext cx="5325218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3E0E8-3E94-320E-F4A2-075BFDCE2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096" y="5500847"/>
            <a:ext cx="559195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7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4FFA8-9288-05AF-B833-5F3C931F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99BE8212-3711-95D6-95CF-AA183A12A4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93C8ADE-9192-C9FB-CFE8-96EB6BED13F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F958F-FE28-12A2-CFFE-496E1667A71B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done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DA3B64F-6D0C-19DF-9C66-360109D3C4CC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what we’ve just done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Created folder locally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Placed the folder under Git version control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</a:t>
            </a:r>
            <a:r>
              <a:rPr lang="tr-T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make sure you’re in the right folder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Added a file to the folder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Checked whether the file is being tracked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status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Started tracking the file using Git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a.txt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commit -m "my comment"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Checked the log for our commit history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log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9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4B687-44B0-2549-ED2F-09F39220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5284BD24-70E8-54ED-6A84-CB2249DC8E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460A170-BF94-48F0-71BC-16110613055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88E98-7913-AAF2-1589-F7C5E84F2A91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Solo Exercise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tr-TR" sz="3200" b="1" dirty="0">
                <a:solidFill>
                  <a:srgbClr val="2E2452"/>
                </a:solidFill>
              </a:rPr>
              <a:t> C</a:t>
            </a:r>
            <a:r>
              <a:rPr kumimoji="0" lang="en-GB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reate</a:t>
            </a: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a folder and track it with git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C85DB1-D9F7-C839-6A96-D8F69720D39B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folder from the command line (using the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command).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this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sub-folder of the hello-world folder you created before,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must always keep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tracked folders separate.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Initiate git on the folder using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file called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b.txt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touch 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the change to the folder using the git add 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create another file called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that change too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the two changes you have made using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Stretch: work out how to use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revert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to the folder when it just had b.txt in it (i.e.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commit)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262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A9D4-A1FC-8476-DD3B-523243081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7F6F6AF-707D-0297-8308-FB84926B93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58ADA5C-54EA-4E2D-9C9A-701102685EC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EF0E4-66FB-B0E6-1CD7-09EF78F2E2D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 Basics -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Cloning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Repositories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C638A5-DCC3-5A7F-1BF8-F4CBD1979ACE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Git,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GHE it is common to have your repositories in several locations.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when we use GitHub and GHE we will have two repository locations: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Remote: Repositories that are not stored in our current location/machine.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where we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Local: Repositories that are stored on our current machine. Usually where we work on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66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02 — Conda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Isolated, reproducible Python for your projects • Sep 18, 2025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CA8F0-7F2B-4DEE-7E97-A715097F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C7850592-425A-895B-4F88-B42E04335EF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36B07D0-CE1D-4CF4-802F-DE9A0687F6B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E8B33-9DDE-FCB1-719C-ECB5D73538F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 do Git and GitHub interact?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73D89B-B831-BCF9-D9FE-1609B4767B1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8250-0057-18EF-5F70-08999A81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5" y="585454"/>
            <a:ext cx="11152120" cy="52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4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B3E0-6C5C-5F1D-DFB5-2ED43668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FD2EE2C-9D9D-ECE2-48EC-18305230EB0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E2B5830F-1DC8-B4CD-6299-2DE7BE9D9CE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C5238-402E-847C-C101-6E6A6CBDEBF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 of what we’re about to do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4CDDB1D-D4A5-995E-2996-3C0728D37F44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repo on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our local Git repository with our newly created 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on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ReadMe file locally and pushed that to our remote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8931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C72C-D14B-2FA5-D6D9-32D9C277D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FDA0AF8-E171-2D7B-7653-9CA62162217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C1866EF-A422-E654-8ECC-07267A99B23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22791-C831-0798-7DEF-C6AE862393ED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61CCDDD-46FD-2C31-58EF-5CB24E391227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your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Labcode.mdx.ac.uk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left hand side, hit the New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in the Repositories section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your repository hello-world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PDE3802NameLastName)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initialize the repository with a README, .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license.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Create Repository button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nothing has happened to your local machine (yet); this is all config in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now need to connect our local Git repository with our newly created remote repository on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add a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repository, an address where we can send our local files to be stored.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change directories into hello-world prior to running this: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remote add origin https://github.com/&lt;GITHUB-NAME&gt;/hello-world.git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point you may be prompted for a password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8217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AF83-E1B9-CEF7-54F3-2EC6A64C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53DCF6B-0C70-6521-68DD-9031DB0D65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094AFA6-3695-4B78-35F7-A1326FEF84A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F173A-2B61-CF4C-FC3E-388194C4FA48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3E1893D-033F-2288-F57F-667070DC2874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 to GitHub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send files from our local machine to our remote repository on GitHub, we need to use the command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you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need to add the name of the remote repo — in this case, we called it origin — and the name of the branch, in this case master.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push origin master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 your GitHub web page, and your files should appear.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README.md file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create a README.md file and push it to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file ending with .md is a Markdown file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a text file with optional Markdown formatting.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GitHub, the contents of the displayed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directory's README.md is automatically displayed.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README.md text file and add some text.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090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1C3C-C1B7-61B6-915F-397ED08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44A778F8-FBD4-2E70-C10A-E3DA4435BF1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382E73E-9C59-B938-6389-724A7FE6200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DFCE8-8565-67DD-FDA0-BD1BF86B6571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FC09304-339F-4D08-74AF-69BE911DFE42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try using the same procedure as before to: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Add the new file to the staging area (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Verify the file is in the staging area, ready to be committed (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Commit the file (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-m “comment”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Push the commits to GitHub (git push origin master)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 your GitHub web page, and the new README.md file should appear.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look underneath the directory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tree, and its contents will be automatically displayed.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849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B673C-9C40-9A0E-5610-8C7146A1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2AE0DB18-1140-6A79-978E-58BF0C3DE76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7B90668-C182-48DE-287E-C71095423E2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1056A-5E3F-02ED-50A1-E5509C8AB38D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F0578FB-27A0-88E7-98B7-412F37DB40C9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Open Git Bash, then: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"/c/Users/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tgiri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/Dropbox/Middlesex University/PDE3802 AI in Robotics«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Check whether it’s already a Git repo:</a:t>
            </a:r>
            <a:r>
              <a:rPr lang="tr-TR" sz="2000" dirty="0"/>
              <a:t> git status</a:t>
            </a: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it says “not a git repository”, run:</a:t>
            </a:r>
            <a:r>
              <a:rPr lang="tr-TR" sz="2000" dirty="0"/>
              <a:t>git init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Set your branch name to </a:t>
            </a:r>
            <a:r>
              <a:rPr lang="en-GB" sz="2000" b="1" dirty="0"/>
              <a:t>main</a:t>
            </a:r>
            <a:r>
              <a:rPr lang="en-GB" sz="2000" dirty="0"/>
              <a:t> (to match GitHub’s default):</a:t>
            </a:r>
            <a:r>
              <a:rPr lang="tr-TR" sz="2000" dirty="0"/>
              <a:t> git branch -M main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Add (or fix) the remote to point at your GitHub repo: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you haven’t added a remote yet: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add origin </a:t>
            </a:r>
            <a:r>
              <a:rPr lang="en-GB" sz="2000" dirty="0">
                <a:hlinkClick r:id="rId4"/>
              </a:rPr>
              <a:t>https://github.com/tolgagirici/PDE3802.git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it says "remote origin already exists", update it: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set-</a:t>
            </a:r>
            <a:r>
              <a:rPr lang="en-GB" sz="2000" dirty="0" err="1"/>
              <a:t>url</a:t>
            </a:r>
            <a:r>
              <a:rPr lang="en-GB" sz="2000" dirty="0"/>
              <a:t> origin </a:t>
            </a:r>
            <a:r>
              <a:rPr lang="en-GB" sz="2000" dirty="0">
                <a:hlinkClick r:id="rId4"/>
              </a:rPr>
              <a:t>https://github.com/tolgagirici/PDE3802.git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-v   # verify the URL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Create “Week 1 … Week 12” folder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for </a:t>
            </a:r>
            <a:r>
              <a:rPr lang="en-GB" sz="2000" dirty="0" err="1"/>
              <a:t>i</a:t>
            </a:r>
            <a:r>
              <a:rPr lang="en-GB" sz="2000" dirty="0"/>
              <a:t> in {1..12}; do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  </a:t>
            </a:r>
            <a:r>
              <a:rPr lang="en-GB" sz="2000" dirty="0" err="1"/>
              <a:t>mkdir</a:t>
            </a:r>
            <a:r>
              <a:rPr lang="en-GB" sz="2000" dirty="0"/>
              <a:t> -p "Week $</a:t>
            </a:r>
            <a:r>
              <a:rPr lang="en-GB" sz="2000" dirty="0" err="1"/>
              <a:t>i</a:t>
            </a:r>
            <a:r>
              <a:rPr lang="en-GB" sz="2000" dirty="0"/>
              <a:t>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  echo "# Week $</a:t>
            </a:r>
            <a:r>
              <a:rPr lang="en-GB" sz="2000" dirty="0" err="1"/>
              <a:t>i</a:t>
            </a:r>
            <a:r>
              <a:rPr lang="en-GB" sz="2000" dirty="0"/>
              <a:t>" &gt; "Week $</a:t>
            </a:r>
            <a:r>
              <a:rPr lang="en-GB" sz="2000" dirty="0" err="1"/>
              <a:t>i</a:t>
            </a:r>
            <a:r>
              <a:rPr lang="en-GB" sz="2000" dirty="0"/>
              <a:t>/README.md"   # ensures the folder is tracked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Done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1928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AAEB1-FA3B-7F6A-5970-2485DA4F5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435564B-471A-F2EA-CD2A-E02693CD9B9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657D4EA-BB19-1AF0-A4E2-2A7EB116D5B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83FC-5FA4-DF46-226F-52770D0EB83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FCDFFAB-4017-FE8B-F107-C2A3D0F54B55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this repo has </a:t>
            </a:r>
            <a:r>
              <a:rPr lang="en-GB" sz="2000" b="1" dirty="0"/>
              <a:t>no commits yet</a:t>
            </a:r>
            <a:r>
              <a:rPr lang="en-GB" sz="2000" dirty="0"/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add 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commit -m "Scaffold weeks 1–12 and repo basics"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your GitHub repo is empty or has only the default README: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 -u origin main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your GitHub repo already has an initial commit on main (e.g., created with a README) and Git complains about a non-fast-forward push, do: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pull --rebase origin main   # bring down the remote commit(s)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 -u origin main         # then push your changes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Now on GitHub you should see </a:t>
            </a:r>
            <a:r>
              <a:rPr lang="en-GB" sz="2000" b="1" dirty="0"/>
              <a:t>Week 1</a:t>
            </a:r>
            <a:r>
              <a:rPr lang="en-GB" sz="2000" dirty="0"/>
              <a:t>, </a:t>
            </a:r>
            <a:r>
              <a:rPr lang="en-GB" sz="2000" b="1" dirty="0"/>
              <a:t>Week 2</a:t>
            </a:r>
            <a:r>
              <a:rPr lang="en-GB" sz="2000" dirty="0"/>
              <a:t>, … </a:t>
            </a:r>
            <a:r>
              <a:rPr lang="en-GB" sz="2000" b="1" dirty="0"/>
              <a:t>Week 12</a:t>
            </a:r>
            <a:r>
              <a:rPr lang="en-GB" sz="2000" dirty="0"/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doesn’t push “to a folder” separately; you </a:t>
            </a:r>
            <a:r>
              <a:rPr lang="en-GB" sz="2000" b="1" dirty="0"/>
              <a:t>place files in the local folder you want</a:t>
            </a:r>
            <a:r>
              <a:rPr lang="en-GB" sz="2000" dirty="0"/>
              <a:t>, commit, and push. The remote will mirror the structure.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b="1" dirty="0"/>
              <a:t>Example: put code in Week 3 and push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move or copy files into Week 3 (examples)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mv my_script.py "Week 3/"            # moves and stages in one step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or: cp my_script.py "Week 3/" &amp;&amp; git add "Week 3/my_script.py"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add "Week 3"                         # stage all changes in Week 3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commit -m "Week 3: add my_script.py and utils"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You can repeat that for any week folder. The repository homepage will show whatever is in the </a:t>
            </a:r>
            <a:r>
              <a:rPr lang="en-GB" sz="2000" b="1" dirty="0"/>
              <a:t>default branch</a:t>
            </a:r>
            <a:r>
              <a:rPr lang="en-GB" sz="2000" dirty="0"/>
              <a:t> (main). If you’re working on another branch, either switch the GitHub branch dropdown or make a Pull Request and merge.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6912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4A58-4572-1FB5-EEC4-803A79FB2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78F7604-45A6-C106-F660-2EC71D5841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5F07CF0-3A71-3FDF-A462-16807205724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61F1-5ADC-C6FC-9202-DC0FD42B8E5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Google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codes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7A15EAB-2386-4DFB-4512-8EDA113CB19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push your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 to GitHub, you can follow these steps: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Connect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your GitHub account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notebook, go to the "File" menu.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"Save a copy in GitHub".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dialog box will pop up where you can select the repository and branch where you want to save your file.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Optionally, you can add a commit message before pushing the code.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"OK" button to push the code.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5622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6A745-6923-C3EA-BA9D-97E1884A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5E3FFAA-306C-EA2F-0C8E-5D28CB8A218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DCF3F46-9EF5-4F1A-6559-C04543EB0A8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137D1-FC41-B7A2-A086-E8A9E557484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Google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codes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GitLab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685E1E7-6CA2-3F89-7B4C-E986484C247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dirty="0">
                <a:hlinkClick r:id="rId4"/>
              </a:rPr>
              <a:t>Sync files between </a:t>
            </a:r>
            <a:r>
              <a:rPr lang="en-GB" sz="3200" dirty="0" err="1">
                <a:hlinkClick r:id="rId4"/>
              </a:rPr>
              <a:t>Colab</a:t>
            </a:r>
            <a:r>
              <a:rPr lang="en-GB" sz="3200" dirty="0">
                <a:hlinkClick r:id="rId4"/>
              </a:rPr>
              <a:t> and GitLab | Tensor Overflow</a:t>
            </a:r>
            <a:r>
              <a:rPr lang="tr-TR" sz="3200" dirty="0"/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tr-TR" sz="32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personalizsed</a:t>
            </a:r>
            <a:r>
              <a:rPr lang="tr-TR" sz="32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tr-TR" sz="32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apt-get install git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config - global user.name "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config - global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abc@mail.com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https://firstToken:xyfMUTvAv6U6uyqwAtEN@labcode.mdx.ac.uk/tgirici/firstproject.git%cd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firstproject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!git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%cd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firstproject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mv /content/drive/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Notebooks/MSO3255test.ipynb /content/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firstproject</a:t>
            </a:r>
            <a:endParaRPr lang="tr-TR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"t.girici@mdx.ac.uk"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user.name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"Tolga Girici"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add .</a:t>
            </a: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commit -m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"Your commit message"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push origin main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641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3770-FB58-37E5-4C1C-5FADC6AD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7C253131-E7E3-F656-EA55-E88E76C8523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82ACAA2A-1784-E967-A8E5-AE55B02D2B0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44C37-842D-7267-62C5-F74E0C8F213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 of what we’ve just done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855EAE4-41E4-EE02-34DA-908D05988E4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9560621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Created new repo on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Connected our local Git repository with our newly created 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on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Created a ReadMe file locally and pushed that to our remote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add a.txt</a:t>
            </a: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commit -m "my comment"</a:t>
            </a: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push origin master</a:t>
            </a:r>
            <a:endParaRPr lang="tr-TR" sz="1800" b="1" i="0" u="none" strike="noStrike" baseline="0" dirty="0">
              <a:solidFill>
                <a:srgbClr val="E61B24"/>
              </a:solidFill>
              <a:latin typeface="Inconsolata-Bold"/>
            </a:endParaRPr>
          </a:p>
          <a:p>
            <a:pPr marL="0" indent="0" algn="l">
              <a:buNone/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You’ll use these 3 command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 all the time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1B24-36B6-62C8-A4BB-30BDEF32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20" y="2858837"/>
            <a:ext cx="9320772" cy="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334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Environments?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environment isolates Python and packages for a specific project so versions do not clash.</a:t>
            </a:r>
          </a:p>
          <a:p>
            <a:r>
              <a:t>This makes your work reproducible for you, your teammates, and the graders.</a:t>
            </a:r>
          </a:p>
          <a:p>
            <a:r>
              <a:t>We will use Conda environments on laptops and a simple requirements file on the Raspberry Pi.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5592-0947-3EA6-0E2B-F2B56BF1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0F31B-0F56-BD03-480D-81C31BCB7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957380"/>
            <a:ext cx="4865468" cy="2944666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21F205D3-0F0B-F13E-CB12-F729843492F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D08ADA61-BA53-19AF-9BEB-50C3478620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7ACCF-2996-BF52-F897-8FD0F8A72155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1800" b="1" i="0" u="none" strike="noStrike" baseline="0" dirty="0">
                <a:latin typeface="ProximaNova-Bold"/>
              </a:rPr>
              <a:t>Sometimes, other people will make commits and push them to GitHub.</a:t>
            </a:r>
          </a:p>
          <a:p>
            <a:pPr algn="l"/>
            <a:r>
              <a:rPr lang="en-GB" sz="1800" b="1" i="0" u="none" strike="noStrike" baseline="0" dirty="0">
                <a:latin typeface="ProximaNova-Bold"/>
              </a:rPr>
              <a:t>We can get their updates by pulling from GitHub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0B9E918-604C-58DD-FEDF-A6989CE8F4F7}"/>
              </a:ext>
            </a:extLst>
          </p:cNvPr>
          <p:cNvSpPr txBox="1">
            <a:spLocks/>
          </p:cNvSpPr>
          <p:nvPr/>
        </p:nvSpPr>
        <p:spPr>
          <a:xfrm>
            <a:off x="319360" y="847494"/>
            <a:ext cx="6917782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Locally, we will need to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these changes 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with our local files.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both of these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at once, run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pull origin master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pulls from our remote origin to our local master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remote repo contains the same commits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do locally, it will tell us everything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up-to-date.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15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55FE-2A13-9A35-1711-3CEEE9CE1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F1A81EA-693E-27D2-A87B-AF497A9D27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78CF7E3-9682-8E63-09A6-71B32BDF628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EAF2F-111E-58B1-E612-4F7D0894973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if you just want to copy someone else’s repo?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39D83-1730-DFFA-B362-06929F4ADF1E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== copying to your local computer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copying your Dropbox files to a new machine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is most useful when there is a repo that exists remotely that we want 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local machines *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don’t need to do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is done as part of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04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F092-2C57-C447-C967-90595F11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733CB1F-0CC7-2CBE-82BD-C1DE1F3686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3FEC57E-3AA7-AAE9-42C7-9DB76E6415A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520B3-B7CC-8386-34B5-5F9347A62D0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if you just want to copy someone else’s repo?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5CFD83-4E4E-2F06-0E14-890245213910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== copying to your local computer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copying your Dropbox files to a new machine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is most useful when there is a repo that exists remotely that we want 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local machines *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don’t need to do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is done as part of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tr-T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into your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 and create a repo.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folder on your machine called the same name as your repo.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the folder in the command line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repo you created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707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88CA-0ACE-70AB-B1B8-D6CAEE7E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35F2FA8-F944-367A-B9CE-EBF136FB5CF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4F20828-F914-F8A3-8C66-FE48625A760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56882-33C5-0381-7991-2DF502C2CD85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people pushing 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4F7A76-84EF-85F0-C075-9DB5B19FA8BA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28391-1686-4A62-43AA-57575A17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0229"/>
            <a:ext cx="12192000" cy="51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1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9463-C41D-8631-BA04-64CF1805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FF164B3-3B74-B239-39B7-9CF1B7DE81E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D0969D9-D395-8D5A-50EF-29153C146F1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8591-EC3C-58EC-4948-EED78B782A8A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people pushing 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4606637-1F17-6BF3-4CA6-941A260FBA1B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handle this in one of two ways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Forking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lets multiple collaborators work on their own remote (not just local)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of a repository.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is a copy of a repository’s code that’s worked on separately from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“main” or “master” branch.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can be merged into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repository any time,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conflicts between the branch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latest master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resolved.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2660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8BA51-EFE5-420E-225E-D28BD09FE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6B054-CB88-A9C8-97FA-A94BA7C4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1" y="612807"/>
            <a:ext cx="5455761" cy="2781108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CE554596-9C60-FC48-AD81-B98E44881A3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9EDC1A6-6B16-AC13-7E63-AFF54D22E12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6B857-9B09-F4AD-E1AB-6A86D8983780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people pushing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7D454F-F2D1-DC51-CA36-B1FFD6EE8018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handle this in one of two ways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Forking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lets multiple collaborators work on their own remote (not just local)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of a repository.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is a copy of a repository’s code that’s worked on separately from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“main” or “master” branch.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can be merged into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repository any time,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conflicts between the branch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latest master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resolved.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858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32D7-DA28-CF32-852A-CC0C98FA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C455BB8-E42D-8D3B-8120-6501B4D36C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1281235-0C7F-FD62-36B1-124EAF608DF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A813-C0FE-C1E1-D431-DDF2BB586CD5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200" b="1" i="0" u="none" strike="noStrike" baseline="0" dirty="0" err="1">
                <a:latin typeface="ProximaNova-Bold"/>
              </a:rPr>
              <a:t>Forking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1530A6-01EC-575B-0722-3E8A454C358D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in open source projects, contributors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have admin rights on the main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repository, but want to contribute to it anyway.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enabled by forking — the ability to make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standalone copy of an entire repository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branching, we create a copy of the 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same repository.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Forking a repository means copying someone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else’s repository into your account, branches 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Crucially, a fork retains its connection with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repository, so changes and contributions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“sent back” to the original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5776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5C94C-38F6-78E7-82E3-21F523D5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15889EE-82AB-C430-2CF0-5C86541BB5D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A5C503F-6B63-27DC-5D2B-57E896F4C64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5DE6-554B-5093-A926-B40CDC5C7C15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Branching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and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Forking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A7E252A-A8E8-767B-2E5A-C38C2431387C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78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CE73-178A-1062-22C2-2BF1E2B8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4" y="1017480"/>
            <a:ext cx="12013580" cy="48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058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B9A8-E3B3-E7C1-499B-D503838D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DF78631-5C70-6A67-8569-B742CE5020C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CAB04A7-8C7B-87F1-E674-19D68FBF589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B81F2-21ED-3A27-A68A-2BB5FC93D740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>
                <a:latin typeface="ProximaNova-Bold"/>
              </a:rPr>
              <a:t>Collaboration </a:t>
            </a:r>
            <a:r>
              <a:rPr lang="tr-TR" sz="3600" b="1" i="0" u="none" strike="noStrike" baseline="0" dirty="0" err="1">
                <a:latin typeface="ProximaNova-Bold"/>
              </a:rPr>
              <a:t>Options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18B1EF-9DCA-6648-5D99-E822E159A7DA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6505187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difference between working with branches and forks is all about who ha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over the main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it’s within a team/company, use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outside contributors,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forks.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3230-9648-A79B-F9D0-A7FAF285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15" y="2067726"/>
            <a:ext cx="4944933" cy="233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C25D-55D4-8326-11A6-0971D650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415" y="4392345"/>
            <a:ext cx="4944933" cy="17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121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0387-7DFB-78D4-7905-F322FC2C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FE6CDE7-83EF-B26B-38F0-C98DA55DD6B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C069BD91-5D28-F8CE-5010-E65F7F95E45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E66E3-EA4F-247E-3CD4-E819287DB683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This</a:t>
            </a:r>
            <a:r>
              <a:rPr lang="tr-TR" sz="3600" b="1" i="0" u="none" strike="noStrike" baseline="0" dirty="0">
                <a:latin typeface="ProximaNova-Bold"/>
              </a:rPr>
              <a:t> is </a:t>
            </a:r>
            <a:r>
              <a:rPr lang="tr-TR" sz="3600" b="1" i="0" u="none" strike="noStrike" baseline="0" dirty="0" err="1">
                <a:latin typeface="ProximaNova-Bold"/>
              </a:rPr>
              <a:t>what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the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flow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looks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like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85584A-CE3F-A3C9-C6F6-9959BFF8AFAF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6505187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FBE31-9561-B33E-3623-788DEAB2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2" y="862439"/>
            <a:ext cx="10637954" cy="50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3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Conda vs pip — Practical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</a:t>
            </a:r>
            <a:r>
              <a:rPr dirty="0" err="1"/>
              <a:t>conda</a:t>
            </a:r>
            <a:r>
              <a:rPr dirty="0"/>
              <a:t> (or mamba) for Python and heavy packages with native code: NumPy, OpenCV, </a:t>
            </a:r>
            <a:r>
              <a:rPr dirty="0" err="1"/>
              <a:t>PyTorch</a:t>
            </a:r>
            <a:r>
              <a:rPr dirty="0"/>
              <a:t>.</a:t>
            </a:r>
          </a:p>
          <a:p>
            <a:r>
              <a:rPr dirty="0"/>
              <a:t>Use pip only for packages that are not available on </a:t>
            </a:r>
            <a:r>
              <a:rPr dirty="0" err="1"/>
              <a:t>conda</a:t>
            </a:r>
            <a:r>
              <a:rPr dirty="0"/>
              <a:t>-forge.</a:t>
            </a:r>
          </a:p>
          <a:p>
            <a:r>
              <a:rPr dirty="0"/>
              <a:t>If you must mix managers, install </a:t>
            </a:r>
            <a:r>
              <a:rPr dirty="0" err="1"/>
              <a:t>conda</a:t>
            </a:r>
            <a:r>
              <a:rPr dirty="0"/>
              <a:t> packages first and pip packages afterwards.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7FFE4-3B32-7A06-5C20-690CD164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58C54A86-C70B-20E5-184C-3AAF0F1625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4C8E240-C3D4-FA00-2679-4EA877C8943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098F8-9404-4F21-A904-4CD30737F78A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Forking</a:t>
            </a:r>
            <a:r>
              <a:rPr lang="tr-TR" sz="3600" b="1" i="0" u="none" strike="noStrike" baseline="0" dirty="0">
                <a:latin typeface="ProximaNova-Bold"/>
              </a:rPr>
              <a:t> a </a:t>
            </a:r>
            <a:r>
              <a:rPr lang="tr-TR" sz="3600" b="1" i="0" u="none" strike="noStrike" baseline="0" dirty="0" err="1">
                <a:latin typeface="ProximaNova-Bold"/>
              </a:rPr>
              <a:t>Repository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C897B8C-D7D1-C05E-FF76-99D5014C4130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someone else's repository on GitHub: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/&lt;github-username&gt;/hello-world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right-hand side, you will see the button ‘Fork’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 location for the forked repo to go in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(‘Code’ then ‘Code with HTTPS’ then copy the URL there)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folder for the course somewhere on your machine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that folder in the command line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command line, type git clone and then paste the URL*: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hub.com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/&lt;partners-github-username&gt;/hello-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world.git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should reply: Cloning into 'hello-world'...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You've now cloned your first repository! The process is the same for GitHub and GitHub Enterprise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48482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EB1A-8803-A002-B03C-A1F3AAE1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9A69CC45-7F9B-2C64-FB27-F53BFB2A23E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54E10E66-3DC1-DD8F-F23A-91BC3B1FBD5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565E-C918-FD0C-62CF-45AFB0F1EABB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How to get updates from the original repo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4CE6CAB-0623-4F78-314E-E49683F6C974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git remote add upstream &lt;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where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address of the original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git pull upstream master pulls the changes that have been made to the original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repo, to your local repo.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will be merged with whatever changes you have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to your repo; you won’t lose your changes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-m’&lt;message&gt;’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master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pushes those changes to your remote 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4661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5A88-49F5-B018-5D4F-190EC967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8DFFC3F8-7B42-1287-BD1F-DFAD3DBB12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96B4A53-6AAE-7B04-3B9A-11EF5F565A3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B7A1-BE05-8D27-E8E2-7768DEFE9C9D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Pull Requests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BFB29FE-7EF5-10ED-99FA-2465BAABE804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changes have been made on a separate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or fork, these changes can be merged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main branch or parent repository.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done via a pull request.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pull request is simply the process of requesting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changes are merged into the main code. It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to collaboration with version control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7165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BCE6-7079-E25C-FE91-3E193C99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F1AA24F-8C28-00D9-CFCA-691137E8C48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110F041-2641-BDC6-ED57-23F7A3AD41B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C3D51-4AB0-7980-828F-8EDA9960D784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Version Control: The Reality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CDD5EA-31CE-56E9-A9CE-BBD17120935E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531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look at the source code for any open source project, you can see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in action at scale.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will be multiple branches, forks and pull requests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being juggled at once: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having to input your password for GitHub at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each time you push changes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being prompted quite a bit for your password when interacting with GitHub or GitHub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via Git, here are two ways to work around this: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1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Caching your password in Git</a:t>
            </a:r>
            <a:endParaRPr lang="tr-TR" sz="3600" b="1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tr-TR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SSH and SSH Agent </a:t>
            </a:r>
            <a:r>
              <a:rPr lang="en-GB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guides available on GitHub to get it sorted:</a:t>
            </a:r>
            <a:endParaRPr lang="tr-TR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Working with SSH key passphrases</a:t>
            </a:r>
            <a:endParaRPr lang="tr-TR" sz="3600" b="0" i="0" u="none" strike="noStrike" baseline="0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Generating a new SSH key and adding it to the ssh-agent</a:t>
            </a:r>
            <a:r>
              <a:rPr lang="tr-TR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	</a:t>
            </a:r>
            <a:endParaRPr lang="tr-TR" sz="3600" b="0" i="0" u="none" strike="noStrike" baseline="0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Adding a new SSH key to your GitHub account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681D0-28E5-0DA4-469F-19CC006DD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923" y="1669695"/>
            <a:ext cx="9649522" cy="17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396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7B17-4247-05BB-94BB-7BBE0773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380BB7D-29E3-96D8-3149-F616A411D4B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F0994160-1E84-30E7-70AF-B10C4891C02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1BC58-2103-F8B0-3664-A63B2E477EAE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A note on Markdown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C593C21-D639-3CFB-79FD-A218029CA241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759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Easy-to-read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easy-to-write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can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(aka “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flavors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README.md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 2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[link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](https://github.com)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`inline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```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0841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3F29-6E0A-C128-017E-34F4758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0F6E-16A8-9132-6D3D-8D99E38FC2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E985-1D90-6035-B56F-3518AF13E74A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C54F7-3BAB-A00C-6787-672BDDC8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48" y="0"/>
            <a:ext cx="818730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740B8-2167-C8C8-A8AA-0AE8EBE494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9364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693-9F0A-3074-37BD-F88F47C1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E37D8-C2BF-D2F5-F758-8A1B67FC24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9E2E-D363-78BC-48C4-6BD4D91D9934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0BAA9-4D16-9C8E-F25A-9637C7A3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5" y="0"/>
            <a:ext cx="7355069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B23B-9705-CFF1-1F6E-0A4642FC9B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7394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E6F-3B7E-8D51-2726-8513800A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95C9-0A1C-B2AB-B2FF-D862F32AB8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2BA5-579C-EC4D-C48E-09D332B9C7F2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64600-527E-CA04-DD4F-D3B97B7F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1647576"/>
            <a:ext cx="12117491" cy="3562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54F3-7EDD-7204-1DB5-3F0A863CE6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872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and Activate an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080" y="1463041"/>
            <a:ext cx="8229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hangingPunct="1">
              <a:defRPr sz="1600">
                <a:latin typeface="Courier New"/>
              </a:defRPr>
            </a:pP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create -n office python=3.10 -y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activate office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Install core dependencies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install -c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-forge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numpy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pandas matplotlib scikit-learn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opencv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install -c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pytorch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torchvision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torchaudio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cpuonly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pip install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ultralytics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onnxruntime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tqdm</a:t>
            </a:r>
            <a:endParaRPr kern="1200" dirty="0">
              <a:solidFill>
                <a:prstClr val="black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and Recreate the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080" y="1463041"/>
            <a:ext cx="822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hangingPunct="1">
              <a:defRPr sz="1600">
                <a:latin typeface="Courier New"/>
              </a:defRPr>
            </a:pP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Export only the packages you installed explicitly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env export --from-history &gt;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environment.yml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Recreate elsewhere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env create -f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environment.yml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activate office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Keeping Things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List environments: </a:t>
            </a:r>
            <a:r>
              <a:rPr dirty="0" err="1"/>
              <a:t>conda</a:t>
            </a:r>
            <a:r>
              <a:rPr dirty="0"/>
              <a:t> env list</a:t>
            </a:r>
          </a:p>
          <a:p>
            <a:r>
              <a:rPr dirty="0"/>
              <a:t>Remove an environment completely: </a:t>
            </a:r>
            <a:r>
              <a:rPr dirty="0" err="1"/>
              <a:t>conda</a:t>
            </a:r>
            <a:r>
              <a:rPr dirty="0"/>
              <a:t> remove -n office --all</a:t>
            </a:r>
          </a:p>
          <a:p>
            <a:r>
              <a:rPr dirty="0"/>
              <a:t>Clean caches: </a:t>
            </a:r>
            <a:r>
              <a:rPr dirty="0" err="1"/>
              <a:t>conda</a:t>
            </a:r>
            <a:r>
              <a:rPr dirty="0"/>
              <a:t> clean --all</a:t>
            </a:r>
          </a:p>
          <a:p>
            <a:r>
              <a:rPr dirty="0"/>
              <a:t>If an environment becomes messy, export what works, create a fresh one, and reinstall.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77DD-4204-4BEB-4BE1-8D0290C9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A705DAC-BE61-F4A3-9C2B-559803E60AA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96067B0C-3504-2210-298D-E92790E4D16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4EEB-368E-5CC6-4438-B310ED905C4C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Lecture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Objectives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and</a:t>
            </a:r>
            <a:r>
              <a:rPr lang="tr-TR" sz="3600" b="1" dirty="0">
                <a:solidFill>
                  <a:srgbClr val="2E2452"/>
                </a:solidFill>
              </a:rPr>
              <a:t> Plan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0751FB-DFF9-05A6-3D62-C63B30B0C90E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528175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 is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a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software, that helps version control any language / package / file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(including Python)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GitHub uses git to store versions in the cloud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We can use git’s functionality in one of two ways: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Via the Command Line (we’ll be doing it this way today)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Using GitHub Desktop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 can seem strange, and fiddly, when you start to learn it, but it’s worth persevering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if you want to code professionally as everyone uses it; and once you get your head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around it will seem more straightforward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318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B29DAC6952E94E8445355892DFA08F" ma:contentTypeVersion="18" ma:contentTypeDescription="Create a new document." ma:contentTypeScope="" ma:versionID="ddb8bd6ba88ea59b1e45feb531db323d">
  <xsd:schema xmlns:xsd="http://www.w3.org/2001/XMLSchema" xmlns:xs="http://www.w3.org/2001/XMLSchema" xmlns:p="http://schemas.microsoft.com/office/2006/metadata/properties" xmlns:ns3="9ec5c7f9-7f3a-482c-aba9-c6eef81f53d8" xmlns:ns4="4f2fcb09-bcbb-4d4a-ab82-26160467dbf7" targetNamespace="http://schemas.microsoft.com/office/2006/metadata/properties" ma:root="true" ma:fieldsID="f11aacb94a62d81b5e6aaffac5a81da8" ns3:_="" ns4:_="">
    <xsd:import namespace="9ec5c7f9-7f3a-482c-aba9-c6eef81f53d8"/>
    <xsd:import namespace="4f2fcb09-bcbb-4d4a-ab82-26160467d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5c7f9-7f3a-482c-aba9-c6eef81f53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fcb09-bcbb-4d4a-ab82-26160467d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c5c7f9-7f3a-482c-aba9-c6eef81f53d8" xsi:nil="true"/>
  </documentManagement>
</p:properties>
</file>

<file path=customXml/itemProps1.xml><?xml version="1.0" encoding="utf-8"?>
<ds:datastoreItem xmlns:ds="http://schemas.openxmlformats.org/officeDocument/2006/customXml" ds:itemID="{DAFB6E91-641C-45D6-B1C0-85D4043C8C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c5c7f9-7f3a-482c-aba9-c6eef81f53d8"/>
    <ds:schemaRef ds:uri="4f2fcb09-bcbb-4d4a-ab82-26160467d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FB1ADC-3735-4A6F-ADC0-195BEDA448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AA0C1-F9C5-4854-8C1E-9D4ED4BF55D8}">
  <ds:schemaRefs>
    <ds:schemaRef ds:uri="http://purl.org/dc/elements/1.1/"/>
    <ds:schemaRef ds:uri="4f2fcb09-bcbb-4d4a-ab82-26160467dbf7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ec5c7f9-7f3a-482c-aba9-c6eef81f53d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17208</TotalTime>
  <Words>4854</Words>
  <Application>Microsoft Office PowerPoint</Application>
  <PresentationFormat>Widescreen</PresentationFormat>
  <Paragraphs>676</Paragraphs>
  <Slides>57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Calibri</vt:lpstr>
      <vt:lpstr>Courier New</vt:lpstr>
      <vt:lpstr>Helvetica</vt:lpstr>
      <vt:lpstr>Inconsolata-Bold</vt:lpstr>
      <vt:lpstr>ProximaNova-Bold</vt:lpstr>
      <vt:lpstr>Times New Roman</vt:lpstr>
      <vt:lpstr>Office Theme</vt:lpstr>
      <vt:lpstr>1_Office Theme</vt:lpstr>
      <vt:lpstr>PDE 3802 AI For Robotıcs</vt:lpstr>
      <vt:lpstr>PowerPoint Presentation</vt:lpstr>
      <vt:lpstr>Lecture 02 — Conda Environments</vt:lpstr>
      <vt:lpstr>Why Use Environments?</vt:lpstr>
      <vt:lpstr>Conda vs pip — Practical Rules</vt:lpstr>
      <vt:lpstr>Create and Activate an Environment</vt:lpstr>
      <vt:lpstr>Export and Recreate the Environment</vt:lpstr>
      <vt:lpstr>Keeping Things Clean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title slide here Arial black</dc:title>
  <dc:creator>Alicia Wright</dc:creator>
  <cp:lastModifiedBy>Tolga Girici</cp:lastModifiedBy>
  <cp:revision>265</cp:revision>
  <dcterms:modified xsi:type="dcterms:W3CDTF">2025-09-25T15:20:44Z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0x010100F0B29DAC6952E94E8445355892DFA08F</vt:lpwstr>
  </property>
</Properties>
</file>