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75" r:id="rId5"/>
  </p:sldMasterIdLst>
  <p:notesMasterIdLst>
    <p:notesMasterId r:id="rId63"/>
  </p:notesMasterIdLst>
  <p:sldIdLst>
    <p:sldId id="258" r:id="rId6"/>
    <p:sldId id="284" r:id="rId7"/>
    <p:sldId id="256" r:id="rId8"/>
    <p:sldId id="257" r:id="rId9"/>
    <p:sldId id="332" r:id="rId10"/>
    <p:sldId id="259" r:id="rId11"/>
    <p:sldId id="260" r:id="rId12"/>
    <p:sldId id="261" r:id="rId13"/>
    <p:sldId id="285" r:id="rId14"/>
    <p:sldId id="286" r:id="rId15"/>
    <p:sldId id="287" r:id="rId16"/>
    <p:sldId id="288" r:id="rId17"/>
    <p:sldId id="289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  <p:sldId id="333" r:id="rId40"/>
    <p:sldId id="334" r:id="rId41"/>
    <p:sldId id="330" r:id="rId42"/>
    <p:sldId id="331" r:id="rId43"/>
    <p:sldId id="311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19" r:id="rId52"/>
    <p:sldId id="320" r:id="rId53"/>
    <p:sldId id="321" r:id="rId54"/>
    <p:sldId id="322" r:id="rId55"/>
    <p:sldId id="323" r:id="rId56"/>
    <p:sldId id="324" r:id="rId57"/>
    <p:sldId id="325" r:id="rId58"/>
    <p:sldId id="326" r:id="rId59"/>
    <p:sldId id="327" r:id="rId60"/>
    <p:sldId id="328" r:id="rId61"/>
    <p:sldId id="329" r:id="rId6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24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3791" autoAdjust="0"/>
  </p:normalViewPr>
  <p:slideViewPr>
    <p:cSldViewPr snapToGrid="0" snapToObjects="1">
      <p:cViewPr varScale="1">
        <p:scale>
          <a:sx n="92" d="100"/>
          <a:sy n="92" d="100"/>
        </p:scale>
        <p:origin x="772" y="6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tableStyles" Target="tableStyle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Shape 3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28" name="Shape 3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04414921"/>
      </p:ext>
    </p:extLst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36259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2633B-D686-FBDC-E312-CFF005614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4A7BCE-5487-8C77-C0F0-337260D1D9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50A140-60CA-475E-109C-C0849CA929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00187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941FA-D091-6A85-DDCD-F933AB3E8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A73B83-4A74-3F21-A242-F01B6A39D3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259BF0-692C-657A-086D-3A35063793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24807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5DE7D-4943-4CA7-53FD-2E8FEAC3F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E748D6-062E-3112-437D-7FAB9F5912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12BD85-2025-1966-E35F-E2A35824BE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50641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BE1C2-5B82-D728-943C-8BD838939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DA5B34-CB37-AF9F-A2E1-2F79D19F81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5E0CA5-F99D-0284-DB32-CEBBF06AF1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4767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50AF5-7015-EE5A-567E-9786CF1AC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8CE363-02C9-9894-1202-88B597A3AA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FB3D34-5725-E97F-35E6-22A44C94AD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7129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869F1-8A18-829B-4349-CDEAF4C31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A76E82-11A9-923B-93F5-471BC5992F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1DCD0A-363C-0D04-EA1A-709B5D3E8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73594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C166D-73C1-5A8A-E1CF-F1384399E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E5FD7C-F2CE-2A58-1C33-ACA312B89F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C8E3D1-A3F3-A37C-B559-75EDC7F0D3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52116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B49C8-848D-0D0F-8CF9-AD940B38F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21F3A1-881F-A110-FC4F-3EB691234C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6BD706-D29A-6041-F66D-B165FFCB8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61741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926C0-9042-0474-6BD4-D90E0559D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A7F746-7FD9-D557-4767-245E8E239C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5DDEF9-B00A-00AD-178F-B14F5CCD7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34351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B28C1-0B5F-7C9E-5ABD-457E14CDD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A91DC9-95E0-E5A8-9556-42D864752A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9892CD-A28D-80C2-4264-2D897C574B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1231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91937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B43A1-7E70-5553-B680-11F5FCAEA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E155BB-04F5-9BF2-5528-0CF919D87A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A0B787-5AAC-DCC9-93AB-1C6B53625C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23121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635FF-F100-3B19-7DB6-D5D7CD13A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CDE0B7-F3C2-2EB5-CBFB-38A4444A4B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8372A9-C333-C0E7-A11A-00D4C9673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20582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8C798-65D9-8013-7CC3-159911335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12426F-1806-A2DE-3E45-B64A4E32C1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02FF71-B839-7066-EE3D-85C4D397E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49148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A930C-D2B6-240C-997F-243F98A59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F3B200-D796-16CF-9E0B-F694196CB8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5C1CE0-B863-8D89-22EB-59F81C9DDA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27446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84DDC-7BE2-5DA0-3AF2-DF040CDBC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D80B0E-111B-37F7-C7C8-CF56F3F593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22C939-AECB-363D-8375-92B8C3AC7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09549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53753-B2E7-D3A9-8469-6B97032BA6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4B7FE2-4DB1-C584-C514-EB59BAD418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F2EC32-5AFF-E2D9-B5ED-183502466C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65406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2A291-74DC-5190-F2EA-94A9DB725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9CDAF8-3396-BE36-CD66-8259478B51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707FCD-0356-476A-C175-8D7927B925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817616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8C17E-57D9-3C4B-3023-651DD41A9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178116-1814-21C8-EB3C-4759D93D4B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98A32A-ABB0-2AEB-0E67-D52A955E6E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563260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ED36A-C7AA-F786-80D9-1C817D0D4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04F9FE-268E-BC2B-6220-F28B4F5596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89F754-52E0-BDC9-DBC3-3CC734C31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90050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833BF-8BE4-3F04-3CD1-DC11329DF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94E4F4-D5A3-071F-7047-3815143624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6F45FC-000C-7430-2E70-47C8A0B751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166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B2C03-DCF5-AED9-5867-D5CA98CB3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C6C479-D02F-2680-B952-33A7F62E7B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096851-61FB-1778-5198-21F066430F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84593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D721B-1BC9-AC99-9C65-A472BB029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046B1B-89B1-BC81-19D5-BFADC68F82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F3CD95-38A0-48A9-3FDA-3599CA7E9B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6474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BBFE7-A778-6F7D-602B-8C7411EC9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080F7A-F81F-8C96-6792-E04937E56C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5754B4-29F9-F067-A3ED-FCFDFF0BB1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28654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47A86-3707-9304-6D85-1D42136C07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B7067F-4ADF-DCBB-30A3-2D86305602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19D746-6062-81BA-E297-2895ADBB6C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9224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3595E-39A8-1E17-EAD1-ECF6DEAFD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BB530B-B420-602E-9FAE-A5F5AA2AEE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47F985-3665-E96F-FE2B-34DC0EECDC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9250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D9E27-0F7D-239B-82C3-E4DF66D6E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562CF5-80D3-DE45-C238-63281A982D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C2CCD2-7097-FCBF-5F7B-F6FCDA08DC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12809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39751-D1EC-EF8D-9C3B-122DCC737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DD8E3B-8984-2C90-3AD0-955F9CF46A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53ED3D-CBEF-5B26-1981-45D9440EAA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04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AE76F-65D4-9DDC-A35E-64629A5BC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505483-EF59-97A9-73EF-129D83BCAC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2AB44C-94DF-C108-C480-FCC51DBBCC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7010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 - No image (tanger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1"/>
          <p:cNvSpPr/>
          <p:nvPr/>
        </p:nvSpPr>
        <p:spPr>
          <a:xfrm>
            <a:off x="4876800" y="0"/>
            <a:ext cx="7315200" cy="6858000"/>
          </a:xfrm>
          <a:prstGeom prst="rect">
            <a:avLst/>
          </a:prstGeom>
          <a:solidFill>
            <a:srgbClr val="F5800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49" name="Rectangle 4"/>
          <p:cNvSpPr/>
          <p:nvPr/>
        </p:nvSpPr>
        <p:spPr>
          <a:xfrm rot="720000">
            <a:off x="-579732" y="-1276191"/>
            <a:ext cx="11275070" cy="911731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5687"/>
                </a:moveTo>
                <a:lnTo>
                  <a:pt x="21573" y="0"/>
                </a:lnTo>
                <a:cubicBezTo>
                  <a:pt x="21576" y="5764"/>
                  <a:pt x="21597" y="10893"/>
                  <a:pt x="21600" y="16658"/>
                </a:cubicBezTo>
                <a:lnTo>
                  <a:pt x="2732" y="21600"/>
                </a:lnTo>
                <a:lnTo>
                  <a:pt x="0" y="5687"/>
                </a:lnTo>
                <a:close/>
              </a:path>
            </a:pathLst>
          </a:custGeom>
          <a:solidFill>
            <a:srgbClr val="E30A0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50" name="Title Text"/>
          <p:cNvSpPr txBox="1">
            <a:spLocks noGrp="1"/>
          </p:cNvSpPr>
          <p:nvPr>
            <p:ph type="title"/>
          </p:nvPr>
        </p:nvSpPr>
        <p:spPr>
          <a:xfrm>
            <a:off x="1270000" y="2691039"/>
            <a:ext cx="8512060" cy="1325564"/>
          </a:xfrm>
          <a:prstGeom prst="rect">
            <a:avLst/>
          </a:prstGeom>
        </p:spPr>
        <p:txBody>
          <a:bodyPr lIns="0" tIns="0" rIns="0" bIns="0"/>
          <a:lstStyle/>
          <a:p>
            <a:r>
              <a:t>Title Text</a:t>
            </a:r>
          </a:p>
        </p:txBody>
      </p:sp>
      <p:sp>
        <p:nvSpPr>
          <p:cNvPr id="5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270000" y="4241946"/>
            <a:ext cx="8509000" cy="204804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70000"/>
              </a:lnSpc>
              <a:spcBef>
                <a:spcPts val="1000"/>
              </a:spcBef>
              <a:buSzTx/>
              <a:buFontTx/>
              <a:buNone/>
              <a:defRPr sz="2400"/>
            </a:lvl1pPr>
            <a:lvl2pPr marL="0" indent="228600">
              <a:lnSpc>
                <a:spcPct val="70000"/>
              </a:lnSpc>
              <a:spcBef>
                <a:spcPts val="1000"/>
              </a:spcBef>
              <a:buSzTx/>
              <a:buFontTx/>
              <a:buNone/>
              <a:defRPr sz="2400"/>
            </a:lvl2pPr>
            <a:lvl3pPr marL="0" indent="457200">
              <a:lnSpc>
                <a:spcPct val="70000"/>
              </a:lnSpc>
              <a:spcBef>
                <a:spcPts val="1000"/>
              </a:spcBef>
              <a:buSzTx/>
              <a:buFontTx/>
              <a:buNone/>
              <a:defRPr sz="2400"/>
            </a:lvl3pPr>
            <a:lvl4pPr marL="0" indent="685800">
              <a:lnSpc>
                <a:spcPct val="70000"/>
              </a:lnSpc>
              <a:spcBef>
                <a:spcPts val="1000"/>
              </a:spcBef>
              <a:buSzTx/>
              <a:buFontTx/>
              <a:buNone/>
              <a:defRPr sz="2400"/>
            </a:lvl4pPr>
            <a:lvl5pPr marL="0" indent="914400">
              <a:lnSpc>
                <a:spcPct val="70000"/>
              </a:lnSpc>
              <a:spcBef>
                <a:spcPts val="1000"/>
              </a:spcBef>
              <a:buSzTx/>
              <a:buFontTx/>
              <a:buNone/>
              <a:defRPr sz="2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52" name="Picture 7" descr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91" y="387166"/>
            <a:ext cx="2197504" cy="997668"/>
          </a:xfrm>
          <a:prstGeom prst="rect">
            <a:avLst/>
          </a:prstGeom>
          <a:ln w="12700">
            <a:miter lim="400000"/>
          </a:ln>
        </p:spPr>
      </p:pic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622843" y="6397508"/>
            <a:ext cx="307440" cy="30734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7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697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100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7646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974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819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1220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896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option 1 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itle Text"/>
          <p:cNvSpPr txBox="1">
            <a:spLocks noGrp="1"/>
          </p:cNvSpPr>
          <p:nvPr>
            <p:ph type="title"/>
          </p:nvPr>
        </p:nvSpPr>
        <p:spPr>
          <a:xfrm>
            <a:off x="698500" y="439817"/>
            <a:ext cx="10160000" cy="762001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90000"/>
              </a:lnSpc>
              <a:defRPr sz="3400">
                <a:solidFill>
                  <a:srgbClr val="E30A0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98500" y="1587500"/>
            <a:ext cx="10160000" cy="17813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00000"/>
              </a:lnSpc>
              <a:spcBef>
                <a:spcPts val="1000"/>
              </a:spcBef>
              <a:buSzTx/>
              <a:buFontTx/>
              <a:buNone/>
              <a:defRPr sz="1600">
                <a:solidFill>
                  <a:srgbClr val="000000"/>
                </a:solidFill>
              </a:defRPr>
            </a:lvl1pPr>
            <a:lvl2pPr marL="0" indent="228600">
              <a:lnSpc>
                <a:spcPct val="100000"/>
              </a:lnSpc>
              <a:spcBef>
                <a:spcPts val="1000"/>
              </a:spcBef>
              <a:buSzTx/>
              <a:buFontTx/>
              <a:buNone/>
              <a:defRPr sz="1600">
                <a:solidFill>
                  <a:srgbClr val="000000"/>
                </a:solidFill>
              </a:defRPr>
            </a:lvl2pPr>
            <a:lvl3pPr marL="0" indent="457200">
              <a:lnSpc>
                <a:spcPct val="100000"/>
              </a:lnSpc>
              <a:spcBef>
                <a:spcPts val="1000"/>
              </a:spcBef>
              <a:buSzTx/>
              <a:buFontTx/>
              <a:buNone/>
              <a:defRPr sz="1600">
                <a:solidFill>
                  <a:srgbClr val="000000"/>
                </a:solidFill>
              </a:defRPr>
            </a:lvl3pPr>
            <a:lvl4pPr marL="0" indent="685800">
              <a:lnSpc>
                <a:spcPct val="100000"/>
              </a:lnSpc>
              <a:spcBef>
                <a:spcPts val="1000"/>
              </a:spcBef>
              <a:buSzTx/>
              <a:buFontTx/>
              <a:buNone/>
              <a:defRPr sz="1600">
                <a:solidFill>
                  <a:srgbClr val="000000"/>
                </a:solidFill>
              </a:defRPr>
            </a:lvl4pPr>
            <a:lvl5pPr marL="0" indent="914400">
              <a:lnSpc>
                <a:spcPct val="100000"/>
              </a:lnSpc>
              <a:spcBef>
                <a:spcPts val="1000"/>
              </a:spcBef>
              <a:buSzTx/>
              <a:buFontTx/>
              <a:buNone/>
              <a:defRPr sz="1600">
                <a:solidFill>
                  <a:srgbClr val="000000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Rectangle 4"/>
          <p:cNvSpPr/>
          <p:nvPr/>
        </p:nvSpPr>
        <p:spPr>
          <a:xfrm rot="16926037">
            <a:off x="1806675" y="4346416"/>
            <a:ext cx="1060837" cy="5022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927"/>
                </a:moveTo>
                <a:lnTo>
                  <a:pt x="21392" y="0"/>
                </a:lnTo>
                <a:cubicBezTo>
                  <a:pt x="21414" y="7443"/>
                  <a:pt x="21578" y="14157"/>
                  <a:pt x="21600" y="21600"/>
                </a:cubicBezTo>
                <a:lnTo>
                  <a:pt x="21434" y="21581"/>
                </a:lnTo>
                <a:lnTo>
                  <a:pt x="0" y="927"/>
                </a:lnTo>
                <a:close/>
              </a:path>
            </a:pathLst>
          </a:custGeom>
          <a:solidFill>
            <a:srgbClr val="E30A0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63" name="Picture 11" descr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9" y="6185420"/>
            <a:ext cx="1154487" cy="524138"/>
          </a:xfrm>
          <a:prstGeom prst="rect">
            <a:avLst/>
          </a:prstGeom>
          <a:ln w="12700">
            <a:miter lim="400000"/>
          </a:ln>
        </p:spPr>
      </p:pic>
      <p:sp>
        <p:nvSpPr>
          <p:cNvPr id="64" name="Rectangle 4"/>
          <p:cNvSpPr/>
          <p:nvPr/>
        </p:nvSpPr>
        <p:spPr>
          <a:xfrm rot="11529462">
            <a:off x="11920735" y="4342954"/>
            <a:ext cx="543465" cy="26204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927"/>
                </a:moveTo>
                <a:lnTo>
                  <a:pt x="21392" y="0"/>
                </a:lnTo>
                <a:cubicBezTo>
                  <a:pt x="21414" y="7443"/>
                  <a:pt x="21578" y="14157"/>
                  <a:pt x="21600" y="21600"/>
                </a:cubicBezTo>
                <a:lnTo>
                  <a:pt x="21434" y="21581"/>
                </a:lnTo>
                <a:lnTo>
                  <a:pt x="0" y="927"/>
                </a:lnTo>
                <a:close/>
              </a:path>
            </a:pathLst>
          </a:custGeom>
          <a:solidFill>
            <a:srgbClr val="2E245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83726" y="6492758"/>
            <a:ext cx="273557" cy="269241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6" name="presentation title here"/>
          <p:cNvSpPr txBox="1">
            <a:spLocks noGrp="1"/>
          </p:cNvSpPr>
          <p:nvPr>
            <p:ph type="body" sz="quarter" idx="21"/>
          </p:nvPr>
        </p:nvSpPr>
        <p:spPr>
          <a:xfrm>
            <a:off x="7679198" y="6505458"/>
            <a:ext cx="3944150" cy="26924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100000"/>
              </a:lnSpc>
              <a:buSzTx/>
              <a:buFontTx/>
              <a:buNone/>
              <a:defRPr sz="1000" cap="all">
                <a:solidFill>
                  <a:srgbClr val="2E245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presentation title here</a:t>
            </a:r>
          </a:p>
        </p:txBody>
      </p:sp>
      <p:sp>
        <p:nvSpPr>
          <p:cNvPr id="67" name="Bullet points go here using the em dash which is house style, can be two or three lines long, leave a space between bullets…"/>
          <p:cNvSpPr txBox="1">
            <a:spLocks noGrp="1"/>
          </p:cNvSpPr>
          <p:nvPr>
            <p:ph type="body" sz="half" idx="22"/>
          </p:nvPr>
        </p:nvSpPr>
        <p:spPr>
          <a:xfrm>
            <a:off x="698500" y="3686004"/>
            <a:ext cx="10160000" cy="1781342"/>
          </a:xfrm>
          <a:prstGeom prst="rect">
            <a:avLst/>
          </a:prstGeom>
        </p:spPr>
        <p:txBody>
          <a:bodyPr lIns="0" tIns="0" rIns="0" bIns="0"/>
          <a:lstStyle/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t>Bullet points go here using the em dash which is house style, can be two or three lines long, leave a space between bullets</a:t>
            </a:r>
            <a:br/>
            <a:endParaRPr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t>Bullet points can be shorter too</a:t>
            </a:r>
            <a:br/>
            <a:endParaRPr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t>Add more bullets as you go, as long as they fit comfortably on the page</a:t>
            </a:r>
            <a:br/>
            <a:endParaRPr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t>The logo in the bottom left corner can be removed if not needed, only use on red</a:t>
            </a:r>
            <a:br/>
            <a:endParaRPr/>
          </a:p>
          <a:p>
            <a:pPr marL="245745" indent="-245745" defTabSz="786384">
              <a:lnSpc>
                <a:spcPct val="100000"/>
              </a:lnSpc>
              <a:buFont typeface="Helvetica"/>
              <a:buChar char="—"/>
              <a:defRPr sz="1376">
                <a:solidFill>
                  <a:srgbClr val="000000"/>
                </a:solidFill>
              </a:defRPr>
            </a:pPr>
            <a:r>
              <a:t>The page number and presentation title bottom right uses the secondary colour palette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option 2 indi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itle Text"/>
          <p:cNvSpPr txBox="1">
            <a:spLocks noGrp="1"/>
          </p:cNvSpPr>
          <p:nvPr>
            <p:ph type="title"/>
          </p:nvPr>
        </p:nvSpPr>
        <p:spPr>
          <a:xfrm>
            <a:off x="698500" y="439817"/>
            <a:ext cx="10160000" cy="762001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90000"/>
              </a:lnSpc>
              <a:defRPr sz="3400">
                <a:solidFill>
                  <a:srgbClr val="E30A0A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139" name="Rectangle 4"/>
          <p:cNvSpPr/>
          <p:nvPr/>
        </p:nvSpPr>
        <p:spPr>
          <a:xfrm rot="16926037">
            <a:off x="1806675" y="4346416"/>
            <a:ext cx="1060837" cy="502251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927"/>
                </a:moveTo>
                <a:lnTo>
                  <a:pt x="21392" y="0"/>
                </a:lnTo>
                <a:cubicBezTo>
                  <a:pt x="21414" y="7443"/>
                  <a:pt x="21578" y="14157"/>
                  <a:pt x="21600" y="21600"/>
                </a:cubicBezTo>
                <a:lnTo>
                  <a:pt x="21434" y="21581"/>
                </a:lnTo>
                <a:lnTo>
                  <a:pt x="0" y="927"/>
                </a:lnTo>
                <a:close/>
              </a:path>
            </a:pathLst>
          </a:custGeom>
          <a:solidFill>
            <a:srgbClr val="E30A0A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pic>
        <p:nvPicPr>
          <p:cNvPr id="140" name="Picture 11" descr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99" y="6185420"/>
            <a:ext cx="1154487" cy="524138"/>
          </a:xfrm>
          <a:prstGeom prst="rect">
            <a:avLst/>
          </a:prstGeom>
          <a:ln w="12700">
            <a:miter lim="400000"/>
          </a:ln>
        </p:spPr>
      </p:pic>
      <p:sp>
        <p:nvSpPr>
          <p:cNvPr id="141" name="Rectangle 4"/>
          <p:cNvSpPr/>
          <p:nvPr/>
        </p:nvSpPr>
        <p:spPr>
          <a:xfrm rot="11529462">
            <a:off x="11920735" y="4342954"/>
            <a:ext cx="543465" cy="262045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927"/>
                </a:moveTo>
                <a:lnTo>
                  <a:pt x="21392" y="0"/>
                </a:lnTo>
                <a:cubicBezTo>
                  <a:pt x="21414" y="7443"/>
                  <a:pt x="21578" y="14157"/>
                  <a:pt x="21600" y="21600"/>
                </a:cubicBezTo>
                <a:lnTo>
                  <a:pt x="21434" y="21581"/>
                </a:lnTo>
                <a:lnTo>
                  <a:pt x="0" y="927"/>
                </a:lnTo>
                <a:close/>
              </a:path>
            </a:pathLst>
          </a:custGeom>
          <a:solidFill>
            <a:srgbClr val="2E2452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1800">
                <a:solidFill>
                  <a:srgbClr val="FFFFFF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783726" y="6492758"/>
            <a:ext cx="273557" cy="269241"/>
          </a:xfrm>
          <a:prstGeom prst="rect">
            <a:avLst/>
          </a:prstGeom>
        </p:spPr>
        <p:txBody>
          <a:bodyPr/>
          <a:lstStyle>
            <a:lvl1pPr>
              <a:defRPr sz="1000">
                <a:solidFill>
                  <a:srgbClr val="FFFFF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43" name="presentation title here"/>
          <p:cNvSpPr txBox="1">
            <a:spLocks noGrp="1"/>
          </p:cNvSpPr>
          <p:nvPr>
            <p:ph type="body" sz="quarter" idx="21"/>
          </p:nvPr>
        </p:nvSpPr>
        <p:spPr>
          <a:xfrm>
            <a:off x="7679198" y="6505458"/>
            <a:ext cx="3944150" cy="26924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100000"/>
              </a:lnSpc>
              <a:buSzTx/>
              <a:buFontTx/>
              <a:buNone/>
              <a:defRPr sz="1000" cap="all">
                <a:solidFill>
                  <a:srgbClr val="2E2452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</a:lstStyle>
          <a:p>
            <a:r>
              <a:t>presentation title here</a:t>
            </a:r>
          </a:p>
        </p:txBody>
      </p:sp>
      <p:sp>
        <p:nvSpPr>
          <p:cNvPr id="144" name="TextBox 6"/>
          <p:cNvSpPr txBox="1">
            <a:spLocks noGrp="1"/>
          </p:cNvSpPr>
          <p:nvPr>
            <p:ph type="body" sz="half" idx="22"/>
          </p:nvPr>
        </p:nvSpPr>
        <p:spPr>
          <a:xfrm>
            <a:off x="698500" y="1584987"/>
            <a:ext cx="9528175" cy="3204792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457200" indent="-457200">
              <a:lnSpc>
                <a:spcPct val="100000"/>
              </a:lnSpc>
              <a:buSzPct val="135000"/>
              <a:buFontTx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t>Larger bullet points go here using an arrow which has been added as an image at 135% of text size, can be more two or three lines long</a:t>
            </a:r>
            <a:br/>
            <a:endParaRPr/>
          </a:p>
          <a:p>
            <a:pPr marL="457200" indent="-457200">
              <a:lnSpc>
                <a:spcPct val="100000"/>
              </a:lnSpc>
              <a:buSzPct val="135000"/>
              <a:buFontTx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t>Bullet points can be shorter too, leave a space between bullets</a:t>
            </a:r>
            <a:br/>
            <a:endParaRPr/>
          </a:p>
          <a:p>
            <a:pPr marL="457200" indent="-457200">
              <a:lnSpc>
                <a:spcPct val="100000"/>
              </a:lnSpc>
              <a:buSzPct val="135000"/>
              <a:buFontTx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t>Add more bullets as you go, as long as they fit comfortably on the page</a:t>
            </a:r>
            <a:br/>
            <a:endParaRPr/>
          </a:p>
          <a:p>
            <a:pPr marL="457200" indent="-457200">
              <a:lnSpc>
                <a:spcPct val="100000"/>
              </a:lnSpc>
              <a:buSzPct val="135000"/>
              <a:buFontTx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t>Larger bullet points go here using an arrow which has been added as an image at 150% of text size, can be more two or three lines long</a:t>
            </a:r>
            <a:br/>
            <a:endParaRPr/>
          </a:p>
          <a:p>
            <a:pPr marL="457200" indent="-457200">
              <a:lnSpc>
                <a:spcPct val="100000"/>
              </a:lnSpc>
              <a:buSzPct val="135000"/>
              <a:buFontTx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t>Bullet points can be shorter too</a:t>
            </a:r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76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itle Text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85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0" indent="4572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0" indent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0" indent="13716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0" indent="18288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86" name="Text Placeholder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2400" b="1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pPr>
            <a:endParaRPr/>
          </a:p>
        </p:txBody>
      </p:sp>
      <p:sp>
        <p:nvSpPr>
          <p:cNvPr id="2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itle Text"/>
          <p:cNvSpPr txBox="1">
            <a:spLocks noGrp="1"/>
          </p:cNvSpPr>
          <p:nvPr>
            <p:ph type="title"/>
          </p:nvPr>
        </p:nvSpPr>
        <p:spPr>
          <a:xfrm>
            <a:off x="699653" y="635000"/>
            <a:ext cx="9842501" cy="629193"/>
          </a:xfrm>
          <a:prstGeom prst="rect">
            <a:avLst/>
          </a:prstGeom>
        </p:spPr>
        <p:txBody>
          <a:bodyPr anchor="t"/>
          <a:lstStyle>
            <a:lvl1pPr>
              <a:lnSpc>
                <a:spcPct val="90000"/>
              </a:lnSpc>
              <a:defRPr sz="3200">
                <a:solidFill>
                  <a:srgbClr val="D52B1E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310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767139" y="2163618"/>
            <a:ext cx="6172201" cy="3374876"/>
          </a:xfrm>
          <a:prstGeom prst="rect">
            <a:avLst/>
          </a:prstGeom>
        </p:spPr>
        <p:txBody>
          <a:bodyPr/>
          <a:lstStyle>
            <a:lvl1pPr marL="228600" indent="-228600">
              <a:lnSpc>
                <a:spcPct val="90000"/>
              </a:lnSpc>
              <a:spcBef>
                <a:spcPts val="1000"/>
              </a:spcBef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718457" indent="-261257">
              <a:lnSpc>
                <a:spcPct val="90000"/>
              </a:lnSpc>
              <a:spcBef>
                <a:spcPts val="1000"/>
              </a:spcBef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1219200" indent="-304800">
              <a:lnSpc>
                <a:spcPct val="90000"/>
              </a:lnSpc>
              <a:spcBef>
                <a:spcPts val="1000"/>
              </a:spcBef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1737360" indent="-365760">
              <a:lnSpc>
                <a:spcPct val="90000"/>
              </a:lnSpc>
              <a:spcBef>
                <a:spcPts val="1000"/>
              </a:spcBef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2194560" indent="-365760">
              <a:lnSpc>
                <a:spcPct val="90000"/>
              </a:lnSpc>
              <a:spcBef>
                <a:spcPts val="1000"/>
              </a:spcBef>
              <a:defRPr sz="32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itle Text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lnSpc>
                <a:spcPct val="90000"/>
              </a:lnSpc>
              <a:defRPr sz="3200" cap="none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r>
              <a:t>Title Text</a:t>
            </a:r>
          </a:p>
        </p:txBody>
      </p:sp>
      <p:sp>
        <p:nvSpPr>
          <p:cNvPr id="319" name="Picture Placeholder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32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1pPr>
            <a:lvl2pPr marL="0" indent="4572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2pPr>
            <a:lvl3pPr marL="0" indent="9144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3pPr>
            <a:lvl4pPr marL="0" indent="13716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4pPr>
            <a:lvl5pPr marL="0" indent="1828800">
              <a:lnSpc>
                <a:spcPct val="90000"/>
              </a:lnSpc>
              <a:spcBef>
                <a:spcPts val="1000"/>
              </a:spcBef>
              <a:buSzTx/>
              <a:buFontTx/>
              <a:buNone/>
              <a:defRPr sz="1600">
                <a:solidFill>
                  <a:srgbClr val="000000"/>
                </a:solidFill>
                <a:latin typeface="+mn-lt"/>
                <a:ea typeface="+mn-ea"/>
                <a:cs typeface="+mn-cs"/>
                <a:sym typeface="Calibri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18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41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+mn-lt"/>
                <a:ea typeface="+mn-ea"/>
                <a:cs typeface="+mn-cs"/>
                <a:sym typeface="Calibri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9" r:id="rId3"/>
    <p:sldLayoutId id="2147483669" r:id="rId4"/>
    <p:sldLayoutId id="2147483670" r:id="rId5"/>
    <p:sldLayoutId id="2147483673" r:id="rId6"/>
    <p:sldLayoutId id="2147483674" r:id="rId7"/>
  </p:sldLayoutIdLst>
  <p:transition spd="med"/>
  <p:hf hdr="0" dt="0"/>
  <p:txStyles>
    <p:titleStyle>
      <a:lvl1pPr marL="0" marR="0" indent="0" algn="l" defTabSz="9144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all" spc="0" baseline="0">
          <a:solidFill>
            <a:srgbClr val="FFFFFF"/>
          </a:solidFill>
          <a:uFillTx/>
          <a:latin typeface="Arial Black"/>
          <a:ea typeface="Arial Black"/>
          <a:cs typeface="Arial Black"/>
          <a:sym typeface="Arial Black"/>
        </a:defRPr>
      </a:lvl1pPr>
      <a:lvl2pPr marL="0" marR="0" indent="0" algn="l" defTabSz="9144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all" spc="0" baseline="0">
          <a:solidFill>
            <a:srgbClr val="FFFFFF"/>
          </a:solidFill>
          <a:uFillTx/>
          <a:latin typeface="Arial Black"/>
          <a:ea typeface="Arial Black"/>
          <a:cs typeface="Arial Black"/>
          <a:sym typeface="Arial Black"/>
        </a:defRPr>
      </a:lvl2pPr>
      <a:lvl3pPr marL="0" marR="0" indent="0" algn="l" defTabSz="9144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all" spc="0" baseline="0">
          <a:solidFill>
            <a:srgbClr val="FFFFFF"/>
          </a:solidFill>
          <a:uFillTx/>
          <a:latin typeface="Arial Black"/>
          <a:ea typeface="Arial Black"/>
          <a:cs typeface="Arial Black"/>
          <a:sym typeface="Arial Black"/>
        </a:defRPr>
      </a:lvl3pPr>
      <a:lvl4pPr marL="0" marR="0" indent="0" algn="l" defTabSz="9144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all" spc="0" baseline="0">
          <a:solidFill>
            <a:srgbClr val="FFFFFF"/>
          </a:solidFill>
          <a:uFillTx/>
          <a:latin typeface="Arial Black"/>
          <a:ea typeface="Arial Black"/>
          <a:cs typeface="Arial Black"/>
          <a:sym typeface="Arial Black"/>
        </a:defRPr>
      </a:lvl4pPr>
      <a:lvl5pPr marL="0" marR="0" indent="0" algn="l" defTabSz="9144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all" spc="0" baseline="0">
          <a:solidFill>
            <a:srgbClr val="FFFFFF"/>
          </a:solidFill>
          <a:uFillTx/>
          <a:latin typeface="Arial Black"/>
          <a:ea typeface="Arial Black"/>
          <a:cs typeface="Arial Black"/>
          <a:sym typeface="Arial Black"/>
        </a:defRPr>
      </a:lvl5pPr>
      <a:lvl6pPr marL="0" marR="0" indent="0" algn="l" defTabSz="9144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all" spc="0" baseline="0">
          <a:solidFill>
            <a:srgbClr val="FFFFFF"/>
          </a:solidFill>
          <a:uFillTx/>
          <a:latin typeface="Arial Black"/>
          <a:ea typeface="Arial Black"/>
          <a:cs typeface="Arial Black"/>
          <a:sym typeface="Arial Black"/>
        </a:defRPr>
      </a:lvl6pPr>
      <a:lvl7pPr marL="0" marR="0" indent="0" algn="l" defTabSz="9144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all" spc="0" baseline="0">
          <a:solidFill>
            <a:srgbClr val="FFFFFF"/>
          </a:solidFill>
          <a:uFillTx/>
          <a:latin typeface="Arial Black"/>
          <a:ea typeface="Arial Black"/>
          <a:cs typeface="Arial Black"/>
          <a:sym typeface="Arial Black"/>
        </a:defRPr>
      </a:lvl7pPr>
      <a:lvl8pPr marL="0" marR="0" indent="0" algn="l" defTabSz="9144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all" spc="0" baseline="0">
          <a:solidFill>
            <a:srgbClr val="FFFFFF"/>
          </a:solidFill>
          <a:uFillTx/>
          <a:latin typeface="Arial Black"/>
          <a:ea typeface="Arial Black"/>
          <a:cs typeface="Arial Black"/>
          <a:sym typeface="Arial Black"/>
        </a:defRPr>
      </a:lvl8pPr>
      <a:lvl9pPr marL="0" marR="0" indent="0" algn="l" defTabSz="914400" rtl="0" latinLnBrk="0">
        <a:lnSpc>
          <a:spcPct val="7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200" b="0" i="0" u="none" strike="noStrike" cap="all" spc="0" baseline="0">
          <a:solidFill>
            <a:srgbClr val="FFFFFF"/>
          </a:solidFill>
          <a:uFillTx/>
          <a:latin typeface="Arial Black"/>
          <a:ea typeface="Arial Black"/>
          <a:cs typeface="Arial Black"/>
          <a:sym typeface="Arial Black"/>
        </a:defRPr>
      </a:lvl9pPr>
    </p:titleStyle>
    <p:bodyStyle>
      <a:lvl1pPr marL="171450" marR="0" indent="-17145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1pPr>
      <a:lvl2pPr marL="657225" marR="0" indent="-200025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2pPr>
      <a:lvl3pPr marL="1154430" marR="0" indent="-24003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3pPr>
      <a:lvl4pPr marL="1638300" marR="0" indent="-26670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4pPr>
      <a:lvl5pPr marL="2095500" marR="0" indent="-26670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5pPr>
      <a:lvl6pPr marL="2552700" marR="0" indent="-26670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6pPr>
      <a:lvl7pPr marL="3009900" marR="0" indent="-26670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7pPr>
      <a:lvl8pPr marL="3467100" marR="0" indent="-26670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8pPr>
      <a:lvl9pPr marL="3924300" marR="0" indent="-266700" algn="l" defTabSz="9144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100000"/>
        <a:buFont typeface="Arial"/>
        <a:buChar char="•"/>
        <a:tabLst/>
        <a:defRPr sz="2100" b="0" i="0" u="none" strike="noStrike" cap="none" spc="0" baseline="0">
          <a:solidFill>
            <a:srgbClr val="FFFFFF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13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-scm.com/download/mac" TargetMode="External"/><Relationship Id="rId4" Type="http://schemas.openxmlformats.org/officeDocument/2006/relationships/hyperlink" Target="https://git-scm.com/download/win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labcode.mdx.ac.uk/" TargetMode="External"/><Relationship Id="rId5" Type="http://schemas.openxmlformats.org/officeDocument/2006/relationships/image" Target="../media/image8.png"/><Relationship Id="rId4" Type="http://schemas.openxmlformats.org/officeDocument/2006/relationships/hyperlink" Target="https://github.com/login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for-windows.github.io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book/en/v2/Getting-Started-Installing-Gi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-scm.com/book/be/v2/Git-on-the-Server-Generating-Your-SSH-Public-Key#:~:text=4.3%20Git%20on%20the%20Server%20%2D%20Generating%20Your%20SSH%20Public%20Key&amp;text=First%20it%20confirms%20where%20you,when%20you%20use%20the%20key.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zone.com/articles/top-20-git-commands-with-exampl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tolgagirici/PDE3802.git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abc@mail.com" TargetMode="External"/><Relationship Id="rId4" Type="http://schemas.openxmlformats.org/officeDocument/2006/relationships/hyperlink" Target="https://libinruan.gitlab.io/2020/02/07/How-to-Push-from-Colab-to-GitLab-A-Personal-Access-Token-Approach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%3cpartners-github-username%3e/hello-world.git" TargetMode="External"/><Relationship Id="rId4" Type="http://schemas.openxmlformats.org/officeDocument/2006/relationships/hyperlink" Target="https://github.com/%3cgithub-username%3e/hello-world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.png"/><Relationship Id="rId7" Type="http://schemas.openxmlformats.org/officeDocument/2006/relationships/hyperlink" Target="https://help.github.com/articles/adding-a-new-ssh-key-to-your-github-account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help.github.com/articles/generating-a-new-ssh-key-and-adding-it-to-the-ssh-agent/" TargetMode="External"/><Relationship Id="rId5" Type="http://schemas.openxmlformats.org/officeDocument/2006/relationships/hyperlink" Target="https://help.github.com/articles/working-with-ssh-key-passphrases/" TargetMode="External"/><Relationship Id="rId4" Type="http://schemas.openxmlformats.org/officeDocument/2006/relationships/hyperlink" Target="https://help.github.com/articles/caching-your-github-password-in-git/" TargetMode="Externa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over page title here arial black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tr-TR" dirty="0"/>
              <a:t>PDE 3802</a:t>
            </a:r>
            <a:br>
              <a:rPr lang="tr-TR" dirty="0"/>
            </a:br>
            <a:r>
              <a:rPr lang="tr-TR" dirty="0"/>
              <a:t>AI For Robotıcs</a:t>
            </a:r>
            <a:endParaRPr lang="en-GB" dirty="0"/>
          </a:p>
        </p:txBody>
      </p:sp>
      <p:sp>
        <p:nvSpPr>
          <p:cNvPr id="346" name="Subtitle here in Arial regular, tangerine angle in place…"/>
          <p:cNvSpPr txBox="1">
            <a:spLocks noGrp="1"/>
          </p:cNvSpPr>
          <p:nvPr>
            <p:ph type="body" sz="half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tr-TR" dirty="0"/>
              <a:t>Week 1</a:t>
            </a:r>
          </a:p>
          <a:p>
            <a:r>
              <a:rPr lang="tr-TR" dirty="0" err="1"/>
              <a:t>Introduction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Git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Labcode</a:t>
            </a:r>
            <a:endParaRPr lang="tr-TR" dirty="0"/>
          </a:p>
          <a:p>
            <a:endParaRPr lang="tr-TR" dirty="0"/>
          </a:p>
          <a:p>
            <a:r>
              <a:rPr lang="tr-TR" dirty="0"/>
              <a:t>Dr. Tolga Girici</a:t>
            </a:r>
            <a:endParaRPr lang="en-GB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EC4A4CF-52D2-DEC4-049F-C7FC7443332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A77F2C-66CE-8D87-D0CA-A93C32F9C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65043332-FC76-9419-157D-D678CAB4A2D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F9C95A00-0295-1591-FCAC-6290B9971EB3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DA9F1C-9E6B-5E85-FD2C-AD745A8258C3}"/>
              </a:ext>
            </a:extLst>
          </p:cNvPr>
          <p:cNvSpPr txBox="1"/>
          <p:nvPr/>
        </p:nvSpPr>
        <p:spPr>
          <a:xfrm>
            <a:off x="698500" y="364982"/>
            <a:ext cx="4789715" cy="446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tr-TR" sz="3600" b="1" dirty="0" err="1">
                <a:solidFill>
                  <a:srgbClr val="2E2452"/>
                </a:solidFill>
              </a:rPr>
              <a:t>Why</a:t>
            </a:r>
            <a:r>
              <a:rPr lang="tr-TR" sz="3600" b="1" dirty="0">
                <a:solidFill>
                  <a:srgbClr val="2E2452"/>
                </a:solidFill>
              </a:rPr>
              <a:t> </a:t>
            </a:r>
            <a:r>
              <a:rPr lang="tr-TR" sz="3600" b="1" dirty="0" err="1">
                <a:solidFill>
                  <a:srgbClr val="2E2452"/>
                </a:solidFill>
              </a:rPr>
              <a:t>Learn</a:t>
            </a:r>
            <a:r>
              <a:rPr lang="tr-TR" sz="3600" b="1" dirty="0">
                <a:solidFill>
                  <a:srgbClr val="2E2452"/>
                </a:solidFill>
              </a:rPr>
              <a:t> Git (</a:t>
            </a:r>
            <a:r>
              <a:rPr lang="tr-TR" sz="3600" b="1" dirty="0" err="1">
                <a:solidFill>
                  <a:srgbClr val="2E2452"/>
                </a:solidFill>
              </a:rPr>
              <a:t>or</a:t>
            </a:r>
            <a:r>
              <a:rPr lang="tr-TR" sz="3600" b="1" dirty="0">
                <a:solidFill>
                  <a:srgbClr val="2E2452"/>
                </a:solidFill>
              </a:rPr>
              <a:t> </a:t>
            </a:r>
            <a:r>
              <a:rPr lang="tr-TR" sz="3600" b="1" dirty="0" err="1">
                <a:solidFill>
                  <a:srgbClr val="2E2452"/>
                </a:solidFill>
              </a:rPr>
              <a:t>any</a:t>
            </a:r>
            <a:r>
              <a:rPr lang="tr-TR" sz="3600" b="1" dirty="0">
                <a:solidFill>
                  <a:srgbClr val="2E2452"/>
                </a:solidFill>
              </a:rPr>
              <a:t> </a:t>
            </a:r>
            <a:r>
              <a:rPr lang="tr-TR" sz="3600" b="1" dirty="0" err="1">
                <a:solidFill>
                  <a:srgbClr val="2E2452"/>
                </a:solidFill>
              </a:rPr>
              <a:t>version</a:t>
            </a:r>
            <a:r>
              <a:rPr lang="tr-TR" sz="3600" b="1" dirty="0">
                <a:solidFill>
                  <a:srgbClr val="2E2452"/>
                </a:solidFill>
              </a:rPr>
              <a:t> </a:t>
            </a:r>
            <a:r>
              <a:rPr lang="tr-TR" sz="3600" b="1" dirty="0" err="1">
                <a:solidFill>
                  <a:srgbClr val="2E2452"/>
                </a:solidFill>
              </a:rPr>
              <a:t>control</a:t>
            </a:r>
            <a:r>
              <a:rPr lang="tr-TR" sz="3600" b="1" dirty="0">
                <a:solidFill>
                  <a:srgbClr val="2E2452"/>
                </a:solidFill>
              </a:rPr>
              <a:t>)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3B9D5509-9B13-62D2-9993-EEF6607265C5}"/>
              </a:ext>
            </a:extLst>
          </p:cNvPr>
          <p:cNvSpPr txBox="1">
            <a:spLocks/>
          </p:cNvSpPr>
          <p:nvPr/>
        </p:nvSpPr>
        <p:spPr>
          <a:xfrm>
            <a:off x="698501" y="1211593"/>
            <a:ext cx="6393676" cy="5044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925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Attractive skill for employment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Version control is </a:t>
            </a:r>
            <a:r>
              <a:rPr lang="en-GB" sz="3600" strike="sngStrike" dirty="0">
                <a:solidFill>
                  <a:srgbClr val="212121"/>
                </a:solidFill>
                <a:latin typeface="Calibri" panose="020F0502020204030204" pitchFamily="34" charset="0"/>
              </a:rPr>
              <a:t>useful</a:t>
            </a: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 essential when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you write code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Enables teams to easily collaborate on the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same codebase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Enables you to contribute to open source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projects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You’ll never lose anything again</a:t>
            </a: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A9DFAA-9A77-73E6-EE2C-373D88AE7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712" y="-96001"/>
            <a:ext cx="4441722" cy="5345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72989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90A1D-84DC-E446-48A5-8EF667D82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883764-C2D6-EF11-2C9C-A6F3C681D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757" y="3486300"/>
            <a:ext cx="4067743" cy="2829320"/>
          </a:xfrm>
          <a:prstGeom prst="rect">
            <a:avLst/>
          </a:prstGeom>
        </p:spPr>
      </p:pic>
      <p:sp>
        <p:nvSpPr>
          <p:cNvPr id="395" name="Slide Number">
            <a:extLst>
              <a:ext uri="{FF2B5EF4-FFF2-40B4-BE49-F238E27FC236}">
                <a16:creationId xmlns:a16="http://schemas.microsoft.com/office/drawing/2014/main" id="{1CDD61B0-6CF3-CECA-D9A5-7B451E9AF5D0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709B0908-9CEA-D56F-5D58-1A49B231936E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D67ED-D525-7192-6673-47504F100499}"/>
              </a:ext>
            </a:extLst>
          </p:cNvPr>
          <p:cNvSpPr txBox="1"/>
          <p:nvPr/>
        </p:nvSpPr>
        <p:spPr>
          <a:xfrm>
            <a:off x="698500" y="364982"/>
            <a:ext cx="4789715" cy="446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36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What</a:t>
            </a:r>
            <a:r>
              <a:rPr kumimoji="0" lang="tr-TR" sz="36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is Git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40D525B8-E757-FA1F-48CE-3B0CE657CA79}"/>
              </a:ext>
            </a:extLst>
          </p:cNvPr>
          <p:cNvSpPr txBox="1">
            <a:spLocks/>
          </p:cNvSpPr>
          <p:nvPr/>
        </p:nvSpPr>
        <p:spPr>
          <a:xfrm>
            <a:off x="698500" y="1211593"/>
            <a:ext cx="9616377" cy="5044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700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Version control system that allows you to track files and file changes in a repository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(“repo”)</a:t>
            </a:r>
          </a:p>
          <a:p>
            <a:pPr marL="0" indent="0" hangingPunct="1">
              <a:lnSpc>
                <a:spcPct val="100000"/>
              </a:lnSpc>
              <a:buSzPct val="135000"/>
              <a:buNone/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Primarily used by software developers to keep a history of all changes made to their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code. </a:t>
            </a: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This means that they can roll back changes (or switch to older versions) as far back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as when they started using Git in their project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Most widely used version control system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Alternatives: Mercurial, Subversion, CVS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Runs from the command line (usually)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Can be used alone or in a team</a:t>
            </a: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36515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12210E-A2DC-E20A-E978-DFE679C25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EDBEB7-2BF1-E028-2C32-30135806B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9198" y="252447"/>
            <a:ext cx="4067743" cy="2829320"/>
          </a:xfrm>
          <a:prstGeom prst="rect">
            <a:avLst/>
          </a:prstGeom>
        </p:spPr>
      </p:pic>
      <p:sp>
        <p:nvSpPr>
          <p:cNvPr id="395" name="Slide Number">
            <a:extLst>
              <a:ext uri="{FF2B5EF4-FFF2-40B4-BE49-F238E27FC236}">
                <a16:creationId xmlns:a16="http://schemas.microsoft.com/office/drawing/2014/main" id="{441DC02D-51ED-31DB-2447-52294EF65468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BAF0A481-5A58-9C1B-74FC-7454749EB045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238192-2B15-BFA1-8744-A4A2D7280354}"/>
              </a:ext>
            </a:extLst>
          </p:cNvPr>
          <p:cNvSpPr txBox="1"/>
          <p:nvPr/>
        </p:nvSpPr>
        <p:spPr>
          <a:xfrm>
            <a:off x="698500" y="364982"/>
            <a:ext cx="4789715" cy="446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6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Let’s download</a:t>
            </a:r>
            <a:r>
              <a:rPr kumimoji="0" lang="tr-TR" sz="36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it</a:t>
            </a:r>
            <a:r>
              <a:rPr kumimoji="0" lang="en-GB" sz="36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now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3A23F1E8-951D-F9DA-E1DA-8978400619B8}"/>
              </a:ext>
            </a:extLst>
          </p:cNvPr>
          <p:cNvSpPr txBox="1">
            <a:spLocks/>
          </p:cNvSpPr>
          <p:nvPr/>
        </p:nvSpPr>
        <p:spPr>
          <a:xfrm>
            <a:off x="698500" y="1211593"/>
            <a:ext cx="9616377" cy="5044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Platform Normal Git Installation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MS-Windows 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  <a:hlinkClick r:id="rId4"/>
              </a:rPr>
              <a:t>https://git-scm.com/download/win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OS X 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  <a:hlinkClick r:id="rId5"/>
              </a:rPr>
              <a:t>https://git-scm.com/download/mac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Debian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or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Ubuntu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apt-get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install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git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Red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Hat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or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Centos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yum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install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git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Windows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users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also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need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to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install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Git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Bash</a:t>
            </a: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91437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750F4-5F48-A7A5-05B9-C9A3FAFA0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02F695BD-D47E-EED3-AC68-37E358626C4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3223076E-7F7D-A5CC-8B3C-D168B58364B6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65A822-9EF4-9402-D460-650CC66C25F5}"/>
              </a:ext>
            </a:extLst>
          </p:cNvPr>
          <p:cNvSpPr txBox="1"/>
          <p:nvPr/>
        </p:nvSpPr>
        <p:spPr>
          <a:xfrm>
            <a:off x="319359" y="155264"/>
            <a:ext cx="9995518" cy="959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Software developers need to be able to work </a:t>
            </a:r>
            <a:endParaRPr kumimoji="0" lang="tr-TR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with others on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tr-TR" sz="3200" b="1" dirty="0">
                <a:solidFill>
                  <a:srgbClr val="2E2452"/>
                </a:solidFill>
              </a:rPr>
              <a:t> </a:t>
            </a:r>
            <a:r>
              <a:rPr kumimoji="0" lang="en-GB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the same codebase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14AA22AA-1F8B-BF80-9255-42E529F78CD6}"/>
              </a:ext>
            </a:extLst>
          </p:cNvPr>
          <p:cNvSpPr txBox="1">
            <a:spLocks/>
          </p:cNvSpPr>
          <p:nvPr/>
        </p:nvSpPr>
        <p:spPr>
          <a:xfrm>
            <a:off x="698500" y="1211593"/>
            <a:ext cx="9616377" cy="5044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31F709-1106-8267-09C8-3C63A4167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81" y="1571366"/>
            <a:ext cx="12098438" cy="3715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70737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6C29C-41F9-E84E-9256-A051DB6E6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A9C744BC-5F37-0E06-9C2D-252BD9D90A54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46FACD37-2F8F-CBC4-9E73-5084E827BA2A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47CA6-4D65-7B05-A061-92389D6EA574}"/>
              </a:ext>
            </a:extLst>
          </p:cNvPr>
          <p:cNvSpPr txBox="1"/>
          <p:nvPr/>
        </p:nvSpPr>
        <p:spPr>
          <a:xfrm>
            <a:off x="319359" y="155264"/>
            <a:ext cx="9995518" cy="9598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What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?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9C99DDE-9129-F566-BD95-41509E5691C1}"/>
              </a:ext>
            </a:extLst>
          </p:cNvPr>
          <p:cNvSpPr txBox="1">
            <a:spLocks/>
          </p:cNvSpPr>
          <p:nvPr/>
        </p:nvSpPr>
        <p:spPr>
          <a:xfrm>
            <a:off x="698500" y="1211593"/>
            <a:ext cx="9616377" cy="5044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700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Allows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you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to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put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your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Git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repos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online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Largest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code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host in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the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world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: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A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hosting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service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for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Git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repositories</a:t>
            </a: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A web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interface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to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explore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Git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repositories</a:t>
            </a: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A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social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network of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programmers</a:t>
            </a: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Alternative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: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Bitbucket</a:t>
            </a: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Benefits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of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GitHub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: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Backup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of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files</a:t>
            </a: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Visual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interface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for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navigating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repos</a:t>
            </a: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Makes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repo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collaboration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(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and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viewing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open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source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code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)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easy</a:t>
            </a: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Git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does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not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require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GitHub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(but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GitHub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tr-TR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requires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Git)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</p:txBody>
      </p:sp>
      <p:pic>
        <p:nvPicPr>
          <p:cNvPr id="5122" name="Picture 2" descr="Home - The GitHub Blog">
            <a:extLst>
              <a:ext uri="{FF2B5EF4-FFF2-40B4-BE49-F238E27FC236}">
                <a16:creationId xmlns:a16="http://schemas.microsoft.com/office/drawing/2014/main" id="{5E53775C-F73F-6CC7-210C-50E2F92F8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963" y="239350"/>
            <a:ext cx="2695575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47ACB7-59D2-441A-C208-4490F2061821}"/>
              </a:ext>
            </a:extLst>
          </p:cNvPr>
          <p:cNvSpPr txBox="1"/>
          <p:nvPr/>
        </p:nvSpPr>
        <p:spPr>
          <a:xfrm>
            <a:off x="8018145" y="1823635"/>
            <a:ext cx="2554605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https://github.com/login</a:t>
            </a:r>
            <a:r>
              <a:rPr lang="tr-TR" dirty="0"/>
              <a:t> </a:t>
            </a:r>
            <a:endParaRPr lang="en-GB" dirty="0"/>
          </a:p>
        </p:txBody>
      </p:sp>
      <p:pic>
        <p:nvPicPr>
          <p:cNvPr id="5124" name="Picture 4" descr="How do I backup GitLab, and why is it important? - BackupLABS">
            <a:extLst>
              <a:ext uri="{FF2B5EF4-FFF2-40B4-BE49-F238E27FC236}">
                <a16:creationId xmlns:a16="http://schemas.microsoft.com/office/drawing/2014/main" id="{EF4C3A9D-2B3E-25A4-8680-2C7D35243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9187" y="213639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536E2F-F6F5-9A5B-3B7E-755BC681A5F8}"/>
              </a:ext>
            </a:extLst>
          </p:cNvPr>
          <p:cNvSpPr txBox="1"/>
          <p:nvPr/>
        </p:nvSpPr>
        <p:spPr>
          <a:xfrm>
            <a:off x="8866823" y="3734007"/>
            <a:ext cx="2291715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GB" dirty="0">
                <a:hlinkClick r:id="rId6"/>
              </a:rPr>
              <a:t>Projects · GitLab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34430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28659-6260-44C4-1244-AF0A8A454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0D3B871E-DCA1-2201-BC59-0F13DC4D2CE5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0DC227FA-E2DC-D4A5-C344-710623C00E6E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05E6C7-7947-D0D6-86A6-080F77005728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What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Enterprise?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28C2F8B-717D-55E2-5DEF-0FD289F27E58}"/>
              </a:ext>
            </a:extLst>
          </p:cNvPr>
          <p:cNvSpPr txBox="1">
            <a:spLocks/>
          </p:cNvSpPr>
          <p:nvPr/>
        </p:nvSpPr>
        <p:spPr>
          <a:xfrm>
            <a:off x="698500" y="1211593"/>
            <a:ext cx="9616377" cy="5044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775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Professional application of GitHub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All repository data is stored on private and/or local machines and networks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Where GitHub is the public, 'Social Network' for programming and programmers, GitHub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Enterprise is the private, professional application of GitHub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Because GitHub and GitHub Enterprise have a similar structure and are based off the git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language, interacting with the two is </a:t>
            </a:r>
            <a:r>
              <a:rPr lang="en-GB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is</a:t>
            </a: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 almost identical</a:t>
            </a: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</p:txBody>
      </p:sp>
      <p:pic>
        <p:nvPicPr>
          <p:cNvPr id="6146" name="Picture 2" descr="GitHub Enterprise Server Managed / SaaS Service | iTMethods">
            <a:extLst>
              <a:ext uri="{FF2B5EF4-FFF2-40B4-BE49-F238E27FC236}">
                <a16:creationId xmlns:a16="http://schemas.microsoft.com/office/drawing/2014/main" id="{6BE3C703-C572-9450-1105-40E5BC372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675" y="506050"/>
            <a:ext cx="3933825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02498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00739-BD9D-53A6-E904-25462DAEB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E2CBEA53-43A8-9BF7-D0A9-8AD50DF7394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16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CC44139D-B6D3-E542-0CC8-99EAFF4B0E05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B63246-8136-53A3-2F42-A19C82962106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What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is </a:t>
            </a: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Command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Line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?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5CDFB5A-F14E-1E8E-D1DF-62F3378603F4}"/>
              </a:ext>
            </a:extLst>
          </p:cNvPr>
          <p:cNvSpPr txBox="1">
            <a:spLocks/>
          </p:cNvSpPr>
          <p:nvPr/>
        </p:nvSpPr>
        <p:spPr>
          <a:xfrm>
            <a:off x="524108" y="1109069"/>
            <a:ext cx="6958361" cy="5147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625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There was a time before GUIs when everyone interacted with the computer using text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commands in what we call a command-line interface (CLI).</a:t>
            </a: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Everything you can do in a windowed (GUI) environment,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you can do in the terminal — and faster.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What Is a Shell?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A shell is a type of command-line program that contains a simple,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text-based user interface, enabling us to access all of an operating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system's services.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Running applications, checking settings such as free hard drive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space, and even web browsing can all happen from the shell.</a:t>
            </a: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1DD4C4-6472-1CA7-91CB-DEE0203A6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224" y="758284"/>
            <a:ext cx="4463127" cy="21745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E3C1E4-099B-04D0-78BB-D317E52B3B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2469" y="3117423"/>
            <a:ext cx="4696960" cy="183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1483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FC039-253D-9ADB-B445-2D2541EAD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AEB5014A-7EF4-853B-B358-54272166DF6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17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3580BB23-8756-081B-0D11-B0847A051EB1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B67359-CBDC-777F-C975-8D733BB5AF3C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Windows users (arguably) have it harder than Mac users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46B8DBD5-762B-D49B-5CFA-56FC818CF100}"/>
              </a:ext>
            </a:extLst>
          </p:cNvPr>
          <p:cNvSpPr txBox="1">
            <a:spLocks/>
          </p:cNvSpPr>
          <p:nvPr/>
        </p:nvSpPr>
        <p:spPr>
          <a:xfrm>
            <a:off x="524108" y="1109069"/>
            <a:ext cx="10816682" cy="5147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700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Windows Users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In Windows, you can access a shell in several ways: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Windows Command Prompt: A legacy DOS-based shell. Press Win-R to open a Run dialog. Then, enter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en-GB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cmd</a:t>
            </a: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 to open the shell.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Windows PowerShell: The official Windows-native shell and scripting language, intended to replace the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antiquated Command Prompt.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Windows Subsystem for Linux: New to Windows 10, this allows you to run Ubuntu (a popular Linux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distribution) natively in Windows. You must turn on this Windows feature manually.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In this lesson, we will use a popular UNIX shell called bash. If you have not already, we recommend installing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  <a:hlinkClick r:id="rId3"/>
              </a:rPr>
              <a:t>Git Bash</a:t>
            </a: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.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What Is Git Bash? Git Bash provides a set of executables that emulate bash commands in the Windows shells</a:t>
            </a: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51478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5CCE9-D415-8270-4EB1-88E75F87F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CE3BD63C-90CD-7388-AC7E-FF82C4C16BF8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18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0C5D8867-0D66-D77B-9C6A-6C3ED235F2AE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0D067B-A80F-EE48-89A4-8BB8F0DE218E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Recap: some commands from the command line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D1711B6-3E43-EC36-0D49-2E5E73C0B577}"/>
              </a:ext>
            </a:extLst>
          </p:cNvPr>
          <p:cNvSpPr txBox="1">
            <a:spLocks/>
          </p:cNvSpPr>
          <p:nvPr/>
        </p:nvSpPr>
        <p:spPr>
          <a:xfrm>
            <a:off x="524108" y="1109069"/>
            <a:ext cx="10816682" cy="5147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590BB9E-12E9-31EF-736C-03BA9AC80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39" y="823549"/>
            <a:ext cx="11803122" cy="521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705586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61381-1AEF-7FBE-DA7D-93C02F407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E1FDA8BF-F8F8-20AB-DFDE-238D83B87D9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19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AAE1CCAD-9701-9CD3-5F9A-B7178E1E36E0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71FB00-6743-ADDB-76E7-9923AEE064A2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General format for commands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081E8D0-DC04-AC8A-3507-BA1013346F60}"/>
              </a:ext>
            </a:extLst>
          </p:cNvPr>
          <p:cNvSpPr txBox="1">
            <a:spLocks/>
          </p:cNvSpPr>
          <p:nvPr/>
        </p:nvSpPr>
        <p:spPr>
          <a:xfrm>
            <a:off x="524108" y="1109069"/>
            <a:ext cx="10816682" cy="5147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92500" lnSpcReduction="1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&lt;command&gt; -&lt;options&gt; &lt;arguments&gt;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FF0000"/>
                </a:solidFill>
                <a:latin typeface="Calibri" panose="020F0502020204030204" pitchFamily="34" charset="0"/>
              </a:rPr>
              <a:t>&lt;command&gt;</a:t>
            </a: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 is the action we want the computer to take.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FF0000"/>
                </a:solidFill>
                <a:latin typeface="Calibri" panose="020F0502020204030204" pitchFamily="34" charset="0"/>
              </a:rPr>
              <a:t>&lt;options&gt;</a:t>
            </a: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 (or "flags") modify the </a:t>
            </a:r>
            <a:r>
              <a:rPr lang="en-GB" sz="3600" dirty="0" err="1">
                <a:solidFill>
                  <a:srgbClr val="212121"/>
                </a:solidFill>
                <a:latin typeface="Calibri" panose="020F0502020204030204" pitchFamily="34" charset="0"/>
              </a:rPr>
              <a:t>behavior</a:t>
            </a: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 of the command.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FF0000"/>
                </a:solidFill>
                <a:latin typeface="Calibri" panose="020F0502020204030204" pitchFamily="34" charset="0"/>
              </a:rPr>
              <a:t>&lt;arguments&gt;</a:t>
            </a: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 are the things we want the command to act on.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Example: </a:t>
            </a:r>
            <a:r>
              <a:rPr lang="en-GB" sz="3600" dirty="0">
                <a:solidFill>
                  <a:srgbClr val="FF0000"/>
                </a:solidFill>
                <a:latin typeface="Calibri" panose="020F0502020204030204" pitchFamily="34" charset="0"/>
              </a:rPr>
              <a:t>ls -a ~/Desktop </a:t>
            </a: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would list all files and folders, including hidden ones (-a), in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the Desktop folder</a:t>
            </a: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19286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396" name="presentation title here"/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PDE 3802 Week 1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81D315-DD53-0037-2A64-CBDE22C7D72A}"/>
              </a:ext>
            </a:extLst>
          </p:cNvPr>
          <p:cNvSpPr txBox="1"/>
          <p:nvPr/>
        </p:nvSpPr>
        <p:spPr>
          <a:xfrm>
            <a:off x="698500" y="364982"/>
            <a:ext cx="4789715" cy="446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tr-TR" sz="3600" b="1" dirty="0" err="1">
                <a:solidFill>
                  <a:srgbClr val="2E2452"/>
                </a:solidFill>
              </a:rPr>
              <a:t>Lecture</a:t>
            </a:r>
            <a:r>
              <a:rPr lang="tr-TR" sz="3600" b="1" dirty="0">
                <a:solidFill>
                  <a:srgbClr val="2E2452"/>
                </a:solidFill>
              </a:rPr>
              <a:t> </a:t>
            </a:r>
            <a:r>
              <a:rPr lang="tr-TR" sz="3600" b="1" dirty="0" err="1">
                <a:solidFill>
                  <a:srgbClr val="2E2452"/>
                </a:solidFill>
              </a:rPr>
              <a:t>Objectives</a:t>
            </a:r>
            <a:r>
              <a:rPr lang="tr-TR" sz="3600" b="1" dirty="0">
                <a:solidFill>
                  <a:srgbClr val="2E2452"/>
                </a:solidFill>
              </a:rPr>
              <a:t> </a:t>
            </a:r>
            <a:r>
              <a:rPr lang="tr-TR" sz="3600" b="1" dirty="0" err="1">
                <a:solidFill>
                  <a:srgbClr val="2E2452"/>
                </a:solidFill>
              </a:rPr>
              <a:t>and</a:t>
            </a:r>
            <a:r>
              <a:rPr lang="tr-TR" sz="3600" b="1" dirty="0">
                <a:solidFill>
                  <a:srgbClr val="2E2452"/>
                </a:solidFill>
              </a:rPr>
              <a:t> Plan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2702333-E3BB-BC02-091E-6A3441E95583}"/>
              </a:ext>
            </a:extLst>
          </p:cNvPr>
          <p:cNvSpPr txBox="1">
            <a:spLocks/>
          </p:cNvSpPr>
          <p:nvPr/>
        </p:nvSpPr>
        <p:spPr>
          <a:xfrm>
            <a:off x="698500" y="1218737"/>
            <a:ext cx="9528175" cy="5044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850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Explain the value of Git and GitHub</a:t>
            </a: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en-GB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Understand how Git works with GitHub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Creating and changing content in our own GitHub repo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Clone and fork a GitHub repo</a:t>
            </a: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Applying Git version control to folders on our local machines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Cloning and forking someone else’s GitHub repo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en-GB" sz="3600" dirty="0">
              <a:solidFill>
                <a:srgbClr val="21212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87738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CD82E-8116-3F26-116F-69D369846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306D2E86-B7B9-B49E-ACD7-7B921C98647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20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AF23ED56-7899-9EE7-30A2-673AE73AD560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6F0E5D-37E5-FAC9-E438-3F8190A3856A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installation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config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4B5D9A9-6852-3409-8462-D955D0CD1011}"/>
              </a:ext>
            </a:extLst>
          </p:cNvPr>
          <p:cNvSpPr txBox="1">
            <a:spLocks/>
          </p:cNvSpPr>
          <p:nvPr/>
        </p:nvSpPr>
        <p:spPr>
          <a:xfrm>
            <a:off x="524108" y="1109069"/>
            <a:ext cx="10816682" cy="5147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625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Installation instructions: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https://git-scm.com/book/en/v2/Getting-Started-Installing-Git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check if your Git installation was successful, try to run Git from the command line: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git --version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you should see something like git version 2.5.0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Git Bash (Windows) or Terminal (Mac/Linux) and set your username and email: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git config --global user.name “YOUR FULL NAME”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git config --global </a:t>
            </a:r>
            <a:r>
              <a:rPr lang="en-GB" sz="3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user.email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“YOUR EMAIL”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the same email address you used with your GitHub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Gitlab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account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These identifiers will be added to your commits and show up when you push your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changes to GitHub from the command line!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(Do this later)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Generate SSH keys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13362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77A65-9BA9-7DEE-C833-0C3FDB57B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7C101DF0-D4ED-9B13-6217-A526F1ADFAC4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21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2FC3C7AD-E8A1-7520-1603-9DC52E5CF7B6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80AEC7-797F-DBC9-E3C2-C7828118F5B7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Learning Git can be hard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F7843029-A27D-7925-2FAF-78395995CF1E}"/>
              </a:ext>
            </a:extLst>
          </p:cNvPr>
          <p:cNvSpPr txBox="1">
            <a:spLocks/>
          </p:cNvSpPr>
          <p:nvPr/>
        </p:nvSpPr>
        <p:spPr>
          <a:xfrm>
            <a:off x="524108" y="1109069"/>
            <a:ext cx="10816682" cy="51473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625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Designed (by programmers) for power and flexibility over simplicity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 to know if what you did was right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 to explore since most actions are “permanent” (in a sense) and can have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serious consequences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We’ll focus on the most important 10% of Git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also a variety of commands you can use in Git. You can take a look at a list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available commands by running: 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git help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git help -a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 is usually the command used in Git to exit a screen and get back to the terminal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Plenty of cheat-sheets available e.g.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https://dzone.com/articles/top-20-git-commands-with-examples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50691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B7206-9468-1635-880A-F7BFFFAAF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B6BDE5-919D-7493-39D0-36E8FFFE4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1923" y="794971"/>
            <a:ext cx="7585621" cy="4033508"/>
          </a:xfrm>
          <a:prstGeom prst="rect">
            <a:avLst/>
          </a:prstGeom>
        </p:spPr>
      </p:pic>
      <p:sp>
        <p:nvSpPr>
          <p:cNvPr id="395" name="Slide Number">
            <a:extLst>
              <a:ext uri="{FF2B5EF4-FFF2-40B4-BE49-F238E27FC236}">
                <a16:creationId xmlns:a16="http://schemas.microsoft.com/office/drawing/2014/main" id="{F814BF82-1504-3AA5-7FD1-0B71EDC1A36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22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51951714-F2FF-4838-583D-818B79549F1E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224DD9-79D4-A872-1051-51EF3BFDED00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How does Git tracking work?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40B11E7-2EC2-D2CB-C546-08AEB19EA1A8}"/>
              </a:ext>
            </a:extLst>
          </p:cNvPr>
          <p:cNvSpPr txBox="1">
            <a:spLocks/>
          </p:cNvSpPr>
          <p:nvPr/>
        </p:nvSpPr>
        <p:spPr>
          <a:xfrm>
            <a:off x="524107" y="1109069"/>
            <a:ext cx="3980985" cy="4953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700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local repository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consists of three 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trees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are maintained by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Git: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Working Directory: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the actual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Index: acts as a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staging area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HEAD: points to the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commit you’ve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made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214082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A4008-9469-F8B6-E2CA-CD197AD8C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D2287729-A0D1-2307-6817-6BD5DE21A59D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23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9B0FF259-FC93-7928-E4B5-C701AC5B1B28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F79157-B8E0-8532-DED2-AF42F7327274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Using Git to track a folder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0175BBB-6C86-3510-DEFC-9FB6FA8BF9D4}"/>
              </a:ext>
            </a:extLst>
          </p:cNvPr>
          <p:cNvSpPr txBox="1">
            <a:spLocks/>
          </p:cNvSpPr>
          <p:nvPr/>
        </p:nvSpPr>
        <p:spPr>
          <a:xfrm>
            <a:off x="524107" y="1109069"/>
            <a:ext cx="10426391" cy="4953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625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First, create a directory on your Desktop. Go to your command prompt and type: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cd ~/Desktop</a:t>
            </a:r>
            <a:endParaRPr lang="tr-TR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</a:t>
            </a:r>
            <a:r>
              <a:rPr lang="en-GB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mkdir</a:t>
            </a:r>
            <a:r>
              <a:rPr lang="en-GB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hello-world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place this directory under Git revision control using the following command: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cd hello-world </a:t>
            </a:r>
            <a:r>
              <a:rPr lang="en-GB" sz="29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 make sure you are in the ‘hello-world’ folder</a:t>
            </a:r>
            <a:endParaRPr lang="tr-TR" sz="29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git </a:t>
            </a:r>
            <a:r>
              <a:rPr lang="en-GB" sz="3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endParaRPr lang="en-GB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will reply: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Initialized empty Git repository in &lt;location&gt;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You've now initialized the working directory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547015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3C10D0-4783-9B2A-43ED-BA4E06457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2175D041-724E-29E3-04E0-0FCF7641B9B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594658" y="6504268"/>
            <a:ext cx="462625" cy="24622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smtClean="0"/>
              <a:t>24</a:t>
            </a:fld>
            <a:r>
              <a:rPr lang="tr-TR" dirty="0"/>
              <a:t>şls</a:t>
            </a:r>
            <a:endParaRPr dirty="0"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2512D5B4-16C3-6F2D-D353-565F6C77B327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0641A-BF7C-B9F9-195E-657464B7CDAF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Using Git to track a folder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4D158057-631F-8C86-5FD7-C29094901539}"/>
              </a:ext>
            </a:extLst>
          </p:cNvPr>
          <p:cNvSpPr txBox="1">
            <a:spLocks/>
          </p:cNvSpPr>
          <p:nvPr/>
        </p:nvSpPr>
        <p:spPr>
          <a:xfrm>
            <a:off x="319359" y="847494"/>
            <a:ext cx="10631139" cy="3601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550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.git folder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look at the contents of this empty folder using this command: </a:t>
            </a:r>
            <a:r>
              <a:rPr lang="en-GB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ls -A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should see that there is now a hidden folder called .git. 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where all of the information about your repository is stored. 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is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need for you to make any changes to this folder. 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control all of the Git flow using git commands.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a file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Let's create a new file: </a:t>
            </a:r>
            <a:r>
              <a:rPr lang="en-GB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touch a.txt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run $ git status, we should get: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means that there is a new, untracked file.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F22239-5E51-FDA8-C2C1-2530BF4A6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5097" y="4180364"/>
            <a:ext cx="6944694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497747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D1C11-732E-EB78-C1B0-C92CD96BC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E6486428-3052-A6B6-93EE-1084BEFE5EC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25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4C9B92C0-0AE9-8DCF-B3E7-87B6A1A7121F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6C571C-48E5-424A-B052-4E350395BC39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Using Git to track a folder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B288E66-36E1-FA3D-43D3-F2A7C8C43066}"/>
              </a:ext>
            </a:extLst>
          </p:cNvPr>
          <p:cNvSpPr txBox="1">
            <a:spLocks/>
          </p:cNvSpPr>
          <p:nvPr/>
        </p:nvSpPr>
        <p:spPr>
          <a:xfrm>
            <a:off x="319359" y="847494"/>
            <a:ext cx="10631139" cy="36018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550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Next, tell Git to take a snapshot of the contents of all files under the current directory: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git add a.txt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snapshot is now stored in a temporary staging area, which Git calls the "index." 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confirm the files are staged and ready to be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committed, again run </a:t>
            </a:r>
            <a:r>
              <a:rPr lang="en-GB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git status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alternatively add all new and modified files at once using the command below (note the .). 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not recommended, because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accidentally add extra files if you are not careful! 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However, sometimes it is useful if you are adding many files at once and carefully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git status for verification.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git add .</a:t>
            </a:r>
            <a:endParaRPr lang="tr-TR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FA48C5-AA9A-9A58-6364-FCAB00E9C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240" y="4085838"/>
            <a:ext cx="6722775" cy="240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19729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13A7A-FE57-DC60-E137-2923A8E17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4BB88A8C-791D-1487-0AB6-519FEEC8F0DD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26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8C9DA6AD-8896-5B77-E144-80188914F992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97424A-A5A2-79EF-9DB8-EC246570F6A3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Using Git to track a folder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AC7B878-4041-A33B-AF1C-9FDC28A7FF48}"/>
              </a:ext>
            </a:extLst>
          </p:cNvPr>
          <p:cNvSpPr txBox="1">
            <a:spLocks/>
          </p:cNvSpPr>
          <p:nvPr/>
        </p:nvSpPr>
        <p:spPr>
          <a:xfrm>
            <a:off x="319359" y="847494"/>
            <a:ext cx="10631139" cy="493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700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permanently store the contents of the index in the repository, (i.e. commit these changes to the "HEAD"), 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need to run the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following command:</a:t>
            </a:r>
          </a:p>
          <a:p>
            <a:pPr marL="1348740" lvl="2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git commit -m "Please remember this file at this time"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should now get: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hangingPunct="1">
              <a:lnSpc>
                <a:spcPct val="100000"/>
              </a:lnSpc>
              <a:buSzPct val="135000"/>
              <a:buNone/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Checking the log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we want to view the commit history, we can run:</a:t>
            </a:r>
          </a:p>
          <a:p>
            <a:pPr marL="1348740" lvl="2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git log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a result, you should see something similar to this: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0436D6-BF43-5FCE-EA1C-41E593EB8C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5264" y="2712566"/>
            <a:ext cx="5325218" cy="12098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B3E0E8-3E94-320E-F4A2-075BFDCE26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69096" y="5500847"/>
            <a:ext cx="5591955" cy="1019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2717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4FFA8-9288-05AF-B833-5F3C931F2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99BE8212-3711-95D6-95CF-AA183A12A436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27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393C8ADE-9192-C9FB-CFE8-96EB6BED13F3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8F958F-FE28-12A2-CFFE-496E1667A71B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Summary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of </a:t>
            </a: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what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we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have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done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DA3B64F-6D0C-19DF-9C66-360109D3C4CC}"/>
              </a:ext>
            </a:extLst>
          </p:cNvPr>
          <p:cNvSpPr txBox="1">
            <a:spLocks/>
          </p:cNvSpPr>
          <p:nvPr/>
        </p:nvSpPr>
        <p:spPr>
          <a:xfrm>
            <a:off x="319359" y="847494"/>
            <a:ext cx="10631139" cy="493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700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Summary of what we’ve just done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Created folder locally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Placed the folder under Git version control </a:t>
            </a:r>
            <a:r>
              <a:rPr lang="en-GB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git</a:t>
            </a:r>
            <a:r>
              <a:rPr lang="tr-T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# make sure you’re in the right folder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Added a file to the folder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Checked whether the file is being tracked </a:t>
            </a:r>
            <a:r>
              <a:rPr lang="en-GB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git status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Started tracking the file using Git 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48740" lvl="2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git add a.txt</a:t>
            </a:r>
          </a:p>
          <a:p>
            <a:pPr marL="1348740" lvl="2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git commit -m "my comment"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Checked the log for our commit history 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git log</a:t>
            </a:r>
            <a:endParaRPr lang="tr-TR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1068944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4B687-44B0-2549-ED2F-09F392203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5284BD24-70E8-54ED-6A84-CB2249DC8E94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28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3460A170-BF94-48F0-71BC-161106130550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588E98-7913-AAF2-1589-F7C5E84F2A91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Solo Exercise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tr-TR" sz="3200" b="1" dirty="0">
                <a:solidFill>
                  <a:srgbClr val="2E2452"/>
                </a:solidFill>
              </a:rPr>
              <a:t> C</a:t>
            </a:r>
            <a:r>
              <a:rPr kumimoji="0" lang="en-GB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reate</a:t>
            </a:r>
            <a:r>
              <a:rPr kumimoji="0" lang="en-GB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a folder and track it with git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FCC85DB1-D9F7-C839-6A96-D8F69720D39B}"/>
              </a:ext>
            </a:extLst>
          </p:cNvPr>
          <p:cNvSpPr txBox="1">
            <a:spLocks/>
          </p:cNvSpPr>
          <p:nvPr/>
        </p:nvSpPr>
        <p:spPr>
          <a:xfrm>
            <a:off x="319359" y="847494"/>
            <a:ext cx="10631139" cy="493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475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new folder from the command line (using the </a:t>
            </a:r>
            <a:r>
              <a:rPr lang="en-GB" sz="3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mkdir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command). 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sure this is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a sub-folder of the hello-world folder you created before, 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you must always keep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tracked folders separate.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Initiate git on the folder using the 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en-GB" sz="3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file called 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b.txt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the touch command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 the change to the folder using the git add and 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commit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commands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View the 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log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 create another file called 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c.txt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Commit that change too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 the two changes you have made using the 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log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Stretch: work out how to use 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revert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reset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go back to the folder when it just had b.txt in it (i.e.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first commit)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826279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CA9D4-A1FC-8476-DD3B-523243081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D7F6F6AF-707D-0297-8308-FB84926B93C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29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158ADA5C-54EA-4E2D-9C9A-701102685EC5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8EF0E4-66FB-B0E6-1CD7-09EF78F2E2D3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GitHub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(</a:t>
            </a: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GitLab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) Basics - </a:t>
            </a: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Creating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Cloning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Repositories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8C638A5-DCC3-5A7F-1BF8-F4CBD1979ACE}"/>
              </a:ext>
            </a:extLst>
          </p:cNvPr>
          <p:cNvSpPr txBox="1">
            <a:spLocks/>
          </p:cNvSpPr>
          <p:nvPr/>
        </p:nvSpPr>
        <p:spPr>
          <a:xfrm>
            <a:off x="319359" y="847494"/>
            <a:ext cx="10631139" cy="493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850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using Git, GitHub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GitLab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GHE it is common to have your repositories in several locations.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Typically when we use GitHub and GHE we will have two repository locations: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Remote: Repositories that are not stored in our current location/machine. 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Usually where we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store the repo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Local: Repositories that are stored on our current machine. Usually where we work on the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666743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Lecture 02 — Conda Environments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Isolated, reproducible Python for your projects • Sep 18, 2025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CA8F0-7F2B-4DEE-7E97-A715097F5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C7850592-425A-895B-4F88-B42E04335EF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30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336B07D0-CE1D-4CF4-802F-DE9A0687F6B8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3E8B33-9DDE-FCB1-719C-ECB5D73538FC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How do Git and GitHub interact?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B73D89B-B831-BCF9-D9FE-1609B4767B18}"/>
              </a:ext>
            </a:extLst>
          </p:cNvPr>
          <p:cNvSpPr txBox="1">
            <a:spLocks/>
          </p:cNvSpPr>
          <p:nvPr/>
        </p:nvSpPr>
        <p:spPr>
          <a:xfrm>
            <a:off x="319359" y="847494"/>
            <a:ext cx="10631139" cy="493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DD8250-0057-18EF-5F70-08999A81F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585" y="585454"/>
            <a:ext cx="11152120" cy="520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124984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6B3E0-6C5C-5F1D-DFB5-2ED436685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3FD2EE2C-9D9D-ECE2-48EC-18305230EB0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31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E2B5830F-1DC8-B4CD-6299-2DE7BE9D9CEC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6C5238-402E-847C-C101-6E6A6CBDEBFE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Summary of what we’re about to do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44CDDB1D-D4A5-995E-2996-3C0728D37F44}"/>
              </a:ext>
            </a:extLst>
          </p:cNvPr>
          <p:cNvSpPr txBox="1">
            <a:spLocks/>
          </p:cNvSpPr>
          <p:nvPr/>
        </p:nvSpPr>
        <p:spPr>
          <a:xfrm>
            <a:off x="319359" y="847494"/>
            <a:ext cx="10631139" cy="493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new repo on GitHub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GitLab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GB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Connect our local Git repository with our newly created remote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 on Git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ReadMe file locally and pushed that to our remote Git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6789311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CC72C-D14B-2FA5-D6D9-32D9C277D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1FDA0AF8-E171-2D7B-7653-9CA62162217F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32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4C1866EF-A422-E654-8ECC-07267A99B23D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F22791-C831-0798-7DEF-C6AE862393ED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Creating a Repository and linking to a Git folder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D61CCDDD-46FD-2C31-58EF-5CB24E391227}"/>
              </a:ext>
            </a:extLst>
          </p:cNvPr>
          <p:cNvSpPr txBox="1">
            <a:spLocks/>
          </p:cNvSpPr>
          <p:nvPr/>
        </p:nvSpPr>
        <p:spPr>
          <a:xfrm>
            <a:off x="319359" y="847494"/>
            <a:ext cx="10631139" cy="493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475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to your 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Labcode.mdx.ac.uk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GitLab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account.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the left hand side, hit the New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(+)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button in the Repositories section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your repository hello-world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(or PDE3802NameLastName)</a:t>
            </a:r>
            <a:endParaRPr lang="en-GB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initialize the repository with a README, .</a:t>
            </a:r>
            <a:r>
              <a:rPr lang="en-GB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gitignore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or license.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the Create Repository button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nothing has happened to your local machine (yet); this is all config in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GitLab</a:t>
            </a:r>
            <a:endParaRPr lang="en-GB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now need to connect our local Git repository with our newly created remote repository on Git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to add a 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«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remote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repository, an address where we can send our local files to be stored.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sure you change directories into hello-world prior to running this: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git remote add origin https://github.com/&lt;GITHUB-NAME&gt;/hello-world.git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this point you may be prompted for a password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282173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CAF83-E1B9-CEF7-54F3-2EC6A64C7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653DCF6B-0C70-6521-68DD-9031DB0D65D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33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2094AFA6-3695-4B78-35F7-A1326FEF84A8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1F173A-2B61-CF4C-FC3E-388194C4FA48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Creating a Repository and linking to a Git folder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3E1893D-033F-2288-F57F-667070DC2874}"/>
              </a:ext>
            </a:extLst>
          </p:cNvPr>
          <p:cNvSpPr txBox="1">
            <a:spLocks/>
          </p:cNvSpPr>
          <p:nvPr/>
        </p:nvSpPr>
        <p:spPr>
          <a:xfrm>
            <a:off x="319359" y="847494"/>
            <a:ext cx="10631139" cy="493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700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Pushing to GitHub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order to send files from our local machine to our remote repository on GitHub, we need to use the command 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push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However, you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need to add the name of the remote repo — in this case, we called it origin — and the name of the branch, in this case master.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git push origin master</a:t>
            </a:r>
            <a:endParaRPr lang="tr-TR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Refresh your GitHub web page, and your files should appear.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a README.md file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Let's create a README.md file and push it to Git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file ending with .md is a Markdown file 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48740" lvl="2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 a text file with optional Markdown formatting. 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48740" lvl="2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GitHub, the contents of the displayed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directory's README.md is automatically displayed.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new README.md text file and add some text.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309069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81C3C-C1B7-61B6-915F-397ED08DA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44A778F8-FBD4-2E70-C10A-E3DA4435BF1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34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4382E73E-9C59-B938-6389-724A7FE6200E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DDFCE8-8565-67DD-FDA0-BD1BF86B6571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Creating a Repository and linking to a Git folder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FC09304-339F-4D08-74AF-69BE911DFE42}"/>
              </a:ext>
            </a:extLst>
          </p:cNvPr>
          <p:cNvSpPr txBox="1">
            <a:spLocks/>
          </p:cNvSpPr>
          <p:nvPr/>
        </p:nvSpPr>
        <p:spPr>
          <a:xfrm>
            <a:off x="319359" y="847494"/>
            <a:ext cx="10631139" cy="493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850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Now, try using the same procedure as before to: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Add the new file to the staging area (</a:t>
            </a:r>
            <a:r>
              <a:rPr lang="en-GB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 add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Verify the file is in the staging area, ready to be committed (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status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Commit the file (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commit -m “comment”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Push the commits to GitHub (git push origin master)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Refresh your GitHub web page, and the new README.md file should appear. 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 a look underneath the directory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tree, and its contents will be automatically displayed.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584946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B673C-9C40-9A0E-5610-8C7146A1E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2AE0DB18-1140-6A79-978E-58BF0C3DE76B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35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A7B90668-C182-48DE-287E-C71095423E23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C1056A-5E3F-02ED-50A1-E5509C8AB38D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Creating a Repository and linking to a Git folder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F0578FB-27A0-88E7-98B7-412F37DB40C9}"/>
              </a:ext>
            </a:extLst>
          </p:cNvPr>
          <p:cNvSpPr txBox="1">
            <a:spLocks/>
          </p:cNvSpPr>
          <p:nvPr/>
        </p:nvSpPr>
        <p:spPr>
          <a:xfrm>
            <a:off x="319359" y="847494"/>
            <a:ext cx="10631139" cy="493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925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# Open Git Bash, then: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 "/c/Users/</a:t>
            </a:r>
            <a:r>
              <a:rPr lang="en-GB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tgiri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/Dropbox/Middlesex University/PDE3802 AI in Robotics«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Check whether it’s already a Git repo:</a:t>
            </a:r>
            <a:r>
              <a:rPr lang="tr-TR" sz="2000" dirty="0"/>
              <a:t> git status</a:t>
            </a:r>
            <a:endParaRPr lang="en-GB" sz="2000" dirty="0"/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If it says “not a git repository”, run:</a:t>
            </a:r>
            <a:r>
              <a:rPr lang="tr-TR" sz="2000" dirty="0"/>
              <a:t>git init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Set your branch name to </a:t>
            </a:r>
            <a:r>
              <a:rPr lang="en-GB" sz="2000" b="1" dirty="0"/>
              <a:t>main</a:t>
            </a:r>
            <a:r>
              <a:rPr lang="en-GB" sz="2000" dirty="0"/>
              <a:t> (to match GitHub’s default):</a:t>
            </a:r>
            <a:r>
              <a:rPr lang="tr-TR" sz="2000" dirty="0"/>
              <a:t> git branch -M main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Add (or fix) the remote to point at your GitHub repo:</a:t>
            </a:r>
            <a:endParaRPr lang="tr-TR" sz="2000" dirty="0"/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# If you haven’t added a remote yet: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git remote add origin </a:t>
            </a:r>
            <a:r>
              <a:rPr lang="en-GB" sz="2000" dirty="0">
                <a:hlinkClick r:id="rId4"/>
              </a:rPr>
              <a:t>https://github.com/tolgagirici/PDE3802.git</a:t>
            </a:r>
            <a:endParaRPr lang="tr-TR" sz="2000" dirty="0"/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# If it says "remote origin already exists", update it: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git remote set-</a:t>
            </a:r>
            <a:r>
              <a:rPr lang="en-GB" sz="2000" dirty="0" err="1"/>
              <a:t>url</a:t>
            </a:r>
            <a:r>
              <a:rPr lang="en-GB" sz="2000" dirty="0"/>
              <a:t> origin </a:t>
            </a:r>
            <a:r>
              <a:rPr lang="en-GB" sz="2000" dirty="0">
                <a:hlinkClick r:id="rId4"/>
              </a:rPr>
              <a:t>https://github.com/tolgagirici/PDE3802.git</a:t>
            </a:r>
            <a:endParaRPr lang="tr-TR" sz="2000" dirty="0"/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git remote -v   # verify the URL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Create “Week 1 … Week 12” folder</a:t>
            </a:r>
            <a:endParaRPr lang="tr-TR" sz="2000" dirty="0"/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for </a:t>
            </a:r>
            <a:r>
              <a:rPr lang="en-GB" sz="2000" dirty="0" err="1"/>
              <a:t>i</a:t>
            </a:r>
            <a:r>
              <a:rPr lang="en-GB" sz="2000" dirty="0"/>
              <a:t> in {1..12}; do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  </a:t>
            </a:r>
            <a:r>
              <a:rPr lang="en-GB" sz="2000" dirty="0" err="1"/>
              <a:t>mkdir</a:t>
            </a:r>
            <a:r>
              <a:rPr lang="en-GB" sz="2000" dirty="0"/>
              <a:t> -p "Week $</a:t>
            </a:r>
            <a:r>
              <a:rPr lang="en-GB" sz="2000" dirty="0" err="1"/>
              <a:t>i</a:t>
            </a:r>
            <a:r>
              <a:rPr lang="en-GB" sz="2000" dirty="0"/>
              <a:t>"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  echo "# Week $</a:t>
            </a:r>
            <a:r>
              <a:rPr lang="en-GB" sz="2000" dirty="0" err="1"/>
              <a:t>i</a:t>
            </a:r>
            <a:r>
              <a:rPr lang="en-GB" sz="2000" dirty="0"/>
              <a:t>" &gt; "Week $</a:t>
            </a:r>
            <a:r>
              <a:rPr lang="en-GB" sz="2000" dirty="0" err="1"/>
              <a:t>i</a:t>
            </a:r>
            <a:r>
              <a:rPr lang="en-GB" sz="2000" dirty="0"/>
              <a:t>/README.md"   # ensures the folder is tracked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Done</a:t>
            </a:r>
            <a:endParaRPr lang="tr-TR" sz="2000" dirty="0"/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en-GB" sz="2000" dirty="0"/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en-GB" sz="2000" dirty="0"/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319287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AAEB1-FA3B-7F6A-5970-2485DA4F5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0435564B-471A-F2EA-CD2A-E02693CD9B9F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36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6657D4EA-BB19-1AF0-A4E2-2A7EB116D5BE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0483FC-5FA4-DF46-226F-52770D0EB830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Creating a Repository and linking to a Git folder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FCDFFAB-4017-FE8B-F107-C2A3D0F54B55}"/>
              </a:ext>
            </a:extLst>
          </p:cNvPr>
          <p:cNvSpPr txBox="1">
            <a:spLocks/>
          </p:cNvSpPr>
          <p:nvPr/>
        </p:nvSpPr>
        <p:spPr>
          <a:xfrm>
            <a:off x="319359" y="847494"/>
            <a:ext cx="10631139" cy="493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850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If this repo has </a:t>
            </a:r>
            <a:r>
              <a:rPr lang="en-GB" sz="2000" b="1" dirty="0"/>
              <a:t>no commits yet</a:t>
            </a:r>
            <a:r>
              <a:rPr lang="en-GB" sz="2000" dirty="0"/>
              <a:t>: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git add .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git commit -m "Scaffold weeks 1–12 and repo basics"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# If your GitHub repo is empty or has only the default README: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git push -u origin main</a:t>
            </a:r>
            <a:endParaRPr lang="tr-TR" sz="2000" dirty="0"/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If your GitHub repo already has an initial commit on main (e.g., created with a README) and Git complains about a non-fast-forward push, do: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git pull --rebase origin main   # bring down the remote commit(s)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git push -u origin main         # then push your changes</a:t>
            </a:r>
            <a:endParaRPr lang="tr-TR" sz="2000" dirty="0"/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Now on GitHub you should see </a:t>
            </a:r>
            <a:r>
              <a:rPr lang="en-GB" sz="2000" b="1" dirty="0"/>
              <a:t>Week 1</a:t>
            </a:r>
            <a:r>
              <a:rPr lang="en-GB" sz="2000" dirty="0"/>
              <a:t>, </a:t>
            </a:r>
            <a:r>
              <a:rPr lang="en-GB" sz="2000" b="1" dirty="0"/>
              <a:t>Week 2</a:t>
            </a:r>
            <a:r>
              <a:rPr lang="en-GB" sz="2000" dirty="0"/>
              <a:t>, … </a:t>
            </a:r>
            <a:r>
              <a:rPr lang="en-GB" sz="2000" b="1" dirty="0"/>
              <a:t>Week 12</a:t>
            </a:r>
            <a:r>
              <a:rPr lang="en-GB" sz="2000" dirty="0"/>
              <a:t>.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Git doesn’t push “to a folder” separately; you </a:t>
            </a:r>
            <a:r>
              <a:rPr lang="en-GB" sz="2000" b="1" dirty="0"/>
              <a:t>place files in the local folder you want</a:t>
            </a:r>
            <a:r>
              <a:rPr lang="en-GB" sz="2000" dirty="0"/>
              <a:t>, commit, and push. The remote will mirror the structure.</a:t>
            </a:r>
            <a:endParaRPr lang="tr-TR" sz="2000" dirty="0"/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b="1" dirty="0"/>
              <a:t>Example: put code in Week 3 and push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# move or copy files into Week 3 (examples)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git mv my_script.py "Week 3/"            # moves and stages in one step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# or: cp my_script.py "Week 3/" &amp;&amp; git add "Week 3/my_script.py"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en-GB" sz="2000" dirty="0"/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git add "Week 3"                         # stage all changes in Week 3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git commit -m "Week 3: add my_script.py and utils"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git push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000" dirty="0"/>
              <a:t>You can repeat that for any week folder. The repository homepage will show whatever is in the </a:t>
            </a:r>
            <a:r>
              <a:rPr lang="en-GB" sz="2000" b="1" dirty="0"/>
              <a:t>default branch</a:t>
            </a:r>
            <a:r>
              <a:rPr lang="en-GB" sz="2000" dirty="0"/>
              <a:t> (main). If you’re working on another branch, either switch the GitHub branch dropdown or make a Pull Request and merge.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en-GB" sz="2000" dirty="0"/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en-GB" sz="2000" dirty="0"/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en-GB" sz="2000" dirty="0"/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269128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94A58-4572-1FB5-EEC4-803A79FB2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178F7604-45A6-C106-F660-2EC71D58411F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37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35F07CF0-3A71-3FDF-A462-16807205724E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D361F1-5ADC-C6FC-9202-DC0FD42B8E5E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Push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Google </a:t>
            </a: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Colab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codes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to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GitHub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07A15EAB-2386-4DFB-4512-8EDA113CB196}"/>
              </a:ext>
            </a:extLst>
          </p:cNvPr>
          <p:cNvSpPr txBox="1">
            <a:spLocks/>
          </p:cNvSpPr>
          <p:nvPr/>
        </p:nvSpPr>
        <p:spPr>
          <a:xfrm>
            <a:off x="319359" y="847494"/>
            <a:ext cx="10631139" cy="493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925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push your Google </a:t>
            </a:r>
            <a:r>
              <a:rPr lang="en-GB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codes to GitHub, you can follow these steps: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Connect Google </a:t>
            </a:r>
            <a:r>
              <a:rPr lang="en-GB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with your GitHub account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your Google </a:t>
            </a:r>
            <a:r>
              <a:rPr lang="en-GB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notebook, go to the "File" menu.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"Save a copy in GitHub".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new dialog box will pop up where you can select the repository and branch where you want to save your file. 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Optionally, you can add a commit message before pushing the code.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the "OK" button to push the code.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756220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6A745-6923-C3EA-BA9D-97E1884A6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B5E3FFAA-306C-EA2F-0C8E-5D28CB8A218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38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7DCF3F46-9EF5-4F1A-6559-C04543EB0A8A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2137D1-FC41-B7A2-A086-E8A9E5574843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Push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you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Google </a:t>
            </a: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Colab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codes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to</a:t>
            </a:r>
            <a:r>
              <a:rPr kumimoji="0" lang="tr-TR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 </a:t>
            </a:r>
            <a:r>
              <a:rPr kumimoji="0" lang="tr-TR" sz="3200" b="1" i="0" u="none" strike="noStrike" cap="none" spc="0" normalizeH="0" baseline="0" dirty="0" err="1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GitLab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685E1E7-6CA2-3F89-7B4C-E986484C2478}"/>
              </a:ext>
            </a:extLst>
          </p:cNvPr>
          <p:cNvSpPr txBox="1">
            <a:spLocks/>
          </p:cNvSpPr>
          <p:nvPr/>
        </p:nvSpPr>
        <p:spPr>
          <a:xfrm>
            <a:off x="319359" y="847494"/>
            <a:ext cx="10631139" cy="49399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625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200" dirty="0">
                <a:hlinkClick r:id="rId4"/>
              </a:rPr>
              <a:t>Sync files between </a:t>
            </a:r>
            <a:r>
              <a:rPr lang="en-GB" sz="3200" dirty="0" err="1">
                <a:hlinkClick r:id="rId4"/>
              </a:rPr>
              <a:t>Colab</a:t>
            </a:r>
            <a:r>
              <a:rPr lang="en-GB" sz="3200" dirty="0">
                <a:hlinkClick r:id="rId4"/>
              </a:rPr>
              <a:t> and GitLab | Tensor Overflow</a:t>
            </a:r>
            <a:r>
              <a:rPr lang="tr-TR" sz="3200" dirty="0"/>
              <a:t> 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tr-TR" sz="32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tr-TR" sz="32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tr-TR" sz="32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personalizsed</a:t>
            </a:r>
            <a:r>
              <a:rPr lang="tr-TR" sz="32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Access </a:t>
            </a:r>
            <a:r>
              <a:rPr lang="tr-TR" sz="32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token</a:t>
            </a:r>
            <a:endParaRPr lang="tr-TR" sz="32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somewhere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a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colab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notebook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GB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apt-get install git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!git config - global user.name "</a:t>
            </a:r>
            <a:r>
              <a:rPr lang="en-GB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abc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!git config - global </a:t>
            </a:r>
            <a:r>
              <a:rPr lang="en-GB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user.email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abc@mail.com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!git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clone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https://firstToken:xyfMUTvAv6U6uyqwAtEN@labcode.mdx.ac.uk/tgirici/firstproject.git%cd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firstproject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!git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%cd </a:t>
            </a:r>
            <a:r>
              <a:rPr lang="en-GB" sz="3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firstproject</a:t>
            </a:r>
            <a:r>
              <a:rPr lang="en-GB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2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GB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mv /content/drive/</a:t>
            </a:r>
            <a:r>
              <a:rPr lang="en-GB" sz="3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MyDrive</a:t>
            </a:r>
            <a:r>
              <a:rPr lang="en-GB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GB" sz="3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Colab</a:t>
            </a:r>
            <a:r>
              <a:rPr lang="en-GB" sz="32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\ Notebooks/MSO3255test.ipynb /content/</a:t>
            </a:r>
            <a:r>
              <a:rPr lang="en-GB" sz="32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firstproject</a:t>
            </a:r>
            <a:endParaRPr lang="tr-TR" sz="3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2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GB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git config --global </a:t>
            </a:r>
            <a:r>
              <a:rPr lang="en-GB" sz="2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user.email</a:t>
            </a:r>
            <a:r>
              <a:rPr lang="en-GB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GB" sz="2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"t.girici@mdx.ac.uk"</a:t>
            </a:r>
            <a:endParaRPr lang="en-GB" sz="2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2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GB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git config --global user.name </a:t>
            </a:r>
            <a:r>
              <a:rPr lang="en-GB" sz="2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"Tolga Girici"</a:t>
            </a:r>
            <a:endParaRPr lang="en-GB" sz="2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575"/>
              </a:lnSpc>
            </a:pPr>
            <a:r>
              <a:rPr lang="en-GB" sz="2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GB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git add .</a:t>
            </a:r>
          </a:p>
          <a:p>
            <a:pPr>
              <a:lnSpc>
                <a:spcPts val="1575"/>
              </a:lnSpc>
            </a:pPr>
            <a:r>
              <a:rPr lang="en-GB" sz="2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GB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git commit -m </a:t>
            </a:r>
            <a:r>
              <a:rPr lang="en-GB" sz="2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"Your commit message"</a:t>
            </a:r>
            <a:endParaRPr lang="en-GB" sz="2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28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!</a:t>
            </a:r>
            <a:r>
              <a:rPr lang="en-GB" sz="2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git push origin main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en-GB" sz="32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16410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C3770-FB58-37E5-4C1C-5FADC6AD2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7C253131-E7E3-F656-EA55-E88E76C85237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39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82ACAA2A-1784-E967-A8E5-AE55B02D2B0C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144C37-842D-7267-62C5-F74E0C8F213C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3200" b="1" i="0" u="none" strike="noStrike" cap="none" spc="0" normalizeH="0" baseline="0" dirty="0">
                <a:ln>
                  <a:noFill/>
                </a:ln>
                <a:solidFill>
                  <a:srgbClr val="2E2452"/>
                </a:solidFill>
                <a:effectLst/>
                <a:uFillTx/>
                <a:latin typeface="Arial"/>
                <a:ea typeface="Arial"/>
                <a:cs typeface="Arial"/>
                <a:sym typeface="Arial"/>
              </a:rPr>
              <a:t>Summary of what we’ve just done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855EAE4-41E4-EE02-34DA-908D05988E46}"/>
              </a:ext>
            </a:extLst>
          </p:cNvPr>
          <p:cNvSpPr txBox="1">
            <a:spLocks/>
          </p:cNvSpPr>
          <p:nvPr/>
        </p:nvSpPr>
        <p:spPr>
          <a:xfrm>
            <a:off x="319359" y="847494"/>
            <a:ext cx="9560621" cy="4917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925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Created new repo on GitHub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Connected our local Git repository with our newly created remote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 on GitHub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Created a ReadMe file locally and pushed that to our remote GitHub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GB" sz="1800" b="1" i="0" u="none" strike="noStrike" baseline="0" dirty="0">
                <a:solidFill>
                  <a:srgbClr val="E61B24"/>
                </a:solidFill>
                <a:latin typeface="Inconsolata-Bold"/>
              </a:rPr>
              <a:t>$ git add a.txt</a:t>
            </a:r>
          </a:p>
          <a:p>
            <a:pPr marL="0" indent="0" algn="l">
              <a:buNone/>
            </a:pPr>
            <a:r>
              <a:rPr lang="en-GB" sz="1800" b="1" i="0" u="none" strike="noStrike" baseline="0" dirty="0">
                <a:solidFill>
                  <a:srgbClr val="E61B24"/>
                </a:solidFill>
                <a:latin typeface="Inconsolata-Bold"/>
              </a:rPr>
              <a:t>$ git commit -m "my comment"</a:t>
            </a:r>
          </a:p>
          <a:p>
            <a:pPr marL="0" indent="0" algn="l">
              <a:buNone/>
            </a:pPr>
            <a:r>
              <a:rPr lang="en-GB" sz="1800" b="1" i="0" u="none" strike="noStrike" baseline="0" dirty="0">
                <a:solidFill>
                  <a:srgbClr val="E61B24"/>
                </a:solidFill>
                <a:latin typeface="Inconsolata-Bold"/>
              </a:rPr>
              <a:t>$ git push origin master</a:t>
            </a:r>
            <a:endParaRPr lang="tr-TR" sz="1800" b="1" i="0" u="none" strike="noStrike" baseline="0" dirty="0">
              <a:solidFill>
                <a:srgbClr val="E61B24"/>
              </a:solidFill>
              <a:latin typeface="Inconsolata-Bold"/>
            </a:endParaRPr>
          </a:p>
          <a:p>
            <a:pPr marL="0" indent="0" algn="l">
              <a:buNone/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You’ll use these 3 command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together all the time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701B24-36B6-62C8-A4BB-30BDEF326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2020" y="2858837"/>
            <a:ext cx="9320772" cy="44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13341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Environments?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environment isolates Python and packages for a specific project so versions do not clash.</a:t>
            </a:r>
          </a:p>
          <a:p>
            <a:r>
              <a:t>This makes your work reproducible for you, your teammates, and the graders.</a:t>
            </a:r>
          </a:p>
          <a:p>
            <a:r>
              <a:t>We will use Conda environments on laptops and a simple requirements file on the Raspberry Pi.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B5592-0947-3EA6-0E2B-F2B56BF1D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0C0F31B-0F56-BD03-480D-81C31BCB7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2966" y="957380"/>
            <a:ext cx="4865468" cy="2944666"/>
          </a:xfrm>
          <a:prstGeom prst="rect">
            <a:avLst/>
          </a:prstGeom>
        </p:spPr>
      </p:pic>
      <p:sp>
        <p:nvSpPr>
          <p:cNvPr id="395" name="Slide Number">
            <a:extLst>
              <a:ext uri="{FF2B5EF4-FFF2-40B4-BE49-F238E27FC236}">
                <a16:creationId xmlns:a16="http://schemas.microsoft.com/office/drawing/2014/main" id="{21F205D3-0F0B-F13E-CB12-F729843492F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40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D08ADA61-BA53-19AF-9BEB-50C3478620E1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77ACCF-2996-BF52-F897-8FD0F8A72155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algn="l"/>
            <a:r>
              <a:rPr lang="en-GB" sz="1800" b="1" i="0" u="none" strike="noStrike" baseline="0" dirty="0">
                <a:latin typeface="ProximaNova-Bold"/>
              </a:rPr>
              <a:t>Sometimes, other people will make commits and push them to GitHub.</a:t>
            </a:r>
          </a:p>
          <a:p>
            <a:pPr algn="l"/>
            <a:r>
              <a:rPr lang="en-GB" sz="1800" b="1" i="0" u="none" strike="noStrike" baseline="0" dirty="0">
                <a:latin typeface="ProximaNova-Bold"/>
              </a:rPr>
              <a:t>We can get their updates by pulling from GitHub</a:t>
            </a:r>
            <a:endParaRPr kumimoji="0" lang="en-US" sz="32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10B9E918-604C-58DD-FEDF-A6989CE8F4F7}"/>
              </a:ext>
            </a:extLst>
          </p:cNvPr>
          <p:cNvSpPr txBox="1">
            <a:spLocks/>
          </p:cNvSpPr>
          <p:nvPr/>
        </p:nvSpPr>
        <p:spPr>
          <a:xfrm>
            <a:off x="319360" y="847494"/>
            <a:ext cx="6917782" cy="4917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700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4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Locally, we will need to 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these changes and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them with our local files. 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4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4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do both of these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 at once, run the 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command: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4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4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git pull origin master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4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4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pulls from our remote origin to our local master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branch.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4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4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Since our remote repo contains the same commits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we do locally, it will tell us everything is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up-to-date.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381530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955FE-2A13-9A35-1711-3CEEE9CE1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DF1A81EA-693E-27D2-A87B-AF497A9D2780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41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178CF7E3-9682-8E63-09A6-71B32BDF6288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EEAF2F-111E-58B1-E612-4F7D08949730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algn="l"/>
            <a:r>
              <a:rPr lang="en-GB" sz="3200" b="1" i="0" u="none" strike="noStrike" baseline="0" dirty="0">
                <a:latin typeface="ProximaNova-Bold"/>
              </a:rPr>
              <a:t>What if you just want to copy someone else’s repo?</a:t>
            </a: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0B39D83-1730-DFFA-B362-06929F4ADF1E}"/>
              </a:ext>
            </a:extLst>
          </p:cNvPr>
          <p:cNvSpPr txBox="1">
            <a:spLocks/>
          </p:cNvSpPr>
          <p:nvPr/>
        </p:nvSpPr>
        <p:spPr>
          <a:xfrm>
            <a:off x="319359" y="847494"/>
            <a:ext cx="11066035" cy="4917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925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clone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Cloning == copying to your local computer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copying your Dropbox files to a new machine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Cloning is most useful when there is a repo that exists remotely that we want on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local machines *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git clone &lt;</a:t>
            </a:r>
            <a:r>
              <a:rPr lang="en-GB" sz="3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you don’t need to do 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en-GB" sz="3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well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this is done as part of 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clone</a:t>
            </a:r>
            <a:endParaRPr lang="tr-TR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hangingPunct="1">
              <a:lnSpc>
                <a:spcPct val="100000"/>
              </a:lnSpc>
              <a:buSzPct val="135000"/>
              <a:buNone/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010463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CF092-2C57-C447-C967-90595F112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A733CB1F-0CC7-2CBE-82BD-C1DE1F3686F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42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13FEC57E-3AA7-AAE9-42C7-9DB76E6415AF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F520B3-B7CC-8386-34B5-5F9347A62D0E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algn="l"/>
            <a:r>
              <a:rPr lang="en-GB" sz="3200" b="1" i="0" u="none" strike="noStrike" baseline="0" dirty="0">
                <a:latin typeface="ProximaNova-Bold"/>
              </a:rPr>
              <a:t>What if you just want to copy someone else’s repo?</a:t>
            </a: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55CFD83-4E4E-2F06-0E14-890245213910}"/>
              </a:ext>
            </a:extLst>
          </p:cNvPr>
          <p:cNvSpPr txBox="1">
            <a:spLocks/>
          </p:cNvSpPr>
          <p:nvPr/>
        </p:nvSpPr>
        <p:spPr>
          <a:xfrm>
            <a:off x="319359" y="847494"/>
            <a:ext cx="11066035" cy="4917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700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clone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it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Cloning == copying to your local computer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Like copying your Dropbox files to a new machine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Cloning is most useful when there is a repo that exists remotely that we want on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local machines *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git clone &lt;</a:t>
            </a:r>
            <a:r>
              <a:rPr lang="en-GB" sz="3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you don’t need to do 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</a:t>
            </a:r>
            <a:r>
              <a:rPr lang="en-GB" sz="36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well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this is done as part of </a:t>
            </a:r>
            <a:r>
              <a:rPr lang="en-GB" sz="3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clone</a:t>
            </a:r>
            <a:endParaRPr lang="tr-TR" sz="3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Exercise</a:t>
            </a:r>
            <a:endParaRPr lang="tr-TR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 into your Git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account and create a repo.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folder on your machine called the same name as your repo.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Navigate to the folder in the command line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$ git clone &lt;</a:t>
            </a:r>
            <a:r>
              <a:rPr lang="en-GB" sz="36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  <a:r>
              <a:rPr lang="en-GB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the repo you created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hangingPunct="1">
              <a:lnSpc>
                <a:spcPct val="100000"/>
              </a:lnSpc>
              <a:buSzPct val="135000"/>
              <a:buNone/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807071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988CA-0ACE-70AB-B1B8-D6CAEE7E2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635F2FA8-F944-367A-B9CE-EBF136FB5CF4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43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74F20828-F914-F8A3-8C66-FE48625A7607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F56882-33C5-0381-7991-2DF502C2CD85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algn="l"/>
            <a:r>
              <a:rPr lang="en-GB" sz="3200" b="1" i="0" u="none" strike="noStrike" baseline="0" dirty="0">
                <a:latin typeface="ProximaNova-Bold"/>
              </a:rPr>
              <a:t>What could be the problem with lots of </a:t>
            </a:r>
            <a:endParaRPr lang="tr-TR" sz="3200" b="1" i="0" u="none" strike="noStrike" baseline="0" dirty="0">
              <a:latin typeface="ProximaNova-Bold"/>
            </a:endParaRPr>
          </a:p>
          <a:p>
            <a:pPr algn="l"/>
            <a:r>
              <a:rPr lang="en-GB" sz="3200" b="1" i="0" u="none" strike="noStrike" baseline="0" dirty="0">
                <a:latin typeface="ProximaNova-Bold"/>
              </a:rPr>
              <a:t>people pushing to the same codebase?</a:t>
            </a: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504F7A76-84EF-85F0-C075-9DB5B19FA8BA}"/>
              </a:ext>
            </a:extLst>
          </p:cNvPr>
          <p:cNvSpPr txBox="1">
            <a:spLocks/>
          </p:cNvSpPr>
          <p:nvPr/>
        </p:nvSpPr>
        <p:spPr>
          <a:xfrm>
            <a:off x="319359" y="1173027"/>
            <a:ext cx="11066035" cy="4917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..</a:t>
            </a:r>
          </a:p>
          <a:p>
            <a:pPr marL="0" indent="0" hangingPunct="1">
              <a:lnSpc>
                <a:spcPct val="100000"/>
              </a:lnSpc>
              <a:buSzPct val="135000"/>
              <a:buNone/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328391-1686-4A62-43AA-57575A174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840229"/>
            <a:ext cx="12192000" cy="517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65194"/>
      </p:ext>
    </p:extLst>
  </p:cSld>
  <p:clrMapOvr>
    <a:masterClrMapping/>
  </p:clrMapOvr>
  <p:transition spd="med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F9463-C41D-8631-BA04-64CF1805E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1FF164B3-3B74-B239-39B7-9CF1B7DE81E3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44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AD0969D9-D395-8D5A-50EF-29153C146F10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0A8591-EC3C-58EC-4948-EED78B782A8A}"/>
              </a:ext>
            </a:extLst>
          </p:cNvPr>
          <p:cNvSpPr txBox="1"/>
          <p:nvPr/>
        </p:nvSpPr>
        <p:spPr>
          <a:xfrm>
            <a:off x="319359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algn="l"/>
            <a:r>
              <a:rPr lang="en-GB" sz="3200" b="1" i="0" u="none" strike="noStrike" baseline="0" dirty="0">
                <a:latin typeface="ProximaNova-Bold"/>
              </a:rPr>
              <a:t>What could be the problem with lots of </a:t>
            </a:r>
            <a:endParaRPr lang="tr-TR" sz="3200" b="1" i="0" u="none" strike="noStrike" baseline="0" dirty="0">
              <a:latin typeface="ProximaNova-Bold"/>
            </a:endParaRPr>
          </a:p>
          <a:p>
            <a:pPr algn="l"/>
            <a:r>
              <a:rPr lang="en-GB" sz="3200" b="1" i="0" u="none" strike="noStrike" baseline="0" dirty="0">
                <a:latin typeface="ProximaNova-Bold"/>
              </a:rPr>
              <a:t>people pushing to the same codebase?</a:t>
            </a: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4606637-1F17-6BF3-4CA6-941A260FBA1B}"/>
              </a:ext>
            </a:extLst>
          </p:cNvPr>
          <p:cNvSpPr txBox="1">
            <a:spLocks/>
          </p:cNvSpPr>
          <p:nvPr/>
        </p:nvSpPr>
        <p:spPr>
          <a:xfrm>
            <a:off x="319359" y="1173027"/>
            <a:ext cx="11066035" cy="4917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850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handle this in one of two ways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Branching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Forking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Branching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Branching lets multiple collaborators work on their own remote (not just local)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of a repository.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branch is a copy of a repository’s code that’s worked on separately from the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“main” or “master” branch.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branch can be merged into the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repository any time, 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48740" lvl="2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though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conflicts between the branch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the latest master version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be resolved.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hangingPunct="1">
              <a:lnSpc>
                <a:spcPct val="100000"/>
              </a:lnSpc>
              <a:buSzPct val="135000"/>
              <a:buNone/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626606"/>
      </p:ext>
    </p:extLst>
  </p:cSld>
  <p:clrMapOvr>
    <a:masterClrMapping/>
  </p:clrMapOvr>
  <p:transition spd="med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8BA51-EFE5-420E-225E-D28BD09FE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56B054-CB88-A9C8-97FA-A94BA7C43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1521" y="612807"/>
            <a:ext cx="5455761" cy="2781108"/>
          </a:xfrm>
          <a:prstGeom prst="rect">
            <a:avLst/>
          </a:prstGeom>
        </p:spPr>
      </p:pic>
      <p:sp>
        <p:nvSpPr>
          <p:cNvPr id="395" name="Slide Number">
            <a:extLst>
              <a:ext uri="{FF2B5EF4-FFF2-40B4-BE49-F238E27FC236}">
                <a16:creationId xmlns:a16="http://schemas.microsoft.com/office/drawing/2014/main" id="{CE554596-9C60-FC48-AD81-B98E44881A30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45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69EDC1A6-6B16-AC13-7E63-AFF54D22E129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46B857-9B09-F4AD-E1AB-6A86D8983780}"/>
              </a:ext>
            </a:extLst>
          </p:cNvPr>
          <p:cNvSpPr txBox="1"/>
          <p:nvPr/>
        </p:nvSpPr>
        <p:spPr>
          <a:xfrm>
            <a:off x="297057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algn="l"/>
            <a:r>
              <a:rPr lang="en-GB" sz="3200" b="1" i="0" u="none" strike="noStrike" baseline="0" dirty="0">
                <a:latin typeface="ProximaNova-Bold"/>
              </a:rPr>
              <a:t>What could be the problem with lots of people pushing </a:t>
            </a:r>
            <a:endParaRPr lang="tr-TR" sz="3200" b="1" i="0" u="none" strike="noStrike" baseline="0" dirty="0">
              <a:latin typeface="ProximaNova-Bold"/>
            </a:endParaRPr>
          </a:p>
          <a:p>
            <a:pPr algn="l"/>
            <a:r>
              <a:rPr lang="en-GB" sz="3200" b="1" i="0" u="none" strike="noStrike" baseline="0" dirty="0">
                <a:latin typeface="ProximaNova-Bold"/>
              </a:rPr>
              <a:t>to the same codebase?</a:t>
            </a: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FC7D454F-F2D1-DC51-CA36-B1FFD6EE8018}"/>
              </a:ext>
            </a:extLst>
          </p:cNvPr>
          <p:cNvSpPr txBox="1">
            <a:spLocks/>
          </p:cNvSpPr>
          <p:nvPr/>
        </p:nvSpPr>
        <p:spPr>
          <a:xfrm>
            <a:off x="319359" y="1173027"/>
            <a:ext cx="9794797" cy="4917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775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4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can handle this in one of two ways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4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Branching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4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Forking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4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4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Branching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4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Branching lets multiple collaborators work on their own remote (not just local)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 of a repository.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4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branch is a copy of a repository’s code that’s worked on separately from the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“main” or “master” branch.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4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branch can be merged into the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repository any time, 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48740" lvl="2" indent="-365760" hangingPunct="1">
              <a:lnSpc>
                <a:spcPct val="100000"/>
              </a:lnSpc>
              <a:buSzPct val="135000"/>
              <a:buBlip>
                <a:blip r:embed="rId4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though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conflicts between the branch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the latest master version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be resolved.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hangingPunct="1">
              <a:lnSpc>
                <a:spcPct val="100000"/>
              </a:lnSpc>
              <a:buSzPct val="135000"/>
              <a:buNone/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838588"/>
      </p:ext>
    </p:extLst>
  </p:cSld>
  <p:clrMapOvr>
    <a:masterClrMapping/>
  </p:clrMapOvr>
  <p:transition spd="med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D32D7-DA28-CF32-852A-CC0C98FA7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BC455BB8-E42D-8D3B-8120-6501B4D36C68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46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61281235-0C7F-FD62-36B1-124EAF608DF7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BFA813-C0FE-C1E1-D431-DDF2BB586CD5}"/>
              </a:ext>
            </a:extLst>
          </p:cNvPr>
          <p:cNvSpPr txBox="1"/>
          <p:nvPr/>
        </p:nvSpPr>
        <p:spPr>
          <a:xfrm>
            <a:off x="297057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algn="l"/>
            <a:r>
              <a:rPr lang="tr-TR" sz="3200" b="1" i="0" u="none" strike="noStrike" baseline="0" dirty="0" err="1">
                <a:latin typeface="ProximaNova-Bold"/>
              </a:rPr>
              <a:t>Forking</a:t>
            </a:r>
            <a:endParaRPr kumimoji="0" lang="en-US" sz="48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81530A6-01EC-575B-0722-3E8A454C358D}"/>
              </a:ext>
            </a:extLst>
          </p:cNvPr>
          <p:cNvSpPr txBox="1">
            <a:spLocks/>
          </p:cNvSpPr>
          <p:nvPr/>
        </p:nvSpPr>
        <p:spPr>
          <a:xfrm>
            <a:off x="319359" y="1173027"/>
            <a:ext cx="9794797" cy="49176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700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Typically in open source projects, contributors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not have admin rights on the main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repository, but want to contribute to it anyway.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enabled by forking — the ability to make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standalone copy of an entire repository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branching, we create a copy of the code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within the same repository.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Forking a repository means copying someone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else’s repository into your account, branches and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all.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Crucially, a fork retains its connection with the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parent repository, so changes and contributions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“sent back” to the original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257769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5C94C-38F6-78E7-82E3-21F523D51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015889EE-82AB-C430-2CF0-5C86541BB5D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47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6A5C503F-6B63-27DC-5D2B-57E896F4C641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555DE6-554B-5093-A926-B40CDC5C7C15}"/>
              </a:ext>
            </a:extLst>
          </p:cNvPr>
          <p:cNvSpPr txBox="1"/>
          <p:nvPr/>
        </p:nvSpPr>
        <p:spPr>
          <a:xfrm>
            <a:off x="297057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algn="l"/>
            <a:r>
              <a:rPr lang="tr-TR" sz="3600" b="1" i="0" u="none" strike="noStrike" baseline="0" dirty="0" err="1">
                <a:latin typeface="ProximaNova-Bold"/>
              </a:rPr>
              <a:t>Branching</a:t>
            </a:r>
            <a:r>
              <a:rPr lang="tr-TR" sz="3600" b="1" i="0" u="none" strike="noStrike" baseline="0" dirty="0">
                <a:latin typeface="ProximaNova-Bold"/>
              </a:rPr>
              <a:t> </a:t>
            </a:r>
            <a:r>
              <a:rPr lang="tr-TR" sz="3600" b="1" i="0" u="none" strike="noStrike" baseline="0" dirty="0" err="1">
                <a:latin typeface="ProximaNova-Bold"/>
              </a:rPr>
              <a:t>and</a:t>
            </a:r>
            <a:r>
              <a:rPr lang="tr-TR" sz="3600" b="1" i="0" u="none" strike="noStrike" baseline="0" dirty="0">
                <a:latin typeface="ProximaNova-Bold"/>
              </a:rPr>
              <a:t> </a:t>
            </a:r>
            <a:r>
              <a:rPr lang="tr-TR" sz="3600" b="1" i="0" u="none" strike="noStrike" baseline="0" dirty="0" err="1">
                <a:latin typeface="ProximaNova-Bold"/>
              </a:rPr>
              <a:t>Forking</a:t>
            </a:r>
            <a:endParaRPr kumimoji="0" lang="en-US" sz="54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DA7E252A-A8E8-767B-2E5A-C38C2431387C}"/>
              </a:ext>
            </a:extLst>
          </p:cNvPr>
          <p:cNvSpPr txBox="1">
            <a:spLocks/>
          </p:cNvSpPr>
          <p:nvPr/>
        </p:nvSpPr>
        <p:spPr>
          <a:xfrm>
            <a:off x="319359" y="1173027"/>
            <a:ext cx="9794797" cy="789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81ACE73-178A-1062-22C2-2BF1E2B8EA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14" y="1017480"/>
            <a:ext cx="12013580" cy="4850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110584"/>
      </p:ext>
    </p:extLst>
  </p:cSld>
  <p:clrMapOvr>
    <a:masterClrMapping/>
  </p:clrMapOvr>
  <p:transition spd="med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3B9A8-E3B3-E7C1-499B-D503838D9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DDF78631-5C70-6A67-8569-B742CE5020C8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48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ACAB04A7-8C7B-87F1-E674-19D68FBF589E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B81F2-21ED-3A27-A68A-2BB5FC93D740}"/>
              </a:ext>
            </a:extLst>
          </p:cNvPr>
          <p:cNvSpPr txBox="1"/>
          <p:nvPr/>
        </p:nvSpPr>
        <p:spPr>
          <a:xfrm>
            <a:off x="297057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algn="l"/>
            <a:r>
              <a:rPr lang="tr-TR" sz="3600" b="1" i="0" u="none" strike="noStrike" baseline="0" dirty="0">
                <a:latin typeface="ProximaNova-Bold"/>
              </a:rPr>
              <a:t>Collaboration </a:t>
            </a:r>
            <a:r>
              <a:rPr lang="tr-TR" sz="3600" b="1" i="0" u="none" strike="noStrike" baseline="0" dirty="0" err="1">
                <a:latin typeface="ProximaNova-Bold"/>
              </a:rPr>
              <a:t>Options</a:t>
            </a:r>
            <a:endParaRPr kumimoji="0" lang="en-US" sz="54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B18B1EF-9DCA-6648-5D99-E822E159A7DA}"/>
              </a:ext>
            </a:extLst>
          </p:cNvPr>
          <p:cNvSpPr txBox="1">
            <a:spLocks/>
          </p:cNvSpPr>
          <p:nvPr/>
        </p:nvSpPr>
        <p:spPr>
          <a:xfrm>
            <a:off x="319359" y="1173026"/>
            <a:ext cx="6505187" cy="4625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92500" lnSpcReduction="1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difference between working with branches and forks is all about who ha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over the main </a:t>
            </a:r>
            <a:r>
              <a:rPr lang="en-GB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it’s within a team/company, use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branching.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want outside contributors,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forks.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503230-9648-A79B-F9D0-A7FAF2853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8415" y="2067726"/>
            <a:ext cx="4944933" cy="23347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F0C25D-55D4-8326-11A6-0971D6506B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8415" y="4392345"/>
            <a:ext cx="4944933" cy="172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381210"/>
      </p:ext>
    </p:extLst>
  </p:cSld>
  <p:clrMapOvr>
    <a:masterClrMapping/>
  </p:clrMapOvr>
  <p:transition spd="med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D0387-7DFB-78D4-7905-F322FC2C9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3FE6CDE7-83EF-B26B-38F0-C98DA55DD6B7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49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C069BD91-5D28-F8CE-5010-E65F7F95E45D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FE66E3-EA4F-247E-3CD4-E819287DB683}"/>
              </a:ext>
            </a:extLst>
          </p:cNvPr>
          <p:cNvSpPr txBox="1"/>
          <p:nvPr/>
        </p:nvSpPr>
        <p:spPr>
          <a:xfrm>
            <a:off x="297057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algn="l"/>
            <a:r>
              <a:rPr lang="tr-TR" sz="3600" b="1" i="0" u="none" strike="noStrike" baseline="0" dirty="0" err="1">
                <a:latin typeface="ProximaNova-Bold"/>
              </a:rPr>
              <a:t>This</a:t>
            </a:r>
            <a:r>
              <a:rPr lang="tr-TR" sz="3600" b="1" i="0" u="none" strike="noStrike" baseline="0" dirty="0">
                <a:latin typeface="ProximaNova-Bold"/>
              </a:rPr>
              <a:t> is </a:t>
            </a:r>
            <a:r>
              <a:rPr lang="tr-TR" sz="3600" b="1" i="0" u="none" strike="noStrike" baseline="0" dirty="0" err="1">
                <a:latin typeface="ProximaNova-Bold"/>
              </a:rPr>
              <a:t>what</a:t>
            </a:r>
            <a:r>
              <a:rPr lang="tr-TR" sz="3600" b="1" i="0" u="none" strike="noStrike" baseline="0" dirty="0">
                <a:latin typeface="ProximaNova-Bold"/>
              </a:rPr>
              <a:t> </a:t>
            </a:r>
            <a:r>
              <a:rPr lang="tr-TR" sz="3600" b="1" i="0" u="none" strike="noStrike" baseline="0" dirty="0" err="1">
                <a:latin typeface="ProximaNova-Bold"/>
              </a:rPr>
              <a:t>the</a:t>
            </a:r>
            <a:r>
              <a:rPr lang="tr-TR" sz="3600" b="1" i="0" u="none" strike="noStrike" baseline="0" dirty="0">
                <a:latin typeface="ProximaNova-Bold"/>
              </a:rPr>
              <a:t> </a:t>
            </a:r>
            <a:r>
              <a:rPr lang="tr-TR" sz="3600" b="1" i="0" u="none" strike="noStrike" baseline="0" dirty="0" err="1">
                <a:latin typeface="ProximaNova-Bold"/>
              </a:rPr>
              <a:t>flow</a:t>
            </a:r>
            <a:r>
              <a:rPr lang="tr-TR" sz="3600" b="1" i="0" u="none" strike="noStrike" baseline="0" dirty="0">
                <a:latin typeface="ProximaNova-Bold"/>
              </a:rPr>
              <a:t> </a:t>
            </a:r>
            <a:r>
              <a:rPr lang="tr-TR" sz="3600" b="1" i="0" u="none" strike="noStrike" baseline="0" dirty="0" err="1">
                <a:latin typeface="ProximaNova-Bold"/>
              </a:rPr>
              <a:t>looks</a:t>
            </a:r>
            <a:r>
              <a:rPr lang="tr-TR" sz="3600" b="1" i="0" u="none" strike="noStrike" baseline="0" dirty="0">
                <a:latin typeface="ProximaNova-Bold"/>
              </a:rPr>
              <a:t> </a:t>
            </a:r>
            <a:r>
              <a:rPr lang="tr-TR" sz="3600" b="1" i="0" u="none" strike="noStrike" baseline="0" dirty="0" err="1">
                <a:latin typeface="ProximaNova-Bold"/>
              </a:rPr>
              <a:t>like</a:t>
            </a:r>
            <a:endParaRPr kumimoji="0" lang="en-US" sz="54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585584A-CE3F-A3C9-C6F6-9959BFF8AFAF}"/>
              </a:ext>
            </a:extLst>
          </p:cNvPr>
          <p:cNvSpPr txBox="1">
            <a:spLocks/>
          </p:cNvSpPr>
          <p:nvPr/>
        </p:nvSpPr>
        <p:spPr>
          <a:xfrm>
            <a:off x="319359" y="1173026"/>
            <a:ext cx="6505187" cy="4625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EFBE31-9561-B33E-3623-788DEAB2CE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32" y="862439"/>
            <a:ext cx="10637954" cy="503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3251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Conda vs pip — Practical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 </a:t>
            </a:r>
            <a:r>
              <a:rPr dirty="0" err="1"/>
              <a:t>conda</a:t>
            </a:r>
            <a:r>
              <a:rPr dirty="0"/>
              <a:t> (or mamba) for Python and heavy packages with native code: NumPy, OpenCV, </a:t>
            </a:r>
            <a:r>
              <a:rPr dirty="0" err="1"/>
              <a:t>PyTorch</a:t>
            </a:r>
            <a:r>
              <a:rPr dirty="0"/>
              <a:t>.</a:t>
            </a:r>
          </a:p>
          <a:p>
            <a:r>
              <a:rPr dirty="0"/>
              <a:t>Use pip only for packages that are not available on </a:t>
            </a:r>
            <a:r>
              <a:rPr dirty="0" err="1"/>
              <a:t>conda</a:t>
            </a:r>
            <a:r>
              <a:rPr dirty="0"/>
              <a:t>-forge.</a:t>
            </a:r>
          </a:p>
          <a:p>
            <a:r>
              <a:rPr dirty="0"/>
              <a:t>If you must mix managers, install </a:t>
            </a:r>
            <a:r>
              <a:rPr dirty="0" err="1"/>
              <a:t>conda</a:t>
            </a:r>
            <a:r>
              <a:rPr dirty="0"/>
              <a:t> packages first and pip packages afterwards.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7FFE4-3B32-7A06-5C20-690CD1642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58C54A86-C70B-20E5-184C-3AAF0F162504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50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04C8E240-C3D4-FA00-2679-4EA877C89430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3098F8-9404-4F21-A904-4CD30737F78A}"/>
              </a:ext>
            </a:extLst>
          </p:cNvPr>
          <p:cNvSpPr txBox="1"/>
          <p:nvPr/>
        </p:nvSpPr>
        <p:spPr>
          <a:xfrm>
            <a:off x="297057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algn="l"/>
            <a:r>
              <a:rPr lang="tr-TR" sz="3600" b="1" i="0" u="none" strike="noStrike" baseline="0" dirty="0" err="1">
                <a:latin typeface="ProximaNova-Bold"/>
              </a:rPr>
              <a:t>Forking</a:t>
            </a:r>
            <a:r>
              <a:rPr lang="tr-TR" sz="3600" b="1" i="0" u="none" strike="noStrike" baseline="0" dirty="0">
                <a:latin typeface="ProximaNova-Bold"/>
              </a:rPr>
              <a:t> a </a:t>
            </a:r>
            <a:r>
              <a:rPr lang="tr-TR" sz="3600" b="1" i="0" u="none" strike="noStrike" baseline="0" dirty="0" err="1">
                <a:latin typeface="ProximaNova-Bold"/>
              </a:rPr>
              <a:t>Repository</a:t>
            </a:r>
            <a:endParaRPr kumimoji="0" lang="en-US" sz="54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C897B8C-D7D1-C05E-FF76-99D5014C4130}"/>
              </a:ext>
            </a:extLst>
          </p:cNvPr>
          <p:cNvSpPr txBox="1">
            <a:spLocks/>
          </p:cNvSpPr>
          <p:nvPr/>
        </p:nvSpPr>
        <p:spPr>
          <a:xfrm>
            <a:off x="319359" y="1173026"/>
            <a:ext cx="10921070" cy="4625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475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Navigate to someone else's repository on GitHub: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github.com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/&lt;github-username&gt;/hello-world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 the right-hand side, you will see the button ‘Fork’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Choose a location for the forked repo to go in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 the </a:t>
            </a:r>
            <a:r>
              <a:rPr lang="en-GB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(‘Code’ then ‘Code with HTTPS’ then copy the URL there)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a folder for the course somewhere on your machine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Navigate to that folder in the command line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command line, type git clone and then paste the URL*: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 git clone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https://git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hub.com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/&lt;partners-github-username&gt;/hello-</a:t>
            </a:r>
            <a:r>
              <a:rPr lang="en-GB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world.git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en-GB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should reply: Cloning into 'hello-world'...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You've now cloned your first repository! The process is the same for GitHub and GitHub Enterprise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03484829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FEB1A-8803-A002-B03C-A1F3AAE15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9A69CC45-7F9B-2C64-FB27-F53BFB2A23ED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51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54E10E66-3DC1-DD8F-F23A-91BC3B1FBD55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40565E-C918-FD0C-62CF-45AFB0F1EABB}"/>
              </a:ext>
            </a:extLst>
          </p:cNvPr>
          <p:cNvSpPr txBox="1"/>
          <p:nvPr/>
        </p:nvSpPr>
        <p:spPr>
          <a:xfrm>
            <a:off x="297057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algn="l"/>
            <a:r>
              <a:rPr lang="en-GB" sz="3600" b="1" i="0" u="none" strike="noStrike" baseline="0" dirty="0">
                <a:latin typeface="ProximaNova-Bold"/>
              </a:rPr>
              <a:t>How to get updates from the original repo</a:t>
            </a:r>
            <a:endParaRPr kumimoji="0" lang="en-US" sz="54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B4CE6CAB-0623-4F78-314E-E49683F6C974}"/>
              </a:ext>
            </a:extLst>
          </p:cNvPr>
          <p:cNvSpPr txBox="1">
            <a:spLocks/>
          </p:cNvSpPr>
          <p:nvPr/>
        </p:nvSpPr>
        <p:spPr>
          <a:xfrm>
            <a:off x="319359" y="1173026"/>
            <a:ext cx="10921070" cy="4625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700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git remote add upstream &lt;</a:t>
            </a:r>
            <a:r>
              <a:rPr lang="en-GB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where </a:t>
            </a:r>
            <a:r>
              <a:rPr lang="en-GB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url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the address of the original repo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git pull upstream master pulls the changes that have been made to the original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repo, to your local repo. 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They will be merged with whatever changes you have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made to your repo; you won’t lose your changes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add .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commit -m’&lt;message&gt;’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 push origin master 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48740" lvl="2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pulls pushes those changes to your remote repo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1346619"/>
      </p:ext>
    </p:extLst>
  </p:cSld>
  <p:clrMapOvr>
    <a:masterClrMapping/>
  </p:clrMapOvr>
  <p:transition spd="med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035A88-49F5-B018-5D4F-190EC9678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8DFFC3F8-7B42-1287-BD1F-DFAD3DBB1241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52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296B4A53-6AAE-7B04-3B9A-11EF5F565A3C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017B7A1-BE05-8D27-E8E2-7768DEFE9C9D}"/>
              </a:ext>
            </a:extLst>
          </p:cNvPr>
          <p:cNvSpPr txBox="1"/>
          <p:nvPr/>
        </p:nvSpPr>
        <p:spPr>
          <a:xfrm>
            <a:off x="297057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algn="l"/>
            <a:r>
              <a:rPr lang="en-GB" sz="3600" b="1" i="0" u="none" strike="noStrike" baseline="0" dirty="0">
                <a:latin typeface="ProximaNova-Bold"/>
              </a:rPr>
              <a:t>Pull Requests</a:t>
            </a:r>
            <a:endParaRPr kumimoji="0" lang="en-US" sz="54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DBFB29FE-7EF5-10ED-99FA-2465BAABE804}"/>
              </a:ext>
            </a:extLst>
          </p:cNvPr>
          <p:cNvSpPr txBox="1">
            <a:spLocks/>
          </p:cNvSpPr>
          <p:nvPr/>
        </p:nvSpPr>
        <p:spPr>
          <a:xfrm>
            <a:off x="319359" y="1173026"/>
            <a:ext cx="10921070" cy="46256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lnSpcReduction="1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 changes have been made on a separate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branch or fork, these changes can be merged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into the main branch or parent repository.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done via a pull request.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pull request is simply the process of requesting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changes are merged into the main code. It is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fundamental to collaboration with version control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871652"/>
      </p:ext>
    </p:extLst>
  </p:cSld>
  <p:clrMapOvr>
    <a:masterClrMapping/>
  </p:clrMapOvr>
  <p:transition spd="med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8BCE6-7079-E25C-FE91-3E193C991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BF1AA24F-8C28-00D9-CFCA-691137E8C48F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53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4110F041-2641-BDC6-ED57-23F7A3AD41BA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0C3D51-4AB0-7980-828F-8EDA9960D784}"/>
              </a:ext>
            </a:extLst>
          </p:cNvPr>
          <p:cNvSpPr txBox="1"/>
          <p:nvPr/>
        </p:nvSpPr>
        <p:spPr>
          <a:xfrm>
            <a:off x="297057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algn="l"/>
            <a:r>
              <a:rPr lang="en-GB" sz="3600" b="1" i="0" u="none" strike="noStrike" baseline="0" dirty="0">
                <a:latin typeface="ProximaNova-Bold"/>
              </a:rPr>
              <a:t>Version Control: The Reality</a:t>
            </a:r>
            <a:endParaRPr kumimoji="0" lang="en-US" sz="54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7CCDD5EA-31CE-56E9-A9CE-BBD17120935E}"/>
              </a:ext>
            </a:extLst>
          </p:cNvPr>
          <p:cNvSpPr txBox="1">
            <a:spLocks/>
          </p:cNvSpPr>
          <p:nvPr/>
        </p:nvSpPr>
        <p:spPr>
          <a:xfrm>
            <a:off x="319359" y="1173026"/>
            <a:ext cx="10921070" cy="53197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475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look at the source code for any open source project, you can see version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in action at scale. 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will be multiple branches, forks and pull requests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being juggled at once: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Avoid having to input your password for GitHub at the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command line each time you push changes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you are being prompted quite a bit for your password when interacting with GitHub or GitHub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Enterprise via Git, here are two ways to work around this: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b="1" i="0" u="none" strike="noStrike" baseline="0" dirty="0">
                <a:solidFill>
                  <a:srgbClr val="296EAB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Caching your password in Git</a:t>
            </a:r>
            <a:endParaRPr lang="tr-TR" sz="3600" b="1" dirty="0">
              <a:solidFill>
                <a:srgbClr val="296EA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endParaRPr lang="tr-TR" sz="36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 SSH and SSH Agent </a:t>
            </a:r>
            <a:r>
              <a:rPr lang="en-GB" sz="36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 use these guides available on GitHub to get it sorted:</a:t>
            </a:r>
            <a:endParaRPr lang="tr-TR" sz="36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48740" lvl="2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b="0" i="0" u="none" strike="noStrike" baseline="0" dirty="0">
                <a:solidFill>
                  <a:srgbClr val="296EAB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Working with SSH key passphrases</a:t>
            </a:r>
            <a:endParaRPr lang="tr-TR" sz="3600" b="0" i="0" u="none" strike="noStrike" baseline="0" dirty="0">
              <a:solidFill>
                <a:srgbClr val="296EA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48740" lvl="2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b="0" i="0" u="none" strike="noStrike" baseline="0" dirty="0">
                <a:solidFill>
                  <a:srgbClr val="296EAB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Generating a new SSH key and adding it to the ssh-agent</a:t>
            </a:r>
            <a:r>
              <a:rPr lang="tr-TR" sz="3600" b="0" i="0" u="none" strike="noStrike" baseline="0" dirty="0">
                <a:solidFill>
                  <a:srgbClr val="296EAB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	</a:t>
            </a:r>
            <a:endParaRPr lang="tr-TR" sz="3600" b="0" i="0" u="none" strike="noStrike" baseline="0" dirty="0">
              <a:solidFill>
                <a:srgbClr val="296EA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348740" lvl="2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en-GB" sz="3600" b="0" i="0" u="none" strike="noStrike" baseline="0" dirty="0">
                <a:solidFill>
                  <a:srgbClr val="296EAB"/>
                </a:solidFill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Adding a new SSH key to your GitHub account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3C681D0-28E5-0DA4-469F-19CC006DD1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5923" y="1669695"/>
            <a:ext cx="9649522" cy="1759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13960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67B17-4247-05BB-94BB-7BBE07735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E380BB7D-29E3-96D8-3149-F616A411D4B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54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F0994160-1E84-30E7-70AF-B10C4891C027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A1BC58-2103-F8B0-3664-A63B2E477EAE}"/>
              </a:ext>
            </a:extLst>
          </p:cNvPr>
          <p:cNvSpPr txBox="1"/>
          <p:nvPr/>
        </p:nvSpPr>
        <p:spPr>
          <a:xfrm>
            <a:off x="297057" y="155264"/>
            <a:ext cx="9995518" cy="6030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algn="l"/>
            <a:r>
              <a:rPr lang="en-GB" sz="3600" b="1" i="0" u="none" strike="noStrike" baseline="0" dirty="0">
                <a:latin typeface="ProximaNova-Bold"/>
              </a:rPr>
              <a:t>A note on Markdown</a:t>
            </a:r>
            <a:endParaRPr kumimoji="0" lang="en-US" sz="54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CC593C21-D639-3CFB-79FD-A218029CA241}"/>
              </a:ext>
            </a:extLst>
          </p:cNvPr>
          <p:cNvSpPr txBox="1">
            <a:spLocks/>
          </p:cNvSpPr>
          <p:nvPr/>
        </p:nvSpPr>
        <p:spPr>
          <a:xfrm>
            <a:off x="319359" y="1173026"/>
            <a:ext cx="10921070" cy="47594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700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Easy-to-read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easy-to-write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markup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language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Valid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HTML can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Markdown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implementations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(aka “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flavors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”)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Let’s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edit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README.md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##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Header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size 2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italics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**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bold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[link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](https://github.com)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3"/>
              </a:buBlip>
              <a:defRPr sz="2000">
                <a:solidFill>
                  <a:srgbClr val="000000"/>
                </a:solidFill>
              </a:defRPr>
            </a:pP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`inline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`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```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  <a:r>
              <a:rPr lang="tr-TR" sz="3600" dirty="0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sz="3600" dirty="0" err="1">
                <a:solidFill>
                  <a:srgbClr val="2E24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blocks</a:t>
            </a:r>
            <a:endParaRPr lang="tr-TR" sz="3600" dirty="0">
              <a:solidFill>
                <a:srgbClr val="2E24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5708415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33F29-6E0A-C128-017E-34F475844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F0F6E-16A8-9132-6D3D-8D99E38FC2E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1BE985-1D90-6035-B56F-3518AF13E74A}"/>
              </a:ext>
            </a:extLst>
          </p:cNvPr>
          <p:cNvSpPr>
            <a:spLocks noGrp="1"/>
          </p:cNvSpPr>
          <p:nvPr>
            <p:ph type="body" sz="half" idx="2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FC54F7-3BAB-A00C-6787-672BDDC8F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2348" y="0"/>
            <a:ext cx="8187304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3740B8-2167-C8C8-A8AA-0AE8EBE4940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0693641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6693-9F0A-3074-37BD-F88F47C19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E37D8-C2BF-D2F5-F758-8A1B67FC24D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529E2E-D363-78BC-48C4-6BD4D91D9934}"/>
              </a:ext>
            </a:extLst>
          </p:cNvPr>
          <p:cNvSpPr>
            <a:spLocks noGrp="1"/>
          </p:cNvSpPr>
          <p:nvPr>
            <p:ph type="body" sz="half" idx="2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00BAA9-4D16-9C8E-F25A-9637C7A34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465" y="0"/>
            <a:ext cx="7355069" cy="68580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0B23B-9705-CFF1-1F6E-0A4642FC9B7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0773941"/>
      </p:ext>
    </p:extLst>
  </p:cSld>
  <p:clrMapOvr>
    <a:masterClrMapping/>
  </p:clrMapOvr>
  <p:transition spd="med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DE6F-3B7E-8D51-2726-8513800A0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E95C9-0A1C-B2AB-B2FF-D862F32AB82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232BA5-579C-EC4D-C48E-09D332B9C7F2}"/>
              </a:ext>
            </a:extLst>
          </p:cNvPr>
          <p:cNvSpPr>
            <a:spLocks noGrp="1"/>
          </p:cNvSpPr>
          <p:nvPr>
            <p:ph type="body" sz="half" idx="22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564600-527E-CA04-DD4F-D3B97B7FB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54" y="1647576"/>
            <a:ext cx="12117491" cy="356284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DC54F3-7EDD-7204-1DB5-3F0A863CE62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48727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Create and Activate an Environment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4080" y="1463041"/>
            <a:ext cx="82296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 hangingPunct="1">
              <a:defRPr sz="1600">
                <a:latin typeface="Courier New"/>
              </a:defRPr>
            </a:pPr>
            <a:r>
              <a:rPr kern="1200" dirty="0" err="1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conda</a:t>
            </a:r>
            <a:r>
              <a:rPr kern="1200" dirty="0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 create -n office python=3.10 -y</a:t>
            </a:r>
            <a:br>
              <a:rPr kern="1200" dirty="0">
                <a:solidFill>
                  <a:prstClr val="black"/>
                </a:solidFill>
                <a:latin typeface="Courier New"/>
                <a:ea typeface="+mn-ea"/>
                <a:cs typeface="+mn-cs"/>
              </a:rPr>
            </a:br>
            <a:r>
              <a:rPr kern="1200" dirty="0" err="1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conda</a:t>
            </a:r>
            <a:r>
              <a:rPr kern="1200" dirty="0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 activate office</a:t>
            </a:r>
            <a:br>
              <a:rPr kern="1200" dirty="0">
                <a:solidFill>
                  <a:prstClr val="black"/>
                </a:solidFill>
                <a:latin typeface="Courier New"/>
                <a:ea typeface="+mn-ea"/>
                <a:cs typeface="+mn-cs"/>
              </a:rPr>
            </a:br>
            <a:r>
              <a:rPr kern="1200" dirty="0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# Install core dependencies</a:t>
            </a:r>
            <a:br>
              <a:rPr kern="1200" dirty="0">
                <a:solidFill>
                  <a:prstClr val="black"/>
                </a:solidFill>
                <a:latin typeface="Courier New"/>
                <a:ea typeface="+mn-ea"/>
                <a:cs typeface="+mn-cs"/>
              </a:rPr>
            </a:br>
            <a:r>
              <a:rPr kern="1200" dirty="0" err="1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conda</a:t>
            </a:r>
            <a:r>
              <a:rPr kern="1200" dirty="0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 install -c </a:t>
            </a:r>
            <a:r>
              <a:rPr kern="1200" dirty="0" err="1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conda</a:t>
            </a:r>
            <a:r>
              <a:rPr kern="1200" dirty="0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-forge </a:t>
            </a:r>
            <a:r>
              <a:rPr kern="1200" dirty="0" err="1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numpy</a:t>
            </a:r>
            <a:r>
              <a:rPr kern="1200" dirty="0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 pandas matplotlib scikit-learn </a:t>
            </a:r>
            <a:r>
              <a:rPr kern="1200" dirty="0" err="1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opencv</a:t>
            </a:r>
            <a:r>
              <a:rPr kern="1200" dirty="0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 -y</a:t>
            </a:r>
            <a:br>
              <a:rPr kern="1200" dirty="0">
                <a:solidFill>
                  <a:prstClr val="black"/>
                </a:solidFill>
                <a:latin typeface="Courier New"/>
                <a:ea typeface="+mn-ea"/>
                <a:cs typeface="+mn-cs"/>
              </a:rPr>
            </a:br>
            <a:r>
              <a:rPr kern="1200" dirty="0" err="1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conda</a:t>
            </a:r>
            <a:r>
              <a:rPr kern="1200" dirty="0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 install -c </a:t>
            </a:r>
            <a:r>
              <a:rPr kern="1200" dirty="0" err="1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pytorch</a:t>
            </a:r>
            <a:r>
              <a:rPr kern="1200" dirty="0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 </a:t>
            </a:r>
            <a:r>
              <a:rPr kern="1200" dirty="0" err="1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torchvision</a:t>
            </a:r>
            <a:r>
              <a:rPr kern="1200" dirty="0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 </a:t>
            </a:r>
            <a:r>
              <a:rPr kern="1200" dirty="0" err="1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torchaudio</a:t>
            </a:r>
            <a:r>
              <a:rPr kern="1200" dirty="0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 </a:t>
            </a:r>
            <a:r>
              <a:rPr kern="1200" dirty="0" err="1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cpuonly</a:t>
            </a:r>
            <a:r>
              <a:rPr kern="1200" dirty="0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 -y</a:t>
            </a:r>
            <a:br>
              <a:rPr kern="1200" dirty="0">
                <a:solidFill>
                  <a:prstClr val="black"/>
                </a:solidFill>
                <a:latin typeface="Courier New"/>
                <a:ea typeface="+mn-ea"/>
                <a:cs typeface="+mn-cs"/>
              </a:rPr>
            </a:br>
            <a:r>
              <a:rPr kern="1200" dirty="0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pip install </a:t>
            </a:r>
            <a:r>
              <a:rPr kern="1200" dirty="0" err="1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ultralytics</a:t>
            </a:r>
            <a:r>
              <a:rPr kern="1200" dirty="0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 </a:t>
            </a:r>
            <a:r>
              <a:rPr kern="1200" dirty="0" err="1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onnxruntime</a:t>
            </a:r>
            <a:r>
              <a:rPr kern="1200" dirty="0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 </a:t>
            </a:r>
            <a:r>
              <a:rPr kern="1200" dirty="0" err="1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tqdm</a:t>
            </a:r>
            <a:endParaRPr kern="1200" dirty="0">
              <a:solidFill>
                <a:prstClr val="black"/>
              </a:solidFill>
              <a:latin typeface="Courier New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Export and Recreate the Environment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64080" y="1463041"/>
            <a:ext cx="82296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457200" hangingPunct="1">
              <a:defRPr sz="1600">
                <a:latin typeface="Courier New"/>
              </a:defRPr>
            </a:pPr>
            <a:r>
              <a:rPr kern="1200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# Export only the packages you installed explicitly</a:t>
            </a:r>
            <a:br>
              <a:rPr kern="1200">
                <a:solidFill>
                  <a:prstClr val="black"/>
                </a:solidFill>
                <a:latin typeface="Courier New"/>
                <a:ea typeface="+mn-ea"/>
                <a:cs typeface="+mn-cs"/>
              </a:rPr>
            </a:br>
            <a:r>
              <a:rPr kern="1200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conda env export --from-history &gt; environment.yml</a:t>
            </a:r>
            <a:br>
              <a:rPr kern="1200">
                <a:solidFill>
                  <a:prstClr val="black"/>
                </a:solidFill>
                <a:latin typeface="Courier New"/>
                <a:ea typeface="+mn-ea"/>
                <a:cs typeface="+mn-cs"/>
              </a:rPr>
            </a:br>
            <a:r>
              <a:rPr kern="1200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# Recreate elsewhere</a:t>
            </a:r>
            <a:br>
              <a:rPr kern="1200">
                <a:solidFill>
                  <a:prstClr val="black"/>
                </a:solidFill>
                <a:latin typeface="Courier New"/>
                <a:ea typeface="+mn-ea"/>
                <a:cs typeface="+mn-cs"/>
              </a:rPr>
            </a:br>
            <a:r>
              <a:rPr kern="1200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conda env create -f environment.yml</a:t>
            </a:r>
            <a:br>
              <a:rPr kern="1200">
                <a:solidFill>
                  <a:prstClr val="black"/>
                </a:solidFill>
                <a:latin typeface="Courier New"/>
                <a:ea typeface="+mn-ea"/>
                <a:cs typeface="+mn-cs"/>
              </a:rPr>
            </a:br>
            <a:r>
              <a:rPr kern="1200">
                <a:solidFill>
                  <a:prstClr val="black"/>
                </a:solidFill>
                <a:latin typeface="Courier New"/>
                <a:ea typeface="+mn-ea"/>
                <a:cs typeface="+mn-cs"/>
              </a:rPr>
              <a:t>conda activate office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Keeping Things Clean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List environments: conda env list</a:t>
            </a:r>
          </a:p>
          <a:p>
            <a:r>
              <a:t>Remove an environment completely: conda remove -n office --all</a:t>
            </a:r>
          </a:p>
          <a:p>
            <a:r>
              <a:t>Clean caches: conda clean --all</a:t>
            </a:r>
          </a:p>
          <a:p>
            <a:r>
              <a:t>If an environment becomes messy, export what works, create a fresh one, and reinstall.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077DD-4204-4BEB-4BE1-8D0290C9C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lide Number">
            <a:extLst>
              <a:ext uri="{FF2B5EF4-FFF2-40B4-BE49-F238E27FC236}">
                <a16:creationId xmlns:a16="http://schemas.microsoft.com/office/drawing/2014/main" id="{DA705DAC-BE61-F4A3-9C2B-559803E60AAF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11868434" y="6492758"/>
            <a:ext cx="188849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sp>
        <p:nvSpPr>
          <p:cNvPr id="396" name="presentation title here">
            <a:extLst>
              <a:ext uri="{FF2B5EF4-FFF2-40B4-BE49-F238E27FC236}">
                <a16:creationId xmlns:a16="http://schemas.microsoft.com/office/drawing/2014/main" id="{96067B0C-3504-2210-298D-E92790E4D165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7679198" y="6505458"/>
            <a:ext cx="3944150" cy="246221"/>
          </a:xfrm>
          <a:prstGeom prst="rect">
            <a:avLst/>
          </a:prstGeom>
        </p:spPr>
        <p:txBody>
          <a:bodyPr/>
          <a:lstStyle/>
          <a:p>
            <a:r>
              <a:rPr lang="tr-TR" dirty="0"/>
              <a:t>MSO3255 – Week8</a:t>
            </a:r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844EEB-368E-5CC6-4438-B310ED905C4C}"/>
              </a:ext>
            </a:extLst>
          </p:cNvPr>
          <p:cNvSpPr txBox="1"/>
          <p:nvPr/>
        </p:nvSpPr>
        <p:spPr>
          <a:xfrm>
            <a:off x="698500" y="364982"/>
            <a:ext cx="4789715" cy="44631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no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tr-TR" sz="3600" b="1" dirty="0" err="1">
                <a:solidFill>
                  <a:srgbClr val="2E2452"/>
                </a:solidFill>
              </a:rPr>
              <a:t>Lecture</a:t>
            </a:r>
            <a:r>
              <a:rPr lang="tr-TR" sz="3600" b="1" dirty="0">
                <a:solidFill>
                  <a:srgbClr val="2E2452"/>
                </a:solidFill>
              </a:rPr>
              <a:t> </a:t>
            </a:r>
            <a:r>
              <a:rPr lang="tr-TR" sz="3600" b="1" dirty="0" err="1">
                <a:solidFill>
                  <a:srgbClr val="2E2452"/>
                </a:solidFill>
              </a:rPr>
              <a:t>Objectives</a:t>
            </a:r>
            <a:r>
              <a:rPr lang="tr-TR" sz="3600" b="1" dirty="0">
                <a:solidFill>
                  <a:srgbClr val="2E2452"/>
                </a:solidFill>
              </a:rPr>
              <a:t> </a:t>
            </a:r>
            <a:r>
              <a:rPr lang="tr-TR" sz="3600" b="1" dirty="0" err="1">
                <a:solidFill>
                  <a:srgbClr val="2E2452"/>
                </a:solidFill>
              </a:rPr>
              <a:t>and</a:t>
            </a:r>
            <a:r>
              <a:rPr lang="tr-TR" sz="3600" b="1" dirty="0">
                <a:solidFill>
                  <a:srgbClr val="2E2452"/>
                </a:solidFill>
              </a:rPr>
              <a:t> Plan</a:t>
            </a:r>
            <a:endParaRPr kumimoji="0" lang="en-US" sz="3600" b="1" i="0" u="none" strike="noStrike" cap="none" spc="0" normalizeH="0" baseline="0" dirty="0">
              <a:ln>
                <a:noFill/>
              </a:ln>
              <a:solidFill>
                <a:srgbClr val="2E2452"/>
              </a:solidFill>
              <a:effectLst/>
              <a:uFillTx/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10751FB-DFF9-05A6-3D62-C63B30B0C90E}"/>
              </a:ext>
            </a:extLst>
          </p:cNvPr>
          <p:cNvSpPr txBox="1">
            <a:spLocks/>
          </p:cNvSpPr>
          <p:nvPr/>
        </p:nvSpPr>
        <p:spPr>
          <a:xfrm>
            <a:off x="698500" y="1211593"/>
            <a:ext cx="9528175" cy="50448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>
            <a:normAutofit fontScale="70000" lnSpcReduction="20000"/>
          </a:bodyPr>
          <a:lstStyle>
            <a:lvl1pPr marL="171450" marR="0" indent="-17145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1pPr>
            <a:lvl2pPr marL="657225" marR="0" indent="-200025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2pPr>
            <a:lvl3pPr marL="1154430" marR="0" indent="-24003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3pPr>
            <a:lvl4pPr marL="1638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4pPr>
            <a:lvl5pPr marL="20955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5pPr>
            <a:lvl6pPr marL="25527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6pPr>
            <a:lvl7pPr marL="30099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7pPr>
            <a:lvl8pPr marL="34671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8pPr>
            <a:lvl9pPr marL="3924300" marR="0" indent="-266700" algn="l" defTabSz="9144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2100" b="0" i="0" u="none" strike="noStrike" cap="none" spc="0" baseline="0">
                <a:solidFill>
                  <a:srgbClr val="FFFFFF"/>
                </a:solidFill>
                <a:uFillTx/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git is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a</a:t>
            </a: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 software, that helps version control any language / package / file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(including Python)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GitHub uses git to store versions in the cloud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We can use git’s functionality in one of two ways: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Via the Command Line (we’ll be doing it this way today)</a:t>
            </a:r>
          </a:p>
          <a:p>
            <a:pPr marL="851535" lvl="1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Using GitHub Desktop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Git can seem strange, and fiddly, when you start to learn it, but it’s worth persevering</a:t>
            </a: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if you want to code professionally as everyone uses it; and once you get your head</a:t>
            </a:r>
            <a:r>
              <a:rPr lang="tr-TR" sz="3600" dirty="0">
                <a:solidFill>
                  <a:srgbClr val="212121"/>
                </a:solidFill>
                <a:latin typeface="Calibri" panose="020F0502020204030204" pitchFamily="34" charset="0"/>
              </a:rPr>
              <a:t> </a:t>
            </a:r>
            <a:r>
              <a:rPr lang="en-GB" sz="3600" dirty="0">
                <a:solidFill>
                  <a:srgbClr val="212121"/>
                </a:solidFill>
                <a:latin typeface="Calibri" panose="020F0502020204030204" pitchFamily="34" charset="0"/>
              </a:rPr>
              <a:t>around it will seem more straightforward</a:t>
            </a:r>
            <a:endParaRPr lang="tr-TR" sz="3600" dirty="0">
              <a:solidFill>
                <a:srgbClr val="212121"/>
              </a:solidFill>
              <a:latin typeface="Calibri" panose="020F0502020204030204" pitchFamily="34" charset="0"/>
            </a:endParaRPr>
          </a:p>
          <a:p>
            <a:pPr marL="365760" indent="-365760" hangingPunct="1">
              <a:lnSpc>
                <a:spcPct val="100000"/>
              </a:lnSpc>
              <a:buSzPct val="135000"/>
              <a:buBlip>
                <a:blip r:embed="rId2"/>
              </a:buBlip>
              <a:defRPr sz="2000">
                <a:solidFill>
                  <a:srgbClr val="000000"/>
                </a:solidFill>
              </a:defRPr>
            </a:pPr>
            <a:endParaRPr lang="en-GB" sz="3600" dirty="0">
              <a:solidFill>
                <a:srgbClr val="212121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603189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norm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norm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/>
            <a:ea typeface="Arial"/>
            <a:cs typeface="Arial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0B29DAC6952E94E8445355892DFA08F" ma:contentTypeVersion="18" ma:contentTypeDescription="Create a new document." ma:contentTypeScope="" ma:versionID="ddb8bd6ba88ea59b1e45feb531db323d">
  <xsd:schema xmlns:xsd="http://www.w3.org/2001/XMLSchema" xmlns:xs="http://www.w3.org/2001/XMLSchema" xmlns:p="http://schemas.microsoft.com/office/2006/metadata/properties" xmlns:ns3="9ec5c7f9-7f3a-482c-aba9-c6eef81f53d8" xmlns:ns4="4f2fcb09-bcbb-4d4a-ab82-26160467dbf7" targetNamespace="http://schemas.microsoft.com/office/2006/metadata/properties" ma:root="true" ma:fieldsID="f11aacb94a62d81b5e6aaffac5a81da8" ns3:_="" ns4:_="">
    <xsd:import namespace="9ec5c7f9-7f3a-482c-aba9-c6eef81f53d8"/>
    <xsd:import namespace="4f2fcb09-bcbb-4d4a-ab82-26160467dbf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Location" minOccurs="0"/>
                <xsd:element ref="ns3:MediaServiceSystemTag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c5c7f9-7f3a-482c-aba9-c6eef81f53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2fcb09-bcbb-4d4a-ab82-26160467dbf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ec5c7f9-7f3a-482c-aba9-c6eef81f53d8" xsi:nil="true"/>
  </documentManagement>
</p:properties>
</file>

<file path=customXml/itemProps1.xml><?xml version="1.0" encoding="utf-8"?>
<ds:datastoreItem xmlns:ds="http://schemas.openxmlformats.org/officeDocument/2006/customXml" ds:itemID="{DAFB6E91-641C-45D6-B1C0-85D4043C8C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ec5c7f9-7f3a-482c-aba9-c6eef81f53d8"/>
    <ds:schemaRef ds:uri="4f2fcb09-bcbb-4d4a-ab82-26160467db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FB1ADC-3735-4A6F-ADC0-195BEDA4481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53AA0C1-F9C5-4854-8C1E-9D4ED4BF55D8}">
  <ds:schemaRefs>
    <ds:schemaRef ds:uri="http://purl.org/dc/elements/1.1/"/>
    <ds:schemaRef ds:uri="4f2fcb09-bcbb-4d4a-ab82-26160467dbf7"/>
    <ds:schemaRef ds:uri="http://schemas.microsoft.com/office/2006/metadata/properties"/>
    <ds:schemaRef ds:uri="http://purl.org/dc/dcmitype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9ec5c7f9-7f3a-482c-aba9-c6eef81f53d8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15479</TotalTime>
  <Words>4854</Words>
  <Application>Microsoft Office PowerPoint</Application>
  <PresentationFormat>Widescreen</PresentationFormat>
  <Paragraphs>676</Paragraphs>
  <Slides>57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57</vt:i4>
      </vt:variant>
    </vt:vector>
  </HeadingPairs>
  <TitlesOfParts>
    <vt:vector size="67" baseType="lpstr">
      <vt:lpstr>Arial</vt:lpstr>
      <vt:lpstr>Arial Black</vt:lpstr>
      <vt:lpstr>Calibri</vt:lpstr>
      <vt:lpstr>Courier New</vt:lpstr>
      <vt:lpstr>Helvetica</vt:lpstr>
      <vt:lpstr>Inconsolata-Bold</vt:lpstr>
      <vt:lpstr>ProximaNova-Bold</vt:lpstr>
      <vt:lpstr>Times New Roman</vt:lpstr>
      <vt:lpstr>Office Theme</vt:lpstr>
      <vt:lpstr>1_Office Theme</vt:lpstr>
      <vt:lpstr>PDE 3802 AI For Robotıcs</vt:lpstr>
      <vt:lpstr>PowerPoint Presentation</vt:lpstr>
      <vt:lpstr>Lecture 02 — Conda Environments</vt:lpstr>
      <vt:lpstr>Why Use Environments?</vt:lpstr>
      <vt:lpstr>Conda vs pip — Practical Rules</vt:lpstr>
      <vt:lpstr>Create and Activate an Environment</vt:lpstr>
      <vt:lpstr>Export and Recreate the Environment</vt:lpstr>
      <vt:lpstr>Keeping Things Clean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title slide here Arial black</dc:title>
  <dc:creator>Alicia Wright</dc:creator>
  <cp:lastModifiedBy>Tolga Girici</cp:lastModifiedBy>
  <cp:revision>264</cp:revision>
  <dcterms:modified xsi:type="dcterms:W3CDTF">2025-09-24T10:31:49Z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0x010100F0B29DAC6952E94E8445355892DFA08F</vt:lpwstr>
  </property>
</Properties>
</file>