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84" r:id="rId8"/>
    <p:sldId id="265" r:id="rId9"/>
    <p:sldId id="285" r:id="rId10"/>
    <p:sldId id="286" r:id="rId11"/>
    <p:sldId id="266" r:id="rId12"/>
    <p:sldId id="268" r:id="rId13"/>
    <p:sldId id="269" r:id="rId14"/>
    <p:sldId id="287" r:id="rId15"/>
    <p:sldId id="264" r:id="rId16"/>
    <p:sldId id="270" r:id="rId17"/>
    <p:sldId id="273" r:id="rId18"/>
    <p:sldId id="274" r:id="rId19"/>
    <p:sldId id="271" r:id="rId20"/>
    <p:sldId id="291" r:id="rId21"/>
    <p:sldId id="272" r:id="rId22"/>
    <p:sldId id="267" r:id="rId23"/>
    <p:sldId id="292" r:id="rId24"/>
    <p:sldId id="275" r:id="rId25"/>
    <p:sldId id="277" r:id="rId26"/>
    <p:sldId id="279" r:id="rId27"/>
    <p:sldId id="288" r:id="rId28"/>
    <p:sldId id="289" r:id="rId29"/>
    <p:sldId id="293" r:id="rId30"/>
    <p:sldId id="278" r:id="rId31"/>
    <p:sldId id="294" r:id="rId32"/>
    <p:sldId id="261" r:id="rId33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19-Feb-13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2296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Introduction to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Original version by </a:t>
            </a:r>
            <a:r>
              <a:rPr lang="en-US" sz="2000" dirty="0" err="1" smtClean="0"/>
              <a:t>Çağatay</a:t>
            </a:r>
            <a:r>
              <a:rPr lang="en-US" sz="2000" dirty="0" smtClean="0"/>
              <a:t> </a:t>
            </a:r>
            <a:r>
              <a:rPr lang="en-US" sz="2000" dirty="0" err="1" smtClean="0"/>
              <a:t>Yücel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&gt;&gt;&gt; x=7</a:t>
            </a:r>
          </a:p>
          <a:p>
            <a:pPr marL="109728" indent="0">
              <a:buNone/>
            </a:pPr>
            <a:r>
              <a:rPr lang="en-US" dirty="0"/>
              <a:t>&gt;&gt;&gt; x==7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109728" indent="0">
              <a:buNone/>
            </a:pPr>
            <a:r>
              <a:rPr lang="en-US" dirty="0"/>
              <a:t>&gt;&gt;&gt; x==5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False</a:t>
            </a:r>
          </a:p>
          <a:p>
            <a:pPr marL="109728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print(x==5)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False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550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= “hello world python”</a:t>
            </a:r>
          </a:p>
          <a:p>
            <a:pPr>
              <a:buNone/>
            </a:pPr>
            <a:r>
              <a:rPr lang="en-US" dirty="0" smtClean="0"/>
              <a:t>   print s[0]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Strings can be concatenated by + and repeated by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word = ‘Help’</a:t>
            </a:r>
          </a:p>
          <a:p>
            <a:pPr>
              <a:buNone/>
            </a:pPr>
            <a:r>
              <a:rPr lang="en-US" sz="2000" dirty="0" smtClean="0"/>
              <a:t>&gt;&gt;&gt; word[:2] 	# The first two characters 'He' </a:t>
            </a:r>
          </a:p>
          <a:p>
            <a:pPr>
              <a:buNone/>
            </a:pPr>
            <a:r>
              <a:rPr lang="en-US" sz="2000" dirty="0" smtClean="0"/>
              <a:t>&gt;&gt;&gt; word[2:]	 # Everything except the first two characters '</a:t>
            </a:r>
            <a:r>
              <a:rPr lang="en-US" sz="2000" dirty="0" err="1" smtClean="0"/>
              <a:t>lp</a:t>
            </a:r>
            <a:r>
              <a:rPr lang="en-US" sz="2000" dirty="0" smtClean="0"/>
              <a:t>‘</a:t>
            </a:r>
          </a:p>
          <a:p>
            <a:pPr>
              <a:buNone/>
            </a:pPr>
            <a:r>
              <a:rPr lang="en-US" sz="2000" dirty="0" smtClean="0"/>
              <a:t>&gt;&gt;&gt; word[:2] + word[2:]  # returns s</a:t>
            </a:r>
          </a:p>
          <a:p>
            <a:pPr>
              <a:buNone/>
            </a:pPr>
            <a:r>
              <a:rPr lang="en-US" sz="2000" dirty="0" smtClean="0"/>
              <a:t>&gt;&gt;&gt; word[1:100] </a:t>
            </a:r>
          </a:p>
          <a:p>
            <a:pPr>
              <a:buNone/>
            </a:pPr>
            <a:r>
              <a:rPr lang="en-US" sz="2000" dirty="0" smtClean="0"/>
              <a:t>&gt;&gt;&gt; word[10:] </a:t>
            </a:r>
          </a:p>
          <a:p>
            <a:pPr>
              <a:buNone/>
            </a:pPr>
            <a:r>
              <a:rPr lang="en-US" sz="2000" dirty="0" smtClean="0"/>
              <a:t>&gt;&gt;&gt; word[2:1]</a:t>
            </a:r>
          </a:p>
          <a:p>
            <a:pPr>
              <a:buNone/>
            </a:pPr>
            <a:r>
              <a:rPr lang="en-US" sz="2000" dirty="0" smtClean="0"/>
              <a:t>&gt;&gt;&gt; word[-1]	 # The last character 'A' </a:t>
            </a:r>
          </a:p>
          <a:p>
            <a:pPr>
              <a:buNone/>
            </a:pPr>
            <a:r>
              <a:rPr lang="en-US" sz="2000" dirty="0" smtClean="0"/>
              <a:t>&gt;&gt;&gt; word[-2]	</a:t>
            </a:r>
          </a:p>
          <a:p>
            <a:pPr>
              <a:buNone/>
            </a:pPr>
            <a:r>
              <a:rPr lang="en-US" sz="2000" dirty="0" smtClean="0"/>
              <a:t>&gt;&gt;&gt; word[-2:] 	# The last two characters ‘</a:t>
            </a:r>
            <a:r>
              <a:rPr lang="en-US" sz="2000" dirty="0" err="1" smtClean="0"/>
              <a:t>lp</a:t>
            </a:r>
            <a:r>
              <a:rPr lang="en-US" sz="2000" dirty="0" smtClean="0"/>
              <a:t>' </a:t>
            </a:r>
          </a:p>
          <a:p>
            <a:pPr>
              <a:buNone/>
            </a:pPr>
            <a:r>
              <a:rPr lang="en-US" sz="2000" dirty="0" smtClean="0"/>
              <a:t>&gt;&gt;&gt; word[:-2]	 # Everything except the last two characters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&gt;&gt;&gt; x="</a:t>
            </a:r>
            <a:r>
              <a:rPr lang="en-US" dirty="0" err="1"/>
              <a:t>barabonka</a:t>
            </a:r>
            <a:r>
              <a:rPr lang="en-US" dirty="0"/>
              <a:t>"</a:t>
            </a:r>
          </a:p>
          <a:p>
            <a:r>
              <a:rPr lang="en-US" dirty="0"/>
              <a:t>&gt;&gt;&gt; x</a:t>
            </a:r>
          </a:p>
          <a:p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barabonka</a:t>
            </a:r>
            <a:r>
              <a:rPr lang="en-US" dirty="0">
                <a:solidFill>
                  <a:srgbClr val="00B050"/>
                </a:solidFill>
              </a:rPr>
              <a:t>'</a:t>
            </a:r>
          </a:p>
          <a:p>
            <a:r>
              <a:rPr lang="en-US" dirty="0" smtClean="0"/>
              <a:t>&gt;&gt;&gt; </a:t>
            </a:r>
            <a:r>
              <a:rPr lang="en-US" dirty="0" err="1"/>
              <a:t>x.replace</a:t>
            </a:r>
            <a:r>
              <a:rPr lang="en-US" dirty="0"/>
              <a:t>("</a:t>
            </a:r>
            <a:r>
              <a:rPr lang="en-US" dirty="0" err="1"/>
              <a:t>a","c</a:t>
            </a:r>
            <a:r>
              <a:rPr lang="en-US" dirty="0"/>
              <a:t>")</a:t>
            </a:r>
          </a:p>
          <a:p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bcrcbonkc</a:t>
            </a:r>
            <a:r>
              <a:rPr lang="en-US" dirty="0">
                <a:solidFill>
                  <a:srgbClr val="00B050"/>
                </a:solidFill>
              </a:rPr>
              <a:t>'</a:t>
            </a:r>
          </a:p>
          <a:p>
            <a:r>
              <a:rPr lang="en-US" dirty="0"/>
              <a:t>&gt;&gt;&gt;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&gt;&gt;&gt; x = set([1,2,3,1,5,3,2,4,1])</a:t>
            </a:r>
          </a:p>
          <a:p>
            <a:pPr marL="109728" indent="0">
              <a:buNone/>
            </a:pPr>
            <a:r>
              <a:rPr lang="en-US" dirty="0"/>
              <a:t>&gt;&gt;&gt; x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{1, 2, 3, 4, 5}</a:t>
            </a:r>
          </a:p>
          <a:p>
            <a:pPr marL="109728" indent="0">
              <a:buNone/>
            </a:pPr>
            <a:r>
              <a:rPr lang="en-US" dirty="0"/>
              <a:t>&gt;&gt;&gt; 3 in x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4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in Python is an unordered collection of objects, used in situations where membership and uniqueness in the set are the main things you need to know about that object.</a:t>
            </a:r>
          </a:p>
          <a:p>
            <a:pPr>
              <a:buNone/>
            </a:pPr>
            <a:r>
              <a:rPr lang="en-US" dirty="0" smtClean="0"/>
              <a:t>&gt;&gt;&gt;x = set([1,2,3,1,5,3,2,4,1])</a:t>
            </a:r>
          </a:p>
          <a:p>
            <a:pPr>
              <a:buNone/>
            </a:pPr>
            <a:r>
              <a:rPr lang="en-US" dirty="0" smtClean="0"/>
              <a:t>&gt;&gt;&gt;print(x)</a:t>
            </a:r>
          </a:p>
          <a:p>
            <a:pPr>
              <a:buNone/>
            </a:pPr>
            <a:r>
              <a:rPr lang="en-US" dirty="0" smtClean="0"/>
              <a:t>&gt;&gt;&gt;1 in x</a:t>
            </a:r>
          </a:p>
          <a:p>
            <a:r>
              <a:rPr lang="en-US" dirty="0" smtClean="0"/>
              <a:t>Methods of sets</a:t>
            </a:r>
            <a:r>
              <a:rPr lang="en-US" sz="2400" dirty="0" smtClean="0"/>
              <a:t>:  </a:t>
            </a:r>
            <a:r>
              <a:rPr lang="en-US" sz="2400" dirty="0" err="1" smtClean="0"/>
              <a:t>issubset</a:t>
            </a:r>
            <a:r>
              <a:rPr lang="en-US" sz="2400" dirty="0" smtClean="0"/>
              <a:t>(),  union(), intersection(),  difference(),  copy(), add(), remove(),  discard()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list can contain a mixture of other types as its elements, including strings, </a:t>
            </a:r>
            <a:r>
              <a:rPr lang="en-US" sz="2800" dirty="0" err="1" smtClean="0"/>
              <a:t>tuples</a:t>
            </a:r>
            <a:r>
              <a:rPr lang="en-US" sz="2800" dirty="0" smtClean="0"/>
              <a:t>, lists, dictionaries, functions, file objects, and any type of number.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&gt;&gt;&gt;[]</a:t>
            </a:r>
          </a:p>
          <a:p>
            <a:pPr>
              <a:buNone/>
            </a:pPr>
            <a:r>
              <a:rPr lang="en-US" sz="2800" dirty="0" smtClean="0"/>
              <a:t>&gt;&gt;&gt;[1]</a:t>
            </a:r>
          </a:p>
          <a:p>
            <a:pPr>
              <a:buNone/>
            </a:pPr>
            <a:r>
              <a:rPr lang="en-US" sz="2800" dirty="0" smtClean="0"/>
              <a:t>&gt;&gt;&gt;[1, 2, 3, 4, 5, 6, 7, 8, 12]</a:t>
            </a:r>
          </a:p>
          <a:p>
            <a:pPr>
              <a:buNone/>
            </a:pPr>
            <a:r>
              <a:rPr lang="en-US" sz="2800" dirty="0" smtClean="0"/>
              <a:t>&gt;&gt;&gt;[1, "two", 3L, 4.0, ["a", "b"], (5,6)]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x = [‘first’, ‘second’, ‘third’, ‘fourth’]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x[0]</a:t>
            </a:r>
          </a:p>
          <a:p>
            <a:pPr>
              <a:buNone/>
            </a:pPr>
            <a:r>
              <a:rPr lang="en-US" dirty="0" smtClean="0"/>
              <a:t>'first'</a:t>
            </a:r>
          </a:p>
          <a:p>
            <a:pPr>
              <a:buNone/>
            </a:pPr>
            <a:r>
              <a:rPr lang="en-US" dirty="0" smtClean="0"/>
              <a:t>&gt;&gt;&gt; x[2]</a:t>
            </a:r>
          </a:p>
          <a:p>
            <a:pPr>
              <a:buNone/>
            </a:pPr>
            <a:r>
              <a:rPr lang="en-US" dirty="0" smtClean="0"/>
              <a:t>'third'</a:t>
            </a:r>
          </a:p>
          <a:p>
            <a:pPr>
              <a:buNone/>
            </a:pPr>
            <a:r>
              <a:rPr lang="en-US" dirty="0" smtClean="0"/>
              <a:t>&gt;&gt;&gt; x[-1]</a:t>
            </a:r>
          </a:p>
          <a:p>
            <a:pPr>
              <a:buNone/>
            </a:pPr>
            <a:r>
              <a:rPr lang="en-US" dirty="0" smtClean="0"/>
              <a:t>'fourth'</a:t>
            </a:r>
          </a:p>
          <a:p>
            <a:pPr>
              <a:buNone/>
            </a:pPr>
            <a:r>
              <a:rPr lang="en-US" dirty="0" smtClean="0"/>
              <a:t>&gt;&gt;&gt; x[-2]</a:t>
            </a:r>
          </a:p>
          <a:p>
            <a:pPr>
              <a:buNone/>
            </a:pPr>
            <a:r>
              <a:rPr lang="en-US" dirty="0" smtClean="0"/>
              <a:t>'third'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x[1:-1]</a:t>
            </a:r>
          </a:p>
          <a:p>
            <a:pPr>
              <a:buNone/>
            </a:pPr>
            <a:r>
              <a:rPr lang="en-US" dirty="0" smtClean="0"/>
              <a:t>['second', 'third']</a:t>
            </a:r>
          </a:p>
          <a:p>
            <a:pPr>
              <a:buNone/>
            </a:pPr>
            <a:r>
              <a:rPr lang="en-US" dirty="0" smtClean="0"/>
              <a:t>&gt;&gt;&gt; x[0:3]</a:t>
            </a:r>
          </a:p>
          <a:p>
            <a:pPr>
              <a:buNone/>
            </a:pPr>
            <a:r>
              <a:rPr lang="en-US" dirty="0" smtClean="0"/>
              <a:t>['first', 'second', 'third']</a:t>
            </a:r>
          </a:p>
          <a:p>
            <a:pPr>
              <a:buNone/>
            </a:pPr>
            <a:r>
              <a:rPr lang="en-US" dirty="0" smtClean="0"/>
              <a:t>&gt;&gt;&gt; x[-2:-1]</a:t>
            </a:r>
          </a:p>
          <a:p>
            <a:pPr>
              <a:buNone/>
            </a:pPr>
            <a:r>
              <a:rPr lang="en-US" dirty="0" smtClean="0"/>
              <a:t>['third']</a:t>
            </a:r>
          </a:p>
          <a:p>
            <a:pPr>
              <a:buNone/>
            </a:pPr>
            <a:r>
              <a:rPr lang="en-US" dirty="0" smtClean="0"/>
              <a:t>&gt;&gt;&gt; x[:3]</a:t>
            </a:r>
          </a:p>
          <a:p>
            <a:pPr>
              <a:buNone/>
            </a:pPr>
            <a:r>
              <a:rPr lang="en-US" dirty="0" smtClean="0"/>
              <a:t>['first', 'second', 'third']</a:t>
            </a:r>
          </a:p>
          <a:p>
            <a:pPr>
              <a:buNone/>
            </a:pPr>
            <a:r>
              <a:rPr lang="en-US" dirty="0" smtClean="0"/>
              <a:t>&gt;&gt;&gt; x[-2:]</a:t>
            </a:r>
          </a:p>
          <a:p>
            <a:pPr>
              <a:buNone/>
            </a:pPr>
            <a:r>
              <a:rPr lang="en-US" dirty="0" smtClean="0"/>
              <a:t>['third', </a:t>
            </a:r>
            <a:r>
              <a:rPr lang="en-US" dirty="0" smtClean="0"/>
              <a:t>'fourth‘]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and Indexing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built-in functions 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, max, and min)</a:t>
            </a:r>
          </a:p>
          <a:p>
            <a:pPr lvl="1"/>
            <a:r>
              <a:rPr lang="en-US" dirty="0" smtClean="0"/>
              <a:t>(in, +, and *)</a:t>
            </a:r>
          </a:p>
          <a:p>
            <a:pPr lvl="1"/>
            <a:r>
              <a:rPr lang="en-US" dirty="0" smtClean="0"/>
              <a:t>the del statement</a:t>
            </a:r>
          </a:p>
          <a:p>
            <a:pPr lvl="1"/>
            <a:r>
              <a:rPr lang="en-US" dirty="0" smtClean="0"/>
              <a:t> the list methods (append, count, extend, index, insert, pop, remove, reverse, and sort) </a:t>
            </a:r>
          </a:p>
          <a:p>
            <a:pPr>
              <a:buNone/>
            </a:pPr>
            <a:r>
              <a:rPr lang="en-US" dirty="0" smtClean="0"/>
              <a:t>will operate on lists.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Tuples</a:t>
            </a:r>
            <a:r>
              <a:rPr lang="en-US" dirty="0" smtClean="0"/>
              <a:t> are similar to lists but are immutable—that is, they can’t be modified after they have been created. </a:t>
            </a:r>
          </a:p>
          <a:p>
            <a:r>
              <a:rPr lang="en-US" dirty="0" smtClean="0"/>
              <a:t>(1, "two", 3L, 4.0, ["a", "b"], (5, 6))</a:t>
            </a:r>
          </a:p>
          <a:p>
            <a:r>
              <a:rPr lang="en-US" dirty="0" smtClean="0"/>
              <a:t>Functions are:</a:t>
            </a:r>
          </a:p>
          <a:p>
            <a:pPr lvl="1"/>
            <a:r>
              <a:rPr lang="en-US" dirty="0" smtClean="0"/>
              <a:t>(in, +, and *)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, max, min</a:t>
            </a:r>
          </a:p>
          <a:p>
            <a:pPr lvl="1"/>
            <a:r>
              <a:rPr lang="en-US" dirty="0" smtClean="0"/>
              <a:t>index, count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can be converted to lists using function list()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(Ordered) </a:t>
            </a:r>
            <a:r>
              <a:rPr lang="en-US" dirty="0" smtClean="0"/>
              <a:t>Tuples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True Cross-Platform, runs equally well on Windows, Linux and Mac.</a:t>
            </a:r>
          </a:p>
          <a:p>
            <a:pPr algn="just"/>
            <a:r>
              <a:rPr lang="en-US" dirty="0" smtClean="0"/>
              <a:t>Easy to use.</a:t>
            </a:r>
          </a:p>
          <a:p>
            <a:pPr algn="just"/>
            <a:r>
              <a:rPr lang="en-US" dirty="0" smtClean="0"/>
              <a:t>Easy to learn. </a:t>
            </a:r>
          </a:p>
          <a:p>
            <a:pPr algn="just"/>
            <a:r>
              <a:rPr lang="en-US" dirty="0" smtClean="0"/>
              <a:t>Lots of documentation available.</a:t>
            </a:r>
          </a:p>
          <a:p>
            <a:pPr algn="just"/>
            <a:r>
              <a:rPr lang="en-US" dirty="0" smtClean="0"/>
              <a:t>Lots of </a:t>
            </a:r>
            <a:r>
              <a:rPr lang="en-US" dirty="0" smtClean="0"/>
              <a:t>libraries available</a:t>
            </a:r>
          </a:p>
          <a:p>
            <a:pPr lvl="1" algn="just"/>
            <a:r>
              <a:rPr lang="en-US" dirty="0" smtClean="0"/>
              <a:t>‘batteries included’ – no need to install additional libraries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Python when there are hundreds of others?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&gt;&gt;&gt; a=5</a:t>
            </a:r>
          </a:p>
          <a:p>
            <a:pPr marL="109728" indent="0">
              <a:buNone/>
            </a:pPr>
            <a:r>
              <a:rPr lang="en-US" dirty="0"/>
              <a:t>&gt;&gt;&gt; x=(a,"</a:t>
            </a:r>
            <a:r>
              <a:rPr lang="en-US" dirty="0" err="1"/>
              <a:t>izmir</a:t>
            </a:r>
            <a:r>
              <a:rPr lang="en-US" dirty="0"/>
              <a:t>")</a:t>
            </a:r>
          </a:p>
          <a:p>
            <a:pPr marL="109728" indent="0">
              <a:buNone/>
            </a:pPr>
            <a:r>
              <a:rPr lang="en-US" dirty="0"/>
              <a:t>&gt;&gt;&gt; x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(5, '</a:t>
            </a:r>
            <a:r>
              <a:rPr lang="en-US" dirty="0" err="1">
                <a:solidFill>
                  <a:srgbClr val="00B050"/>
                </a:solidFill>
              </a:rPr>
              <a:t>izmir</a:t>
            </a:r>
            <a:r>
              <a:rPr lang="en-US" dirty="0">
                <a:solidFill>
                  <a:srgbClr val="00B050"/>
                </a:solidFill>
              </a:rPr>
              <a:t>')</a:t>
            </a:r>
          </a:p>
          <a:p>
            <a:pPr marL="109728" indent="0">
              <a:buNone/>
            </a:pPr>
            <a:r>
              <a:rPr lang="en-US" dirty="0"/>
              <a:t>&gt;&gt;&gt; 5 in x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109728" indent="0">
              <a:buNone/>
            </a:pPr>
            <a:r>
              <a:rPr lang="en-US" dirty="0"/>
              <a:t>&gt;&gt;&gt; a in x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x.index</a:t>
            </a:r>
            <a:r>
              <a:rPr lang="en-US" dirty="0" smtClean="0"/>
              <a:t>(5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0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(Ordered) </a:t>
            </a:r>
            <a:r>
              <a:rPr lang="en-US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Key:value</a:t>
            </a:r>
            <a:r>
              <a:rPr lang="en-US" dirty="0" smtClean="0"/>
              <a:t> pairs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x = {1:"a", 2:"b", 3:"c", 4:"d"}</a:t>
            </a:r>
          </a:p>
          <a:p>
            <a:pPr lvl="1">
              <a:buNone/>
            </a:pPr>
            <a:endParaRPr lang="pt-BR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, del, clear, copy, get, </a:t>
            </a:r>
            <a:r>
              <a:rPr lang="en-US" dirty="0" err="1" smtClean="0"/>
              <a:t>has_key</a:t>
            </a:r>
            <a:r>
              <a:rPr lang="en-US" dirty="0" smtClean="0"/>
              <a:t>, items, keys, update, and values)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function(x, y, z,…):</a:t>
            </a:r>
          </a:p>
          <a:p>
            <a:pPr lvl="1">
              <a:buNone/>
            </a:pPr>
            <a:r>
              <a:rPr lang="en-US" dirty="0" smtClean="0"/>
              <a:t>//Operations</a:t>
            </a:r>
          </a:p>
          <a:p>
            <a:pPr lvl="1">
              <a:buNone/>
            </a:pPr>
            <a:r>
              <a:rPr lang="en-US" dirty="0" smtClean="0"/>
              <a:t>//..</a:t>
            </a:r>
          </a:p>
          <a:p>
            <a:pPr lvl="1">
              <a:buNone/>
            </a:pPr>
            <a:r>
              <a:rPr lang="en-US" dirty="0" smtClean="0"/>
              <a:t>Return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sq</a:t>
            </a:r>
            <a:r>
              <a:rPr lang="en-US" dirty="0"/>
              <a:t>(x):</a:t>
            </a:r>
          </a:p>
          <a:p>
            <a:pPr>
              <a:buNone/>
            </a:pPr>
            <a:r>
              <a:rPr lang="en-US" dirty="0"/>
              <a:t>	return x*x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sq</a:t>
            </a:r>
            <a:r>
              <a:rPr lang="en-US" dirty="0"/>
              <a:t>(2)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sq</a:t>
            </a:r>
            <a:r>
              <a:rPr lang="en-US" dirty="0"/>
              <a:t>(2.1)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4.41</a:t>
            </a:r>
          </a:p>
          <a:p>
            <a:pPr>
              <a:buNone/>
            </a:pPr>
            <a:r>
              <a:rPr lang="en-US" dirty="0"/>
              <a:t>&gt;&gt;&gt;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297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/>
              <a:t>&gt;&gt;&gt; </a:t>
            </a:r>
            <a:r>
              <a:rPr lang="es-ES" dirty="0" err="1"/>
              <a:t>if</a:t>
            </a:r>
            <a:r>
              <a:rPr lang="es-ES" dirty="0"/>
              <a:t> x&lt;5:</a:t>
            </a:r>
          </a:p>
          <a:p>
            <a:pPr>
              <a:buNone/>
            </a:pPr>
            <a:r>
              <a:rPr lang="es-ES" dirty="0"/>
              <a:t>	y=-1</a:t>
            </a:r>
          </a:p>
          <a:p>
            <a:pPr>
              <a:buNone/>
            </a:pPr>
            <a:r>
              <a:rPr lang="es-ES" dirty="0"/>
              <a:t>	z=5</a:t>
            </a:r>
          </a:p>
          <a:p>
            <a:pPr>
              <a:buNone/>
            </a:pPr>
            <a:r>
              <a:rPr lang="es-ES" dirty="0"/>
              <a:t>elif x&gt;5:</a:t>
            </a:r>
          </a:p>
          <a:p>
            <a:pPr>
              <a:buNone/>
            </a:pPr>
            <a:r>
              <a:rPr lang="es-ES" dirty="0"/>
              <a:t>	y=2</a:t>
            </a:r>
          </a:p>
          <a:p>
            <a:pPr>
              <a:buNone/>
            </a:pP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/>
              <a:t>	y=3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	</a:t>
            </a:r>
          </a:p>
          <a:p>
            <a:pPr>
              <a:buNone/>
            </a:pPr>
            <a:r>
              <a:rPr lang="es-ES" dirty="0"/>
              <a:t>&gt;&gt;&gt; y</a:t>
            </a:r>
          </a:p>
          <a:p>
            <a:pPr>
              <a:buNone/>
            </a:pPr>
            <a:r>
              <a:rPr lang="es-ES" dirty="0">
                <a:solidFill>
                  <a:srgbClr val="00B050"/>
                </a:solidFill>
              </a:rPr>
              <a:t>3</a:t>
            </a:r>
          </a:p>
          <a:p>
            <a:pPr>
              <a:buNone/>
            </a:pPr>
            <a:r>
              <a:rPr lang="es-ES" dirty="0"/>
              <a:t>&gt;&gt;&gt;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– if, </a:t>
            </a:r>
            <a:r>
              <a:rPr lang="en-US" dirty="0" err="1" smtClean="0"/>
              <a:t>elif,else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2400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x=6</a:t>
            </a:r>
          </a:p>
          <a:p>
            <a:r>
              <a:rPr lang="en-US" dirty="0"/>
              <a:t>&gt;&gt;&gt; if x&lt;7:</a:t>
            </a:r>
          </a:p>
          <a:p>
            <a:r>
              <a:rPr lang="en-US" dirty="0"/>
              <a:t>	</a:t>
            </a:r>
            <a:r>
              <a:rPr lang="en-US" dirty="0" err="1"/>
              <a:t>y,z</a:t>
            </a:r>
            <a:r>
              <a:rPr lang="en-US" dirty="0"/>
              <a:t>=-1,5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&gt;&gt;&gt; y</a:t>
            </a:r>
          </a:p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  <a:p>
            <a:r>
              <a:rPr lang="en-US" dirty="0"/>
              <a:t>&gt;&gt;&gt; z</a:t>
            </a:r>
          </a:p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r>
              <a:rPr lang="en-US" dirty="0"/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2743200" cy="50718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nn-NO" dirty="0"/>
              <a:t>&gt;&gt;&gt; i,sum=1,0</a:t>
            </a:r>
          </a:p>
          <a:p>
            <a:pPr>
              <a:buNone/>
            </a:pPr>
            <a:r>
              <a:rPr lang="nn-NO" dirty="0"/>
              <a:t>&gt;&gt;&gt; while(i&lt;=10):</a:t>
            </a:r>
          </a:p>
          <a:p>
            <a:pPr>
              <a:buNone/>
            </a:pPr>
            <a:r>
              <a:rPr lang="nn-NO" dirty="0"/>
              <a:t>	sum=sum+i</a:t>
            </a:r>
          </a:p>
          <a:p>
            <a:pPr>
              <a:buNone/>
            </a:pPr>
            <a:r>
              <a:rPr lang="nn-NO" dirty="0"/>
              <a:t>	print(i,sum)</a:t>
            </a:r>
          </a:p>
          <a:p>
            <a:pPr>
              <a:buNone/>
            </a:pPr>
            <a:r>
              <a:rPr lang="nn-NO" dirty="0"/>
              <a:t>	i=i+1</a:t>
            </a:r>
          </a:p>
          <a:p>
            <a:pPr>
              <a:buNone/>
            </a:pPr>
            <a:endParaRPr lang="nn-NO" dirty="0"/>
          </a:p>
          <a:p>
            <a:pPr>
              <a:buNone/>
            </a:pPr>
            <a:r>
              <a:rPr lang="nn-NO" dirty="0"/>
              <a:t>	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1 1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2 3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3 6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4 10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5 15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6 21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7 28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8 36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9 45</a:t>
            </a:r>
          </a:p>
          <a:p>
            <a:pPr>
              <a:buNone/>
            </a:pPr>
            <a:r>
              <a:rPr lang="nn-NO" dirty="0">
                <a:solidFill>
                  <a:srgbClr val="00B050"/>
                </a:solidFill>
              </a:rPr>
              <a:t>10 55</a:t>
            </a:r>
          </a:p>
          <a:p>
            <a:pPr>
              <a:buNone/>
            </a:pPr>
            <a:r>
              <a:rPr lang="nn-NO" dirty="0"/>
              <a:t>&gt;&gt;&gt;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– Simple Looping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295400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&gt;&gt;&gt; i,sum=1,0</a:t>
            </a:r>
          </a:p>
          <a:p>
            <a:r>
              <a:rPr lang="nn-NO" dirty="0"/>
              <a:t>&gt;&gt;&gt; while(i&lt;=10):</a:t>
            </a:r>
          </a:p>
          <a:p>
            <a:r>
              <a:rPr lang="nn-NO" dirty="0"/>
              <a:t>	sum+=i</a:t>
            </a:r>
          </a:p>
          <a:p>
            <a:r>
              <a:rPr lang="nn-NO" dirty="0"/>
              <a:t>	print(i,sum)</a:t>
            </a:r>
          </a:p>
          <a:p>
            <a:r>
              <a:rPr lang="nn-NO" dirty="0"/>
              <a:t>	i+=1</a:t>
            </a:r>
          </a:p>
          <a:p>
            <a:endParaRPr lang="nn-NO" dirty="0"/>
          </a:p>
          <a:p>
            <a:r>
              <a:rPr lang="nn-NO" dirty="0"/>
              <a:t>	</a:t>
            </a:r>
          </a:p>
          <a:p>
            <a:r>
              <a:rPr lang="nn-NO" dirty="0">
                <a:solidFill>
                  <a:srgbClr val="00B050"/>
                </a:solidFill>
              </a:rPr>
              <a:t>1 1</a:t>
            </a:r>
          </a:p>
          <a:p>
            <a:r>
              <a:rPr lang="nn-NO" dirty="0">
                <a:solidFill>
                  <a:srgbClr val="00B050"/>
                </a:solidFill>
              </a:rPr>
              <a:t>2 3</a:t>
            </a:r>
          </a:p>
          <a:p>
            <a:r>
              <a:rPr lang="nn-NO" dirty="0">
                <a:solidFill>
                  <a:srgbClr val="00B050"/>
                </a:solidFill>
              </a:rPr>
              <a:t>3 6</a:t>
            </a:r>
          </a:p>
          <a:p>
            <a:r>
              <a:rPr lang="nn-NO" dirty="0">
                <a:solidFill>
                  <a:srgbClr val="00B050"/>
                </a:solidFill>
              </a:rPr>
              <a:t>4 10</a:t>
            </a:r>
          </a:p>
          <a:p>
            <a:r>
              <a:rPr lang="nn-NO" dirty="0">
                <a:solidFill>
                  <a:srgbClr val="00B050"/>
                </a:solidFill>
              </a:rPr>
              <a:t>5 15</a:t>
            </a:r>
          </a:p>
          <a:p>
            <a:r>
              <a:rPr lang="nn-NO" dirty="0">
                <a:solidFill>
                  <a:srgbClr val="00B050"/>
                </a:solidFill>
              </a:rPr>
              <a:t>6 21</a:t>
            </a:r>
          </a:p>
          <a:p>
            <a:r>
              <a:rPr lang="nn-NO" dirty="0">
                <a:solidFill>
                  <a:srgbClr val="00B050"/>
                </a:solidFill>
              </a:rPr>
              <a:t>7 28</a:t>
            </a:r>
          </a:p>
          <a:p>
            <a:r>
              <a:rPr lang="nn-NO" dirty="0">
                <a:solidFill>
                  <a:srgbClr val="00B050"/>
                </a:solidFill>
              </a:rPr>
              <a:t>8 36</a:t>
            </a:r>
          </a:p>
          <a:p>
            <a:r>
              <a:rPr lang="nn-NO" dirty="0">
                <a:solidFill>
                  <a:srgbClr val="00B050"/>
                </a:solidFill>
              </a:rPr>
              <a:t>9 45</a:t>
            </a:r>
          </a:p>
          <a:p>
            <a:r>
              <a:rPr lang="nn-NO" dirty="0">
                <a:solidFill>
                  <a:srgbClr val="00B050"/>
                </a:solidFill>
              </a:rPr>
              <a:t>10 55</a:t>
            </a:r>
          </a:p>
          <a:p>
            <a:r>
              <a:rPr lang="nn-NO" dirty="0"/>
              <a:t>&gt;&gt;&gt;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var1, var2 = 3, 5</a:t>
            </a:r>
          </a:p>
          <a:p>
            <a:pPr>
              <a:buNone/>
            </a:pPr>
            <a:r>
              <a:rPr lang="en-US" dirty="0" smtClean="0"/>
              <a:t>var2, var1 = var1, var2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Swap in one line – Multiple Assignments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&gt;&gt;&gt; x=[1,2,3]</a:t>
            </a:r>
          </a:p>
          <a:p>
            <a:pPr marL="109728" indent="0">
              <a:buNone/>
            </a:pPr>
            <a:r>
              <a:rPr lang="en-US" dirty="0"/>
              <a:t>&gt;&gt;&gt; for n in x:</a:t>
            </a:r>
          </a:p>
          <a:p>
            <a:pPr marL="109728" indent="0">
              <a:buNone/>
            </a:pPr>
            <a:r>
              <a:rPr lang="en-US" dirty="0"/>
              <a:t>	print(1/n)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1.0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0.5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0.3333333333333333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&gt;&gt;&gt; list=[1,3,-7,4,-5]</a:t>
            </a:r>
          </a:p>
          <a:p>
            <a:pPr marL="109728" indent="0">
              <a:buNone/>
            </a:pPr>
            <a:r>
              <a:rPr lang="en-US" dirty="0" smtClean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(list)):</a:t>
            </a:r>
          </a:p>
          <a:p>
            <a:pPr marL="109728" indent="0">
              <a:buNone/>
            </a:pPr>
            <a:r>
              <a:rPr lang="en-US" dirty="0"/>
              <a:t>	if list[</a:t>
            </a:r>
            <a:r>
              <a:rPr lang="en-US" dirty="0" err="1"/>
              <a:t>i</a:t>
            </a:r>
            <a:r>
              <a:rPr lang="en-US" dirty="0"/>
              <a:t>]&lt;0:</a:t>
            </a:r>
          </a:p>
          <a:p>
            <a:pPr marL="109728" indent="0">
              <a:buNone/>
            </a:pPr>
            <a:r>
              <a:rPr lang="en-US" dirty="0"/>
              <a:t>		print("found negative number at index ",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	else:</a:t>
            </a:r>
          </a:p>
          <a:p>
            <a:pPr marL="109728" indent="0">
              <a:buNone/>
            </a:pPr>
            <a:r>
              <a:rPr lang="en-US" dirty="0"/>
              <a:t>		print("found positive number at index ",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	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found positive number at index  0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found positive number at index  1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found negative number at index  2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found positive number at index  3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found negative number at index  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 (5):</a:t>
            </a:r>
          </a:p>
          <a:p>
            <a:pPr marL="109728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0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3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pPr marL="109728" indent="0">
              <a:buNone/>
            </a:pPr>
            <a:r>
              <a:rPr lang="en-US" dirty="0"/>
              <a:t>&gt;&gt;&gt;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operates at higher level of abstraction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Syntax rules are relatively easy.(C/C++/C# or Java).</a:t>
            </a:r>
          </a:p>
          <a:p>
            <a:r>
              <a:rPr lang="en-US" dirty="0" smtClean="0"/>
              <a:t>Indentations are compulsory, hence codes are readable!</a:t>
            </a:r>
          </a:p>
          <a:p>
            <a:r>
              <a:rPr lang="en-US" dirty="0" smtClean="0"/>
              <a:t>Open source!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Python when there are hundreds of others?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 smtClean="0"/>
              <a:t>#In python</a:t>
            </a:r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): </a:t>
            </a:r>
          </a:p>
          <a:p>
            <a:pPr>
              <a:buNone/>
            </a:pPr>
            <a:r>
              <a:rPr lang="en-US" sz="2000" dirty="0" smtClean="0"/>
              <a:t>	while a: </a:t>
            </a:r>
          </a:p>
          <a:p>
            <a:pPr>
              <a:buNone/>
            </a:pPr>
            <a:r>
              <a:rPr lang="en-US" sz="2000" dirty="0" smtClean="0"/>
              <a:t>		a, b = </a:t>
            </a:r>
            <a:r>
              <a:rPr lang="en-US" sz="2000" dirty="0" err="1" smtClean="0"/>
              <a:t>b%a</a:t>
            </a:r>
            <a:r>
              <a:rPr lang="en-US" sz="2000" dirty="0" smtClean="0"/>
              <a:t>, a </a:t>
            </a:r>
          </a:p>
          <a:p>
            <a:pPr>
              <a:buNone/>
            </a:pPr>
            <a:r>
              <a:rPr lang="en-US" sz="2000" dirty="0" smtClean="0"/>
              <a:t>	return 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//In C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m;</a:t>
            </a:r>
          </a:p>
          <a:p>
            <a:pPr lvl="1">
              <a:buNone/>
            </a:pPr>
            <a:r>
              <a:rPr lang="en-US" sz="1600" dirty="0" smtClean="0"/>
              <a:t>while (b != 0) {</a:t>
            </a:r>
          </a:p>
          <a:p>
            <a:pPr lvl="1">
              <a:buNone/>
            </a:pPr>
            <a:r>
              <a:rPr lang="en-US" sz="1600" dirty="0" smtClean="0"/>
              <a:t>	m = a % b; </a:t>
            </a:r>
          </a:p>
          <a:p>
            <a:pPr lvl="1">
              <a:buNone/>
            </a:pPr>
            <a:r>
              <a:rPr lang="en-US" sz="1600" dirty="0" smtClean="0"/>
              <a:t>	a = b; </a:t>
            </a:r>
          </a:p>
          <a:p>
            <a:pPr lvl="1">
              <a:buNone/>
            </a:pPr>
            <a:r>
              <a:rPr lang="en-US" sz="1600" dirty="0" smtClean="0"/>
              <a:t>	b = m; </a:t>
            </a:r>
          </a:p>
          <a:p>
            <a:pPr lvl="1">
              <a:buNone/>
            </a:pPr>
            <a:r>
              <a:rPr lang="en-US" sz="1600" dirty="0" smtClean="0"/>
              <a:t>} </a:t>
            </a:r>
          </a:p>
          <a:p>
            <a:pPr lvl="1">
              <a:buNone/>
            </a:pPr>
            <a:r>
              <a:rPr lang="en-US" sz="1600" dirty="0" smtClean="0"/>
              <a:t>return a;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Euclidean GCD Algorithm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): </a:t>
            </a:r>
          </a:p>
          <a:p>
            <a:pPr>
              <a:buNone/>
            </a:pPr>
            <a:r>
              <a:rPr lang="en-US" sz="2000" dirty="0"/>
              <a:t>	while a: </a:t>
            </a:r>
          </a:p>
          <a:p>
            <a:pPr>
              <a:buNone/>
            </a:pPr>
            <a:r>
              <a:rPr lang="en-US" sz="2000" dirty="0"/>
              <a:t>		a, b = </a:t>
            </a:r>
            <a:r>
              <a:rPr lang="en-US" sz="2000" dirty="0" err="1"/>
              <a:t>b%a</a:t>
            </a:r>
            <a:r>
              <a:rPr lang="en-US" sz="2000" dirty="0"/>
              <a:t>, a </a:t>
            </a:r>
          </a:p>
          <a:p>
            <a:pPr>
              <a:buNone/>
            </a:pPr>
            <a:r>
              <a:rPr lang="en-US" sz="2000" dirty="0"/>
              <a:t>	return b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gcd</a:t>
            </a:r>
            <a:r>
              <a:rPr lang="en-US" sz="2000" dirty="0"/>
              <a:t>(15,40)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5</a:t>
            </a:r>
          </a:p>
          <a:p>
            <a:pPr>
              <a:buNone/>
            </a:pPr>
            <a:r>
              <a:rPr lang="en-US" sz="2000" dirty="0"/>
              <a:t>&gt;&gt;&gt;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Euclidean GCD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17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module is a file containing Python definitions and statements.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file name is the module name with the suffix .</a:t>
            </a:r>
            <a:r>
              <a:rPr lang="en-US" dirty="0" err="1" smtClean="0"/>
              <a:t>py</a:t>
            </a:r>
            <a:r>
              <a:rPr lang="en-US" dirty="0" smtClean="0"/>
              <a:t> appended.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For example, may contain function definitions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modules?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the fastest language</a:t>
            </a:r>
          </a:p>
          <a:p>
            <a:r>
              <a:rPr lang="en-US" dirty="0" smtClean="0"/>
              <a:t>No type check at compilation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IDLE is the built-in development environment for Python.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works in Windows, Linux and Mac.</a:t>
            </a:r>
          </a:p>
          <a:p>
            <a:endParaRPr lang="en-US" dirty="0" smtClean="0"/>
          </a:p>
          <a:p>
            <a:r>
              <a:rPr lang="en-US" dirty="0" smtClean="0"/>
              <a:t>Documentation about IDLE can be found at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http://docs.python.org/library/idle.html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&gt;&gt;&gt;Print(“Hello World”)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Hello world</a:t>
            </a:r>
          </a:p>
          <a:p>
            <a:pPr>
              <a:buNone/>
            </a:pPr>
            <a:r>
              <a:rPr lang="en-US" dirty="0" smtClean="0"/>
              <a:t>&gt;&gt;&gt;Print(‘Hello World’)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Hello </a:t>
            </a:r>
            <a:r>
              <a:rPr lang="en-US" dirty="0" smtClean="0">
                <a:solidFill>
                  <a:srgbClr val="00B050"/>
                </a:solidFill>
              </a:rPr>
              <a:t>world</a:t>
            </a:r>
            <a:endParaRPr lang="en-US" dirty="0" smtClean="0"/>
          </a:p>
          <a:p>
            <a:r>
              <a:rPr lang="en-US" dirty="0" smtClean="0"/>
              <a:t>&gt;&gt;&gt;Name = input(“what is your name? : ”)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>
                <a:solidFill>
                  <a:srgbClr val="00B050"/>
                </a:solidFill>
              </a:rPr>
              <a:t>is your name? </a:t>
            </a:r>
            <a:r>
              <a:rPr lang="en-US" dirty="0" smtClean="0">
                <a:solidFill>
                  <a:srgbClr val="00B050"/>
                </a:solidFill>
              </a:rPr>
              <a:t>:  </a:t>
            </a:r>
            <a:r>
              <a:rPr lang="en-US" dirty="0" smtClean="0">
                <a:solidFill>
                  <a:srgbClr val="FF0000"/>
                </a:solidFill>
              </a:rPr>
              <a:t>Mehmet</a:t>
            </a:r>
          </a:p>
          <a:p>
            <a:pPr>
              <a:buNone/>
            </a:pPr>
            <a:r>
              <a:rPr lang="en-US" dirty="0" smtClean="0"/>
              <a:t>	&gt;&gt;&gt;Name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‘Mehmet’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&gt;&gt;&gt;print(Name)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Mehmet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Examples: Hello World</a:t>
            </a:r>
            <a:br>
              <a:rPr lang="en-US" dirty="0" smtClean="0"/>
            </a:br>
            <a:r>
              <a:rPr lang="en-US" dirty="0" smtClean="0"/>
              <a:t>Input &amp;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Name</a:t>
            </a:r>
            <a:r>
              <a:rPr lang="en-US" dirty="0"/>
              <a:t>='2'</a:t>
            </a:r>
          </a:p>
          <a:p>
            <a:pPr marL="109728" indent="0">
              <a:buNone/>
            </a:pPr>
            <a:r>
              <a:rPr lang="en-US" dirty="0" smtClean="0"/>
              <a:t>  &gt;&gt;&gt; Name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'2'</a:t>
            </a:r>
          </a:p>
          <a:p>
            <a:pPr marL="365760" lvl="1" indent="0">
              <a:buNone/>
            </a:pPr>
            <a:r>
              <a:rPr lang="en-US" dirty="0" smtClean="0"/>
              <a:t>&gt;&gt;&gt; Name=</a:t>
            </a:r>
            <a:r>
              <a:rPr lang="en-US" dirty="0" err="1" smtClean="0"/>
              <a:t>int</a:t>
            </a:r>
            <a:r>
              <a:rPr lang="en-US" dirty="0" smtClean="0"/>
              <a:t>(Name</a:t>
            </a:r>
            <a:r>
              <a:rPr lang="en-US" dirty="0"/>
              <a:t>)</a:t>
            </a:r>
          </a:p>
          <a:p>
            <a:pPr marL="365760" lvl="1" indent="0">
              <a:buNone/>
            </a:pPr>
            <a:r>
              <a:rPr lang="en-US" dirty="0"/>
              <a:t>&gt;&gt;&gt; </a:t>
            </a:r>
            <a:r>
              <a:rPr lang="en-US" dirty="0" smtClean="0"/>
              <a:t>Name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2</a:t>
            </a:r>
          </a:p>
          <a:p>
            <a:pPr marL="365760" lvl="1" indent="0">
              <a:buNone/>
            </a:pPr>
            <a:r>
              <a:rPr lang="en-US" dirty="0" smtClean="0"/>
              <a:t>&gt;&gt;&gt;</a:t>
            </a:r>
          </a:p>
          <a:p>
            <a:pPr marL="365760" lvl="1" indent="0">
              <a:buNone/>
            </a:pPr>
            <a:endParaRPr lang="en-US" dirty="0"/>
          </a:p>
          <a:p>
            <a:pPr marL="708660" lvl="1" indent="-342900"/>
            <a:r>
              <a:rPr lang="en-US" dirty="0" smtClean="0"/>
              <a:t>No </a:t>
            </a:r>
            <a:r>
              <a:rPr lang="en-US" dirty="0" smtClean="0"/>
              <a:t>compile </a:t>
            </a:r>
            <a:r>
              <a:rPr lang="en-US" dirty="0" smtClean="0"/>
              <a:t>time </a:t>
            </a:r>
            <a:r>
              <a:rPr lang="en-US" dirty="0" smtClean="0"/>
              <a:t>check of types</a:t>
            </a:r>
          </a:p>
          <a:p>
            <a:pPr marL="708660" lvl="1" indent="-342900"/>
            <a:r>
              <a:rPr lang="en-US" dirty="0" smtClean="0"/>
              <a:t>Variables have no type; they are names of objects;</a:t>
            </a:r>
          </a:p>
          <a:p>
            <a:pPr marL="708660" lvl="1" indent="-342900"/>
            <a:r>
              <a:rPr lang="en-US" dirty="0" smtClean="0"/>
              <a:t>The type moves with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4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Integers:</a:t>
            </a:r>
            <a:r>
              <a:rPr lang="en-US" sz="2000" dirty="0" smtClean="0"/>
              <a:t>1, –3, 42, 355, 888888888888888, -7777777777</a:t>
            </a:r>
          </a:p>
          <a:p>
            <a:r>
              <a:rPr lang="en-US" dirty="0" smtClean="0"/>
              <a:t>Floats: </a:t>
            </a:r>
            <a:r>
              <a:rPr lang="en-US" sz="2000" dirty="0" smtClean="0"/>
              <a:t>3.0, 31e12, –6e-4</a:t>
            </a:r>
          </a:p>
          <a:p>
            <a:r>
              <a:rPr lang="en-US" dirty="0" smtClean="0"/>
              <a:t>Complex numbers : </a:t>
            </a:r>
            <a:r>
              <a:rPr lang="en-US" sz="2000" dirty="0" smtClean="0"/>
              <a:t>3 + 2j, –4- 2j, 4.2 + 6.3j</a:t>
            </a:r>
          </a:p>
          <a:p>
            <a:r>
              <a:rPr lang="en-US" dirty="0" smtClean="0"/>
              <a:t>Booleans : </a:t>
            </a:r>
            <a:r>
              <a:rPr lang="en-US" sz="2400" dirty="0" smtClean="0"/>
              <a:t>True, False</a:t>
            </a:r>
          </a:p>
          <a:p>
            <a:endParaRPr lang="en-US" sz="2400" dirty="0" smtClean="0"/>
          </a:p>
          <a:p>
            <a:r>
              <a:rPr lang="en-US" dirty="0" smtClean="0"/>
              <a:t>No limit on length of integers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2400" dirty="0" smtClean="0"/>
              <a:t>Operators: + (addition), – (subtraction), * (multiplication), / (division), ** (exponentiation), // (integer division), % (modulus)</a:t>
            </a:r>
          </a:p>
          <a:p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&gt;&gt;&gt; 7/4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1.75</a:t>
            </a:r>
          </a:p>
          <a:p>
            <a:pPr marL="109728" indent="0">
              <a:buNone/>
            </a:pPr>
            <a:r>
              <a:rPr lang="en-US" dirty="0"/>
              <a:t>&gt;&gt;&gt; 7//4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dirty="0"/>
              <a:t>&gt;&gt;&gt; 7%4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3</a:t>
            </a:r>
          </a:p>
          <a:p>
            <a:pPr marL="109728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38266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GY@8VYCMGMMCPWZY556" val="46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364</TotalTime>
  <Words>1035</Words>
  <Application>Microsoft Office PowerPoint</Application>
  <PresentationFormat>On-screen Show (4:3)</PresentationFormat>
  <Paragraphs>328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Quick Introduction to Python </vt:lpstr>
      <vt:lpstr>Why use Python when there are hundreds of others?</vt:lpstr>
      <vt:lpstr>Why use Python when there are hundreds of others?</vt:lpstr>
      <vt:lpstr>Drawbacks </vt:lpstr>
      <vt:lpstr>Python IDLE</vt:lpstr>
      <vt:lpstr>Examples: Hello World Input &amp; Output</vt:lpstr>
      <vt:lpstr>More examples</vt:lpstr>
      <vt:lpstr>Numbers</vt:lpstr>
      <vt:lpstr>PowerPoint Presentation</vt:lpstr>
      <vt:lpstr>PowerPoint Presentation</vt:lpstr>
      <vt:lpstr>Strings</vt:lpstr>
      <vt:lpstr>Slicing Strings</vt:lpstr>
      <vt:lpstr>Replace</vt:lpstr>
      <vt:lpstr>Sets</vt:lpstr>
      <vt:lpstr>Sets</vt:lpstr>
      <vt:lpstr>Lists</vt:lpstr>
      <vt:lpstr>Slicing and Indexing Lists</vt:lpstr>
      <vt:lpstr>List Functions</vt:lpstr>
      <vt:lpstr>(Ordered) Tuples</vt:lpstr>
      <vt:lpstr>(Ordered) Tuples</vt:lpstr>
      <vt:lpstr>Dictionaries</vt:lpstr>
      <vt:lpstr>Functions</vt:lpstr>
      <vt:lpstr>Functions</vt:lpstr>
      <vt:lpstr>Control Flow – if, elif,else </vt:lpstr>
      <vt:lpstr>Control Flow – Simple Looping Example</vt:lpstr>
      <vt:lpstr>Swap in one line – Multiple Assignments</vt:lpstr>
      <vt:lpstr>For loop</vt:lpstr>
      <vt:lpstr>For loop with range</vt:lpstr>
      <vt:lpstr>For loop with range</vt:lpstr>
      <vt:lpstr>Example: Euclidean GCD Algorithm</vt:lpstr>
      <vt:lpstr>Example: Euclidean GCD Algorithm</vt:lpstr>
      <vt:lpstr>What is modules?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SENG305</dc:title>
  <dc:creator>cgy</dc:creator>
  <cp:lastModifiedBy>Kostadin Kratchanov</cp:lastModifiedBy>
  <cp:revision>44</cp:revision>
  <dcterms:created xsi:type="dcterms:W3CDTF">2006-08-16T00:00:00Z</dcterms:created>
  <dcterms:modified xsi:type="dcterms:W3CDTF">2013-02-19T07:37:38Z</dcterms:modified>
</cp:coreProperties>
</file>