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1"/>
  </p:sldMasterIdLst>
  <p:notesMasterIdLst>
    <p:notesMasterId r:id="rId19"/>
  </p:notesMasterIdLst>
  <p:handoutMasterIdLst>
    <p:handoutMasterId r:id="rId20"/>
  </p:handoutMasterIdLst>
  <p:sldIdLst>
    <p:sldId id="462" r:id="rId2"/>
    <p:sldId id="468" r:id="rId3"/>
    <p:sldId id="504" r:id="rId4"/>
    <p:sldId id="505" r:id="rId5"/>
    <p:sldId id="487" r:id="rId6"/>
    <p:sldId id="499" r:id="rId7"/>
    <p:sldId id="485" r:id="rId8"/>
    <p:sldId id="488" r:id="rId9"/>
    <p:sldId id="506" r:id="rId10"/>
    <p:sldId id="490" r:id="rId11"/>
    <p:sldId id="495" r:id="rId12"/>
    <p:sldId id="492" r:id="rId13"/>
    <p:sldId id="497" r:id="rId14"/>
    <p:sldId id="493" r:id="rId15"/>
    <p:sldId id="498" r:id="rId16"/>
    <p:sldId id="496" r:id="rId17"/>
    <p:sldId id="494" r:id="rId1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86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3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fld id="{104FC902-BD12-401C-B3BE-2F525AEA04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99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fld id="{9E5A5233-44AD-4755-862E-14C297DE9A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8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3164" tIns="46582" rIns="93164" bIns="46582" anchor="b"/>
          <a:lstStyle>
            <a:lvl1pPr defTabSz="931863" eaLnBrk="0" hangingPunct="0">
              <a:defRPr baseline="30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baseline="30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baseline="30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baseline="30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baseline="30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72EC6DE7-4D68-4343-8779-6236D620F3B4}" type="slidenum">
              <a:rPr lang="en-US" sz="1200" baseline="0">
                <a:latin typeface="Times New Roman" pitchFamily="18" charset="0"/>
              </a:rPr>
              <a:pPr algn="r"/>
              <a:t>3</a:t>
            </a:fld>
            <a:endParaRPr lang="en-US" sz="1200" baseline="0">
              <a:latin typeface="Times New Roman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64" tIns="46582" rIns="93164" bIns="46582" anchor="ctr"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3164" tIns="46582" rIns="93164" bIns="46582" anchor="b"/>
          <a:lstStyle>
            <a:lvl1pPr defTabSz="931863" eaLnBrk="0" hangingPunct="0">
              <a:defRPr baseline="30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baseline="30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baseline="30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baseline="30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baseline="30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A2217B27-9209-43F1-A5A7-8E230F13C990}" type="slidenum">
              <a:rPr lang="en-US" sz="1200" baseline="0">
                <a:latin typeface="Times New Roman" pitchFamily="18" charset="0"/>
              </a:rPr>
              <a:pPr algn="r"/>
              <a:t>9</a:t>
            </a:fld>
            <a:endParaRPr lang="en-US" sz="1200" baseline="0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64" tIns="46582" rIns="93164" bIns="46582" anchor="ctr"/>
          <a:lstStyle/>
          <a:p>
            <a:endParaRPr lang="tr-T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68803-C91C-492F-9821-56E596036C0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12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06434-BAB5-409B-88A2-F242798F586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491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11851-F914-433C-9157-22406F9C64F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4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F63E1-DD35-49D3-9EEB-FBA80821BA0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520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D2739-C591-48CD-AB8B-248D4AC4F2D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261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82351-B686-4729-BBF6-791E0602953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490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E129E-7C01-4EBD-8C9B-77423CE9908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384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79A64-BE4C-4D9B-8F2C-024BBBB52B8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097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50637-CEAC-49D0-AE1E-B5D65708A26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081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3A2A7-9788-475B-87E8-1EA6748794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286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FC0BA-37C6-41B8-BFD2-5C461709802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616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j-lt"/>
              </a:defRPr>
            </a:lvl1pPr>
          </a:lstStyle>
          <a:p>
            <a:pPr>
              <a:defRPr/>
            </a:pPr>
            <a:fld id="{D27ED737-A88E-48B9-8EAF-5BEE3BB464B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30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1714500"/>
            <a:ext cx="8004175" cy="1358900"/>
          </a:xfrm>
        </p:spPr>
        <p:txBody>
          <a:bodyPr/>
          <a:lstStyle/>
          <a:p>
            <a:pPr algn="ctr" eaLnBrk="1" hangingPunct="1"/>
            <a:r>
              <a:rPr lang="en-US" sz="5000" dirty="0" smtClean="0"/>
              <a:t>Lecture </a:t>
            </a:r>
            <a:r>
              <a:rPr lang="en-US" sz="5000" dirty="0" smtClean="0"/>
              <a:t>11a</a:t>
            </a:r>
            <a:r>
              <a:rPr lang="en-US" sz="5000" dirty="0" smtClean="0"/>
              <a:t/>
            </a:r>
            <a:br>
              <a:rPr lang="en-US" sz="5000" dirty="0" smtClean="0"/>
            </a:br>
            <a:r>
              <a:rPr lang="en-US" sz="5000" dirty="0" smtClean="0"/>
              <a:t>Solving Recurrence Relations 4</a:t>
            </a:r>
            <a:br>
              <a:rPr lang="en-US" sz="5000" dirty="0" smtClean="0"/>
            </a:br>
            <a:r>
              <a:rPr lang="en-US" sz="5000" dirty="0" smtClean="0"/>
              <a:t>The Master Method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The Master Method: Examples</a:t>
            </a:r>
            <a:endParaRPr 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4530725"/>
          </a:xfrm>
        </p:spPr>
        <p:txBody>
          <a:bodyPr/>
          <a:lstStyle/>
          <a:p>
            <a:r>
              <a:rPr lang="en-CA" dirty="0" smtClean="0"/>
              <a:t>T(n) = 4T(n/2)+n+5</a:t>
            </a:r>
          </a:p>
          <a:p>
            <a:r>
              <a:rPr lang="en-CA" dirty="0" smtClean="0"/>
              <a:t>T(n) = 5T(n/4)+n-3</a:t>
            </a:r>
          </a:p>
          <a:p>
            <a:r>
              <a:rPr lang="en-CA" dirty="0" smtClean="0"/>
              <a:t>T(n) = 9T(n/3)+n</a:t>
            </a:r>
            <a:r>
              <a:rPr lang="en-CA" baseline="30000" dirty="0" smtClean="0"/>
              <a:t>2</a:t>
            </a:r>
            <a:r>
              <a:rPr lang="en-CA" dirty="0" smtClean="0"/>
              <a:t>+4</a:t>
            </a:r>
          </a:p>
          <a:p>
            <a:r>
              <a:rPr lang="en-CA" dirty="0" smtClean="0"/>
              <a:t>T(n) = 6T(n/2)+n</a:t>
            </a:r>
            <a:r>
              <a:rPr lang="en-CA" baseline="30000" dirty="0" smtClean="0"/>
              <a:t>2</a:t>
            </a:r>
            <a:r>
              <a:rPr lang="en-CA" dirty="0" smtClean="0"/>
              <a:t>-2</a:t>
            </a:r>
          </a:p>
          <a:p>
            <a:r>
              <a:rPr lang="en-CA" dirty="0" smtClean="0"/>
              <a:t>T(n) = 4T(n/2)+n</a:t>
            </a:r>
            <a:r>
              <a:rPr lang="en-CA" baseline="30000" dirty="0" smtClean="0"/>
              <a:t>3</a:t>
            </a:r>
            <a:r>
              <a:rPr lang="en-CA" dirty="0" smtClean="0"/>
              <a:t>+7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US" dirty="0" smtClean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57600"/>
            <a:ext cx="3352800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99"/>
          <a:stretch>
            <a:fillRect/>
          </a:stretch>
        </p:blipFill>
        <p:spPr bwMode="auto">
          <a:xfrm>
            <a:off x="304800" y="5334000"/>
            <a:ext cx="85582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7" descr="Empt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721350"/>
            <a:ext cx="38100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tr-TR" smtClean="0"/>
          </a:p>
        </p:txBody>
      </p:sp>
      <p:pic>
        <p:nvPicPr>
          <p:cNvPr id="14339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447800"/>
            <a:ext cx="8839200" cy="4089400"/>
          </a:xfr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 rotWithShape="1">
          <a:blip r:embed="rId2">
            <a:lum bright="-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9702" b="41185"/>
          <a:stretch/>
        </p:blipFill>
        <p:spPr bwMode="auto">
          <a:xfrm>
            <a:off x="304800" y="685800"/>
            <a:ext cx="5323268" cy="5869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6"/>
          <p:cNvSpPr txBox="1">
            <a:spLocks noChangeArrowheads="1"/>
          </p:cNvSpPr>
          <p:nvPr/>
        </p:nvSpPr>
        <p:spPr bwMode="auto">
          <a:xfrm>
            <a:off x="228600" y="457200"/>
            <a:ext cx="1981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2800"/>
              <a:t>Telescoping</a:t>
            </a:r>
            <a:endParaRPr lang="tr-TR" sz="2800"/>
          </a:p>
        </p:txBody>
      </p:sp>
      <p:sp>
        <p:nvSpPr>
          <p:cNvPr id="15364" name="Line 6"/>
          <p:cNvSpPr>
            <a:spLocks noChangeShapeType="1"/>
          </p:cNvSpPr>
          <p:nvPr/>
        </p:nvSpPr>
        <p:spPr bwMode="auto">
          <a:xfrm>
            <a:off x="3733800" y="3657600"/>
            <a:ext cx="1219200" cy="0"/>
          </a:xfrm>
          <a:prstGeom prst="line">
            <a:avLst/>
          </a:prstGeom>
          <a:noFill/>
          <a:ln w="222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" name="Line 7"/>
          <p:cNvSpPr>
            <a:spLocks noChangeShapeType="1"/>
          </p:cNvSpPr>
          <p:nvPr/>
        </p:nvSpPr>
        <p:spPr bwMode="auto">
          <a:xfrm>
            <a:off x="3429000" y="5181600"/>
            <a:ext cx="1219200" cy="0"/>
          </a:xfrm>
          <a:prstGeom prst="line">
            <a:avLst/>
          </a:prstGeom>
          <a:noFill/>
          <a:ln w="222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 rotWithShape="1"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13"/>
          <a:stretch/>
        </p:blipFill>
        <p:spPr bwMode="auto">
          <a:xfrm>
            <a:off x="381000" y="940158"/>
            <a:ext cx="8610600" cy="524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381000" y="457200"/>
            <a:ext cx="1981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2800"/>
              <a:t>Inhomogeneous</a:t>
            </a:r>
            <a:endParaRPr lang="tr-TR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31" b="44827"/>
          <a:stretch>
            <a:fillRect/>
          </a:stretch>
        </p:blipFill>
        <p:spPr bwMode="auto">
          <a:xfrm>
            <a:off x="838200" y="304800"/>
            <a:ext cx="5334000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73" b="3448"/>
          <a:stretch>
            <a:fillRect/>
          </a:stretch>
        </p:blipFill>
        <p:spPr bwMode="auto">
          <a:xfrm>
            <a:off x="609600" y="838200"/>
            <a:ext cx="8229600" cy="368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609600" y="457200"/>
            <a:ext cx="1981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2800"/>
              <a:t>Induction</a:t>
            </a:r>
            <a:endParaRPr lang="tr-TR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tr-TR" smtClean="0"/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14463"/>
            <a:ext cx="8610600" cy="406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76800" y="5791200"/>
            <a:ext cx="3200400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Problem 6 from midterm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5" t="14943"/>
          <a:stretch>
            <a:fillRect/>
          </a:stretch>
        </p:blipFill>
        <p:spPr bwMode="auto">
          <a:xfrm>
            <a:off x="3097213" y="228600"/>
            <a:ext cx="5589587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1066800" y="1295400"/>
            <a:ext cx="1981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2800"/>
              <a:t>Telescoping</a:t>
            </a:r>
            <a:endParaRPr lang="tr-TR" sz="2800"/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685800" y="381000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2000" baseline="0"/>
              <a:t>Analysis for c</a:t>
            </a:r>
            <a:r>
              <a:rPr lang="en-US" sz="2000" baseline="-25000"/>
              <a:t>n</a:t>
            </a:r>
            <a:endParaRPr lang="tr-TR" sz="2000" baseline="-25000"/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838200" y="5334000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2000" baseline="0"/>
              <a:t>Analysis for count</a:t>
            </a:r>
            <a:r>
              <a:rPr lang="en-US" sz="2000" baseline="-25000"/>
              <a:t>n</a:t>
            </a:r>
            <a:endParaRPr lang="tr-TR" sz="2000" baseline="-25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28600"/>
            <a:ext cx="1633537" cy="9667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z="4400" smtClean="0"/>
              <a:t>Solving Recurrence Relations</a:t>
            </a:r>
            <a:endParaRPr lang="en-US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14350" indent="-514350">
              <a:buFont typeface="Garamond" pitchFamily="18" charset="0"/>
              <a:buAutoNum type="arabicPeriod"/>
            </a:pPr>
            <a:r>
              <a:rPr lang="en-CA" dirty="0" smtClean="0">
                <a:solidFill>
                  <a:srgbClr val="00B050"/>
                </a:solidFill>
              </a:rPr>
              <a:t>Guess + Prove by Induction</a:t>
            </a:r>
          </a:p>
          <a:p>
            <a:pPr marL="514350" indent="-514350">
              <a:buFont typeface="Garamond" pitchFamily="18" charset="0"/>
              <a:buAutoNum type="arabicPeriod"/>
            </a:pPr>
            <a:r>
              <a:rPr lang="en-CA" dirty="0" smtClean="0">
                <a:solidFill>
                  <a:srgbClr val="00B050"/>
                </a:solidFill>
              </a:rPr>
              <a:t>Telescoping a Sum</a:t>
            </a:r>
          </a:p>
          <a:p>
            <a:pPr marL="514350" indent="-514350">
              <a:buFont typeface="Garamond" pitchFamily="18" charset="0"/>
              <a:buAutoNum type="arabicPeriod"/>
            </a:pPr>
            <a:r>
              <a:rPr lang="en-CA" dirty="0" smtClean="0">
                <a:solidFill>
                  <a:srgbClr val="00B050"/>
                </a:solidFill>
              </a:rPr>
              <a:t>Substituting</a:t>
            </a:r>
          </a:p>
          <a:p>
            <a:pPr marL="514350" indent="-514350">
              <a:buFont typeface="Garamond" pitchFamily="18" charset="0"/>
              <a:buAutoNum type="arabicPeriod"/>
            </a:pPr>
            <a:r>
              <a:rPr lang="en-CA" dirty="0" smtClean="0">
                <a:solidFill>
                  <a:srgbClr val="00B050"/>
                </a:solidFill>
              </a:rPr>
              <a:t>Solving homogeneous/inhomogeneous relations</a:t>
            </a:r>
          </a:p>
          <a:p>
            <a:pPr marL="514350" indent="-514350">
              <a:buFont typeface="Garamond" pitchFamily="18" charset="0"/>
              <a:buAutoNum type="arabicPeriod"/>
            </a:pPr>
            <a:r>
              <a:rPr lang="en-CA" dirty="0" smtClean="0">
                <a:solidFill>
                  <a:srgbClr val="FF0000"/>
                </a:solidFill>
              </a:rPr>
              <a:t>Master Method </a:t>
            </a:r>
          </a:p>
          <a:p>
            <a:pPr marL="841375" lvl="1" indent="-514350"/>
            <a:r>
              <a:rPr lang="en-CA" dirty="0" smtClean="0">
                <a:solidFill>
                  <a:srgbClr val="FF0000"/>
                </a:solidFill>
              </a:rPr>
              <a:t>only the order obtained, not the precise formula (technically not solution)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3B4EE9BA-344D-4AB5-A563-BA6554E584DD}" type="slidenum">
              <a:rPr lang="en-US" altLang="en-US" sz="1200" baseline="0">
                <a:latin typeface="+mj-lt"/>
              </a:rPr>
              <a:pPr algn="r">
                <a:defRPr/>
              </a:pPr>
              <a:t>2</a:t>
            </a:fld>
            <a:endParaRPr lang="en-US" altLang="en-US" sz="1200" baseline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5" name="Rectangle 3"/>
          <p:cNvSpPr>
            <a:spLocks noChangeArrowheads="1"/>
          </p:cNvSpPr>
          <p:nvPr/>
        </p:nvSpPr>
        <p:spPr bwMode="auto">
          <a:xfrm>
            <a:off x="457200" y="2133600"/>
            <a:ext cx="8686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= 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aT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n/b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+ 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 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where 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l-GR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),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d 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 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0</a:t>
            </a:r>
            <a:endParaRPr kumimoji="1" lang="en-US" sz="2400" b="1" i="1" baseline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457200" indent="-457200" eaLnBrk="0" hangingPunct="0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sz="2400" b="1" i="1" baseline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457200" indent="-457200" eaLnBrk="0" hangingPunct="0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sz="2400" b="1" u="sng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Master Theorem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   If 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&lt; b</a:t>
            </a:r>
            <a:r>
              <a:rPr kumimoji="1"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T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l-GR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kumimoji="1" lang="en-US" sz="2400" b="1" baseline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457200" indent="-457200" eaLnBrk="0" hangingPunct="0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               If 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= b</a:t>
            </a:r>
            <a:r>
              <a:rPr kumimoji="1"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T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l-GR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 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log 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               If 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&gt; b</a:t>
            </a:r>
            <a:r>
              <a:rPr kumimoji="1"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T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l-GR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sz="28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log </a:t>
            </a:r>
            <a:r>
              <a:rPr kumimoji="1" lang="en-US" sz="2800" b="1" i="1" baseline="14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 </a:t>
            </a:r>
            <a:r>
              <a:rPr kumimoji="1"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kumimoji="1" lang="en-US" sz="2400" b="1" i="1" baseline="0" dirty="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sz="2400" b="1" baseline="0" dirty="0">
              <a:solidFill>
                <a:srgbClr val="FFFF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457200" indent="-457200" eaLnBrk="0" hangingPunct="0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sz="2000" b="1" baseline="0" dirty="0">
              <a:solidFill>
                <a:srgbClr val="FFFF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CA" sz="4200" kern="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Master Method</a:t>
            </a:r>
            <a:endParaRPr lang="en-US" sz="4200" kern="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304800" y="1143000"/>
            <a:ext cx="6096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 sz="2000" baseline="0">
                <a:solidFill>
                  <a:srgbClr val="FF0000"/>
                </a:solidFill>
              </a:rPr>
              <a:t>Can be applied to recurrence relations of the following general form</a:t>
            </a:r>
            <a:endParaRPr lang="en-US" sz="2000" baseline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The Master Method</a:t>
            </a:r>
            <a:endParaRPr 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CA" dirty="0" smtClean="0"/>
              <a:t>T(n) = a*T(n/b) + f(n)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Often </a:t>
            </a:r>
            <a:r>
              <a:rPr lang="en-CA" dirty="0"/>
              <a:t>T(n) = a*T(n/b) + </a:t>
            </a:r>
            <a:r>
              <a:rPr lang="en-CA" dirty="0" err="1" smtClean="0">
                <a:solidFill>
                  <a:srgbClr val="00B050"/>
                </a:solidFill>
              </a:rPr>
              <a:t>cn</a:t>
            </a:r>
            <a:r>
              <a:rPr lang="en-CA" baseline="30000" dirty="0" err="1" smtClean="0">
                <a:solidFill>
                  <a:srgbClr val="00B050"/>
                </a:solidFill>
              </a:rPr>
              <a:t>d</a:t>
            </a:r>
            <a:endParaRPr lang="en-CA" baseline="30000" dirty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None/>
            </a:pPr>
            <a:endParaRPr lang="en-CA" dirty="0" smtClean="0"/>
          </a:p>
          <a:p>
            <a:r>
              <a:rPr lang="en-CA" dirty="0" smtClean="0"/>
              <a:t>Usually 	T(n) = a*T(</a:t>
            </a:r>
            <a:r>
              <a:rPr lang="en-CA" b="1" dirty="0" smtClean="0">
                <a:sym typeface="Symbol" pitchFamily="18" charset="2"/>
              </a:rPr>
              <a:t></a:t>
            </a:r>
            <a:r>
              <a:rPr lang="en-CA" dirty="0" smtClean="0"/>
              <a:t>n/b</a:t>
            </a:r>
            <a:r>
              <a:rPr lang="en-CA" b="1" dirty="0" smtClean="0">
                <a:sym typeface="Symbol" pitchFamily="18" charset="2"/>
              </a:rPr>
              <a:t></a:t>
            </a:r>
            <a:r>
              <a:rPr lang="en-CA" dirty="0" smtClean="0"/>
              <a:t>) + f(n), </a:t>
            </a:r>
            <a:r>
              <a:rPr lang="en-CA" baseline="30000" dirty="0" smtClean="0"/>
              <a:t> </a:t>
            </a:r>
            <a:r>
              <a:rPr lang="en-CA" dirty="0" smtClean="0"/>
              <a:t>or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			</a:t>
            </a:r>
            <a:r>
              <a:rPr lang="en-CA" dirty="0" smtClean="0"/>
              <a:t>T(n) = a*T(</a:t>
            </a:r>
            <a:r>
              <a:rPr lang="en-CA" b="1" dirty="0" smtClean="0">
                <a:sym typeface="Symbol" pitchFamily="18" charset="2"/>
              </a:rPr>
              <a:t></a:t>
            </a:r>
            <a:r>
              <a:rPr lang="en-CA" dirty="0" smtClean="0"/>
              <a:t>n/b</a:t>
            </a:r>
            <a:r>
              <a:rPr lang="en-CA" b="1" dirty="0" smtClean="0">
                <a:sym typeface="Symbol" pitchFamily="18" charset="2"/>
              </a:rPr>
              <a:t></a:t>
            </a:r>
            <a:r>
              <a:rPr lang="en-CA" dirty="0" smtClean="0"/>
              <a:t>) + f(n)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The Master Method: Examples</a:t>
            </a:r>
            <a:endParaRPr lang="en-US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EEB280E2-DCD2-4A0B-BE57-AF8FFF2B0AD1}" type="slidenum">
              <a:rPr lang="en-US" altLang="en-US" sz="1200" baseline="0">
                <a:latin typeface="+mj-lt"/>
              </a:rPr>
              <a:pPr algn="r">
                <a:defRPr/>
              </a:pPr>
              <a:t>5</a:t>
            </a:fld>
            <a:endParaRPr lang="en-US" altLang="en-US" sz="1200" baseline="0" dirty="0">
              <a:latin typeface="+mj-lt"/>
            </a:endParaRPr>
          </a:p>
        </p:txBody>
      </p:sp>
      <p:pic>
        <p:nvPicPr>
          <p:cNvPr id="7173" name="Picture 4" descr="scan0027.jpg"/>
          <p:cNvPicPr>
            <a:picLocks noChangeAspect="1"/>
          </p:cNvPicPr>
          <p:nvPr/>
        </p:nvPicPr>
        <p:blipFill rotWithShape="1"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43" t="6746" r="4866" b="76666"/>
          <a:stretch/>
        </p:blipFill>
        <p:spPr bwMode="auto">
          <a:xfrm>
            <a:off x="1338469" y="4005330"/>
            <a:ext cx="2780623" cy="216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8600" y="1143000"/>
            <a:ext cx="8686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= 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aT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n/b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+ 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 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where 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l-GR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),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d 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 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0</a:t>
            </a:r>
            <a:endParaRPr kumimoji="1" lang="en-US" sz="2400" b="1" i="1" baseline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457200" indent="-457200" eaLnBrk="0" hangingPunct="0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sz="2400" b="1" i="1" baseline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457200" indent="-457200" eaLnBrk="0" hangingPunct="0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sz="2400" b="1" u="sng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Master Theorem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   If 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&lt; b</a:t>
            </a:r>
            <a:r>
              <a:rPr kumimoji="1"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T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l-GR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kumimoji="1" lang="en-US" sz="2400" b="1" baseline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457200" indent="-457200" eaLnBrk="0" hangingPunct="0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               If 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= b</a:t>
            </a:r>
            <a:r>
              <a:rPr kumimoji="1"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T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l-GR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 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log 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               If 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&gt; b</a:t>
            </a:r>
            <a:r>
              <a:rPr kumimoji="1"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T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l-GR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sz="28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log </a:t>
            </a:r>
            <a:r>
              <a:rPr kumimoji="1" lang="en-US" sz="2800" b="1" i="1" baseline="14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 </a:t>
            </a:r>
            <a:r>
              <a:rPr kumimoji="1"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kumimoji="1" lang="en-US" sz="2400" b="1" i="1" baseline="0" dirty="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sz="2400" b="1" baseline="0" dirty="0">
              <a:solidFill>
                <a:srgbClr val="FFFF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457200" indent="-457200" eaLnBrk="0" hangingPunct="0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sz="2000" b="1" baseline="0" dirty="0">
              <a:solidFill>
                <a:srgbClr val="FFFF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Same example - telescoping</a:t>
            </a:r>
            <a:endParaRPr lang="tr-TR" smtClean="0"/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763000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scan0027.jp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666" r="4865" b="14322"/>
          <a:stretch/>
        </p:blipFill>
        <p:spPr bwMode="auto">
          <a:xfrm>
            <a:off x="457200" y="457200"/>
            <a:ext cx="8194675" cy="4707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2" descr="Empty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371600"/>
            <a:ext cx="31242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scan0027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666" r="4865" b="13548"/>
          <a:stretch>
            <a:fillRect/>
          </a:stretch>
        </p:blipFill>
        <p:spPr bwMode="auto">
          <a:xfrm>
            <a:off x="457200" y="457200"/>
            <a:ext cx="819467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2" descr="Empty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371600"/>
            <a:ext cx="31242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 rot="5400000" flipH="1" flipV="1">
            <a:off x="3086100" y="2171700"/>
            <a:ext cx="4419600" cy="2819400"/>
          </a:xfrm>
          <a:prstGeom prst="line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5" name="TextBox 5"/>
          <p:cNvSpPr txBox="1">
            <a:spLocks noChangeArrowheads="1"/>
          </p:cNvSpPr>
          <p:nvPr/>
        </p:nvSpPr>
        <p:spPr bwMode="auto">
          <a:xfrm>
            <a:off x="2743200" y="5791200"/>
            <a:ext cx="3581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 baseline="0">
                <a:solidFill>
                  <a:srgbClr val="FF0000"/>
                </a:solidFill>
              </a:rPr>
              <a:t>Solve using telescoping</a:t>
            </a:r>
            <a:endParaRPr lang="en-US" baseline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5" name="Rectangle 3"/>
          <p:cNvSpPr>
            <a:spLocks noChangeArrowheads="1"/>
          </p:cNvSpPr>
          <p:nvPr/>
        </p:nvSpPr>
        <p:spPr bwMode="auto">
          <a:xfrm>
            <a:off x="457200" y="2133600"/>
            <a:ext cx="8686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= 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aT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n/b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+ 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 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where 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l-GR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),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d 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 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0</a:t>
            </a:r>
            <a:endParaRPr kumimoji="1" lang="en-US" sz="2400" b="1" i="1" baseline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457200" indent="-457200" eaLnBrk="0" hangingPunct="0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sz="2400" b="1" i="1" baseline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457200" indent="-457200" eaLnBrk="0" hangingPunct="0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sz="2400" b="1" u="sng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Master Theorem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   If 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&lt; b</a:t>
            </a:r>
            <a:r>
              <a:rPr kumimoji="1"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T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l-GR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kumimoji="1" lang="en-US" sz="2400" b="1" baseline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457200" indent="-457200" eaLnBrk="0" hangingPunct="0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               If 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= b</a:t>
            </a:r>
            <a:r>
              <a:rPr kumimoji="1"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T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l-GR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 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log 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               If 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&gt; b</a:t>
            </a:r>
            <a:r>
              <a:rPr kumimoji="1"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T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l-GR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sz="28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log </a:t>
            </a:r>
            <a:r>
              <a:rPr kumimoji="1" lang="en-US" sz="2800" b="1" i="1" baseline="14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 </a:t>
            </a:r>
            <a:r>
              <a:rPr kumimoji="1"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</a:t>
            </a:r>
            <a:r>
              <a:rPr kumimoji="1" 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kumimoji="1" lang="en-US" sz="2400" b="1" i="1" baseline="0" dirty="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sz="2400" b="1" baseline="0" dirty="0">
              <a:solidFill>
                <a:srgbClr val="FFFF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457200" indent="-457200" eaLnBrk="0" hangingPunct="0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sz="2000" b="1" baseline="0" dirty="0">
              <a:solidFill>
                <a:srgbClr val="FFFF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CA" sz="4200" kern="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Recall: The Master Method</a:t>
            </a:r>
            <a:endParaRPr lang="en-US" sz="4200" kern="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304800" y="1143000"/>
            <a:ext cx="6096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 sz="2000" baseline="0">
                <a:solidFill>
                  <a:srgbClr val="FF0000"/>
                </a:solidFill>
              </a:rPr>
              <a:t>Can be applied to recurrence relations of the following general form</a:t>
            </a:r>
            <a:endParaRPr lang="en-US" sz="2000" baseline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4475</TotalTime>
  <Words>348</Words>
  <Application>Microsoft Office PowerPoint</Application>
  <PresentationFormat>On-screen Show (4:3)</PresentationFormat>
  <Paragraphs>59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Edge</vt:lpstr>
      <vt:lpstr>Lecture 11a Solving Recurrence Relations 4 The Master Method</vt:lpstr>
      <vt:lpstr>Solving Recurrence Relations</vt:lpstr>
      <vt:lpstr>PowerPoint Presentation</vt:lpstr>
      <vt:lpstr>The Master Method</vt:lpstr>
      <vt:lpstr>The Master Method: Examples</vt:lpstr>
      <vt:lpstr>Same example - telescoping</vt:lpstr>
      <vt:lpstr>PowerPoint Presentation</vt:lpstr>
      <vt:lpstr>PowerPoint Presentation</vt:lpstr>
      <vt:lpstr>PowerPoint Presentation</vt:lpstr>
      <vt:lpstr>The Master Method: Examples</vt:lpstr>
      <vt:lpstr>Example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</vt:vector>
  </TitlesOfParts>
  <Company>Unknown Organization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Parul Chaturvedi</dc:creator>
  <cp:lastModifiedBy>Kostadin</cp:lastModifiedBy>
  <cp:revision>212</cp:revision>
  <dcterms:created xsi:type="dcterms:W3CDTF">2004-05-04T15:13:55Z</dcterms:created>
  <dcterms:modified xsi:type="dcterms:W3CDTF">2013-04-29T17:03:32Z</dcterms:modified>
</cp:coreProperties>
</file>