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48"/>
  </p:notesMasterIdLst>
  <p:handoutMasterIdLst>
    <p:handoutMasterId r:id="rId49"/>
  </p:handoutMasterIdLst>
  <p:sldIdLst>
    <p:sldId id="462" r:id="rId2"/>
    <p:sldId id="526" r:id="rId3"/>
    <p:sldId id="527" r:id="rId4"/>
    <p:sldId id="542" r:id="rId5"/>
    <p:sldId id="543" r:id="rId6"/>
    <p:sldId id="544" r:id="rId7"/>
    <p:sldId id="555" r:id="rId8"/>
    <p:sldId id="565" r:id="rId9"/>
    <p:sldId id="566" r:id="rId10"/>
    <p:sldId id="545" r:id="rId11"/>
    <p:sldId id="562" r:id="rId12"/>
    <p:sldId id="557" r:id="rId13"/>
    <p:sldId id="564" r:id="rId14"/>
    <p:sldId id="558" r:id="rId15"/>
    <p:sldId id="567" r:id="rId16"/>
    <p:sldId id="568" r:id="rId17"/>
    <p:sldId id="569" r:id="rId18"/>
    <p:sldId id="560" r:id="rId19"/>
    <p:sldId id="570" r:id="rId20"/>
    <p:sldId id="563" r:id="rId21"/>
    <p:sldId id="571" r:id="rId22"/>
    <p:sldId id="572" r:id="rId23"/>
    <p:sldId id="559" r:id="rId24"/>
    <p:sldId id="574" r:id="rId25"/>
    <p:sldId id="573" r:id="rId26"/>
    <p:sldId id="561" r:id="rId27"/>
    <p:sldId id="529" r:id="rId28"/>
    <p:sldId id="575" r:id="rId29"/>
    <p:sldId id="530" r:id="rId30"/>
    <p:sldId id="531" r:id="rId31"/>
    <p:sldId id="532" r:id="rId32"/>
    <p:sldId id="533" r:id="rId33"/>
    <p:sldId id="534" r:id="rId34"/>
    <p:sldId id="535" r:id="rId35"/>
    <p:sldId id="538" r:id="rId36"/>
    <p:sldId id="553" r:id="rId37"/>
    <p:sldId id="552" r:id="rId38"/>
    <p:sldId id="550" r:id="rId39"/>
    <p:sldId id="551" r:id="rId40"/>
    <p:sldId id="549" r:id="rId41"/>
    <p:sldId id="554" r:id="rId42"/>
    <p:sldId id="539" r:id="rId43"/>
    <p:sldId id="540" r:id="rId44"/>
    <p:sldId id="541" r:id="rId45"/>
    <p:sldId id="523" r:id="rId46"/>
    <p:sldId id="524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5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3D36E1-9C57-413E-B1F3-5433F74ED9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41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2962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1226"/>
            <a:ext cx="5850835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2962" y="9119173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>
                <a:latin typeface="Arial" charset="0"/>
              </a:defRPr>
            </a:lvl1pPr>
          </a:lstStyle>
          <a:p>
            <a:pPr>
              <a:defRPr/>
            </a:pPr>
            <a:fld id="{802E2DF2-CBA9-49EE-B9AA-2F289E27EF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315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662" indent="-296408" defTabSz="96662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5634" indent="-237127" defTabSz="96662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9887" indent="-237127" defTabSz="96662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4141" indent="-237127" defTabSz="966621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0839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82648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56902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31155" indent="-237127" defTabSz="96662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81FFAB4-6F33-4FCE-901B-BCBCEB9C9128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2140D-9528-4ED4-A82F-EF7EDA50C79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030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7DBCA-2B79-43F7-9797-CAAF6B8C473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466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E5119-6225-45FF-9F3D-D8F8999306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62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A0469-135E-44E4-B034-CCCB299DE2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889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FE1C4-7C59-4D58-AF78-ECFCBE7F0F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783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2BB0A-671D-4342-B572-96CCFAE1C2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732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E9F9E-0A3F-4029-ABCE-C3311E9174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1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3E543-5DB2-4331-AE33-5FFD575E22A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837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9D36E-2065-4715-8C88-C627278886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598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D328-97A1-4717-9647-997BEE6D67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585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54B0FA0B-B884-49CC-8E3C-BF31B3ADFD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1143000"/>
            <a:ext cx="7623175" cy="1358900"/>
          </a:xfrm>
        </p:spPr>
        <p:txBody>
          <a:bodyPr/>
          <a:lstStyle/>
          <a:p>
            <a:pPr algn="ctr" eaLnBrk="1" hangingPunct="1"/>
            <a:r>
              <a:rPr lang="en-US" sz="5000" dirty="0" smtClean="0"/>
              <a:t>Lecture 11b</a:t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b="1" dirty="0"/>
              <a:t>Introduction to Algorithm </a:t>
            </a:r>
            <a:r>
              <a:rPr lang="en-US" sz="5000" b="1" dirty="0" smtClean="0"/>
              <a:t>Design</a:t>
            </a: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r>
              <a:rPr lang="en-US" sz="5000" dirty="0" smtClean="0"/>
              <a:t/>
            </a:r>
            <a:br>
              <a:rPr lang="en-US" sz="5000" dirty="0" smtClean="0"/>
            </a:br>
            <a:endParaRPr lang="en-US" sz="5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Tractable vs. Intractable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30725"/>
          </a:xfrm>
        </p:spPr>
        <p:txBody>
          <a:bodyPr/>
          <a:lstStyle/>
          <a:p>
            <a:r>
              <a:rPr lang="en-US" dirty="0" smtClean="0"/>
              <a:t>We will discuss why the division tractable / intractable has been chosen like this</a:t>
            </a:r>
          </a:p>
          <a:p>
            <a:pPr lvl="1"/>
            <a:r>
              <a:rPr lang="en-US" dirty="0" smtClean="0"/>
              <a:t>Which algorithms are considered ‘efficient enough’ and which ‘too inefficient’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This definition </a:t>
            </a:r>
            <a:r>
              <a:rPr lang="en-US" dirty="0"/>
              <a:t>of "intractable" </a:t>
            </a:r>
            <a:r>
              <a:rPr lang="en-US" dirty="0" smtClean="0"/>
              <a:t>provides </a:t>
            </a:r>
            <a:r>
              <a:rPr lang="en-US" dirty="0"/>
              <a:t>a theoretical framework of considerable generality and power.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57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30725"/>
          </a:xfrm>
        </p:spPr>
        <p:txBody>
          <a:bodyPr/>
          <a:lstStyle/>
          <a:p>
            <a:r>
              <a:rPr lang="en-US" dirty="0" smtClean="0"/>
              <a:t>The significance of this distinction - considerations of:</a:t>
            </a:r>
          </a:p>
          <a:p>
            <a:pPr lvl="1"/>
            <a:r>
              <a:rPr lang="en-US" dirty="0" smtClean="0"/>
              <a:t>Behavior for large problem instances</a:t>
            </a:r>
          </a:p>
          <a:p>
            <a:pPr lvl="1"/>
            <a:r>
              <a:rPr lang="en-US" dirty="0" smtClean="0"/>
              <a:t>Effect of possible future improvements (even more revealing)</a:t>
            </a:r>
          </a:p>
          <a:p>
            <a:pPr lvl="1"/>
            <a:r>
              <a:rPr lang="en-US" dirty="0"/>
              <a:t>The intractability of a problem turns out </a:t>
            </a:r>
            <a:r>
              <a:rPr lang="en-US" dirty="0" smtClean="0"/>
              <a:t>to </a:t>
            </a:r>
            <a:r>
              <a:rPr lang="en-US" dirty="0"/>
              <a:t>be essentially independent of the particular encoding scheme </a:t>
            </a:r>
            <a:endParaRPr lang="en-US" dirty="0" smtClean="0"/>
          </a:p>
          <a:p>
            <a:pPr lvl="1"/>
            <a:r>
              <a:rPr lang="en-US" dirty="0"/>
              <a:t>The intractability of a problem turns out to be essentially independent of the </a:t>
            </a:r>
            <a:r>
              <a:rPr lang="en-US" dirty="0" smtClean="0"/>
              <a:t>computation model </a:t>
            </a:r>
            <a:r>
              <a:rPr lang="en-US" dirty="0"/>
              <a:t>used for determining time complexity. </a:t>
            </a:r>
            <a:endParaRPr lang="en-US" dirty="0" smtClean="0"/>
          </a:p>
          <a:p>
            <a:pPr lvl="1"/>
            <a:r>
              <a:rPr lang="en-US" dirty="0"/>
              <a:t>The intractability of a problem turns out to be essentially </a:t>
            </a:r>
            <a:r>
              <a:rPr lang="en-US" dirty="0" smtClean="0"/>
              <a:t>independent of the data structures 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1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" t="3825"/>
          <a:stretch/>
        </p:blipFill>
        <p:spPr bwMode="auto">
          <a:xfrm>
            <a:off x="515154" y="283334"/>
            <a:ext cx="7485845" cy="628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3129543" y="4343401"/>
            <a:ext cx="5309110" cy="1609129"/>
          </a:xfrm>
          <a:custGeom>
            <a:avLst/>
            <a:gdLst>
              <a:gd name="connsiteX0" fmla="*/ 4945511 w 5309110"/>
              <a:gd name="connsiteY0" fmla="*/ 231820 h 2378384"/>
              <a:gd name="connsiteX1" fmla="*/ 4597781 w 5309110"/>
              <a:gd name="connsiteY1" fmla="*/ 218941 h 2378384"/>
              <a:gd name="connsiteX2" fmla="*/ 4507629 w 5309110"/>
              <a:gd name="connsiteY2" fmla="*/ 206062 h 2378384"/>
              <a:gd name="connsiteX3" fmla="*/ 4430356 w 5309110"/>
              <a:gd name="connsiteY3" fmla="*/ 193183 h 2378384"/>
              <a:gd name="connsiteX4" fmla="*/ 4340203 w 5309110"/>
              <a:gd name="connsiteY4" fmla="*/ 180305 h 2378384"/>
              <a:gd name="connsiteX5" fmla="*/ 4275809 w 5309110"/>
              <a:gd name="connsiteY5" fmla="*/ 167426 h 2378384"/>
              <a:gd name="connsiteX6" fmla="*/ 3915201 w 5309110"/>
              <a:gd name="connsiteY6" fmla="*/ 141668 h 2378384"/>
              <a:gd name="connsiteX7" fmla="*/ 3657623 w 5309110"/>
              <a:gd name="connsiteY7" fmla="*/ 103031 h 2378384"/>
              <a:gd name="connsiteX8" fmla="*/ 3580350 w 5309110"/>
              <a:gd name="connsiteY8" fmla="*/ 90152 h 2378384"/>
              <a:gd name="connsiteX9" fmla="*/ 3451561 w 5309110"/>
              <a:gd name="connsiteY9" fmla="*/ 77274 h 2378384"/>
              <a:gd name="connsiteX10" fmla="*/ 3309894 w 5309110"/>
              <a:gd name="connsiteY10" fmla="*/ 51516 h 2378384"/>
              <a:gd name="connsiteX11" fmla="*/ 3155347 w 5309110"/>
              <a:gd name="connsiteY11" fmla="*/ 25758 h 2378384"/>
              <a:gd name="connsiteX12" fmla="*/ 2975043 w 5309110"/>
              <a:gd name="connsiteY12" fmla="*/ 0 h 2378384"/>
              <a:gd name="connsiteX13" fmla="*/ 2627313 w 5309110"/>
              <a:gd name="connsiteY13" fmla="*/ 12879 h 2378384"/>
              <a:gd name="connsiteX14" fmla="*/ 2524282 w 5309110"/>
              <a:gd name="connsiteY14" fmla="*/ 25758 h 2378384"/>
              <a:gd name="connsiteX15" fmla="*/ 2459888 w 5309110"/>
              <a:gd name="connsiteY15" fmla="*/ 64395 h 2378384"/>
              <a:gd name="connsiteX16" fmla="*/ 2382615 w 5309110"/>
              <a:gd name="connsiteY16" fmla="*/ 77274 h 2378384"/>
              <a:gd name="connsiteX17" fmla="*/ 2343978 w 5309110"/>
              <a:gd name="connsiteY17" fmla="*/ 90152 h 2378384"/>
              <a:gd name="connsiteX18" fmla="*/ 2215189 w 5309110"/>
              <a:gd name="connsiteY18" fmla="*/ 115910 h 2378384"/>
              <a:gd name="connsiteX19" fmla="*/ 2073522 w 5309110"/>
              <a:gd name="connsiteY19" fmla="*/ 141668 h 2378384"/>
              <a:gd name="connsiteX20" fmla="*/ 1996249 w 5309110"/>
              <a:gd name="connsiteY20" fmla="*/ 167426 h 2378384"/>
              <a:gd name="connsiteX21" fmla="*/ 1648519 w 5309110"/>
              <a:gd name="connsiteY21" fmla="*/ 218941 h 2378384"/>
              <a:gd name="connsiteX22" fmla="*/ 1545488 w 5309110"/>
              <a:gd name="connsiteY22" fmla="*/ 244699 h 2378384"/>
              <a:gd name="connsiteX23" fmla="*/ 1493972 w 5309110"/>
              <a:gd name="connsiteY23" fmla="*/ 257578 h 2378384"/>
              <a:gd name="connsiteX24" fmla="*/ 1390942 w 5309110"/>
              <a:gd name="connsiteY24" fmla="*/ 270457 h 2378384"/>
              <a:gd name="connsiteX25" fmla="*/ 1300789 w 5309110"/>
              <a:gd name="connsiteY25" fmla="*/ 347730 h 2378384"/>
              <a:gd name="connsiteX26" fmla="*/ 1210637 w 5309110"/>
              <a:gd name="connsiteY26" fmla="*/ 437882 h 2378384"/>
              <a:gd name="connsiteX27" fmla="*/ 1172001 w 5309110"/>
              <a:gd name="connsiteY27" fmla="*/ 476519 h 2378384"/>
              <a:gd name="connsiteX28" fmla="*/ 1146243 w 5309110"/>
              <a:gd name="connsiteY28" fmla="*/ 528034 h 2378384"/>
              <a:gd name="connsiteX29" fmla="*/ 1107606 w 5309110"/>
              <a:gd name="connsiteY29" fmla="*/ 553792 h 2378384"/>
              <a:gd name="connsiteX30" fmla="*/ 1017454 w 5309110"/>
              <a:gd name="connsiteY30" fmla="*/ 618186 h 2378384"/>
              <a:gd name="connsiteX31" fmla="*/ 978818 w 5309110"/>
              <a:gd name="connsiteY31" fmla="*/ 656823 h 2378384"/>
              <a:gd name="connsiteX32" fmla="*/ 875787 w 5309110"/>
              <a:gd name="connsiteY32" fmla="*/ 721217 h 2378384"/>
              <a:gd name="connsiteX33" fmla="*/ 798513 w 5309110"/>
              <a:gd name="connsiteY33" fmla="*/ 772733 h 2378384"/>
              <a:gd name="connsiteX34" fmla="*/ 772756 w 5309110"/>
              <a:gd name="connsiteY34" fmla="*/ 811369 h 2378384"/>
              <a:gd name="connsiteX35" fmla="*/ 734119 w 5309110"/>
              <a:gd name="connsiteY35" fmla="*/ 824248 h 2378384"/>
              <a:gd name="connsiteX36" fmla="*/ 682603 w 5309110"/>
              <a:gd name="connsiteY36" fmla="*/ 850006 h 2378384"/>
              <a:gd name="connsiteX37" fmla="*/ 605330 w 5309110"/>
              <a:gd name="connsiteY37" fmla="*/ 901521 h 2378384"/>
              <a:gd name="connsiteX38" fmla="*/ 528057 w 5309110"/>
              <a:gd name="connsiteY38" fmla="*/ 953037 h 2378384"/>
              <a:gd name="connsiteX39" fmla="*/ 489420 w 5309110"/>
              <a:gd name="connsiteY39" fmla="*/ 978795 h 2378384"/>
              <a:gd name="connsiteX40" fmla="*/ 399268 w 5309110"/>
              <a:gd name="connsiteY40" fmla="*/ 1017431 h 2378384"/>
              <a:gd name="connsiteX41" fmla="*/ 309116 w 5309110"/>
              <a:gd name="connsiteY41" fmla="*/ 1107583 h 2378384"/>
              <a:gd name="connsiteX42" fmla="*/ 231843 w 5309110"/>
              <a:gd name="connsiteY42" fmla="*/ 1146220 h 2378384"/>
              <a:gd name="connsiteX43" fmla="*/ 141691 w 5309110"/>
              <a:gd name="connsiteY43" fmla="*/ 1197736 h 2378384"/>
              <a:gd name="connsiteX44" fmla="*/ 90175 w 5309110"/>
              <a:gd name="connsiteY44" fmla="*/ 1262130 h 2378384"/>
              <a:gd name="connsiteX45" fmla="*/ 12902 w 5309110"/>
              <a:gd name="connsiteY45" fmla="*/ 1378040 h 2378384"/>
              <a:gd name="connsiteX46" fmla="*/ 23 w 5309110"/>
              <a:gd name="connsiteY46" fmla="*/ 1416676 h 2378384"/>
              <a:gd name="connsiteX47" fmla="*/ 25781 w 5309110"/>
              <a:gd name="connsiteY47" fmla="*/ 1700012 h 2378384"/>
              <a:gd name="connsiteX48" fmla="*/ 64418 w 5309110"/>
              <a:gd name="connsiteY48" fmla="*/ 1725769 h 2378384"/>
              <a:gd name="connsiteX49" fmla="*/ 141691 w 5309110"/>
              <a:gd name="connsiteY49" fmla="*/ 1790164 h 2378384"/>
              <a:gd name="connsiteX50" fmla="*/ 180327 w 5309110"/>
              <a:gd name="connsiteY50" fmla="*/ 1803043 h 2378384"/>
              <a:gd name="connsiteX51" fmla="*/ 218964 w 5309110"/>
              <a:gd name="connsiteY51" fmla="*/ 1828800 h 2378384"/>
              <a:gd name="connsiteX52" fmla="*/ 321995 w 5309110"/>
              <a:gd name="connsiteY52" fmla="*/ 1880316 h 2378384"/>
              <a:gd name="connsiteX53" fmla="*/ 373511 w 5309110"/>
              <a:gd name="connsiteY53" fmla="*/ 1906074 h 2378384"/>
              <a:gd name="connsiteX54" fmla="*/ 412147 w 5309110"/>
              <a:gd name="connsiteY54" fmla="*/ 1918952 h 2378384"/>
              <a:gd name="connsiteX55" fmla="*/ 502299 w 5309110"/>
              <a:gd name="connsiteY55" fmla="*/ 1970468 h 2378384"/>
              <a:gd name="connsiteX56" fmla="*/ 566694 w 5309110"/>
              <a:gd name="connsiteY56" fmla="*/ 2034862 h 2378384"/>
              <a:gd name="connsiteX57" fmla="*/ 592451 w 5309110"/>
              <a:gd name="connsiteY57" fmla="*/ 2073499 h 2378384"/>
              <a:gd name="connsiteX58" fmla="*/ 721240 w 5309110"/>
              <a:gd name="connsiteY58" fmla="*/ 2125014 h 2378384"/>
              <a:gd name="connsiteX59" fmla="*/ 901544 w 5309110"/>
              <a:gd name="connsiteY59" fmla="*/ 2176530 h 2378384"/>
              <a:gd name="connsiteX60" fmla="*/ 953060 w 5309110"/>
              <a:gd name="connsiteY60" fmla="*/ 2189409 h 2378384"/>
              <a:gd name="connsiteX61" fmla="*/ 1017454 w 5309110"/>
              <a:gd name="connsiteY61" fmla="*/ 2202288 h 2378384"/>
              <a:gd name="connsiteX62" fmla="*/ 1056091 w 5309110"/>
              <a:gd name="connsiteY62" fmla="*/ 2215167 h 2378384"/>
              <a:gd name="connsiteX63" fmla="*/ 1146243 w 5309110"/>
              <a:gd name="connsiteY63" fmla="*/ 2240924 h 2378384"/>
              <a:gd name="connsiteX64" fmla="*/ 1184880 w 5309110"/>
              <a:gd name="connsiteY64" fmla="*/ 2266682 h 2378384"/>
              <a:gd name="connsiteX65" fmla="*/ 1378063 w 5309110"/>
              <a:gd name="connsiteY65" fmla="*/ 2305319 h 2378384"/>
              <a:gd name="connsiteX66" fmla="*/ 1635640 w 5309110"/>
              <a:gd name="connsiteY66" fmla="*/ 2318198 h 2378384"/>
              <a:gd name="connsiteX67" fmla="*/ 3090953 w 5309110"/>
              <a:gd name="connsiteY67" fmla="*/ 2343955 h 2378384"/>
              <a:gd name="connsiteX68" fmla="*/ 3155347 w 5309110"/>
              <a:gd name="connsiteY68" fmla="*/ 2356834 h 2378384"/>
              <a:gd name="connsiteX69" fmla="*/ 4018232 w 5309110"/>
              <a:gd name="connsiteY69" fmla="*/ 2356834 h 2378384"/>
              <a:gd name="connsiteX70" fmla="*/ 4250051 w 5309110"/>
              <a:gd name="connsiteY70" fmla="*/ 2318198 h 2378384"/>
              <a:gd name="connsiteX71" fmla="*/ 4301567 w 5309110"/>
              <a:gd name="connsiteY71" fmla="*/ 2292440 h 2378384"/>
              <a:gd name="connsiteX72" fmla="*/ 4365961 w 5309110"/>
              <a:gd name="connsiteY72" fmla="*/ 2279561 h 2378384"/>
              <a:gd name="connsiteX73" fmla="*/ 4430356 w 5309110"/>
              <a:gd name="connsiteY73" fmla="*/ 2253803 h 2378384"/>
              <a:gd name="connsiteX74" fmla="*/ 4623539 w 5309110"/>
              <a:gd name="connsiteY74" fmla="*/ 2240924 h 2378384"/>
              <a:gd name="connsiteX75" fmla="*/ 4700812 w 5309110"/>
              <a:gd name="connsiteY75" fmla="*/ 2215167 h 2378384"/>
              <a:gd name="connsiteX76" fmla="*/ 4816722 w 5309110"/>
              <a:gd name="connsiteY76" fmla="*/ 2176530 h 2378384"/>
              <a:gd name="connsiteX77" fmla="*/ 4945511 w 5309110"/>
              <a:gd name="connsiteY77" fmla="*/ 2150772 h 2378384"/>
              <a:gd name="connsiteX78" fmla="*/ 4984147 w 5309110"/>
              <a:gd name="connsiteY78" fmla="*/ 2137893 h 2378384"/>
              <a:gd name="connsiteX79" fmla="*/ 5061420 w 5309110"/>
              <a:gd name="connsiteY79" fmla="*/ 2086378 h 2378384"/>
              <a:gd name="connsiteX80" fmla="*/ 5100057 w 5309110"/>
              <a:gd name="connsiteY80" fmla="*/ 2047741 h 2378384"/>
              <a:gd name="connsiteX81" fmla="*/ 5138694 w 5309110"/>
              <a:gd name="connsiteY81" fmla="*/ 2034862 h 2378384"/>
              <a:gd name="connsiteX82" fmla="*/ 5164451 w 5309110"/>
              <a:gd name="connsiteY82" fmla="*/ 1970468 h 2378384"/>
              <a:gd name="connsiteX83" fmla="*/ 5203088 w 5309110"/>
              <a:gd name="connsiteY83" fmla="*/ 1893195 h 2378384"/>
              <a:gd name="connsiteX84" fmla="*/ 5215967 w 5309110"/>
              <a:gd name="connsiteY84" fmla="*/ 1803043 h 2378384"/>
              <a:gd name="connsiteX85" fmla="*/ 5241725 w 5309110"/>
              <a:gd name="connsiteY85" fmla="*/ 1738648 h 2378384"/>
              <a:gd name="connsiteX86" fmla="*/ 5254603 w 5309110"/>
              <a:gd name="connsiteY86" fmla="*/ 1674254 h 2378384"/>
              <a:gd name="connsiteX87" fmla="*/ 5267482 w 5309110"/>
              <a:gd name="connsiteY87" fmla="*/ 1468192 h 2378384"/>
              <a:gd name="connsiteX88" fmla="*/ 5306119 w 5309110"/>
              <a:gd name="connsiteY88" fmla="*/ 1365161 h 2378384"/>
              <a:gd name="connsiteX89" fmla="*/ 5293240 w 5309110"/>
              <a:gd name="connsiteY89" fmla="*/ 450761 h 2378384"/>
              <a:gd name="connsiteX90" fmla="*/ 5267482 w 5309110"/>
              <a:gd name="connsiteY90" fmla="*/ 412124 h 2378384"/>
              <a:gd name="connsiteX91" fmla="*/ 5151572 w 5309110"/>
              <a:gd name="connsiteY91" fmla="*/ 309093 h 2378384"/>
              <a:gd name="connsiteX92" fmla="*/ 5112936 w 5309110"/>
              <a:gd name="connsiteY92" fmla="*/ 296214 h 2378384"/>
              <a:gd name="connsiteX93" fmla="*/ 5035663 w 5309110"/>
              <a:gd name="connsiteY93" fmla="*/ 257578 h 2378384"/>
              <a:gd name="connsiteX94" fmla="*/ 4945511 w 5309110"/>
              <a:gd name="connsiteY94" fmla="*/ 244699 h 2378384"/>
              <a:gd name="connsiteX95" fmla="*/ 4945511 w 5309110"/>
              <a:gd name="connsiteY95" fmla="*/ 231820 h 237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309110" h="2378384">
                <a:moveTo>
                  <a:pt x="4945511" y="231820"/>
                </a:moveTo>
                <a:cubicBezTo>
                  <a:pt x="4829601" y="227527"/>
                  <a:pt x="4713570" y="225752"/>
                  <a:pt x="4597781" y="218941"/>
                </a:cubicBezTo>
                <a:cubicBezTo>
                  <a:pt x="4567478" y="217158"/>
                  <a:pt x="4537632" y="210678"/>
                  <a:pt x="4507629" y="206062"/>
                </a:cubicBezTo>
                <a:cubicBezTo>
                  <a:pt x="4481820" y="202091"/>
                  <a:pt x="4456165" y="197154"/>
                  <a:pt x="4430356" y="193183"/>
                </a:cubicBezTo>
                <a:cubicBezTo>
                  <a:pt x="4400353" y="188567"/>
                  <a:pt x="4370146" y="185295"/>
                  <a:pt x="4340203" y="180305"/>
                </a:cubicBezTo>
                <a:cubicBezTo>
                  <a:pt x="4318611" y="176706"/>
                  <a:pt x="4297609" y="169408"/>
                  <a:pt x="4275809" y="167426"/>
                </a:cubicBezTo>
                <a:cubicBezTo>
                  <a:pt x="4155795" y="156516"/>
                  <a:pt x="4035404" y="150254"/>
                  <a:pt x="3915201" y="141668"/>
                </a:cubicBezTo>
                <a:cubicBezTo>
                  <a:pt x="3769321" y="93041"/>
                  <a:pt x="3890404" y="126309"/>
                  <a:pt x="3657623" y="103031"/>
                </a:cubicBezTo>
                <a:cubicBezTo>
                  <a:pt x="3631640" y="100433"/>
                  <a:pt x="3606261" y="93391"/>
                  <a:pt x="3580350" y="90152"/>
                </a:cubicBezTo>
                <a:cubicBezTo>
                  <a:pt x="3537539" y="84801"/>
                  <a:pt x="3494491" y="81567"/>
                  <a:pt x="3451561" y="77274"/>
                </a:cubicBezTo>
                <a:cubicBezTo>
                  <a:pt x="3360347" y="54470"/>
                  <a:pt x="3435147" y="71293"/>
                  <a:pt x="3309894" y="51516"/>
                </a:cubicBezTo>
                <a:cubicBezTo>
                  <a:pt x="3258307" y="43371"/>
                  <a:pt x="3207048" y="33144"/>
                  <a:pt x="3155347" y="25758"/>
                </a:cubicBezTo>
                <a:cubicBezTo>
                  <a:pt x="2941203" y="-4834"/>
                  <a:pt x="3120621" y="29116"/>
                  <a:pt x="2975043" y="0"/>
                </a:cubicBezTo>
                <a:cubicBezTo>
                  <a:pt x="2859133" y="4293"/>
                  <a:pt x="2743114" y="6262"/>
                  <a:pt x="2627313" y="12879"/>
                </a:cubicBezTo>
                <a:cubicBezTo>
                  <a:pt x="2592758" y="14854"/>
                  <a:pt x="2557362" y="15579"/>
                  <a:pt x="2524282" y="25758"/>
                </a:cubicBezTo>
                <a:cubicBezTo>
                  <a:pt x="2500357" y="33120"/>
                  <a:pt x="2483413" y="55840"/>
                  <a:pt x="2459888" y="64395"/>
                </a:cubicBezTo>
                <a:cubicBezTo>
                  <a:pt x="2435347" y="73319"/>
                  <a:pt x="2408106" y="71609"/>
                  <a:pt x="2382615" y="77274"/>
                </a:cubicBezTo>
                <a:cubicBezTo>
                  <a:pt x="2369363" y="80219"/>
                  <a:pt x="2357206" y="87099"/>
                  <a:pt x="2343978" y="90152"/>
                </a:cubicBezTo>
                <a:cubicBezTo>
                  <a:pt x="2301319" y="99996"/>
                  <a:pt x="2258373" y="108713"/>
                  <a:pt x="2215189" y="115910"/>
                </a:cubicBezTo>
                <a:cubicBezTo>
                  <a:pt x="2189944" y="120117"/>
                  <a:pt x="2101808" y="133954"/>
                  <a:pt x="2073522" y="141668"/>
                </a:cubicBezTo>
                <a:cubicBezTo>
                  <a:pt x="2047328" y="148812"/>
                  <a:pt x="2023107" y="163447"/>
                  <a:pt x="1996249" y="167426"/>
                </a:cubicBezTo>
                <a:cubicBezTo>
                  <a:pt x="1880339" y="184598"/>
                  <a:pt x="1762195" y="190522"/>
                  <a:pt x="1648519" y="218941"/>
                </a:cubicBezTo>
                <a:lnTo>
                  <a:pt x="1545488" y="244699"/>
                </a:lnTo>
                <a:cubicBezTo>
                  <a:pt x="1528316" y="248992"/>
                  <a:pt x="1511536" y="255382"/>
                  <a:pt x="1493972" y="257578"/>
                </a:cubicBezTo>
                <a:lnTo>
                  <a:pt x="1390942" y="270457"/>
                </a:lnTo>
                <a:cubicBezTo>
                  <a:pt x="1238967" y="422428"/>
                  <a:pt x="1482559" y="182485"/>
                  <a:pt x="1300789" y="347730"/>
                </a:cubicBezTo>
                <a:cubicBezTo>
                  <a:pt x="1269343" y="376317"/>
                  <a:pt x="1240688" y="407831"/>
                  <a:pt x="1210637" y="437882"/>
                </a:cubicBezTo>
                <a:cubicBezTo>
                  <a:pt x="1197758" y="450761"/>
                  <a:pt x="1180146" y="460228"/>
                  <a:pt x="1172001" y="476519"/>
                </a:cubicBezTo>
                <a:cubicBezTo>
                  <a:pt x="1163415" y="493691"/>
                  <a:pt x="1158534" y="513285"/>
                  <a:pt x="1146243" y="528034"/>
                </a:cubicBezTo>
                <a:cubicBezTo>
                  <a:pt x="1136334" y="539925"/>
                  <a:pt x="1120485" y="545206"/>
                  <a:pt x="1107606" y="553792"/>
                </a:cubicBezTo>
                <a:cubicBezTo>
                  <a:pt x="1055465" y="632005"/>
                  <a:pt x="1116475" y="556298"/>
                  <a:pt x="1017454" y="618186"/>
                </a:cubicBezTo>
                <a:cubicBezTo>
                  <a:pt x="1002009" y="627839"/>
                  <a:pt x="992810" y="645163"/>
                  <a:pt x="978818" y="656823"/>
                </a:cubicBezTo>
                <a:cubicBezTo>
                  <a:pt x="960803" y="671836"/>
                  <a:pt x="886422" y="714449"/>
                  <a:pt x="875787" y="721217"/>
                </a:cubicBezTo>
                <a:cubicBezTo>
                  <a:pt x="849670" y="737837"/>
                  <a:pt x="798513" y="772733"/>
                  <a:pt x="798513" y="772733"/>
                </a:cubicBezTo>
                <a:cubicBezTo>
                  <a:pt x="789927" y="785612"/>
                  <a:pt x="784842" y="801700"/>
                  <a:pt x="772756" y="811369"/>
                </a:cubicBezTo>
                <a:cubicBezTo>
                  <a:pt x="762155" y="819850"/>
                  <a:pt x="746597" y="818900"/>
                  <a:pt x="734119" y="824248"/>
                </a:cubicBezTo>
                <a:cubicBezTo>
                  <a:pt x="716472" y="831811"/>
                  <a:pt x="699066" y="840128"/>
                  <a:pt x="682603" y="850006"/>
                </a:cubicBezTo>
                <a:cubicBezTo>
                  <a:pt x="656058" y="865933"/>
                  <a:pt x="631088" y="884349"/>
                  <a:pt x="605330" y="901521"/>
                </a:cubicBezTo>
                <a:lnTo>
                  <a:pt x="528057" y="953037"/>
                </a:lnTo>
                <a:cubicBezTo>
                  <a:pt x="515178" y="961623"/>
                  <a:pt x="503265" y="971873"/>
                  <a:pt x="489420" y="978795"/>
                </a:cubicBezTo>
                <a:cubicBezTo>
                  <a:pt x="425763" y="1010623"/>
                  <a:pt x="456118" y="998481"/>
                  <a:pt x="399268" y="1017431"/>
                </a:cubicBezTo>
                <a:cubicBezTo>
                  <a:pt x="369217" y="1047482"/>
                  <a:pt x="349433" y="1094144"/>
                  <a:pt x="309116" y="1107583"/>
                </a:cubicBezTo>
                <a:cubicBezTo>
                  <a:pt x="261270" y="1123532"/>
                  <a:pt x="275534" y="1115012"/>
                  <a:pt x="231843" y="1146220"/>
                </a:cubicBezTo>
                <a:cubicBezTo>
                  <a:pt x="163619" y="1194952"/>
                  <a:pt x="204389" y="1176836"/>
                  <a:pt x="141691" y="1197736"/>
                </a:cubicBezTo>
                <a:cubicBezTo>
                  <a:pt x="103844" y="1311273"/>
                  <a:pt x="162994" y="1160182"/>
                  <a:pt x="90175" y="1262130"/>
                </a:cubicBezTo>
                <a:cubicBezTo>
                  <a:pt x="-40238" y="1444709"/>
                  <a:pt x="181229" y="1209713"/>
                  <a:pt x="12902" y="1378040"/>
                </a:cubicBezTo>
                <a:cubicBezTo>
                  <a:pt x="8609" y="1390919"/>
                  <a:pt x="-520" y="1403112"/>
                  <a:pt x="23" y="1416676"/>
                </a:cubicBezTo>
                <a:cubicBezTo>
                  <a:pt x="3813" y="1511435"/>
                  <a:pt x="6439" y="1607171"/>
                  <a:pt x="25781" y="1700012"/>
                </a:cubicBezTo>
                <a:cubicBezTo>
                  <a:pt x="28938" y="1715165"/>
                  <a:pt x="52527" y="1715860"/>
                  <a:pt x="64418" y="1725769"/>
                </a:cubicBezTo>
                <a:cubicBezTo>
                  <a:pt x="107147" y="1761376"/>
                  <a:pt x="93723" y="1766180"/>
                  <a:pt x="141691" y="1790164"/>
                </a:cubicBezTo>
                <a:cubicBezTo>
                  <a:pt x="153833" y="1796235"/>
                  <a:pt x="168185" y="1796972"/>
                  <a:pt x="180327" y="1803043"/>
                </a:cubicBezTo>
                <a:cubicBezTo>
                  <a:pt x="194171" y="1809965"/>
                  <a:pt x="205376" y="1821388"/>
                  <a:pt x="218964" y="1828800"/>
                </a:cubicBezTo>
                <a:cubicBezTo>
                  <a:pt x="252673" y="1847187"/>
                  <a:pt x="287651" y="1863144"/>
                  <a:pt x="321995" y="1880316"/>
                </a:cubicBezTo>
                <a:cubicBezTo>
                  <a:pt x="339167" y="1888902"/>
                  <a:pt x="355297" y="1900003"/>
                  <a:pt x="373511" y="1906074"/>
                </a:cubicBezTo>
                <a:cubicBezTo>
                  <a:pt x="386390" y="1910367"/>
                  <a:pt x="399669" y="1913605"/>
                  <a:pt x="412147" y="1918952"/>
                </a:cubicBezTo>
                <a:cubicBezTo>
                  <a:pt x="457899" y="1938560"/>
                  <a:pt x="463497" y="1944599"/>
                  <a:pt x="502299" y="1970468"/>
                </a:cubicBezTo>
                <a:cubicBezTo>
                  <a:pt x="570990" y="2073505"/>
                  <a:pt x="480831" y="1948999"/>
                  <a:pt x="566694" y="2034862"/>
                </a:cubicBezTo>
                <a:cubicBezTo>
                  <a:pt x="577639" y="2045807"/>
                  <a:pt x="580560" y="2063590"/>
                  <a:pt x="592451" y="2073499"/>
                </a:cubicBezTo>
                <a:cubicBezTo>
                  <a:pt x="617718" y="2094555"/>
                  <a:pt x="697217" y="2117006"/>
                  <a:pt x="721240" y="2125014"/>
                </a:cubicBezTo>
                <a:cubicBezTo>
                  <a:pt x="832105" y="2161969"/>
                  <a:pt x="772163" y="2144184"/>
                  <a:pt x="901544" y="2176530"/>
                </a:cubicBezTo>
                <a:cubicBezTo>
                  <a:pt x="918716" y="2180823"/>
                  <a:pt x="935703" y="2185938"/>
                  <a:pt x="953060" y="2189409"/>
                </a:cubicBezTo>
                <a:cubicBezTo>
                  <a:pt x="974525" y="2193702"/>
                  <a:pt x="996218" y="2196979"/>
                  <a:pt x="1017454" y="2202288"/>
                </a:cubicBezTo>
                <a:cubicBezTo>
                  <a:pt x="1030624" y="2205581"/>
                  <a:pt x="1043088" y="2211266"/>
                  <a:pt x="1056091" y="2215167"/>
                </a:cubicBezTo>
                <a:cubicBezTo>
                  <a:pt x="1086026" y="2224147"/>
                  <a:pt x="1116192" y="2232338"/>
                  <a:pt x="1146243" y="2240924"/>
                </a:cubicBezTo>
                <a:cubicBezTo>
                  <a:pt x="1159122" y="2249510"/>
                  <a:pt x="1170735" y="2260395"/>
                  <a:pt x="1184880" y="2266682"/>
                </a:cubicBezTo>
                <a:cubicBezTo>
                  <a:pt x="1254051" y="2297425"/>
                  <a:pt x="1299572" y="2299906"/>
                  <a:pt x="1378063" y="2305319"/>
                </a:cubicBezTo>
                <a:cubicBezTo>
                  <a:pt x="1463826" y="2311234"/>
                  <a:pt x="1549696" y="2316259"/>
                  <a:pt x="1635640" y="2318198"/>
                </a:cubicBezTo>
                <a:lnTo>
                  <a:pt x="3090953" y="2343955"/>
                </a:lnTo>
                <a:cubicBezTo>
                  <a:pt x="3112418" y="2348248"/>
                  <a:pt x="3133712" y="2353505"/>
                  <a:pt x="3155347" y="2356834"/>
                </a:cubicBezTo>
                <a:cubicBezTo>
                  <a:pt x="3449887" y="2402148"/>
                  <a:pt x="3661861" y="2362874"/>
                  <a:pt x="4018232" y="2356834"/>
                </a:cubicBezTo>
                <a:cubicBezTo>
                  <a:pt x="4107771" y="2346885"/>
                  <a:pt x="4163091" y="2344955"/>
                  <a:pt x="4250051" y="2318198"/>
                </a:cubicBezTo>
                <a:cubicBezTo>
                  <a:pt x="4268401" y="2312552"/>
                  <a:pt x="4283353" y="2298511"/>
                  <a:pt x="4301567" y="2292440"/>
                </a:cubicBezTo>
                <a:cubicBezTo>
                  <a:pt x="4322333" y="2285518"/>
                  <a:pt x="4344994" y="2285851"/>
                  <a:pt x="4365961" y="2279561"/>
                </a:cubicBezTo>
                <a:cubicBezTo>
                  <a:pt x="4388105" y="2272918"/>
                  <a:pt x="4407493" y="2257232"/>
                  <a:pt x="4430356" y="2253803"/>
                </a:cubicBezTo>
                <a:cubicBezTo>
                  <a:pt x="4494179" y="2244229"/>
                  <a:pt x="4559145" y="2245217"/>
                  <a:pt x="4623539" y="2240924"/>
                </a:cubicBezTo>
                <a:cubicBezTo>
                  <a:pt x="4649297" y="2232338"/>
                  <a:pt x="4675603" y="2225251"/>
                  <a:pt x="4700812" y="2215167"/>
                </a:cubicBezTo>
                <a:cubicBezTo>
                  <a:pt x="4763069" y="2190264"/>
                  <a:pt x="4756997" y="2189328"/>
                  <a:pt x="4816722" y="2176530"/>
                </a:cubicBezTo>
                <a:cubicBezTo>
                  <a:pt x="4859530" y="2167357"/>
                  <a:pt x="4903978" y="2164617"/>
                  <a:pt x="4945511" y="2150772"/>
                </a:cubicBezTo>
                <a:cubicBezTo>
                  <a:pt x="4958390" y="2146479"/>
                  <a:pt x="4972280" y="2144486"/>
                  <a:pt x="4984147" y="2137893"/>
                </a:cubicBezTo>
                <a:cubicBezTo>
                  <a:pt x="5011208" y="2122859"/>
                  <a:pt x="5039530" y="2108268"/>
                  <a:pt x="5061420" y="2086378"/>
                </a:cubicBezTo>
                <a:cubicBezTo>
                  <a:pt x="5074299" y="2073499"/>
                  <a:pt x="5084902" y="2057844"/>
                  <a:pt x="5100057" y="2047741"/>
                </a:cubicBezTo>
                <a:cubicBezTo>
                  <a:pt x="5111353" y="2040211"/>
                  <a:pt x="5125815" y="2039155"/>
                  <a:pt x="5138694" y="2034862"/>
                </a:cubicBezTo>
                <a:cubicBezTo>
                  <a:pt x="5147280" y="2013397"/>
                  <a:pt x="5154112" y="1991145"/>
                  <a:pt x="5164451" y="1970468"/>
                </a:cubicBezTo>
                <a:cubicBezTo>
                  <a:pt x="5214386" y="1870598"/>
                  <a:pt x="5170715" y="1990313"/>
                  <a:pt x="5203088" y="1893195"/>
                </a:cubicBezTo>
                <a:cubicBezTo>
                  <a:pt x="5207381" y="1863144"/>
                  <a:pt x="5208605" y="1832492"/>
                  <a:pt x="5215967" y="1803043"/>
                </a:cubicBezTo>
                <a:cubicBezTo>
                  <a:pt x="5221574" y="1780615"/>
                  <a:pt x="5235082" y="1760792"/>
                  <a:pt x="5241725" y="1738648"/>
                </a:cubicBezTo>
                <a:cubicBezTo>
                  <a:pt x="5248015" y="1717681"/>
                  <a:pt x="5250310" y="1695719"/>
                  <a:pt x="5254603" y="1674254"/>
                </a:cubicBezTo>
                <a:cubicBezTo>
                  <a:pt x="5258896" y="1605567"/>
                  <a:pt x="5256168" y="1536077"/>
                  <a:pt x="5267482" y="1468192"/>
                </a:cubicBezTo>
                <a:cubicBezTo>
                  <a:pt x="5273512" y="1432012"/>
                  <a:pt x="5305191" y="1401828"/>
                  <a:pt x="5306119" y="1365161"/>
                </a:cubicBezTo>
                <a:cubicBezTo>
                  <a:pt x="5313834" y="1060428"/>
                  <a:pt x="5305588" y="755341"/>
                  <a:pt x="5293240" y="450761"/>
                </a:cubicBezTo>
                <a:cubicBezTo>
                  <a:pt x="5292613" y="435295"/>
                  <a:pt x="5277765" y="423693"/>
                  <a:pt x="5267482" y="412124"/>
                </a:cubicBezTo>
                <a:cubicBezTo>
                  <a:pt x="5240175" y="381403"/>
                  <a:pt x="5194636" y="330625"/>
                  <a:pt x="5151572" y="309093"/>
                </a:cubicBezTo>
                <a:cubicBezTo>
                  <a:pt x="5139430" y="303022"/>
                  <a:pt x="5125078" y="302285"/>
                  <a:pt x="5112936" y="296214"/>
                </a:cubicBezTo>
                <a:cubicBezTo>
                  <a:pt x="5062288" y="270890"/>
                  <a:pt x="5089611" y="268368"/>
                  <a:pt x="5035663" y="257578"/>
                </a:cubicBezTo>
                <a:cubicBezTo>
                  <a:pt x="5005897" y="251625"/>
                  <a:pt x="4975562" y="248992"/>
                  <a:pt x="4945511" y="244699"/>
                </a:cubicBezTo>
                <a:lnTo>
                  <a:pt x="4945511" y="23182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74009" y="4686300"/>
            <a:ext cx="1143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ays, years,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centuries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066298" y="1295400"/>
            <a:ext cx="7279212" cy="3160690"/>
          </a:xfrm>
          <a:custGeom>
            <a:avLst/>
            <a:gdLst>
              <a:gd name="connsiteX0" fmla="*/ 7279212 w 7279212"/>
              <a:gd name="connsiteY0" fmla="*/ 220574 h 3504687"/>
              <a:gd name="connsiteX1" fmla="*/ 5759505 w 7279212"/>
              <a:gd name="connsiteY1" fmla="*/ 194817 h 3504687"/>
              <a:gd name="connsiteX2" fmla="*/ 5334502 w 7279212"/>
              <a:gd name="connsiteY2" fmla="*/ 130422 h 3504687"/>
              <a:gd name="connsiteX3" fmla="*/ 5025409 w 7279212"/>
              <a:gd name="connsiteY3" fmla="*/ 104665 h 3504687"/>
              <a:gd name="connsiteX4" fmla="*/ 4896620 w 7279212"/>
              <a:gd name="connsiteY4" fmla="*/ 78907 h 3504687"/>
              <a:gd name="connsiteX5" fmla="*/ 4123888 w 7279212"/>
              <a:gd name="connsiteY5" fmla="*/ 53149 h 3504687"/>
              <a:gd name="connsiteX6" fmla="*/ 3866310 w 7279212"/>
              <a:gd name="connsiteY6" fmla="*/ 14512 h 3504687"/>
              <a:gd name="connsiteX7" fmla="*/ 3750401 w 7279212"/>
              <a:gd name="connsiteY7" fmla="*/ 1634 h 3504687"/>
              <a:gd name="connsiteX8" fmla="*/ 2166299 w 7279212"/>
              <a:gd name="connsiteY8" fmla="*/ 14512 h 3504687"/>
              <a:gd name="connsiteX9" fmla="*/ 994322 w 7279212"/>
              <a:gd name="connsiteY9" fmla="*/ 14512 h 3504687"/>
              <a:gd name="connsiteX10" fmla="*/ 955685 w 7279212"/>
              <a:gd name="connsiteY10" fmla="*/ 40270 h 3504687"/>
              <a:gd name="connsiteX11" fmla="*/ 852654 w 7279212"/>
              <a:gd name="connsiteY11" fmla="*/ 66028 h 3504687"/>
              <a:gd name="connsiteX12" fmla="*/ 775381 w 7279212"/>
              <a:gd name="connsiteY12" fmla="*/ 104665 h 3504687"/>
              <a:gd name="connsiteX13" fmla="*/ 723865 w 7279212"/>
              <a:gd name="connsiteY13" fmla="*/ 143301 h 3504687"/>
              <a:gd name="connsiteX14" fmla="*/ 672350 w 7279212"/>
              <a:gd name="connsiteY14" fmla="*/ 169059 h 3504687"/>
              <a:gd name="connsiteX15" fmla="*/ 556440 w 7279212"/>
              <a:gd name="connsiteY15" fmla="*/ 297848 h 3504687"/>
              <a:gd name="connsiteX16" fmla="*/ 479167 w 7279212"/>
              <a:gd name="connsiteY16" fmla="*/ 362242 h 3504687"/>
              <a:gd name="connsiteX17" fmla="*/ 440530 w 7279212"/>
              <a:gd name="connsiteY17" fmla="*/ 400879 h 3504687"/>
              <a:gd name="connsiteX18" fmla="*/ 376136 w 7279212"/>
              <a:gd name="connsiteY18" fmla="*/ 516789 h 3504687"/>
              <a:gd name="connsiteX19" fmla="*/ 311741 w 7279212"/>
              <a:gd name="connsiteY19" fmla="*/ 632698 h 3504687"/>
              <a:gd name="connsiteX20" fmla="*/ 273105 w 7279212"/>
              <a:gd name="connsiteY20" fmla="*/ 709972 h 3504687"/>
              <a:gd name="connsiteX21" fmla="*/ 247347 w 7279212"/>
              <a:gd name="connsiteY21" fmla="*/ 761487 h 3504687"/>
              <a:gd name="connsiteX22" fmla="*/ 208710 w 7279212"/>
              <a:gd name="connsiteY22" fmla="*/ 825882 h 3504687"/>
              <a:gd name="connsiteX23" fmla="*/ 195832 w 7279212"/>
              <a:gd name="connsiteY23" fmla="*/ 864518 h 3504687"/>
              <a:gd name="connsiteX24" fmla="*/ 157195 w 7279212"/>
              <a:gd name="connsiteY24" fmla="*/ 928912 h 3504687"/>
              <a:gd name="connsiteX25" fmla="*/ 118558 w 7279212"/>
              <a:gd name="connsiteY25" fmla="*/ 1057701 h 3504687"/>
              <a:gd name="connsiteX26" fmla="*/ 105679 w 7279212"/>
              <a:gd name="connsiteY26" fmla="*/ 1122096 h 3504687"/>
              <a:gd name="connsiteX27" fmla="*/ 79922 w 7279212"/>
              <a:gd name="connsiteY27" fmla="*/ 1173611 h 3504687"/>
              <a:gd name="connsiteX28" fmla="*/ 28406 w 7279212"/>
              <a:gd name="connsiteY28" fmla="*/ 1366794 h 3504687"/>
              <a:gd name="connsiteX29" fmla="*/ 28406 w 7279212"/>
              <a:gd name="connsiteY29" fmla="*/ 2165284 h 3504687"/>
              <a:gd name="connsiteX30" fmla="*/ 54164 w 7279212"/>
              <a:gd name="connsiteY30" fmla="*/ 2216800 h 3504687"/>
              <a:gd name="connsiteX31" fmla="*/ 105679 w 7279212"/>
              <a:gd name="connsiteY31" fmla="*/ 2319831 h 3504687"/>
              <a:gd name="connsiteX32" fmla="*/ 118558 w 7279212"/>
              <a:gd name="connsiteY32" fmla="*/ 2358467 h 3504687"/>
              <a:gd name="connsiteX33" fmla="*/ 144316 w 7279212"/>
              <a:gd name="connsiteY33" fmla="*/ 2461498 h 3504687"/>
              <a:gd name="connsiteX34" fmla="*/ 182953 w 7279212"/>
              <a:gd name="connsiteY34" fmla="*/ 2513014 h 3504687"/>
              <a:gd name="connsiteX35" fmla="*/ 234468 w 7279212"/>
              <a:gd name="connsiteY35" fmla="*/ 2616045 h 3504687"/>
              <a:gd name="connsiteX36" fmla="*/ 285984 w 7279212"/>
              <a:gd name="connsiteY36" fmla="*/ 2693318 h 3504687"/>
              <a:gd name="connsiteX37" fmla="*/ 363257 w 7279212"/>
              <a:gd name="connsiteY37" fmla="*/ 2770591 h 3504687"/>
              <a:gd name="connsiteX38" fmla="*/ 427651 w 7279212"/>
              <a:gd name="connsiteY38" fmla="*/ 2847865 h 3504687"/>
              <a:gd name="connsiteX39" fmla="*/ 504925 w 7279212"/>
              <a:gd name="connsiteY39" fmla="*/ 2912259 h 3504687"/>
              <a:gd name="connsiteX40" fmla="*/ 582198 w 7279212"/>
              <a:gd name="connsiteY40" fmla="*/ 2976653 h 3504687"/>
              <a:gd name="connsiteX41" fmla="*/ 620834 w 7279212"/>
              <a:gd name="connsiteY41" fmla="*/ 3015290 h 3504687"/>
              <a:gd name="connsiteX42" fmla="*/ 672350 w 7279212"/>
              <a:gd name="connsiteY42" fmla="*/ 3041048 h 3504687"/>
              <a:gd name="connsiteX43" fmla="*/ 788260 w 7279212"/>
              <a:gd name="connsiteY43" fmla="*/ 3131200 h 3504687"/>
              <a:gd name="connsiteX44" fmla="*/ 878412 w 7279212"/>
              <a:gd name="connsiteY44" fmla="*/ 3169836 h 3504687"/>
              <a:gd name="connsiteX45" fmla="*/ 968564 w 7279212"/>
              <a:gd name="connsiteY45" fmla="*/ 3221352 h 3504687"/>
              <a:gd name="connsiteX46" fmla="*/ 1007201 w 7279212"/>
              <a:gd name="connsiteY46" fmla="*/ 3234231 h 3504687"/>
              <a:gd name="connsiteX47" fmla="*/ 1097353 w 7279212"/>
              <a:gd name="connsiteY47" fmla="*/ 3285746 h 3504687"/>
              <a:gd name="connsiteX48" fmla="*/ 1161747 w 7279212"/>
              <a:gd name="connsiteY48" fmla="*/ 3324383 h 3504687"/>
              <a:gd name="connsiteX49" fmla="*/ 1200384 w 7279212"/>
              <a:gd name="connsiteY49" fmla="*/ 3337262 h 3504687"/>
              <a:gd name="connsiteX50" fmla="*/ 1354930 w 7279212"/>
              <a:gd name="connsiteY50" fmla="*/ 3363020 h 3504687"/>
              <a:gd name="connsiteX51" fmla="*/ 1728417 w 7279212"/>
              <a:gd name="connsiteY51" fmla="*/ 3401656 h 3504687"/>
              <a:gd name="connsiteX52" fmla="*/ 1882964 w 7279212"/>
              <a:gd name="connsiteY52" fmla="*/ 3440293 h 3504687"/>
              <a:gd name="connsiteX53" fmla="*/ 1947358 w 7279212"/>
              <a:gd name="connsiteY53" fmla="*/ 3466051 h 3504687"/>
              <a:gd name="connsiteX54" fmla="*/ 2320846 w 7279212"/>
              <a:gd name="connsiteY54" fmla="*/ 3504687 h 3504687"/>
              <a:gd name="connsiteX55" fmla="*/ 3840553 w 7279212"/>
              <a:gd name="connsiteY55" fmla="*/ 3478929 h 3504687"/>
              <a:gd name="connsiteX56" fmla="*/ 3969341 w 7279212"/>
              <a:gd name="connsiteY56" fmla="*/ 3466051 h 3504687"/>
              <a:gd name="connsiteX57" fmla="*/ 4278434 w 7279212"/>
              <a:gd name="connsiteY57" fmla="*/ 3453172 h 3504687"/>
              <a:gd name="connsiteX58" fmla="*/ 4420102 w 7279212"/>
              <a:gd name="connsiteY58" fmla="*/ 3414535 h 3504687"/>
              <a:gd name="connsiteX59" fmla="*/ 4484496 w 7279212"/>
              <a:gd name="connsiteY59" fmla="*/ 3388777 h 3504687"/>
              <a:gd name="connsiteX60" fmla="*/ 4754953 w 7279212"/>
              <a:gd name="connsiteY60" fmla="*/ 3363020 h 3504687"/>
              <a:gd name="connsiteX61" fmla="*/ 6403448 w 7279212"/>
              <a:gd name="connsiteY61" fmla="*/ 3375898 h 3504687"/>
              <a:gd name="connsiteX62" fmla="*/ 6442085 w 7279212"/>
              <a:gd name="connsiteY62" fmla="*/ 3388777 h 3504687"/>
              <a:gd name="connsiteX63" fmla="*/ 6557995 w 7279212"/>
              <a:gd name="connsiteY63" fmla="*/ 3401656 h 3504687"/>
              <a:gd name="connsiteX64" fmla="*/ 6828451 w 7279212"/>
              <a:gd name="connsiteY64" fmla="*/ 3388777 h 3504687"/>
              <a:gd name="connsiteX65" fmla="*/ 6841330 w 7279212"/>
              <a:gd name="connsiteY65" fmla="*/ 3350141 h 3504687"/>
              <a:gd name="connsiteX66" fmla="*/ 6879967 w 7279212"/>
              <a:gd name="connsiteY66" fmla="*/ 3247110 h 3504687"/>
              <a:gd name="connsiteX67" fmla="*/ 6892846 w 7279212"/>
              <a:gd name="connsiteY67" fmla="*/ 2860743 h 3504687"/>
              <a:gd name="connsiteX68" fmla="*/ 6931482 w 7279212"/>
              <a:gd name="connsiteY68" fmla="*/ 2693318 h 3504687"/>
              <a:gd name="connsiteX69" fmla="*/ 6957240 w 7279212"/>
              <a:gd name="connsiteY69" fmla="*/ 2500135 h 3504687"/>
              <a:gd name="connsiteX70" fmla="*/ 6970119 w 7279212"/>
              <a:gd name="connsiteY70" fmla="*/ 2384225 h 3504687"/>
              <a:gd name="connsiteX71" fmla="*/ 6982998 w 7279212"/>
              <a:gd name="connsiteY71" fmla="*/ 2332710 h 3504687"/>
              <a:gd name="connsiteX72" fmla="*/ 7034513 w 7279212"/>
              <a:gd name="connsiteY72" fmla="*/ 2113769 h 3504687"/>
              <a:gd name="connsiteX73" fmla="*/ 7073150 w 7279212"/>
              <a:gd name="connsiteY73" fmla="*/ 2010738 h 3504687"/>
              <a:gd name="connsiteX74" fmla="*/ 7086029 w 7279212"/>
              <a:gd name="connsiteY74" fmla="*/ 1907707 h 3504687"/>
              <a:gd name="connsiteX75" fmla="*/ 7124665 w 7279212"/>
              <a:gd name="connsiteY75" fmla="*/ 1843312 h 3504687"/>
              <a:gd name="connsiteX76" fmla="*/ 7137544 w 7279212"/>
              <a:gd name="connsiteY76" fmla="*/ 1753160 h 3504687"/>
              <a:gd name="connsiteX77" fmla="*/ 7176181 w 7279212"/>
              <a:gd name="connsiteY77" fmla="*/ 1650129 h 3504687"/>
              <a:gd name="connsiteX78" fmla="*/ 7227696 w 7279212"/>
              <a:gd name="connsiteY78" fmla="*/ 1508462 h 3504687"/>
              <a:gd name="connsiteX79" fmla="*/ 7214817 w 7279212"/>
              <a:gd name="connsiteY79" fmla="*/ 761487 h 3504687"/>
              <a:gd name="connsiteX80" fmla="*/ 7137544 w 7279212"/>
              <a:gd name="connsiteY80" fmla="*/ 671335 h 3504687"/>
              <a:gd name="connsiteX81" fmla="*/ 7098908 w 7279212"/>
              <a:gd name="connsiteY81" fmla="*/ 619820 h 3504687"/>
              <a:gd name="connsiteX82" fmla="*/ 6957240 w 7279212"/>
              <a:gd name="connsiteY82" fmla="*/ 503910 h 3504687"/>
              <a:gd name="connsiteX83" fmla="*/ 6905725 w 7279212"/>
              <a:gd name="connsiteY83" fmla="*/ 375121 h 3504687"/>
              <a:gd name="connsiteX84" fmla="*/ 6892846 w 7279212"/>
              <a:gd name="connsiteY84" fmla="*/ 336484 h 3504687"/>
              <a:gd name="connsiteX85" fmla="*/ 6802694 w 7279212"/>
              <a:gd name="connsiteY85" fmla="*/ 297848 h 3504687"/>
              <a:gd name="connsiteX86" fmla="*/ 6776936 w 7279212"/>
              <a:gd name="connsiteY86" fmla="*/ 259211 h 350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279212" h="3504687">
                <a:moveTo>
                  <a:pt x="7279212" y="220574"/>
                </a:moveTo>
                <a:lnTo>
                  <a:pt x="5759505" y="194817"/>
                </a:lnTo>
                <a:cubicBezTo>
                  <a:pt x="5381153" y="186347"/>
                  <a:pt x="5726610" y="187803"/>
                  <a:pt x="5334502" y="130422"/>
                </a:cubicBezTo>
                <a:cubicBezTo>
                  <a:pt x="5232203" y="115452"/>
                  <a:pt x="5025409" y="104665"/>
                  <a:pt x="5025409" y="104665"/>
                </a:cubicBezTo>
                <a:cubicBezTo>
                  <a:pt x="4982479" y="96079"/>
                  <a:pt x="4939915" y="85401"/>
                  <a:pt x="4896620" y="78907"/>
                </a:cubicBezTo>
                <a:cubicBezTo>
                  <a:pt x="4685903" y="47299"/>
                  <a:pt x="4155618" y="53784"/>
                  <a:pt x="4123888" y="53149"/>
                </a:cubicBezTo>
                <a:cubicBezTo>
                  <a:pt x="3802254" y="12944"/>
                  <a:pt x="4306660" y="77418"/>
                  <a:pt x="3866310" y="14512"/>
                </a:cubicBezTo>
                <a:cubicBezTo>
                  <a:pt x="3827827" y="9014"/>
                  <a:pt x="3789037" y="5927"/>
                  <a:pt x="3750401" y="1634"/>
                </a:cubicBezTo>
                <a:lnTo>
                  <a:pt x="2166299" y="14512"/>
                </a:lnTo>
                <a:cubicBezTo>
                  <a:pt x="644338" y="14512"/>
                  <a:pt x="2398452" y="-18140"/>
                  <a:pt x="994322" y="14512"/>
                </a:cubicBezTo>
                <a:cubicBezTo>
                  <a:pt x="981443" y="23098"/>
                  <a:pt x="970178" y="34835"/>
                  <a:pt x="955685" y="40270"/>
                </a:cubicBezTo>
                <a:cubicBezTo>
                  <a:pt x="896902" y="62314"/>
                  <a:pt x="900321" y="42194"/>
                  <a:pt x="852654" y="66028"/>
                </a:cubicBezTo>
                <a:cubicBezTo>
                  <a:pt x="752787" y="115962"/>
                  <a:pt x="872496" y="72292"/>
                  <a:pt x="775381" y="104665"/>
                </a:cubicBezTo>
                <a:cubicBezTo>
                  <a:pt x="758209" y="117544"/>
                  <a:pt x="742067" y="131925"/>
                  <a:pt x="723865" y="143301"/>
                </a:cubicBezTo>
                <a:cubicBezTo>
                  <a:pt x="707585" y="153476"/>
                  <a:pt x="687209" y="156902"/>
                  <a:pt x="672350" y="169059"/>
                </a:cubicBezTo>
                <a:cubicBezTo>
                  <a:pt x="512964" y="299467"/>
                  <a:pt x="627002" y="213175"/>
                  <a:pt x="556440" y="297848"/>
                </a:cubicBezTo>
                <a:cubicBezTo>
                  <a:pt x="505135" y="359414"/>
                  <a:pt x="534422" y="316196"/>
                  <a:pt x="479167" y="362242"/>
                </a:cubicBezTo>
                <a:cubicBezTo>
                  <a:pt x="465175" y="373902"/>
                  <a:pt x="453409" y="388000"/>
                  <a:pt x="440530" y="400879"/>
                </a:cubicBezTo>
                <a:cubicBezTo>
                  <a:pt x="404916" y="507719"/>
                  <a:pt x="464702" y="339659"/>
                  <a:pt x="376136" y="516789"/>
                </a:cubicBezTo>
                <a:cubicBezTo>
                  <a:pt x="330577" y="607906"/>
                  <a:pt x="353474" y="570101"/>
                  <a:pt x="311741" y="632698"/>
                </a:cubicBezTo>
                <a:cubicBezTo>
                  <a:pt x="288131" y="703533"/>
                  <a:pt x="313049" y="640070"/>
                  <a:pt x="273105" y="709972"/>
                </a:cubicBezTo>
                <a:cubicBezTo>
                  <a:pt x="263580" y="726641"/>
                  <a:pt x="256671" y="744704"/>
                  <a:pt x="247347" y="761487"/>
                </a:cubicBezTo>
                <a:cubicBezTo>
                  <a:pt x="235190" y="783369"/>
                  <a:pt x="219905" y="803492"/>
                  <a:pt x="208710" y="825882"/>
                </a:cubicBezTo>
                <a:cubicBezTo>
                  <a:pt x="202639" y="838024"/>
                  <a:pt x="201903" y="852376"/>
                  <a:pt x="195832" y="864518"/>
                </a:cubicBezTo>
                <a:cubicBezTo>
                  <a:pt x="184637" y="886907"/>
                  <a:pt x="167553" y="906124"/>
                  <a:pt x="157195" y="928912"/>
                </a:cubicBezTo>
                <a:cubicBezTo>
                  <a:pt x="143238" y="959618"/>
                  <a:pt x="126681" y="1021150"/>
                  <a:pt x="118558" y="1057701"/>
                </a:cubicBezTo>
                <a:cubicBezTo>
                  <a:pt x="113809" y="1079070"/>
                  <a:pt x="112601" y="1101329"/>
                  <a:pt x="105679" y="1122096"/>
                </a:cubicBezTo>
                <a:cubicBezTo>
                  <a:pt x="99608" y="1140309"/>
                  <a:pt x="88508" y="1156439"/>
                  <a:pt x="79922" y="1173611"/>
                </a:cubicBezTo>
                <a:cubicBezTo>
                  <a:pt x="49630" y="1325069"/>
                  <a:pt x="70424" y="1261752"/>
                  <a:pt x="28406" y="1366794"/>
                </a:cubicBezTo>
                <a:cubicBezTo>
                  <a:pt x="-15583" y="1674712"/>
                  <a:pt x="-2821" y="1551165"/>
                  <a:pt x="28406" y="2165284"/>
                </a:cubicBezTo>
                <a:cubicBezTo>
                  <a:pt x="29381" y="2184458"/>
                  <a:pt x="47423" y="2198824"/>
                  <a:pt x="54164" y="2216800"/>
                </a:cubicBezTo>
                <a:cubicBezTo>
                  <a:pt x="90334" y="2313253"/>
                  <a:pt x="34491" y="2224912"/>
                  <a:pt x="105679" y="2319831"/>
                </a:cubicBezTo>
                <a:cubicBezTo>
                  <a:pt x="109972" y="2332710"/>
                  <a:pt x="114986" y="2345370"/>
                  <a:pt x="118558" y="2358467"/>
                </a:cubicBezTo>
                <a:cubicBezTo>
                  <a:pt x="127873" y="2392620"/>
                  <a:pt x="123076" y="2433177"/>
                  <a:pt x="144316" y="2461498"/>
                </a:cubicBezTo>
                <a:lnTo>
                  <a:pt x="182953" y="2513014"/>
                </a:lnTo>
                <a:cubicBezTo>
                  <a:pt x="202542" y="2591368"/>
                  <a:pt x="183388" y="2543074"/>
                  <a:pt x="234468" y="2616045"/>
                </a:cubicBezTo>
                <a:cubicBezTo>
                  <a:pt x="252221" y="2641406"/>
                  <a:pt x="264094" y="2671428"/>
                  <a:pt x="285984" y="2693318"/>
                </a:cubicBezTo>
                <a:cubicBezTo>
                  <a:pt x="311742" y="2719076"/>
                  <a:pt x="343051" y="2740282"/>
                  <a:pt x="363257" y="2770591"/>
                </a:cubicBezTo>
                <a:cubicBezTo>
                  <a:pt x="420183" y="2855980"/>
                  <a:pt x="353283" y="2761102"/>
                  <a:pt x="427651" y="2847865"/>
                </a:cubicBezTo>
                <a:cubicBezTo>
                  <a:pt x="483788" y="2913359"/>
                  <a:pt x="440008" y="2890620"/>
                  <a:pt x="504925" y="2912259"/>
                </a:cubicBezTo>
                <a:cubicBezTo>
                  <a:pt x="617801" y="3025137"/>
                  <a:pt x="474616" y="2887002"/>
                  <a:pt x="582198" y="2976653"/>
                </a:cubicBezTo>
                <a:cubicBezTo>
                  <a:pt x="596190" y="2988313"/>
                  <a:pt x="606013" y="3004704"/>
                  <a:pt x="620834" y="3015290"/>
                </a:cubicBezTo>
                <a:cubicBezTo>
                  <a:pt x="636457" y="3026449"/>
                  <a:pt x="656565" y="3030120"/>
                  <a:pt x="672350" y="3041048"/>
                </a:cubicBezTo>
                <a:cubicBezTo>
                  <a:pt x="712594" y="3068909"/>
                  <a:pt x="741825" y="3115721"/>
                  <a:pt x="788260" y="3131200"/>
                </a:cubicBezTo>
                <a:cubicBezTo>
                  <a:pt x="831602" y="3145648"/>
                  <a:pt x="833856" y="3144376"/>
                  <a:pt x="878412" y="3169836"/>
                </a:cubicBezTo>
                <a:cubicBezTo>
                  <a:pt x="943091" y="3206795"/>
                  <a:pt x="890715" y="3187988"/>
                  <a:pt x="968564" y="3221352"/>
                </a:cubicBezTo>
                <a:cubicBezTo>
                  <a:pt x="981042" y="3226700"/>
                  <a:pt x="994322" y="3229938"/>
                  <a:pt x="1007201" y="3234231"/>
                </a:cubicBezTo>
                <a:cubicBezTo>
                  <a:pt x="1088161" y="3288206"/>
                  <a:pt x="999309" y="3231278"/>
                  <a:pt x="1097353" y="3285746"/>
                </a:cubicBezTo>
                <a:cubicBezTo>
                  <a:pt x="1119235" y="3297903"/>
                  <a:pt x="1139358" y="3313188"/>
                  <a:pt x="1161747" y="3324383"/>
                </a:cubicBezTo>
                <a:cubicBezTo>
                  <a:pt x="1173889" y="3330454"/>
                  <a:pt x="1187331" y="3333532"/>
                  <a:pt x="1200384" y="3337262"/>
                </a:cubicBezTo>
                <a:cubicBezTo>
                  <a:pt x="1266568" y="3356172"/>
                  <a:pt x="1271309" y="3352567"/>
                  <a:pt x="1354930" y="3363020"/>
                </a:cubicBezTo>
                <a:cubicBezTo>
                  <a:pt x="1513115" y="3442109"/>
                  <a:pt x="1327969" y="3358364"/>
                  <a:pt x="1728417" y="3401656"/>
                </a:cubicBezTo>
                <a:cubicBezTo>
                  <a:pt x="1781211" y="3407363"/>
                  <a:pt x="1833661" y="3420571"/>
                  <a:pt x="1882964" y="3440293"/>
                </a:cubicBezTo>
                <a:cubicBezTo>
                  <a:pt x="1904429" y="3448879"/>
                  <a:pt x="1924486" y="3462687"/>
                  <a:pt x="1947358" y="3466051"/>
                </a:cubicBezTo>
                <a:cubicBezTo>
                  <a:pt x="2071187" y="3484261"/>
                  <a:pt x="2196350" y="3491808"/>
                  <a:pt x="2320846" y="3504687"/>
                </a:cubicBezTo>
                <a:lnTo>
                  <a:pt x="3840553" y="3478929"/>
                </a:lnTo>
                <a:cubicBezTo>
                  <a:pt x="3883685" y="3477918"/>
                  <a:pt x="3926272" y="3468584"/>
                  <a:pt x="3969341" y="3466051"/>
                </a:cubicBezTo>
                <a:cubicBezTo>
                  <a:pt x="4072283" y="3459996"/>
                  <a:pt x="4175403" y="3457465"/>
                  <a:pt x="4278434" y="3453172"/>
                </a:cubicBezTo>
                <a:cubicBezTo>
                  <a:pt x="4358717" y="3399650"/>
                  <a:pt x="4272984" y="3448486"/>
                  <a:pt x="4420102" y="3414535"/>
                </a:cubicBezTo>
                <a:cubicBezTo>
                  <a:pt x="4442628" y="3409337"/>
                  <a:pt x="4462068" y="3394384"/>
                  <a:pt x="4484496" y="3388777"/>
                </a:cubicBezTo>
                <a:cubicBezTo>
                  <a:pt x="4544419" y="3373796"/>
                  <a:pt x="4722773" y="3365318"/>
                  <a:pt x="4754953" y="3363020"/>
                </a:cubicBezTo>
                <a:lnTo>
                  <a:pt x="6403448" y="3375898"/>
                </a:lnTo>
                <a:cubicBezTo>
                  <a:pt x="6417022" y="3376105"/>
                  <a:pt x="6428694" y="3386545"/>
                  <a:pt x="6442085" y="3388777"/>
                </a:cubicBezTo>
                <a:cubicBezTo>
                  <a:pt x="6480431" y="3395168"/>
                  <a:pt x="6519358" y="3397363"/>
                  <a:pt x="6557995" y="3401656"/>
                </a:cubicBezTo>
                <a:cubicBezTo>
                  <a:pt x="6648147" y="3397363"/>
                  <a:pt x="6739653" y="3404922"/>
                  <a:pt x="6828451" y="3388777"/>
                </a:cubicBezTo>
                <a:cubicBezTo>
                  <a:pt x="6841807" y="3386349"/>
                  <a:pt x="6835982" y="3362619"/>
                  <a:pt x="6841330" y="3350141"/>
                </a:cubicBezTo>
                <a:cubicBezTo>
                  <a:pt x="6881738" y="3255856"/>
                  <a:pt x="6856223" y="3342085"/>
                  <a:pt x="6879967" y="3247110"/>
                </a:cubicBezTo>
                <a:cubicBezTo>
                  <a:pt x="6884260" y="3118321"/>
                  <a:pt x="6885494" y="2989394"/>
                  <a:pt x="6892846" y="2860743"/>
                </a:cubicBezTo>
                <a:cubicBezTo>
                  <a:pt x="6894614" y="2829812"/>
                  <a:pt x="6929614" y="2707330"/>
                  <a:pt x="6931482" y="2693318"/>
                </a:cubicBezTo>
                <a:cubicBezTo>
                  <a:pt x="6940068" y="2628924"/>
                  <a:pt x="6949182" y="2564598"/>
                  <a:pt x="6957240" y="2500135"/>
                </a:cubicBezTo>
                <a:cubicBezTo>
                  <a:pt x="6962062" y="2461561"/>
                  <a:pt x="6964208" y="2422647"/>
                  <a:pt x="6970119" y="2384225"/>
                </a:cubicBezTo>
                <a:cubicBezTo>
                  <a:pt x="6972810" y="2366731"/>
                  <a:pt x="6979018" y="2349957"/>
                  <a:pt x="6982998" y="2332710"/>
                </a:cubicBezTo>
                <a:cubicBezTo>
                  <a:pt x="6988152" y="2310376"/>
                  <a:pt x="7024454" y="2140592"/>
                  <a:pt x="7034513" y="2113769"/>
                </a:cubicBezTo>
                <a:lnTo>
                  <a:pt x="7073150" y="2010738"/>
                </a:lnTo>
                <a:cubicBezTo>
                  <a:pt x="7077443" y="1976394"/>
                  <a:pt x="7075851" y="1940787"/>
                  <a:pt x="7086029" y="1907707"/>
                </a:cubicBezTo>
                <a:cubicBezTo>
                  <a:pt x="7093390" y="1883782"/>
                  <a:pt x="7116749" y="1867060"/>
                  <a:pt x="7124665" y="1843312"/>
                </a:cubicBezTo>
                <a:cubicBezTo>
                  <a:pt x="7134264" y="1814514"/>
                  <a:pt x="7131591" y="1782926"/>
                  <a:pt x="7137544" y="1753160"/>
                </a:cubicBezTo>
                <a:cubicBezTo>
                  <a:pt x="7141796" y="1731899"/>
                  <a:pt x="7172523" y="1660189"/>
                  <a:pt x="7176181" y="1650129"/>
                </a:cubicBezTo>
                <a:cubicBezTo>
                  <a:pt x="7242326" y="1468231"/>
                  <a:pt x="7163692" y="1668475"/>
                  <a:pt x="7227696" y="1508462"/>
                </a:cubicBezTo>
                <a:cubicBezTo>
                  <a:pt x="7223403" y="1259470"/>
                  <a:pt x="7227049" y="1010215"/>
                  <a:pt x="7214817" y="761487"/>
                </a:cubicBezTo>
                <a:cubicBezTo>
                  <a:pt x="7213791" y="740616"/>
                  <a:pt x="7140068" y="674219"/>
                  <a:pt x="7137544" y="671335"/>
                </a:cubicBezTo>
                <a:cubicBezTo>
                  <a:pt x="7123410" y="655181"/>
                  <a:pt x="7114790" y="634259"/>
                  <a:pt x="7098908" y="619820"/>
                </a:cubicBezTo>
                <a:cubicBezTo>
                  <a:pt x="6775434" y="325751"/>
                  <a:pt x="7113577" y="660243"/>
                  <a:pt x="6957240" y="503910"/>
                </a:cubicBezTo>
                <a:cubicBezTo>
                  <a:pt x="6934603" y="390727"/>
                  <a:pt x="6961168" y="486007"/>
                  <a:pt x="6905725" y="375121"/>
                </a:cubicBezTo>
                <a:cubicBezTo>
                  <a:pt x="6899654" y="362979"/>
                  <a:pt x="6901327" y="347085"/>
                  <a:pt x="6892846" y="336484"/>
                </a:cubicBezTo>
                <a:cubicBezTo>
                  <a:pt x="6870612" y="308692"/>
                  <a:pt x="6833626" y="305581"/>
                  <a:pt x="6802694" y="297848"/>
                </a:cubicBezTo>
                <a:lnTo>
                  <a:pt x="6776936" y="2592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20059" y="1828799"/>
            <a:ext cx="81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ec, 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min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3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AE9F9E-0A3F-4029-ABCE-C3311E91743D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8" t="2719"/>
          <a:stretch/>
        </p:blipFill>
        <p:spPr>
          <a:xfrm>
            <a:off x="533400" y="553792"/>
            <a:ext cx="8343153" cy="50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7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/>
          <a:stretch/>
        </p:blipFill>
        <p:spPr bwMode="auto">
          <a:xfrm>
            <a:off x="533400" y="338137"/>
            <a:ext cx="8458200" cy="5968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eform 3"/>
          <p:cNvSpPr/>
          <p:nvPr/>
        </p:nvSpPr>
        <p:spPr>
          <a:xfrm>
            <a:off x="1351207" y="4155583"/>
            <a:ext cx="7084455" cy="1407017"/>
          </a:xfrm>
          <a:custGeom>
            <a:avLst/>
            <a:gdLst>
              <a:gd name="connsiteX0" fmla="*/ 7084455 w 7084455"/>
              <a:gd name="connsiteY0" fmla="*/ 476518 h 1635617"/>
              <a:gd name="connsiteX1" fmla="*/ 6917030 w 7084455"/>
              <a:gd name="connsiteY1" fmla="*/ 450760 h 1635617"/>
              <a:gd name="connsiteX2" fmla="*/ 6685210 w 7084455"/>
              <a:gd name="connsiteY2" fmla="*/ 425003 h 1635617"/>
              <a:gd name="connsiteX3" fmla="*/ 6440511 w 7084455"/>
              <a:gd name="connsiteY3" fmla="*/ 399245 h 1635617"/>
              <a:gd name="connsiteX4" fmla="*/ 6350359 w 7084455"/>
              <a:gd name="connsiteY4" fmla="*/ 386366 h 1635617"/>
              <a:gd name="connsiteX5" fmla="*/ 6247328 w 7084455"/>
              <a:gd name="connsiteY5" fmla="*/ 373487 h 1635617"/>
              <a:gd name="connsiteX6" fmla="*/ 6131418 w 7084455"/>
              <a:gd name="connsiteY6" fmla="*/ 347729 h 1635617"/>
              <a:gd name="connsiteX7" fmla="*/ 5719294 w 7084455"/>
              <a:gd name="connsiteY7" fmla="*/ 309093 h 1635617"/>
              <a:gd name="connsiteX8" fmla="*/ 5577627 w 7084455"/>
              <a:gd name="connsiteY8" fmla="*/ 296214 h 1635617"/>
              <a:gd name="connsiteX9" fmla="*/ 5461717 w 7084455"/>
              <a:gd name="connsiteY9" fmla="*/ 270456 h 1635617"/>
              <a:gd name="connsiteX10" fmla="*/ 5088230 w 7084455"/>
              <a:gd name="connsiteY10" fmla="*/ 218941 h 1635617"/>
              <a:gd name="connsiteX11" fmla="*/ 4740500 w 7084455"/>
              <a:gd name="connsiteY11" fmla="*/ 206062 h 1635617"/>
              <a:gd name="connsiteX12" fmla="*/ 4534438 w 7084455"/>
              <a:gd name="connsiteY12" fmla="*/ 167425 h 1635617"/>
              <a:gd name="connsiteX13" fmla="*/ 4276861 w 7084455"/>
              <a:gd name="connsiteY13" fmla="*/ 128789 h 1635617"/>
              <a:gd name="connsiteX14" fmla="*/ 3220793 w 7084455"/>
              <a:gd name="connsiteY14" fmla="*/ 103031 h 1635617"/>
              <a:gd name="connsiteX15" fmla="*/ 3092004 w 7084455"/>
              <a:gd name="connsiteY15" fmla="*/ 77273 h 1635617"/>
              <a:gd name="connsiteX16" fmla="*/ 2770032 w 7084455"/>
              <a:gd name="connsiteY16" fmla="*/ 38636 h 1635617"/>
              <a:gd name="connsiteX17" fmla="*/ 2499576 w 7084455"/>
              <a:gd name="connsiteY17" fmla="*/ 0 h 1635617"/>
              <a:gd name="connsiteX18" fmla="*/ 1662449 w 7084455"/>
              <a:gd name="connsiteY18" fmla="*/ 12879 h 1635617"/>
              <a:gd name="connsiteX19" fmla="*/ 1610934 w 7084455"/>
              <a:gd name="connsiteY19" fmla="*/ 38636 h 1635617"/>
              <a:gd name="connsiteX20" fmla="*/ 1417751 w 7084455"/>
              <a:gd name="connsiteY20" fmla="*/ 64394 h 1635617"/>
              <a:gd name="connsiteX21" fmla="*/ 1301841 w 7084455"/>
              <a:gd name="connsiteY21" fmla="*/ 103031 h 1635617"/>
              <a:gd name="connsiteX22" fmla="*/ 1121537 w 7084455"/>
              <a:gd name="connsiteY22" fmla="*/ 141667 h 1635617"/>
              <a:gd name="connsiteX23" fmla="*/ 928354 w 7084455"/>
              <a:gd name="connsiteY23" fmla="*/ 167425 h 1635617"/>
              <a:gd name="connsiteX24" fmla="*/ 825323 w 7084455"/>
              <a:gd name="connsiteY24" fmla="*/ 193183 h 1635617"/>
              <a:gd name="connsiteX25" fmla="*/ 696534 w 7084455"/>
              <a:gd name="connsiteY25" fmla="*/ 218941 h 1635617"/>
              <a:gd name="connsiteX26" fmla="*/ 645018 w 7084455"/>
              <a:gd name="connsiteY26" fmla="*/ 231820 h 1635617"/>
              <a:gd name="connsiteX27" fmla="*/ 567745 w 7084455"/>
              <a:gd name="connsiteY27" fmla="*/ 244698 h 1635617"/>
              <a:gd name="connsiteX28" fmla="*/ 490472 w 7084455"/>
              <a:gd name="connsiteY28" fmla="*/ 270456 h 1635617"/>
              <a:gd name="connsiteX29" fmla="*/ 451835 w 7084455"/>
              <a:gd name="connsiteY29" fmla="*/ 283335 h 1635617"/>
              <a:gd name="connsiteX30" fmla="*/ 413199 w 7084455"/>
              <a:gd name="connsiteY30" fmla="*/ 309093 h 1635617"/>
              <a:gd name="connsiteX31" fmla="*/ 361683 w 7084455"/>
              <a:gd name="connsiteY31" fmla="*/ 321972 h 1635617"/>
              <a:gd name="connsiteX32" fmla="*/ 232894 w 7084455"/>
              <a:gd name="connsiteY32" fmla="*/ 347729 h 1635617"/>
              <a:gd name="connsiteX33" fmla="*/ 78348 w 7084455"/>
              <a:gd name="connsiteY33" fmla="*/ 463639 h 1635617"/>
              <a:gd name="connsiteX34" fmla="*/ 39711 w 7084455"/>
              <a:gd name="connsiteY34" fmla="*/ 502276 h 1635617"/>
              <a:gd name="connsiteX35" fmla="*/ 26832 w 7084455"/>
              <a:gd name="connsiteY35" fmla="*/ 540913 h 1635617"/>
              <a:gd name="connsiteX36" fmla="*/ 1075 w 7084455"/>
              <a:gd name="connsiteY36" fmla="*/ 592428 h 1635617"/>
              <a:gd name="connsiteX37" fmla="*/ 13954 w 7084455"/>
              <a:gd name="connsiteY37" fmla="*/ 914400 h 1635617"/>
              <a:gd name="connsiteX38" fmla="*/ 65469 w 7084455"/>
              <a:gd name="connsiteY38" fmla="*/ 1030310 h 1635617"/>
              <a:gd name="connsiteX39" fmla="*/ 104106 w 7084455"/>
              <a:gd name="connsiteY39" fmla="*/ 1068946 h 1635617"/>
              <a:gd name="connsiteX40" fmla="*/ 142742 w 7084455"/>
              <a:gd name="connsiteY40" fmla="*/ 1120462 h 1635617"/>
              <a:gd name="connsiteX41" fmla="*/ 207137 w 7084455"/>
              <a:gd name="connsiteY41" fmla="*/ 1146220 h 1635617"/>
              <a:gd name="connsiteX42" fmla="*/ 284410 w 7084455"/>
              <a:gd name="connsiteY42" fmla="*/ 1197735 h 1635617"/>
              <a:gd name="connsiteX43" fmla="*/ 335925 w 7084455"/>
              <a:gd name="connsiteY43" fmla="*/ 1236372 h 1635617"/>
              <a:gd name="connsiteX44" fmla="*/ 477593 w 7084455"/>
              <a:gd name="connsiteY44" fmla="*/ 1287887 h 1635617"/>
              <a:gd name="connsiteX45" fmla="*/ 541987 w 7084455"/>
              <a:gd name="connsiteY45" fmla="*/ 1313645 h 1635617"/>
              <a:gd name="connsiteX46" fmla="*/ 593503 w 7084455"/>
              <a:gd name="connsiteY46" fmla="*/ 1352282 h 1635617"/>
              <a:gd name="connsiteX47" fmla="*/ 657897 w 7084455"/>
              <a:gd name="connsiteY47" fmla="*/ 1365160 h 1635617"/>
              <a:gd name="connsiteX48" fmla="*/ 709413 w 7084455"/>
              <a:gd name="connsiteY48" fmla="*/ 1390918 h 1635617"/>
              <a:gd name="connsiteX49" fmla="*/ 812444 w 7084455"/>
              <a:gd name="connsiteY49" fmla="*/ 1416676 h 1635617"/>
              <a:gd name="connsiteX50" fmla="*/ 889717 w 7084455"/>
              <a:gd name="connsiteY50" fmla="*/ 1455313 h 1635617"/>
              <a:gd name="connsiteX51" fmla="*/ 928354 w 7084455"/>
              <a:gd name="connsiteY51" fmla="*/ 1481070 h 1635617"/>
              <a:gd name="connsiteX52" fmla="*/ 979869 w 7084455"/>
              <a:gd name="connsiteY52" fmla="*/ 1493949 h 1635617"/>
              <a:gd name="connsiteX53" fmla="*/ 1031385 w 7084455"/>
              <a:gd name="connsiteY53" fmla="*/ 1519707 h 1635617"/>
              <a:gd name="connsiteX54" fmla="*/ 1082900 w 7084455"/>
              <a:gd name="connsiteY54" fmla="*/ 1532586 h 1635617"/>
              <a:gd name="connsiteX55" fmla="*/ 1224568 w 7084455"/>
              <a:gd name="connsiteY55" fmla="*/ 1584101 h 1635617"/>
              <a:gd name="connsiteX56" fmla="*/ 1495024 w 7084455"/>
              <a:gd name="connsiteY56" fmla="*/ 1609859 h 1635617"/>
              <a:gd name="connsiteX57" fmla="*/ 3092004 w 7084455"/>
              <a:gd name="connsiteY57" fmla="*/ 1596980 h 1635617"/>
              <a:gd name="connsiteX58" fmla="*/ 3143520 w 7084455"/>
              <a:gd name="connsiteY58" fmla="*/ 1584101 h 1635617"/>
              <a:gd name="connsiteX59" fmla="*/ 3594280 w 7084455"/>
              <a:gd name="connsiteY59" fmla="*/ 1558344 h 1635617"/>
              <a:gd name="connsiteX60" fmla="*/ 4289739 w 7084455"/>
              <a:gd name="connsiteY60" fmla="*/ 1571222 h 1635617"/>
              <a:gd name="connsiteX61" fmla="*/ 5255655 w 7084455"/>
              <a:gd name="connsiteY61" fmla="*/ 1596980 h 1635617"/>
              <a:gd name="connsiteX62" fmla="*/ 5719294 w 7084455"/>
              <a:gd name="connsiteY62" fmla="*/ 1622738 h 1635617"/>
              <a:gd name="connsiteX63" fmla="*/ 5796568 w 7084455"/>
              <a:gd name="connsiteY63" fmla="*/ 1635617 h 1635617"/>
              <a:gd name="connsiteX64" fmla="*/ 6311723 w 7084455"/>
              <a:gd name="connsiteY64" fmla="*/ 1622738 h 1635617"/>
              <a:gd name="connsiteX65" fmla="*/ 6376117 w 7084455"/>
              <a:gd name="connsiteY65" fmla="*/ 1609859 h 1635617"/>
              <a:gd name="connsiteX66" fmla="*/ 6504906 w 7084455"/>
              <a:gd name="connsiteY66" fmla="*/ 1519707 h 1635617"/>
              <a:gd name="connsiteX67" fmla="*/ 6556421 w 7084455"/>
              <a:gd name="connsiteY67" fmla="*/ 1493949 h 1635617"/>
              <a:gd name="connsiteX68" fmla="*/ 6633694 w 7084455"/>
              <a:gd name="connsiteY68" fmla="*/ 1442434 h 1635617"/>
              <a:gd name="connsiteX69" fmla="*/ 6672331 w 7084455"/>
              <a:gd name="connsiteY69" fmla="*/ 1416676 h 1635617"/>
              <a:gd name="connsiteX70" fmla="*/ 6736725 w 7084455"/>
              <a:gd name="connsiteY70" fmla="*/ 1378039 h 1635617"/>
              <a:gd name="connsiteX71" fmla="*/ 6839756 w 7084455"/>
              <a:gd name="connsiteY71" fmla="*/ 1300766 h 1635617"/>
              <a:gd name="connsiteX72" fmla="*/ 6865514 w 7084455"/>
              <a:gd name="connsiteY72" fmla="*/ 1262129 h 1635617"/>
              <a:gd name="connsiteX73" fmla="*/ 6942787 w 7084455"/>
              <a:gd name="connsiteY73" fmla="*/ 1197735 h 1635617"/>
              <a:gd name="connsiteX74" fmla="*/ 6994303 w 7084455"/>
              <a:gd name="connsiteY74" fmla="*/ 1146220 h 1635617"/>
              <a:gd name="connsiteX75" fmla="*/ 7020061 w 7084455"/>
              <a:gd name="connsiteY75" fmla="*/ 1081825 h 1635617"/>
              <a:gd name="connsiteX76" fmla="*/ 7045818 w 7084455"/>
              <a:gd name="connsiteY76" fmla="*/ 837127 h 1635617"/>
              <a:gd name="connsiteX77" fmla="*/ 7032939 w 7084455"/>
              <a:gd name="connsiteY77" fmla="*/ 528034 h 1635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7084455" h="1635617">
                <a:moveTo>
                  <a:pt x="7084455" y="476518"/>
                </a:moveTo>
                <a:cubicBezTo>
                  <a:pt x="6976267" y="454880"/>
                  <a:pt x="7057365" y="469471"/>
                  <a:pt x="6917030" y="450760"/>
                </a:cubicBezTo>
                <a:cubicBezTo>
                  <a:pt x="6749176" y="428380"/>
                  <a:pt x="6905159" y="444999"/>
                  <a:pt x="6685210" y="425003"/>
                </a:cubicBezTo>
                <a:cubicBezTo>
                  <a:pt x="6545042" y="396969"/>
                  <a:pt x="6688590" y="422872"/>
                  <a:pt x="6440511" y="399245"/>
                </a:cubicBezTo>
                <a:cubicBezTo>
                  <a:pt x="6410292" y="396367"/>
                  <a:pt x="6380448" y="390378"/>
                  <a:pt x="6350359" y="386366"/>
                </a:cubicBezTo>
                <a:lnTo>
                  <a:pt x="6247328" y="373487"/>
                </a:lnTo>
                <a:cubicBezTo>
                  <a:pt x="6165069" y="346067"/>
                  <a:pt x="6258341" y="374926"/>
                  <a:pt x="6131418" y="347729"/>
                </a:cubicBezTo>
                <a:cubicBezTo>
                  <a:pt x="5886333" y="295212"/>
                  <a:pt x="6186138" y="328545"/>
                  <a:pt x="5719294" y="309093"/>
                </a:cubicBezTo>
                <a:cubicBezTo>
                  <a:pt x="5672072" y="304800"/>
                  <a:pt x="5624519" y="303248"/>
                  <a:pt x="5577627" y="296214"/>
                </a:cubicBezTo>
                <a:cubicBezTo>
                  <a:pt x="5538486" y="290343"/>
                  <a:pt x="5500528" y="278218"/>
                  <a:pt x="5461717" y="270456"/>
                </a:cubicBezTo>
                <a:cubicBezTo>
                  <a:pt x="5370531" y="252219"/>
                  <a:pt x="5088859" y="218964"/>
                  <a:pt x="5088230" y="218941"/>
                </a:cubicBezTo>
                <a:lnTo>
                  <a:pt x="4740500" y="206062"/>
                </a:lnTo>
                <a:cubicBezTo>
                  <a:pt x="4580344" y="166023"/>
                  <a:pt x="4695619" y="190451"/>
                  <a:pt x="4534438" y="167425"/>
                </a:cubicBezTo>
                <a:lnTo>
                  <a:pt x="4276861" y="128789"/>
                </a:lnTo>
                <a:cubicBezTo>
                  <a:pt x="3883988" y="70586"/>
                  <a:pt x="4046877" y="114046"/>
                  <a:pt x="3220793" y="103031"/>
                </a:cubicBezTo>
                <a:cubicBezTo>
                  <a:pt x="3177863" y="94445"/>
                  <a:pt x="3135275" y="83930"/>
                  <a:pt x="3092004" y="77273"/>
                </a:cubicBezTo>
                <a:cubicBezTo>
                  <a:pt x="2835116" y="37751"/>
                  <a:pt x="2961621" y="64181"/>
                  <a:pt x="2770032" y="38636"/>
                </a:cubicBezTo>
                <a:lnTo>
                  <a:pt x="2499576" y="0"/>
                </a:lnTo>
                <a:cubicBezTo>
                  <a:pt x="2220534" y="4293"/>
                  <a:pt x="1941261" y="757"/>
                  <a:pt x="1662449" y="12879"/>
                </a:cubicBezTo>
                <a:cubicBezTo>
                  <a:pt x="1643269" y="13713"/>
                  <a:pt x="1629147" y="32565"/>
                  <a:pt x="1610934" y="38636"/>
                </a:cubicBezTo>
                <a:cubicBezTo>
                  <a:pt x="1565204" y="53879"/>
                  <a:pt x="1448152" y="61354"/>
                  <a:pt x="1417751" y="64394"/>
                </a:cubicBezTo>
                <a:cubicBezTo>
                  <a:pt x="1379114" y="77273"/>
                  <a:pt x="1340767" y="91054"/>
                  <a:pt x="1301841" y="103031"/>
                </a:cubicBezTo>
                <a:cubicBezTo>
                  <a:pt x="1261789" y="115355"/>
                  <a:pt x="1134278" y="140074"/>
                  <a:pt x="1121537" y="141667"/>
                </a:cubicBezTo>
                <a:cubicBezTo>
                  <a:pt x="1096464" y="144801"/>
                  <a:pt x="957977" y="161500"/>
                  <a:pt x="928354" y="167425"/>
                </a:cubicBezTo>
                <a:cubicBezTo>
                  <a:pt x="893641" y="174368"/>
                  <a:pt x="860036" y="186240"/>
                  <a:pt x="825323" y="193183"/>
                </a:cubicBezTo>
                <a:cubicBezTo>
                  <a:pt x="782393" y="201769"/>
                  <a:pt x="739007" y="208323"/>
                  <a:pt x="696534" y="218941"/>
                </a:cubicBezTo>
                <a:cubicBezTo>
                  <a:pt x="679362" y="223234"/>
                  <a:pt x="662375" y="228349"/>
                  <a:pt x="645018" y="231820"/>
                </a:cubicBezTo>
                <a:cubicBezTo>
                  <a:pt x="619412" y="236941"/>
                  <a:pt x="593503" y="240405"/>
                  <a:pt x="567745" y="244698"/>
                </a:cubicBezTo>
                <a:lnTo>
                  <a:pt x="490472" y="270456"/>
                </a:lnTo>
                <a:lnTo>
                  <a:pt x="451835" y="283335"/>
                </a:lnTo>
                <a:cubicBezTo>
                  <a:pt x="438956" y="291921"/>
                  <a:pt x="427426" y="302996"/>
                  <a:pt x="413199" y="309093"/>
                </a:cubicBezTo>
                <a:cubicBezTo>
                  <a:pt x="396930" y="316066"/>
                  <a:pt x="378702" y="317109"/>
                  <a:pt x="361683" y="321972"/>
                </a:cubicBezTo>
                <a:cubicBezTo>
                  <a:pt x="271770" y="347662"/>
                  <a:pt x="386750" y="325751"/>
                  <a:pt x="232894" y="347729"/>
                </a:cubicBezTo>
                <a:cubicBezTo>
                  <a:pt x="180545" y="382629"/>
                  <a:pt x="121052" y="420935"/>
                  <a:pt x="78348" y="463639"/>
                </a:cubicBezTo>
                <a:lnTo>
                  <a:pt x="39711" y="502276"/>
                </a:lnTo>
                <a:cubicBezTo>
                  <a:pt x="35418" y="515155"/>
                  <a:pt x="32180" y="528435"/>
                  <a:pt x="26832" y="540913"/>
                </a:cubicBezTo>
                <a:cubicBezTo>
                  <a:pt x="19269" y="558559"/>
                  <a:pt x="1737" y="573241"/>
                  <a:pt x="1075" y="592428"/>
                </a:cubicBezTo>
                <a:cubicBezTo>
                  <a:pt x="-2626" y="699774"/>
                  <a:pt x="3608" y="807490"/>
                  <a:pt x="13954" y="914400"/>
                </a:cubicBezTo>
                <a:cubicBezTo>
                  <a:pt x="17643" y="952522"/>
                  <a:pt x="40022" y="999774"/>
                  <a:pt x="65469" y="1030310"/>
                </a:cubicBezTo>
                <a:cubicBezTo>
                  <a:pt x="77129" y="1044302"/>
                  <a:pt x="92253" y="1055117"/>
                  <a:pt x="104106" y="1068946"/>
                </a:cubicBezTo>
                <a:cubicBezTo>
                  <a:pt x="118075" y="1085243"/>
                  <a:pt x="125570" y="1107583"/>
                  <a:pt x="142742" y="1120462"/>
                </a:cubicBezTo>
                <a:cubicBezTo>
                  <a:pt x="161237" y="1134333"/>
                  <a:pt x="186841" y="1135150"/>
                  <a:pt x="207137" y="1146220"/>
                </a:cubicBezTo>
                <a:cubicBezTo>
                  <a:pt x="234314" y="1161044"/>
                  <a:pt x="259049" y="1179982"/>
                  <a:pt x="284410" y="1197735"/>
                </a:cubicBezTo>
                <a:cubicBezTo>
                  <a:pt x="301995" y="1210044"/>
                  <a:pt x="317161" y="1225948"/>
                  <a:pt x="335925" y="1236372"/>
                </a:cubicBezTo>
                <a:cubicBezTo>
                  <a:pt x="366232" y="1253209"/>
                  <a:pt x="448028" y="1277136"/>
                  <a:pt x="477593" y="1287887"/>
                </a:cubicBezTo>
                <a:cubicBezTo>
                  <a:pt x="499319" y="1295788"/>
                  <a:pt x="521778" y="1302418"/>
                  <a:pt x="541987" y="1313645"/>
                </a:cubicBezTo>
                <a:cubicBezTo>
                  <a:pt x="560751" y="1324069"/>
                  <a:pt x="573888" y="1343564"/>
                  <a:pt x="593503" y="1352282"/>
                </a:cubicBezTo>
                <a:cubicBezTo>
                  <a:pt x="613506" y="1361172"/>
                  <a:pt x="636432" y="1360867"/>
                  <a:pt x="657897" y="1365160"/>
                </a:cubicBezTo>
                <a:cubicBezTo>
                  <a:pt x="675069" y="1373746"/>
                  <a:pt x="691199" y="1384847"/>
                  <a:pt x="709413" y="1390918"/>
                </a:cubicBezTo>
                <a:cubicBezTo>
                  <a:pt x="784579" y="1415974"/>
                  <a:pt x="754616" y="1390974"/>
                  <a:pt x="812444" y="1416676"/>
                </a:cubicBezTo>
                <a:cubicBezTo>
                  <a:pt x="838760" y="1428372"/>
                  <a:pt x="864543" y="1441328"/>
                  <a:pt x="889717" y="1455313"/>
                </a:cubicBezTo>
                <a:cubicBezTo>
                  <a:pt x="903248" y="1462830"/>
                  <a:pt x="914127" y="1474973"/>
                  <a:pt x="928354" y="1481070"/>
                </a:cubicBezTo>
                <a:cubicBezTo>
                  <a:pt x="944623" y="1488042"/>
                  <a:pt x="963296" y="1487734"/>
                  <a:pt x="979869" y="1493949"/>
                </a:cubicBezTo>
                <a:cubicBezTo>
                  <a:pt x="997845" y="1500690"/>
                  <a:pt x="1013409" y="1512966"/>
                  <a:pt x="1031385" y="1519707"/>
                </a:cubicBezTo>
                <a:cubicBezTo>
                  <a:pt x="1047958" y="1525922"/>
                  <a:pt x="1066108" y="1526989"/>
                  <a:pt x="1082900" y="1532586"/>
                </a:cubicBezTo>
                <a:cubicBezTo>
                  <a:pt x="1132846" y="1549235"/>
                  <a:pt x="1171937" y="1573575"/>
                  <a:pt x="1224568" y="1584101"/>
                </a:cubicBezTo>
                <a:cubicBezTo>
                  <a:pt x="1356447" y="1610477"/>
                  <a:pt x="1267115" y="1595615"/>
                  <a:pt x="1495024" y="1609859"/>
                </a:cubicBezTo>
                <a:lnTo>
                  <a:pt x="3092004" y="1596980"/>
                </a:lnTo>
                <a:cubicBezTo>
                  <a:pt x="3109702" y="1596703"/>
                  <a:pt x="3125872" y="1585459"/>
                  <a:pt x="3143520" y="1584101"/>
                </a:cubicBezTo>
                <a:cubicBezTo>
                  <a:pt x="3293575" y="1572558"/>
                  <a:pt x="3444027" y="1566930"/>
                  <a:pt x="3594280" y="1558344"/>
                </a:cubicBezTo>
                <a:lnTo>
                  <a:pt x="4289739" y="1571222"/>
                </a:lnTo>
                <a:cubicBezTo>
                  <a:pt x="5207942" y="1586274"/>
                  <a:pt x="4875228" y="1542633"/>
                  <a:pt x="5255655" y="1596980"/>
                </a:cubicBezTo>
                <a:cubicBezTo>
                  <a:pt x="5431876" y="1655720"/>
                  <a:pt x="5248101" y="1598574"/>
                  <a:pt x="5719294" y="1622738"/>
                </a:cubicBezTo>
                <a:cubicBezTo>
                  <a:pt x="5745373" y="1624075"/>
                  <a:pt x="5770810" y="1631324"/>
                  <a:pt x="5796568" y="1635617"/>
                </a:cubicBezTo>
                <a:lnTo>
                  <a:pt x="6311723" y="1622738"/>
                </a:lnTo>
                <a:cubicBezTo>
                  <a:pt x="6333591" y="1621766"/>
                  <a:pt x="6356189" y="1618917"/>
                  <a:pt x="6376117" y="1609859"/>
                </a:cubicBezTo>
                <a:cubicBezTo>
                  <a:pt x="6433538" y="1583759"/>
                  <a:pt x="6454773" y="1551040"/>
                  <a:pt x="6504906" y="1519707"/>
                </a:cubicBezTo>
                <a:cubicBezTo>
                  <a:pt x="6521186" y="1509532"/>
                  <a:pt x="6539958" y="1503827"/>
                  <a:pt x="6556421" y="1493949"/>
                </a:cubicBezTo>
                <a:cubicBezTo>
                  <a:pt x="6582966" y="1478022"/>
                  <a:pt x="6607936" y="1459606"/>
                  <a:pt x="6633694" y="1442434"/>
                </a:cubicBezTo>
                <a:cubicBezTo>
                  <a:pt x="6646573" y="1433848"/>
                  <a:pt x="6659205" y="1424880"/>
                  <a:pt x="6672331" y="1416676"/>
                </a:cubicBezTo>
                <a:cubicBezTo>
                  <a:pt x="6693558" y="1403409"/>
                  <a:pt x="6736725" y="1378039"/>
                  <a:pt x="6736725" y="1378039"/>
                </a:cubicBezTo>
                <a:cubicBezTo>
                  <a:pt x="6886030" y="1191411"/>
                  <a:pt x="6705726" y="1390121"/>
                  <a:pt x="6839756" y="1300766"/>
                </a:cubicBezTo>
                <a:cubicBezTo>
                  <a:pt x="6852635" y="1292180"/>
                  <a:pt x="6854569" y="1273074"/>
                  <a:pt x="6865514" y="1262129"/>
                </a:cubicBezTo>
                <a:cubicBezTo>
                  <a:pt x="6889223" y="1238420"/>
                  <a:pt x="6917865" y="1220165"/>
                  <a:pt x="6942787" y="1197735"/>
                </a:cubicBezTo>
                <a:cubicBezTo>
                  <a:pt x="6960838" y="1181490"/>
                  <a:pt x="6977131" y="1163392"/>
                  <a:pt x="6994303" y="1146220"/>
                </a:cubicBezTo>
                <a:cubicBezTo>
                  <a:pt x="7002889" y="1124755"/>
                  <a:pt x="7013978" y="1104129"/>
                  <a:pt x="7020061" y="1081825"/>
                </a:cubicBezTo>
                <a:cubicBezTo>
                  <a:pt x="7036620" y="1021109"/>
                  <a:pt x="7042770" y="876752"/>
                  <a:pt x="7045818" y="837127"/>
                </a:cubicBezTo>
                <a:cubicBezTo>
                  <a:pt x="7032326" y="553806"/>
                  <a:pt x="7032939" y="656924"/>
                  <a:pt x="7032939" y="52803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95800" y="61722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 essential improvement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638800" y="5562600"/>
            <a:ext cx="304800" cy="609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324600" y="2667000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324600" y="4419600"/>
            <a:ext cx="1371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midterm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4924"/>
          <a:stretch/>
        </p:blipFill>
        <p:spPr bwMode="auto">
          <a:xfrm>
            <a:off x="838200" y="990600"/>
            <a:ext cx="7162800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158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from midterm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70"/>
          <a:stretch/>
        </p:blipFill>
        <p:spPr bwMode="auto">
          <a:xfrm>
            <a:off x="838200" y="1066800"/>
            <a:ext cx="7543800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123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763000" cy="1139825"/>
          </a:xfrm>
        </p:spPr>
        <p:txBody>
          <a:bodyPr/>
          <a:lstStyle/>
          <a:p>
            <a:r>
              <a:rPr lang="en-US" dirty="0" smtClean="0"/>
              <a:t>Recall: Tractable </a:t>
            </a:r>
            <a:r>
              <a:rPr lang="en-US" dirty="0"/>
              <a:t>vs. Intractable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30725"/>
          </a:xfrm>
        </p:spPr>
        <p:txBody>
          <a:bodyPr/>
          <a:lstStyle/>
          <a:p>
            <a:r>
              <a:rPr lang="en-US" dirty="0" smtClean="0"/>
              <a:t>The significance of this distinction - considerations of: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Behavior for large problem instances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Effect of possible future improvements (even more revealing)</a:t>
            </a:r>
          </a:p>
          <a:p>
            <a:pPr lvl="1"/>
            <a:r>
              <a:rPr lang="en-US" dirty="0"/>
              <a:t>The intractability of a problem turns out </a:t>
            </a:r>
            <a:r>
              <a:rPr lang="en-US" dirty="0" smtClean="0"/>
              <a:t>to </a:t>
            </a:r>
            <a:r>
              <a:rPr lang="en-US" dirty="0"/>
              <a:t>be essentially independent of the particular encoding scheme </a:t>
            </a:r>
            <a:endParaRPr lang="en-US" dirty="0" smtClean="0"/>
          </a:p>
          <a:p>
            <a:pPr lvl="1"/>
            <a:r>
              <a:rPr lang="en-US" dirty="0"/>
              <a:t>The intractability of a problem turns out to be essentially independent of the </a:t>
            </a:r>
            <a:r>
              <a:rPr lang="en-US" dirty="0" smtClean="0"/>
              <a:t>computation model </a:t>
            </a:r>
            <a:r>
              <a:rPr lang="en-US" dirty="0"/>
              <a:t>used for determining time complexity. </a:t>
            </a:r>
            <a:endParaRPr lang="en-US" dirty="0" smtClean="0"/>
          </a:p>
          <a:p>
            <a:pPr lvl="1"/>
            <a:r>
              <a:rPr lang="en-US" dirty="0"/>
              <a:t>The intractability of a problem turns out to be essentially </a:t>
            </a:r>
            <a:r>
              <a:rPr lang="en-US" dirty="0" smtClean="0"/>
              <a:t>independent of the data structures 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59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779534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5602287"/>
            <a:ext cx="4774931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029200" y="3810000"/>
            <a:ext cx="3733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81000" y="4114800"/>
            <a:ext cx="2971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00800" y="4114800"/>
            <a:ext cx="23622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" y="4419600"/>
            <a:ext cx="83058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" y="4724400"/>
            <a:ext cx="5867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1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t="3809"/>
          <a:stretch/>
        </p:blipFill>
        <p:spPr bwMode="auto">
          <a:xfrm>
            <a:off x="457200" y="373486"/>
            <a:ext cx="7696200" cy="6265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3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Let X be a set with elements called problem </a:t>
            </a:r>
            <a:r>
              <a:rPr lang="en-US" sz="2800" b="1" dirty="0"/>
              <a:t>inputs</a:t>
            </a:r>
            <a:r>
              <a:rPr lang="en-US" sz="2800" dirty="0"/>
              <a:t> or </a:t>
            </a:r>
            <a:r>
              <a:rPr lang="en-US" sz="2800" b="1" dirty="0"/>
              <a:t>instances</a:t>
            </a:r>
            <a:r>
              <a:rPr lang="en-US" sz="2800" dirty="0"/>
              <a:t>, and Y a set of </a:t>
            </a:r>
            <a:r>
              <a:rPr lang="en-US" sz="2800" b="1" dirty="0"/>
              <a:t>outputs</a:t>
            </a:r>
            <a:r>
              <a:rPr lang="en-US" sz="2800" dirty="0"/>
              <a:t>. Stating it simply:</a:t>
            </a:r>
          </a:p>
          <a:p>
            <a:pPr lvl="0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decision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problem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subset of </a:t>
            </a:r>
            <a:r>
              <a:rPr lang="en-US" sz="2800" i="1" dirty="0"/>
              <a:t>X, D</a:t>
            </a:r>
            <a:r>
              <a:rPr lang="en-US" sz="2800" i="1" dirty="0">
                <a:sym typeface="Symbol"/>
              </a:rPr>
              <a:t></a:t>
            </a:r>
            <a:r>
              <a:rPr lang="en-US" sz="2800" i="1" dirty="0"/>
              <a:t>X</a:t>
            </a:r>
            <a:r>
              <a:rPr lang="en-US" sz="2800" dirty="0"/>
              <a:t> (equivalently, a function </a:t>
            </a:r>
            <a:r>
              <a:rPr lang="en-US" sz="2800" i="1" dirty="0"/>
              <a:t>D: X</a:t>
            </a:r>
            <a:r>
              <a:rPr lang="en-US" sz="2800" i="1" dirty="0">
                <a:sym typeface="Wingdings"/>
              </a:rPr>
              <a:t></a:t>
            </a:r>
            <a:r>
              <a:rPr lang="en-US" sz="2800" i="1" dirty="0"/>
              <a:t>{0,1}</a:t>
            </a:r>
            <a:r>
              <a:rPr lang="en-US" sz="2800" dirty="0"/>
              <a:t>).</a:t>
            </a:r>
          </a:p>
          <a:p>
            <a:pPr lvl="0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function problem </a:t>
            </a:r>
            <a:r>
              <a:rPr lang="en-US" sz="2800" dirty="0"/>
              <a:t>is a function </a:t>
            </a:r>
            <a:r>
              <a:rPr lang="en-US" sz="2800" i="1" dirty="0"/>
              <a:t>f: X</a:t>
            </a:r>
            <a:r>
              <a:rPr lang="en-US" sz="2800" i="1" dirty="0">
                <a:sym typeface="Wingdings"/>
              </a:rPr>
              <a:t></a:t>
            </a:r>
            <a:r>
              <a:rPr lang="en-US" sz="2800" i="1" dirty="0"/>
              <a:t>Y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search problem </a:t>
            </a:r>
            <a:r>
              <a:rPr lang="en-US" sz="2800" dirty="0"/>
              <a:t>is a relation </a:t>
            </a:r>
            <a:r>
              <a:rPr lang="en-US" sz="2800" i="1" dirty="0"/>
              <a:t>S: X</a:t>
            </a:r>
            <a:r>
              <a:rPr lang="en-US" sz="2800" i="1" dirty="0">
                <a:sym typeface="Wingdings"/>
              </a:rPr>
              <a:t></a:t>
            </a:r>
            <a:r>
              <a:rPr lang="en-US" sz="2800" i="1" dirty="0"/>
              <a:t>Y</a:t>
            </a:r>
            <a:r>
              <a:rPr lang="en-US" sz="2800" dirty="0"/>
              <a:t> (i.e., a function </a:t>
            </a:r>
            <a:r>
              <a:rPr lang="en-US" sz="2800" i="1" dirty="0"/>
              <a:t>S: </a:t>
            </a:r>
            <a:r>
              <a:rPr lang="en-US" sz="2800" i="1" dirty="0" err="1"/>
              <a:t>X</a:t>
            </a:r>
            <a:r>
              <a:rPr lang="en-US" sz="2800" i="1" dirty="0" err="1">
                <a:sym typeface="Wingdings"/>
              </a:rPr>
              <a:t></a:t>
            </a:r>
            <a:r>
              <a:rPr lang="en-US" sz="2800" i="1" dirty="0" err="1"/>
              <a:t>Pow</a:t>
            </a:r>
            <a:r>
              <a:rPr lang="en-US" sz="2800" i="1" dirty="0"/>
              <a:t>(Y)</a:t>
            </a:r>
            <a:r>
              <a:rPr lang="en-US" sz="2800" dirty="0"/>
              <a:t>).</a:t>
            </a:r>
          </a:p>
          <a:p>
            <a:pPr lvl="0"/>
            <a:r>
              <a:rPr lang="en-US" sz="2800" dirty="0"/>
              <a:t>An </a:t>
            </a:r>
            <a:r>
              <a:rPr lang="en-US" sz="2800" b="1" dirty="0">
                <a:solidFill>
                  <a:srgbClr val="FF0000"/>
                </a:solidFill>
              </a:rPr>
              <a:t>optimization problem </a:t>
            </a:r>
            <a:r>
              <a:rPr lang="en-US" sz="2800" dirty="0"/>
              <a:t>is a search problem, with an additional real-valued function </a:t>
            </a:r>
            <a:r>
              <a:rPr lang="en-US" sz="2800" i="1" dirty="0" err="1"/>
              <a:t>eval</a:t>
            </a:r>
            <a:r>
              <a:rPr lang="en-US" sz="2800" i="1" dirty="0"/>
              <a:t>: S</a:t>
            </a:r>
            <a:r>
              <a:rPr lang="en-US" sz="2800" i="1" dirty="0">
                <a:sym typeface="Wingdings"/>
              </a:rPr>
              <a:t></a:t>
            </a:r>
            <a:r>
              <a:rPr lang="en-US" sz="2800" i="1" dirty="0"/>
              <a:t>R </a:t>
            </a:r>
            <a:r>
              <a:rPr lang="en-US" sz="2800" dirty="0"/>
              <a:t>added.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1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2130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87040"/>
            <a:ext cx="3733800" cy="5181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562600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More detail: </a:t>
            </a:r>
            <a:r>
              <a:rPr lang="en-US" sz="1600" dirty="0" err="1" smtClean="0"/>
              <a:t>Garey</a:t>
            </a:r>
            <a:r>
              <a:rPr lang="en-US" sz="1600" dirty="0" smtClean="0"/>
              <a:t> Sec. 1.3, Moore Sec. 2.4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5052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Similarly if we consider Turing machine, or RAM machine, or contemporary computer, or massively parallel computer (with at most a polynomial number of processors) – the difference is only polynomial, from polynomial of a given degree we only move to a polynomial of another degree. </a:t>
            </a:r>
          </a:p>
          <a:p>
            <a:r>
              <a:rPr lang="en-US" dirty="0" smtClean="0"/>
              <a:t>The only type of computer that can drastically change the complexity – quantum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77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0701"/>
            <a:ext cx="8595784" cy="389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18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7813"/>
            <a:ext cx="8763000" cy="1139825"/>
          </a:xfrm>
        </p:spPr>
        <p:txBody>
          <a:bodyPr/>
          <a:lstStyle/>
          <a:p>
            <a:r>
              <a:rPr lang="en-US" dirty="0" smtClean="0"/>
              <a:t>Recall: Tractable </a:t>
            </a:r>
            <a:r>
              <a:rPr lang="en-US" dirty="0"/>
              <a:t>vs. Intractable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530725"/>
          </a:xfrm>
        </p:spPr>
        <p:txBody>
          <a:bodyPr/>
          <a:lstStyle/>
          <a:p>
            <a:r>
              <a:rPr lang="en-US" dirty="0" smtClean="0"/>
              <a:t>The significance of this distinction - considerations of:</a:t>
            </a:r>
          </a:p>
          <a:p>
            <a:pPr lvl="1"/>
            <a:r>
              <a:rPr lang="en-US" dirty="0"/>
              <a:t>Behavior for large problem instances</a:t>
            </a:r>
          </a:p>
          <a:p>
            <a:pPr lvl="1"/>
            <a:r>
              <a:rPr lang="en-US" dirty="0"/>
              <a:t>Effect of possible future improvements (even more revealing)</a:t>
            </a:r>
          </a:p>
          <a:p>
            <a:pPr lvl="1"/>
            <a:r>
              <a:rPr lang="en-US" dirty="0"/>
              <a:t>The intractability of a problem turns out </a:t>
            </a:r>
            <a:r>
              <a:rPr lang="en-US" dirty="0" smtClean="0"/>
              <a:t>to </a:t>
            </a:r>
            <a:r>
              <a:rPr lang="en-US" dirty="0"/>
              <a:t>be essentially independent of the particular encoding scheme </a:t>
            </a:r>
            <a:endParaRPr lang="en-US" dirty="0" smtClean="0"/>
          </a:p>
          <a:p>
            <a:pPr lvl="1"/>
            <a:r>
              <a:rPr lang="en-US" dirty="0"/>
              <a:t>The intractability of a problem turns out to be essentially independent of the </a:t>
            </a:r>
            <a:r>
              <a:rPr lang="en-US" dirty="0" smtClean="0"/>
              <a:t>computation model </a:t>
            </a:r>
            <a:r>
              <a:rPr lang="en-US" dirty="0"/>
              <a:t>used for determining time complexity. </a:t>
            </a:r>
            <a:endParaRPr lang="en-US" dirty="0" smtClean="0"/>
          </a:p>
          <a:p>
            <a:pPr lvl="1"/>
            <a:r>
              <a:rPr lang="en-US" dirty="0"/>
              <a:t>The intractability of a problem turns out to be essentially </a:t>
            </a:r>
            <a:r>
              <a:rPr lang="en-US" dirty="0" smtClean="0"/>
              <a:t>independent of the data structures used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70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565597" y="99060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These considerations indicate </a:t>
            </a:r>
            <a:r>
              <a:rPr lang="en-US" sz="2400" dirty="0"/>
              <a:t>some of the reasons why polynomial time </a:t>
            </a:r>
            <a:r>
              <a:rPr lang="en-US" sz="2400" dirty="0" smtClean="0"/>
              <a:t>algorithms </a:t>
            </a:r>
            <a:r>
              <a:rPr lang="en-US" sz="2400" dirty="0"/>
              <a:t>are generally regarded as being much more desirable than </a:t>
            </a:r>
            <a:r>
              <a:rPr lang="en-US" sz="2400" dirty="0" smtClean="0"/>
              <a:t>exponential </a:t>
            </a:r>
            <a:r>
              <a:rPr lang="en-US" sz="2400" dirty="0"/>
              <a:t>time algorithms. </a:t>
            </a: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view, and the distinction between the two types </a:t>
            </a:r>
            <a:r>
              <a:rPr lang="en-US" sz="2400" dirty="0" smtClean="0"/>
              <a:t>of </a:t>
            </a:r>
            <a:r>
              <a:rPr lang="en-US" sz="2400" dirty="0"/>
              <a:t>algorithms, is central to our notion of inherent intractability and to the </a:t>
            </a:r>
            <a:r>
              <a:rPr lang="en-US" sz="2400" dirty="0" smtClean="0"/>
              <a:t>theory </a:t>
            </a:r>
            <a:r>
              <a:rPr lang="en-US" sz="2400" dirty="0"/>
              <a:t>of NP-completeness</a:t>
            </a:r>
            <a:r>
              <a:rPr lang="en-US" sz="24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Being in P is a fundamental property of a problem rather than a property of how we deal with it 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The definition is very robust – details don’t matter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2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study main complexity classes – P, NP, etc.</a:t>
            </a:r>
          </a:p>
          <a:p>
            <a:endParaRPr lang="en-US" dirty="0"/>
          </a:p>
          <a:p>
            <a:r>
              <a:rPr lang="en-US" dirty="0" smtClean="0"/>
              <a:t>Algorithm Design studies techniques for solving problems</a:t>
            </a:r>
          </a:p>
          <a:p>
            <a:pPr lvl="1"/>
            <a:r>
              <a:rPr lang="en-US" dirty="0" smtClean="0"/>
              <a:t>In this course we skip this area</a:t>
            </a:r>
          </a:p>
          <a:p>
            <a:r>
              <a:rPr lang="en-US" dirty="0" smtClean="0"/>
              <a:t>Of special interest – how to deal with hard problems</a:t>
            </a:r>
          </a:p>
          <a:p>
            <a:pPr lvl="1"/>
            <a:r>
              <a:rPr lang="en-US" dirty="0" smtClean="0"/>
              <a:t>We’ll discuss some of the approaches</a:t>
            </a:r>
          </a:p>
          <a:p>
            <a:pPr marL="344487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06900"/>
            <a:ext cx="8991600" cy="1362075"/>
          </a:xfrm>
        </p:spPr>
        <p:txBody>
          <a:bodyPr/>
          <a:lstStyle/>
          <a:p>
            <a:r>
              <a:rPr lang="en-US" dirty="0" smtClean="0"/>
              <a:t>Dealing with hard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E5119-6225-45FF-9F3D-D8F899930696}" type="slidenum">
              <a:rPr lang="en-US" altLang="en-US" smtClean="0"/>
              <a:pPr>
                <a:defRPr/>
              </a:pPr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02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Hard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order to deal practically with hard computational problems, </a:t>
            </a:r>
            <a:r>
              <a:rPr lang="en-US" sz="2800" dirty="0" smtClean="0"/>
              <a:t>one </a:t>
            </a:r>
            <a:r>
              <a:rPr lang="en-US" sz="2800" dirty="0"/>
              <a:t>must often accept </a:t>
            </a:r>
            <a:r>
              <a:rPr lang="en-US" sz="2800" i="1" dirty="0"/>
              <a:t>weakening of the requirement to guarantee computing the correct result</a:t>
            </a:r>
            <a:r>
              <a:rPr lang="en-US" sz="2800" dirty="0"/>
              <a:t>. This can be done in different ways: </a:t>
            </a:r>
          </a:p>
          <a:p>
            <a:pPr lvl="0"/>
            <a:r>
              <a:rPr lang="en-US" sz="2800" dirty="0"/>
              <a:t>Accept a “reasonable” solution which is not exactly correct or, for optimization problems, is slightly suboptimal. The result of this approach is the so called </a:t>
            </a:r>
            <a:r>
              <a:rPr lang="en-US" sz="2800" dirty="0">
                <a:solidFill>
                  <a:srgbClr val="FF0000"/>
                </a:solidFill>
              </a:rPr>
              <a:t>approximate algorithms</a:t>
            </a:r>
            <a:r>
              <a:rPr lang="en-US" sz="2800" dirty="0"/>
              <a:t>.</a:t>
            </a:r>
          </a:p>
          <a:p>
            <a:pPr lvl="0"/>
            <a:r>
              <a:rPr lang="en-US" sz="2800" dirty="0"/>
              <a:t>Accept that the probability for finding a correct, or optimal solution may be slightly less than 1 – </a:t>
            </a:r>
            <a:r>
              <a:rPr lang="en-US" sz="2800" dirty="0">
                <a:solidFill>
                  <a:srgbClr val="FF0000"/>
                </a:solidFill>
              </a:rPr>
              <a:t>randomized algorithms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Hard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leads us to two independent divisions of algorithms: 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Exact (precise) algorithms </a:t>
            </a:r>
            <a:r>
              <a:rPr lang="en-US" dirty="0"/>
              <a:t>vs. </a:t>
            </a:r>
            <a:r>
              <a:rPr lang="en-US" b="1" dirty="0">
                <a:solidFill>
                  <a:srgbClr val="FF0000"/>
                </a:solidFill>
              </a:rPr>
              <a:t>approximate algorithms</a:t>
            </a: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Deterministic algorithms </a:t>
            </a:r>
            <a:r>
              <a:rPr lang="en-US" dirty="0"/>
              <a:t>vs. </a:t>
            </a:r>
            <a:r>
              <a:rPr lang="en-US" b="1" dirty="0">
                <a:solidFill>
                  <a:srgbClr val="FF0000"/>
                </a:solidFill>
              </a:rPr>
              <a:t>randomized (stochastic)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Algorithms</a:t>
            </a:r>
            <a:br>
              <a:rPr lang="en-US" dirty="0"/>
            </a:br>
            <a:r>
              <a:rPr lang="en-US" sz="3600" dirty="0" smtClean="0"/>
              <a:t>(especially when dealing with hard problems)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06" y="1676400"/>
            <a:ext cx="7455794" cy="436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4091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r>
              <a:rPr lang="en-US" dirty="0"/>
              <a:t>An approximate algorithm does not technically solve the problem, but produces a “reasonable”, “good enough” solution to the problem </a:t>
            </a:r>
            <a:r>
              <a:rPr lang="en-US" dirty="0" smtClean="0"/>
              <a:t>instance.</a:t>
            </a:r>
          </a:p>
          <a:p>
            <a:r>
              <a:rPr lang="en-US" dirty="0" smtClean="0"/>
              <a:t>One </a:t>
            </a:r>
            <a:r>
              <a:rPr lang="en-US" dirty="0"/>
              <a:t>uses approximate algorithms </a:t>
            </a:r>
            <a:r>
              <a:rPr lang="en-US" dirty="0" smtClean="0"/>
              <a:t>when:</a:t>
            </a:r>
          </a:p>
          <a:p>
            <a:pPr lvl="1"/>
            <a:r>
              <a:rPr lang="en-US" dirty="0" smtClean="0"/>
              <a:t>either </a:t>
            </a:r>
            <a:r>
              <a:rPr lang="en-US" dirty="0"/>
              <a:t>no exact algorithm for solving a given problem is known, or </a:t>
            </a:r>
            <a:endParaRPr lang="en-US" dirty="0" smtClean="0"/>
          </a:p>
          <a:p>
            <a:pPr lvl="1"/>
            <a:r>
              <a:rPr lang="en-US" dirty="0" smtClean="0"/>
              <a:t>known </a:t>
            </a:r>
            <a:r>
              <a:rPr lang="en-US" dirty="0"/>
              <a:t>precise algorithms exist but are intractable or computationally too expensive and an approximate algorithm is much more efficient. </a:t>
            </a:r>
          </a:p>
        </p:txBody>
      </p:sp>
    </p:spTree>
    <p:extLst>
      <p:ext uri="{BB962C8B-B14F-4D97-AF65-F5344CB8AC3E}">
        <p14:creationId xmlns:p14="http://schemas.microsoft.com/office/powerpoint/2010/main" val="18958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lvl="0"/>
            <a:r>
              <a:rPr lang="en-US" sz="3600" dirty="0"/>
              <a:t>All problems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Solvable problems</a:t>
            </a: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Tractable (easy) </a:t>
            </a:r>
            <a:r>
              <a:rPr lang="en-US" sz="2800" dirty="0" smtClean="0">
                <a:solidFill>
                  <a:srgbClr val="00B050"/>
                </a:solidFill>
              </a:rPr>
              <a:t>problems</a:t>
            </a:r>
          </a:p>
          <a:p>
            <a:pPr lvl="3"/>
            <a:r>
              <a:rPr lang="en-US" sz="2800" dirty="0" smtClean="0">
                <a:solidFill>
                  <a:srgbClr val="00B050"/>
                </a:solidFill>
              </a:rPr>
              <a:t>Polynomial or better efficiency - polynomial-time problems</a:t>
            </a:r>
            <a:endParaRPr lang="en-US" sz="2800" dirty="0">
              <a:solidFill>
                <a:srgbClr val="00B050"/>
              </a:solidFill>
            </a:endParaRPr>
          </a:p>
          <a:p>
            <a:pPr lvl="2"/>
            <a:r>
              <a:rPr lang="en-US" sz="2800" dirty="0">
                <a:solidFill>
                  <a:srgbClr val="00B050"/>
                </a:solidFill>
              </a:rPr>
              <a:t>Intractable (hard) </a:t>
            </a:r>
            <a:r>
              <a:rPr lang="en-US" sz="2800" dirty="0" smtClean="0">
                <a:solidFill>
                  <a:srgbClr val="00B050"/>
                </a:solidFill>
              </a:rPr>
              <a:t>problems</a:t>
            </a:r>
          </a:p>
          <a:p>
            <a:pPr lvl="3"/>
            <a:r>
              <a:rPr lang="en-US" sz="2800" dirty="0" smtClean="0">
                <a:solidFill>
                  <a:srgbClr val="00B050"/>
                </a:solidFill>
              </a:rPr>
              <a:t>Exponential or worst efficiency – non-polynomial time problems</a:t>
            </a:r>
            <a:endParaRPr lang="en-US" sz="2800" dirty="0">
              <a:solidFill>
                <a:srgbClr val="00B050"/>
              </a:solidFill>
            </a:endParaRP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Unsolvable problems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761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/>
        </p:blipFill>
        <p:spPr bwMode="auto">
          <a:xfrm>
            <a:off x="438150" y="381000"/>
            <a:ext cx="8352352" cy="51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400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from: </a:t>
            </a:r>
            <a:r>
              <a:rPr lang="en-US" dirty="0" err="1" smtClean="0"/>
              <a:t>Talbi</a:t>
            </a:r>
            <a:r>
              <a:rPr lang="en-US" dirty="0" smtClean="0"/>
              <a:t> – Metaheuristics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423446"/>
            <a:ext cx="5181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Deterministic algorithms for solving </a:t>
            </a:r>
            <a:r>
              <a:rPr lang="en-US" sz="1600" u="sng" dirty="0" smtClean="0"/>
              <a:t>hard</a:t>
            </a:r>
            <a:r>
              <a:rPr lang="en-US" sz="1600" dirty="0" smtClean="0"/>
              <a:t> problems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57352" y="2677180"/>
            <a:ext cx="12814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Exact heuristic</a:t>
            </a:r>
          </a:p>
          <a:p>
            <a:r>
              <a:rPr lang="en-US" sz="1200" dirty="0" smtClean="0"/>
              <a:t> algorithms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00352" y="2438400"/>
            <a:ext cx="1129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Approximate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887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Approximate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4530725"/>
          </a:xfrm>
        </p:spPr>
        <p:txBody>
          <a:bodyPr/>
          <a:lstStyle/>
          <a:p>
            <a:r>
              <a:rPr lang="en-US" sz="3600" dirty="0" smtClean="0"/>
              <a:t>Approximate algorithms:</a:t>
            </a:r>
          </a:p>
          <a:p>
            <a:pPr lvl="1"/>
            <a:r>
              <a:rPr lang="en-US" sz="3200" dirty="0" smtClean="0"/>
              <a:t>Approximation algorithms</a:t>
            </a:r>
          </a:p>
          <a:p>
            <a:pPr lvl="2"/>
            <a:r>
              <a:rPr lang="en-US" sz="2800" dirty="0" smtClean="0"/>
              <a:t>This is a special group of algorithms known under this name</a:t>
            </a:r>
          </a:p>
          <a:p>
            <a:pPr lvl="2"/>
            <a:r>
              <a:rPr lang="en-US" sz="2800" dirty="0"/>
              <a:t>T</a:t>
            </a:r>
            <a:r>
              <a:rPr lang="en-US" sz="2800" dirty="0" smtClean="0"/>
              <a:t>here </a:t>
            </a:r>
            <a:r>
              <a:rPr lang="en-US" sz="2800" dirty="0"/>
              <a:t>is a guarantee related to the evaluation of the solution achieved by such an algorithm, as a ratio of the optimal solution. </a:t>
            </a:r>
            <a:endParaRPr lang="en-US" sz="2800" dirty="0" smtClean="0"/>
          </a:p>
          <a:p>
            <a:pPr lvl="1"/>
            <a:r>
              <a:rPr lang="en-US" sz="3200" dirty="0" smtClean="0"/>
              <a:t>Heuristic algorithms which are approximate</a:t>
            </a:r>
          </a:p>
          <a:p>
            <a:pPr lvl="2"/>
            <a:r>
              <a:rPr lang="en-US" sz="2800" dirty="0" smtClean="0"/>
              <a:t>Some heuristic algorithms are exact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4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Heuristic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sz="2200" i="1" dirty="0" smtClean="0"/>
              <a:t>Below not a definition but rather a description</a:t>
            </a:r>
          </a:p>
          <a:p>
            <a:r>
              <a:rPr lang="en-US" sz="2200" i="1" dirty="0" smtClean="0"/>
              <a:t>A </a:t>
            </a:r>
            <a:r>
              <a:rPr lang="en-US" sz="2200" b="1" i="1" dirty="0"/>
              <a:t>heuristic algorithm</a:t>
            </a:r>
            <a:r>
              <a:rPr lang="en-US" sz="2200" i="1" dirty="0"/>
              <a:t> (or simply </a:t>
            </a:r>
            <a:r>
              <a:rPr lang="en-US" sz="2200" b="1" i="1" dirty="0"/>
              <a:t>a heuristic</a:t>
            </a:r>
            <a:r>
              <a:rPr lang="en-US" sz="2200" i="1" dirty="0"/>
              <a:t>) is an algorithm which is based on some, usually simple, strategy that is inspired by nature or by informal techniques used by humans. It is based on our experience or experiments; it has not been designed in result of formal theoretical deliberations, has not usually been </a:t>
            </a:r>
            <a:r>
              <a:rPr lang="en-US" sz="2200" i="1" dirty="0" smtClean="0"/>
              <a:t>proven </a:t>
            </a:r>
            <a:r>
              <a:rPr lang="en-US" sz="2200" i="1" dirty="0"/>
              <a:t>but at the same time often gives reasonably good results.</a:t>
            </a:r>
            <a:r>
              <a:rPr lang="en-US" sz="2200" dirty="0"/>
              <a:t> </a:t>
            </a:r>
            <a:endParaRPr lang="en-US" sz="2200" dirty="0" smtClean="0"/>
          </a:p>
          <a:p>
            <a:r>
              <a:rPr lang="en-US" sz="2200" dirty="0"/>
              <a:t>S</a:t>
            </a:r>
            <a:r>
              <a:rPr lang="en-US" sz="2200" dirty="0" smtClean="0"/>
              <a:t>impler forms </a:t>
            </a:r>
            <a:r>
              <a:rPr lang="en-US" sz="2200" dirty="0"/>
              <a:t>of this definition could be: </a:t>
            </a:r>
            <a:endParaRPr lang="en-US" sz="2200" dirty="0" smtClean="0"/>
          </a:p>
          <a:p>
            <a:pPr lvl="1"/>
            <a:r>
              <a:rPr lang="en-US" sz="1800" i="1" dirty="0" smtClean="0"/>
              <a:t>A </a:t>
            </a:r>
            <a:r>
              <a:rPr lang="en-US" sz="1800" i="1" dirty="0"/>
              <a:t>heuristic is a common-sense rule drawn from experience rather than justified by an underlying </a:t>
            </a:r>
            <a:r>
              <a:rPr lang="en-US" sz="1800" i="1" dirty="0" smtClean="0"/>
              <a:t>theory.</a:t>
            </a:r>
          </a:p>
          <a:p>
            <a:pPr lvl="1"/>
            <a:r>
              <a:rPr lang="en-US" sz="1800" i="1" dirty="0"/>
              <a:t>A heuristic is a technique designed to solve a problem that ignores whether the solution can be proven to be correct, but which usually is efficient and produces a good solution.</a:t>
            </a:r>
            <a:endParaRPr lang="en-US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6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Dealing </a:t>
            </a:r>
            <a:r>
              <a:rPr lang="en-US" dirty="0"/>
              <a:t>with Hard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leads us to two independent divisions of algorithms: </a:t>
            </a:r>
          </a:p>
          <a:p>
            <a:pPr lvl="0"/>
            <a:r>
              <a:rPr lang="en-US" b="1" dirty="0">
                <a:solidFill>
                  <a:srgbClr val="00B050"/>
                </a:solidFill>
              </a:rPr>
              <a:t>Exact (precise) algorithms </a:t>
            </a:r>
            <a:r>
              <a:rPr lang="en-US" dirty="0">
                <a:solidFill>
                  <a:srgbClr val="00B050"/>
                </a:solidFill>
              </a:rPr>
              <a:t>vs. </a:t>
            </a:r>
            <a:r>
              <a:rPr lang="en-US" b="1" dirty="0">
                <a:solidFill>
                  <a:srgbClr val="00B050"/>
                </a:solidFill>
              </a:rPr>
              <a:t>approximate algorithms</a:t>
            </a:r>
            <a:endParaRPr lang="en-US" dirty="0">
              <a:solidFill>
                <a:srgbClr val="00B050"/>
              </a:solidFill>
            </a:endParaRPr>
          </a:p>
          <a:p>
            <a:pPr lvl="0"/>
            <a:r>
              <a:rPr lang="en-US" b="1" dirty="0">
                <a:solidFill>
                  <a:srgbClr val="FF0000"/>
                </a:solidFill>
              </a:rPr>
              <a:t>Deterministic algorithms </a:t>
            </a:r>
            <a:r>
              <a:rPr lang="en-US" dirty="0">
                <a:solidFill>
                  <a:srgbClr val="FF0000"/>
                </a:solidFill>
              </a:rPr>
              <a:t>vs. </a:t>
            </a:r>
            <a:r>
              <a:rPr lang="en-US" b="1" dirty="0">
                <a:solidFill>
                  <a:srgbClr val="FF0000"/>
                </a:solidFill>
              </a:rPr>
              <a:t>randomized (stochastic) </a:t>
            </a:r>
            <a:r>
              <a:rPr lang="en-US" b="1" dirty="0" smtClean="0">
                <a:solidFill>
                  <a:srgbClr val="FF0000"/>
                </a:solidFill>
              </a:rPr>
              <a:t>algorithms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/>
          <a:lstStyle/>
          <a:p>
            <a:r>
              <a:rPr lang="en-US" dirty="0" smtClean="0"/>
              <a:t>Randomized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4530725"/>
          </a:xfrm>
        </p:spPr>
        <p:txBody>
          <a:bodyPr/>
          <a:lstStyle/>
          <a:p>
            <a:r>
              <a:rPr lang="en-US" sz="2400" dirty="0"/>
              <a:t>In a randomized algorithm </a:t>
            </a:r>
            <a:r>
              <a:rPr lang="en-US" sz="2400" dirty="0" smtClean="0"/>
              <a:t>there </a:t>
            </a:r>
            <a:r>
              <a:rPr lang="en-US" sz="2400" dirty="0"/>
              <a:t>are steps in the algorithm where random choice of two transitions is possible (the probability for each choice is ½). For different executions of the algorithm possibly different choices will be randomly made.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randomized algorithm that always (independently of the random choices) produces the correct output and only the complexity of the algorithm can be considered a random variable, is called a </a:t>
            </a:r>
            <a:r>
              <a:rPr lang="en-US" sz="2400" b="1" dirty="0"/>
              <a:t>Las Vegas algorithm</a:t>
            </a:r>
            <a:r>
              <a:rPr lang="en-US" sz="2400" dirty="0"/>
              <a:t>.  (That means that a Las Vegas algorithm is actually an exact, but not deterministic algorithm.)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general, however, the output for a given input may be considered as a random variable – such randomized algorithms are called </a:t>
            </a:r>
            <a:r>
              <a:rPr lang="en-US" sz="2400" b="1" dirty="0"/>
              <a:t>Monte Carlo algorithms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000" dirty="0" smtClean="0"/>
              <a:t>But we can make the probability of calculating a wrong result as small as we want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3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Classifications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400" dirty="0" smtClean="0"/>
              <a:t>Systematic search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search graph is explored in a systematic manner. Usually (unless some sort of infinite looping is possible) this guarantees </a:t>
            </a:r>
            <a:r>
              <a:rPr lang="en-US" sz="2000" dirty="0" smtClean="0"/>
              <a:t>that </a:t>
            </a:r>
            <a:r>
              <a:rPr lang="en-US" sz="2000" dirty="0"/>
              <a:t>eventually either a solution will be found or, if no solution exists, that fact will be determined with </a:t>
            </a:r>
            <a:r>
              <a:rPr lang="en-US" sz="2000" dirty="0" smtClean="0"/>
              <a:t>certainty – this property is referred to as completeness. </a:t>
            </a:r>
          </a:p>
          <a:p>
            <a:pPr lvl="2"/>
            <a:r>
              <a:rPr lang="en-US" sz="1600" dirty="0" smtClean="0"/>
              <a:t>Alternatives </a:t>
            </a:r>
            <a:r>
              <a:rPr lang="en-US" sz="1600" dirty="0"/>
              <a:t>that have been explored already, and the ones that have been found but not explored yet, are </a:t>
            </a:r>
            <a:r>
              <a:rPr lang="en-US" sz="1600" dirty="0" smtClean="0"/>
              <a:t>stored</a:t>
            </a:r>
            <a:r>
              <a:rPr lang="en-US" sz="1600" dirty="0"/>
              <a:t> </a:t>
            </a:r>
            <a:r>
              <a:rPr lang="en-US" sz="1600" dirty="0" smtClean="0"/>
              <a:t>in global data structures (VISITED and FRONT).</a:t>
            </a:r>
          </a:p>
          <a:p>
            <a:r>
              <a:rPr lang="en-US" sz="2400" dirty="0" smtClean="0"/>
              <a:t>Local search</a:t>
            </a:r>
          </a:p>
          <a:p>
            <a:pPr lvl="1"/>
            <a:r>
              <a:rPr lang="en-US" sz="2000" dirty="0"/>
              <a:t>The search starts from some location in the search space and moves subsequently from the present location to a </a:t>
            </a:r>
            <a:r>
              <a:rPr lang="en-US" sz="2000" b="1" dirty="0">
                <a:solidFill>
                  <a:srgbClr val="00B050"/>
                </a:solidFill>
              </a:rPr>
              <a:t>neighboring</a:t>
            </a:r>
            <a:r>
              <a:rPr lang="en-US" sz="2000" dirty="0"/>
              <a:t> location. When the control is in a specific state, </a:t>
            </a:r>
            <a:r>
              <a:rPr lang="en-US" sz="2000" dirty="0" smtClean="0"/>
              <a:t>only </a:t>
            </a:r>
            <a:r>
              <a:rPr lang="en-US" sz="2000" dirty="0"/>
              <a:t>the possible transitions from the current state are </a:t>
            </a:r>
            <a:r>
              <a:rPr lang="en-US" sz="2000" dirty="0" smtClean="0"/>
              <a:t>analyzed. </a:t>
            </a:r>
            <a:r>
              <a:rPr lang="en-US" sz="2000" dirty="0"/>
              <a:t>A move to a new current state is </a:t>
            </a:r>
            <a:r>
              <a:rPr lang="en-US" sz="2000" dirty="0" smtClean="0"/>
              <a:t>usually irrevocable</a:t>
            </a:r>
            <a:r>
              <a:rPr lang="en-US" sz="2000" dirty="0"/>
              <a:t>.  Typically, local search algorithms are incomplete.</a:t>
            </a:r>
          </a:p>
        </p:txBody>
      </p:sp>
    </p:spTree>
    <p:extLst>
      <p:ext uri="{BB962C8B-B14F-4D97-AF65-F5344CB8AC3E}">
        <p14:creationId xmlns:p14="http://schemas.microsoft.com/office/powerpoint/2010/main" val="29486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search space and neighborhood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E5119-6225-45FF-9F3D-D8F899930696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9812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Output-solution assumption in search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30725"/>
          </a:xfrm>
        </p:spPr>
        <p:txBody>
          <a:bodyPr/>
          <a:lstStyle/>
          <a:p>
            <a:r>
              <a:rPr lang="en-US" sz="2500" dirty="0"/>
              <a:t>O</a:t>
            </a:r>
            <a:r>
              <a:rPr lang="en-US" sz="2500" dirty="0" smtClean="0"/>
              <a:t>ften </a:t>
            </a:r>
            <a:r>
              <a:rPr lang="en-US" sz="2500" dirty="0"/>
              <a:t>we consider the problem instance </a:t>
            </a:r>
            <a:r>
              <a:rPr lang="en-US" sz="2500" i="1" dirty="0" err="1"/>
              <a:t>x</a:t>
            </a:r>
            <a:r>
              <a:rPr lang="en-US" sz="2500" i="1" dirty="0" err="1">
                <a:sym typeface="Symbol"/>
              </a:rPr>
              <a:t></a:t>
            </a:r>
            <a:r>
              <a:rPr lang="en-US" sz="2500" i="1" dirty="0" err="1"/>
              <a:t>X</a:t>
            </a:r>
            <a:r>
              <a:rPr lang="en-US" sz="2500" dirty="0"/>
              <a:t> to be specified (chosen). </a:t>
            </a:r>
            <a:r>
              <a:rPr lang="en-US" sz="2500" dirty="0" smtClean="0"/>
              <a:t>E.g., the initial node of a graph is given.</a:t>
            </a:r>
          </a:p>
          <a:p>
            <a:r>
              <a:rPr lang="en-US" sz="2500" dirty="0" smtClean="0"/>
              <a:t>Formally</a:t>
            </a:r>
            <a:r>
              <a:rPr lang="en-US" sz="2500" dirty="0"/>
              <a:t>, </a:t>
            </a:r>
            <a:r>
              <a:rPr lang="en-US" sz="2500" i="1" dirty="0" smtClean="0"/>
              <a:t>X</a:t>
            </a:r>
            <a:r>
              <a:rPr lang="en-US" sz="2500" dirty="0" smtClean="0"/>
              <a:t> </a:t>
            </a:r>
            <a:r>
              <a:rPr lang="en-US" sz="2500" dirty="0"/>
              <a:t>is a one-element set, </a:t>
            </a:r>
            <a:r>
              <a:rPr lang="en-US" sz="2500" i="1" dirty="0"/>
              <a:t>X={x}.</a:t>
            </a:r>
            <a:r>
              <a:rPr lang="en-US" sz="2500" dirty="0"/>
              <a:t> </a:t>
            </a:r>
            <a:endParaRPr lang="en-US" sz="2500" dirty="0" smtClean="0"/>
          </a:p>
          <a:p>
            <a:r>
              <a:rPr lang="en-US" sz="2500" dirty="0" smtClean="0"/>
              <a:t>In </a:t>
            </a:r>
            <a:r>
              <a:rPr lang="en-US" sz="2500" dirty="0"/>
              <a:t>such a case we practically </a:t>
            </a:r>
            <a:r>
              <a:rPr lang="en-US" sz="2500" dirty="0" smtClean="0"/>
              <a:t>equalize the </a:t>
            </a:r>
            <a:r>
              <a:rPr lang="en-US" sz="2500" dirty="0"/>
              <a:t>notions of output </a:t>
            </a:r>
            <a:r>
              <a:rPr lang="en-US" sz="2500" i="1" dirty="0" err="1"/>
              <a:t>y</a:t>
            </a:r>
            <a:r>
              <a:rPr lang="en-US" sz="2500" i="1" dirty="0" err="1">
                <a:sym typeface="Symbol"/>
              </a:rPr>
              <a:t></a:t>
            </a:r>
            <a:r>
              <a:rPr lang="en-US" sz="2500" i="1" dirty="0" err="1"/>
              <a:t>Y</a:t>
            </a:r>
            <a:r>
              <a:rPr lang="en-US" sz="2500" dirty="0"/>
              <a:t> and feasible solution </a:t>
            </a:r>
            <a:r>
              <a:rPr lang="en-US" sz="2500" i="1" dirty="0"/>
              <a:t>&lt;</a:t>
            </a:r>
            <a:r>
              <a:rPr lang="en-US" sz="2500" i="1" dirty="0" err="1"/>
              <a:t>x,y</a:t>
            </a:r>
            <a:r>
              <a:rPr lang="en-US" sz="2500" i="1" dirty="0"/>
              <a:t>&gt;</a:t>
            </a:r>
            <a:r>
              <a:rPr lang="en-US" sz="2500" i="1" dirty="0">
                <a:sym typeface="Symbol"/>
              </a:rPr>
              <a:t></a:t>
            </a:r>
            <a:r>
              <a:rPr lang="en-US" sz="2500" i="1" dirty="0"/>
              <a:t>S</a:t>
            </a:r>
            <a:r>
              <a:rPr lang="en-US" sz="2500" dirty="0"/>
              <a:t>. </a:t>
            </a:r>
            <a:endParaRPr lang="en-US" sz="2500" dirty="0" smtClean="0"/>
          </a:p>
          <a:p>
            <a:r>
              <a:rPr lang="en-US" sz="2500" dirty="0" smtClean="0"/>
              <a:t>Now</a:t>
            </a:r>
            <a:r>
              <a:rPr lang="en-US" sz="2500" dirty="0"/>
              <a:t>, a search problem degenerates to simply a </a:t>
            </a:r>
            <a:r>
              <a:rPr lang="en-US" sz="2500" i="1" dirty="0"/>
              <a:t>set</a:t>
            </a:r>
            <a:r>
              <a:rPr lang="en-US" sz="2500" dirty="0"/>
              <a:t> </a:t>
            </a:r>
            <a:r>
              <a:rPr lang="en-US" sz="2500" i="1" dirty="0"/>
              <a:t>S</a:t>
            </a:r>
            <a:r>
              <a:rPr lang="en-US" sz="2500" dirty="0"/>
              <a:t> of feasible solutions called a </a:t>
            </a:r>
            <a:r>
              <a:rPr lang="en-US" sz="2500" b="1" dirty="0">
                <a:solidFill>
                  <a:srgbClr val="FF0000"/>
                </a:solidFill>
              </a:rPr>
              <a:t>search space</a:t>
            </a:r>
            <a:r>
              <a:rPr lang="en-US" sz="2500" dirty="0">
                <a:solidFill>
                  <a:srgbClr val="FF0000"/>
                </a:solidFill>
              </a:rPr>
              <a:t> </a:t>
            </a:r>
            <a:r>
              <a:rPr lang="en-US" sz="2500" dirty="0"/>
              <a:t>(also </a:t>
            </a:r>
            <a:r>
              <a:rPr lang="en-US" sz="2500" dirty="0">
                <a:solidFill>
                  <a:srgbClr val="FF0000"/>
                </a:solidFill>
              </a:rPr>
              <a:t>solution space</a:t>
            </a:r>
            <a:r>
              <a:rPr lang="en-US" sz="2500" dirty="0"/>
              <a:t>, or configuration space, or </a:t>
            </a:r>
            <a:r>
              <a:rPr lang="en-US" sz="2500" dirty="0">
                <a:solidFill>
                  <a:srgbClr val="FF0000"/>
                </a:solidFill>
              </a:rPr>
              <a:t>state </a:t>
            </a:r>
            <a:r>
              <a:rPr lang="en-US" sz="2500" dirty="0" smtClean="0">
                <a:solidFill>
                  <a:srgbClr val="FF0000"/>
                </a:solidFill>
              </a:rPr>
              <a:t>space</a:t>
            </a:r>
            <a:r>
              <a:rPr lang="en-US" sz="2500" dirty="0" smtClean="0"/>
              <a:t>). </a:t>
            </a:r>
          </a:p>
          <a:p>
            <a:r>
              <a:rPr lang="en-US" sz="2500" dirty="0" smtClean="0"/>
              <a:t>The solution space </a:t>
            </a:r>
            <a:r>
              <a:rPr lang="en-US" sz="2500" dirty="0"/>
              <a:t>is only a </a:t>
            </a:r>
            <a:r>
              <a:rPr lang="en-US" sz="2500" dirty="0" smtClean="0"/>
              <a:t>set (not </a:t>
            </a:r>
            <a:r>
              <a:rPr lang="en-US" sz="2500" dirty="0"/>
              <a:t>a </a:t>
            </a:r>
            <a:r>
              <a:rPr lang="en-US" sz="2500" dirty="0" smtClean="0"/>
              <a:t>graph). </a:t>
            </a:r>
            <a:endParaRPr lang="en-US" sz="25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3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r>
              <a:rPr lang="en-US" dirty="0"/>
              <a:t>Sometimes, the search space S (which as we remember is simply a set) is equipped with a </a:t>
            </a:r>
            <a:r>
              <a:rPr lang="en-US" b="1" dirty="0"/>
              <a:t>neighborhood relation</a:t>
            </a:r>
            <a:r>
              <a:rPr lang="en-US" dirty="0"/>
              <a:t> (called also </a:t>
            </a:r>
            <a:r>
              <a:rPr lang="en-US" b="1" dirty="0"/>
              <a:t>successor relation</a:t>
            </a:r>
            <a:r>
              <a:rPr lang="en-US" dirty="0"/>
              <a:t>) </a:t>
            </a:r>
            <a:r>
              <a:rPr lang="en-US" i="1" dirty="0"/>
              <a:t>N: S</a:t>
            </a:r>
            <a:r>
              <a:rPr lang="en-US" i="1" dirty="0">
                <a:sym typeface="Wingdings"/>
              </a:rPr>
              <a:t></a:t>
            </a:r>
            <a:r>
              <a:rPr lang="en-US" i="1" dirty="0" smtClean="0"/>
              <a:t>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Equivalently</a:t>
            </a:r>
            <a:r>
              <a:rPr lang="en-US" dirty="0"/>
              <a:t>, one can think of a neighborhood function </a:t>
            </a:r>
            <a:r>
              <a:rPr lang="en-US" i="1" dirty="0"/>
              <a:t>N: </a:t>
            </a:r>
            <a:r>
              <a:rPr lang="en-US" i="1" dirty="0" err="1"/>
              <a:t>S</a:t>
            </a:r>
            <a:r>
              <a:rPr lang="en-US" i="1" dirty="0" err="1">
                <a:sym typeface="Wingdings"/>
              </a:rPr>
              <a:t></a:t>
            </a:r>
            <a:r>
              <a:rPr lang="en-US" i="1" dirty="0" err="1"/>
              <a:t>Pow</a:t>
            </a:r>
            <a:r>
              <a:rPr lang="en-US" i="1" dirty="0"/>
              <a:t>(S)</a:t>
            </a:r>
            <a:r>
              <a:rPr lang="en-US" dirty="0"/>
              <a:t> which, for each feasible solution </a:t>
            </a:r>
            <a:r>
              <a:rPr lang="en-US" i="1" dirty="0" err="1"/>
              <a:t>s</a:t>
            </a:r>
            <a:r>
              <a:rPr lang="en-US" i="1" dirty="0" err="1">
                <a:sym typeface="Symbol"/>
              </a:rPr>
              <a:t></a:t>
            </a:r>
            <a:r>
              <a:rPr lang="en-US" i="1" dirty="0" err="1"/>
              <a:t>S</a:t>
            </a:r>
            <a:r>
              <a:rPr lang="en-US" dirty="0"/>
              <a:t> defines a set of neighbors of </a:t>
            </a:r>
            <a:r>
              <a:rPr lang="en-US" i="1" dirty="0"/>
              <a:t>s, N(s)</a:t>
            </a:r>
            <a:r>
              <a:rPr lang="en-US" i="1" dirty="0">
                <a:sym typeface="Symbol"/>
              </a:rPr>
              <a:t></a:t>
            </a:r>
            <a:r>
              <a:rPr lang="en-US" i="1" dirty="0"/>
              <a:t>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neighborhood relation </a:t>
            </a:r>
            <a:r>
              <a:rPr lang="en-US" i="1" dirty="0"/>
              <a:t>may</a:t>
            </a:r>
            <a:r>
              <a:rPr lang="en-US" dirty="0"/>
              <a:t> be based on some kind of </a:t>
            </a:r>
            <a:r>
              <a:rPr lang="en-US" dirty="0" smtClean="0"/>
              <a:t>similarity/distance </a:t>
            </a:r>
            <a:r>
              <a:rPr lang="en-US" dirty="0"/>
              <a:t>between </a:t>
            </a:r>
            <a:r>
              <a:rPr lang="en-US" dirty="0" smtClean="0"/>
              <a:t>solutions.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6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/>
          <a:p>
            <a:r>
              <a:rPr lang="en-US" dirty="0" smtClean="0"/>
              <a:t>The neighborhood relation </a:t>
            </a:r>
            <a:r>
              <a:rPr lang="en-US" dirty="0"/>
              <a:t>is used when solving </a:t>
            </a:r>
            <a:r>
              <a:rPr lang="en-US" dirty="0" smtClean="0"/>
              <a:t>a search problem </a:t>
            </a:r>
            <a:r>
              <a:rPr lang="en-US" dirty="0"/>
              <a:t>using a </a:t>
            </a:r>
            <a:r>
              <a:rPr lang="en-US" dirty="0">
                <a:solidFill>
                  <a:srgbClr val="FF0000"/>
                </a:solidFill>
              </a:rPr>
              <a:t>local search </a:t>
            </a:r>
            <a:r>
              <a:rPr lang="en-US" dirty="0" smtClean="0"/>
              <a:t>algorithm.</a:t>
            </a:r>
            <a:endParaRPr lang="en-US" dirty="0"/>
          </a:p>
          <a:p>
            <a:r>
              <a:rPr lang="en-US" dirty="0"/>
              <a:t>Utilizing the neighborhood relation, we can “upgrade” the search space (a set) into a </a:t>
            </a:r>
            <a:r>
              <a:rPr lang="en-US" b="1" dirty="0">
                <a:solidFill>
                  <a:srgbClr val="FF0000"/>
                </a:solidFill>
              </a:rPr>
              <a:t>search graph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(called also a </a:t>
            </a:r>
            <a:r>
              <a:rPr lang="en-US" b="1" dirty="0"/>
              <a:t>neighborhood graph</a:t>
            </a:r>
            <a:r>
              <a:rPr lang="en-US" dirty="0"/>
              <a:t>) </a:t>
            </a:r>
            <a:r>
              <a:rPr lang="en-US" dirty="0" smtClean="0"/>
              <a:t>which </a:t>
            </a:r>
            <a:r>
              <a:rPr lang="en-US" dirty="0"/>
              <a:t>is a directed graph with a node set </a:t>
            </a:r>
            <a:r>
              <a:rPr lang="en-US" i="1" dirty="0"/>
              <a:t>S</a:t>
            </a:r>
            <a:r>
              <a:rPr lang="en-US" dirty="0"/>
              <a:t> and an arrow from node </a:t>
            </a:r>
            <a:r>
              <a:rPr lang="en-US" i="1" dirty="0"/>
              <a:t>s</a:t>
            </a:r>
            <a:r>
              <a:rPr lang="en-US" dirty="0"/>
              <a:t> to node </a:t>
            </a:r>
            <a:r>
              <a:rPr lang="en-US" i="1" dirty="0"/>
              <a:t>s’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s’ </a:t>
            </a:r>
            <a:r>
              <a:rPr lang="en-US" dirty="0"/>
              <a:t>is a neighbor of </a:t>
            </a:r>
            <a:r>
              <a:rPr lang="en-US" i="1" dirty="0"/>
              <a:t>s</a:t>
            </a:r>
            <a:r>
              <a:rPr lang="en-US" dirty="0"/>
              <a:t>, i.e., </a:t>
            </a:r>
            <a:r>
              <a:rPr lang="en-US" i="1" dirty="0" err="1"/>
              <a:t>s’</a:t>
            </a:r>
            <a:r>
              <a:rPr lang="en-US" i="1" dirty="0" err="1">
                <a:sym typeface="Symbol"/>
              </a:rPr>
              <a:t></a:t>
            </a:r>
            <a:r>
              <a:rPr lang="en-US" i="1" dirty="0" err="1"/>
              <a:t>N</a:t>
            </a:r>
            <a:r>
              <a:rPr lang="en-US" i="1" dirty="0"/>
              <a:t>(s).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Instead </a:t>
            </a:r>
            <a:r>
              <a:rPr lang="en-US" dirty="0"/>
              <a:t>of a search graph one may use a </a:t>
            </a:r>
            <a:r>
              <a:rPr lang="en-US" dirty="0" smtClean="0"/>
              <a:t>search tree.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9E2DB9-1041-4185-BCD9-790A047FCA0A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451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CA" smtClean="0"/>
              <a:t>Typical Growth Rates </a:t>
            </a:r>
            <a:r>
              <a:rPr lang="en-CA" sz="1600" smtClean="0"/>
              <a:t>(Most Common Efficiency Functions)</a:t>
            </a:r>
            <a:endParaRPr lang="en-US" sz="1600" smtClean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2A59B42-F9BF-4835-83E7-09A844FECB2F}" type="slidenum">
              <a:rPr lang="en-US" altLang="en-US" sz="1200">
                <a:latin typeface="+mj-lt"/>
              </a:rPr>
              <a:pPr algn="r">
                <a:defRPr/>
              </a:pPr>
              <a:t>4</a:t>
            </a:fld>
            <a:endParaRPr lang="en-US" altLang="en-US" sz="1200">
              <a:latin typeface="+mj-lt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90600"/>
            <a:ext cx="6858000" cy="58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1828800" y="1752600"/>
            <a:ext cx="4343400" cy="38862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11314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Hard problems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400" y="182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Easy problems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498455F-0044-4010-94BD-49DE86DCB8BA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957637" cy="2553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10665"/>
            <a:ext cx="3624262" cy="265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10200" y="144101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space is a 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59306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Solution space is a graph</a:t>
            </a:r>
          </a:p>
          <a:p>
            <a:endParaRPr lang="en-US" dirty="0"/>
          </a:p>
          <a:p>
            <a:r>
              <a:rPr lang="en-US" dirty="0" smtClean="0"/>
              <a:t>N(1) = {2,4}</a:t>
            </a:r>
          </a:p>
          <a:p>
            <a:r>
              <a:rPr lang="en-US" dirty="0" smtClean="0"/>
              <a:t>N(2) = </a:t>
            </a:r>
            <a:r>
              <a:rPr lang="en-US" dirty="0" smtClean="0">
                <a:sym typeface="Symbol"/>
              </a:rPr>
              <a:t></a:t>
            </a:r>
          </a:p>
          <a:p>
            <a:r>
              <a:rPr lang="en-US" dirty="0" smtClean="0"/>
              <a:t>N(3) </a:t>
            </a:r>
            <a:r>
              <a:rPr lang="en-US" dirty="0"/>
              <a:t>= {</a:t>
            </a:r>
            <a:r>
              <a:rPr lang="en-US" dirty="0" smtClean="0"/>
              <a:t>2}</a:t>
            </a:r>
            <a:endParaRPr lang="en-US" dirty="0"/>
          </a:p>
          <a:p>
            <a:r>
              <a:rPr lang="en-US" dirty="0" smtClean="0"/>
              <a:t>N(4) </a:t>
            </a:r>
            <a:r>
              <a:rPr lang="en-US" dirty="0"/>
              <a:t>= </a:t>
            </a:r>
            <a:r>
              <a:rPr lang="en-US" dirty="0" smtClean="0"/>
              <a:t>{1,3,5}</a:t>
            </a:r>
            <a:endParaRPr lang="en-US" dirty="0"/>
          </a:p>
          <a:p>
            <a:r>
              <a:rPr lang="en-US" dirty="0" smtClean="0"/>
              <a:t>N(5) </a:t>
            </a:r>
            <a:r>
              <a:rPr lang="en-US" dirty="0"/>
              <a:t>=  </a:t>
            </a:r>
            <a:r>
              <a:rPr lang="en-US" dirty="0">
                <a:sym typeface="Symbol"/>
              </a:rPr>
              <a:t>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62001" y="4038600"/>
            <a:ext cx="1066799" cy="70863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63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Neighborhood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102"/>
          <a:stretch/>
        </p:blipFill>
        <p:spPr>
          <a:xfrm>
            <a:off x="457200" y="990600"/>
            <a:ext cx="8001000" cy="4885597"/>
          </a:xfrm>
        </p:spPr>
      </p:pic>
      <p:sp>
        <p:nvSpPr>
          <p:cNvPr id="5" name="TextBox 4"/>
          <p:cNvSpPr txBox="1"/>
          <p:nvPr/>
        </p:nvSpPr>
        <p:spPr>
          <a:xfrm>
            <a:off x="4648200" y="529726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– neighborhood</a:t>
            </a:r>
          </a:p>
          <a:p>
            <a:r>
              <a:rPr lang="en-US" dirty="0" smtClean="0"/>
              <a:t>L – legal moves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94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Classifications of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lvl="0"/>
            <a:r>
              <a:rPr lang="en-US" sz="2000" b="1" dirty="0"/>
              <a:t>Uninformed (exhaustive, blind, naïve) search</a:t>
            </a:r>
            <a:r>
              <a:rPr lang="en-US" sz="2000" dirty="0"/>
              <a:t> – no problem-dependent knowledge is used, and generally the whole state space is explored. Classical examples are breadth-first search, depth-first search with leap-frogging, depth-first search with backtracking, iterative deepening, uniform-cost search (arrows have been assigned costs), etc.</a:t>
            </a:r>
          </a:p>
          <a:p>
            <a:pPr lvl="0"/>
            <a:r>
              <a:rPr lang="en-US" sz="2000" b="1" dirty="0"/>
              <a:t>Improved uninformed search</a:t>
            </a:r>
            <a:r>
              <a:rPr lang="en-US" sz="2000" dirty="0"/>
              <a:t> - some problem-independent strategies for reducing the size of the explored part of the state space are utilized. A typical example is the Branch-and-Bound strategy</a:t>
            </a:r>
            <a:r>
              <a:rPr lang="en-US" sz="2000" dirty="0" smtClean="0"/>
              <a:t>. (Some authors include here backtracking)</a:t>
            </a:r>
            <a:endParaRPr lang="en-US" sz="2000" dirty="0"/>
          </a:p>
          <a:p>
            <a:pPr lvl="0"/>
            <a:r>
              <a:rPr lang="en-US" sz="2000" b="1" dirty="0"/>
              <a:t>Informed search</a:t>
            </a:r>
            <a:r>
              <a:rPr lang="en-US" sz="2000" dirty="0"/>
              <a:t> – problem-dependent knowledge is exploited in order to direct the search and avoid exploring unpromising parts of the state space. This is achieved by introducing a problem-dependent heuristic function. This group includes numerous heuristic </a:t>
            </a:r>
            <a:r>
              <a:rPr lang="en-US" sz="2000" dirty="0" smtClean="0"/>
              <a:t>algorithms studied in Artificial Intelligence and Combinatorial Optimization.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881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sz="3600" dirty="0" smtClean="0"/>
              <a:t>Two Kinds </a:t>
            </a:r>
            <a:r>
              <a:rPr lang="en-US" sz="3600" dirty="0"/>
              <a:t>of </a:t>
            </a:r>
            <a:r>
              <a:rPr lang="en-US" sz="3600" dirty="0" smtClean="0"/>
              <a:t>Presentation of </a:t>
            </a:r>
            <a:r>
              <a:rPr lang="en-US" sz="3600" dirty="0"/>
              <a:t>the </a:t>
            </a:r>
            <a:r>
              <a:rPr lang="en-US" sz="3600" dirty="0" smtClean="0"/>
              <a:t>State Space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4530725"/>
          </a:xfrm>
        </p:spPr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t </a:t>
            </a:r>
            <a:r>
              <a:rPr lang="en-US" sz="2800" dirty="0"/>
              <a:t>is useful to note that there are two main kinds of definition of the state </a:t>
            </a:r>
            <a:r>
              <a:rPr lang="en-US" sz="2800" dirty="0" smtClean="0"/>
              <a:t>space: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incremental formulation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the problem through a state space a state represents certain partial solution (i.e., only some of the components of a solution); the search typically starts from an “empty” state and an action (arrow in the search graph) corresponds to augmenting the state description usually adding the value of a new component. </a:t>
            </a:r>
            <a:r>
              <a:rPr lang="en-US" sz="2000" dirty="0" smtClean="0"/>
              <a:t>A classic example of this approach is the state space for the 8-queen problem where in the initial state no queens are placed, and each transition corresponds to adding a queen in the next empty row. 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contrast, in a </a:t>
            </a:r>
            <a:r>
              <a:rPr lang="en-US" sz="2000" b="1" dirty="0">
                <a:solidFill>
                  <a:srgbClr val="FF0000"/>
                </a:solidFill>
              </a:rPr>
              <a:t>complete-state formulation </a:t>
            </a:r>
            <a:r>
              <a:rPr lang="en-US" sz="2000" dirty="0"/>
              <a:t>we start with a complete solution (e.g., all 8 queens placed but possibly some pairs of queens attacking each </a:t>
            </a:r>
            <a:r>
              <a:rPr lang="en-US" sz="2000" dirty="0" smtClean="0"/>
              <a:t>other) </a:t>
            </a:r>
            <a:r>
              <a:rPr lang="en-US" sz="2000" dirty="0"/>
              <a:t>and performing changes on the current solution in order to arrive at a final solution (with no attacking pairs, or an optimal solution in optimization problems).</a:t>
            </a:r>
          </a:p>
        </p:txBody>
      </p:sp>
    </p:spTree>
    <p:extLst>
      <p:ext uri="{BB962C8B-B14F-4D97-AF65-F5344CB8AC3E}">
        <p14:creationId xmlns:p14="http://schemas.microsoft.com/office/powerpoint/2010/main" val="360218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4"/>
          <a:stretch/>
        </p:blipFill>
        <p:spPr bwMode="auto">
          <a:xfrm>
            <a:off x="438150" y="381000"/>
            <a:ext cx="8352352" cy="514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4008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Modified from: </a:t>
            </a:r>
            <a:r>
              <a:rPr lang="en-US" dirty="0" err="1" smtClean="0"/>
              <a:t>Talbi</a:t>
            </a:r>
            <a:r>
              <a:rPr lang="en-US" dirty="0" smtClean="0"/>
              <a:t> – Metaheuristics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67000" y="423446"/>
            <a:ext cx="5181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Deterministic algorithms for solving hard problems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57352" y="2677180"/>
            <a:ext cx="128144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Exact heuristic</a:t>
            </a:r>
          </a:p>
          <a:p>
            <a:r>
              <a:rPr lang="en-US" sz="1200" dirty="0" smtClean="0"/>
              <a:t> algorithms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00352" y="2438400"/>
            <a:ext cx="1129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Approximate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423446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Recall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8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"/>
            <a:ext cx="7598966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29200" y="31788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Levitin</a:t>
            </a:r>
            <a:r>
              <a:rPr lang="en-US" sz="2400" dirty="0" smtClean="0">
                <a:solidFill>
                  <a:srgbClr val="FF0000"/>
                </a:solidFill>
              </a:rPr>
              <a:t> 3</a:t>
            </a:r>
            <a:r>
              <a:rPr lang="en-US" sz="2400" baseline="30000" dirty="0" smtClean="0">
                <a:solidFill>
                  <a:srgbClr val="FF0000"/>
                </a:solidFill>
              </a:rPr>
              <a:t>rd</a:t>
            </a:r>
            <a:r>
              <a:rPr lang="en-US" sz="2400" dirty="0" smtClean="0">
                <a:solidFill>
                  <a:srgbClr val="FF0000"/>
                </a:solidFill>
              </a:rPr>
              <a:t> ed.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990600" y="1219200"/>
            <a:ext cx="0" cy="13716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3048000"/>
            <a:ext cx="0" cy="9144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90600" y="4343400"/>
            <a:ext cx="0" cy="38100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200" y="168183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762000" y="1219200"/>
            <a:ext cx="228600" cy="1371600"/>
          </a:xfrm>
          <a:prstGeom prst="leftBrac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" y="2983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exact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2004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</a:t>
            </a:r>
            <a:r>
              <a:rPr lang="en-US" sz="1400" dirty="0" smtClean="0">
                <a:solidFill>
                  <a:srgbClr val="00B050"/>
                </a:solidFill>
              </a:rPr>
              <a:t>ften </a:t>
            </a:r>
            <a:r>
              <a:rPr lang="en-US" sz="1400" dirty="0" err="1" smtClean="0">
                <a:solidFill>
                  <a:srgbClr val="00B050"/>
                </a:solidFill>
              </a:rPr>
              <a:t>appr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5769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o</a:t>
            </a:r>
            <a:r>
              <a:rPr lang="en-US" sz="1400" dirty="0" smtClean="0">
                <a:solidFill>
                  <a:srgbClr val="00B050"/>
                </a:solidFill>
              </a:rPr>
              <a:t>ften </a:t>
            </a:r>
            <a:r>
              <a:rPr lang="en-US" sz="1400" dirty="0" err="1" smtClean="0">
                <a:solidFill>
                  <a:srgbClr val="00B050"/>
                </a:solidFill>
              </a:rPr>
              <a:t>appr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3733800"/>
            <a:ext cx="388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l</a:t>
            </a:r>
            <a:r>
              <a:rPr lang="en-US" sz="1600" dirty="0" smtClean="0">
                <a:solidFill>
                  <a:srgbClr val="00B050"/>
                </a:solidFill>
              </a:rPr>
              <a:t>ocal search, complete-state formulation  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3352800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 heuristic, </a:t>
            </a:r>
            <a:r>
              <a:rPr lang="en-US" sz="1600" dirty="0">
                <a:solidFill>
                  <a:srgbClr val="00B050"/>
                </a:solidFill>
              </a:rPr>
              <a:t>local </a:t>
            </a:r>
            <a:r>
              <a:rPr lang="en-US" sz="1600" dirty="0" smtClean="0">
                <a:solidFill>
                  <a:srgbClr val="00B050"/>
                </a:solidFill>
              </a:rPr>
              <a:t>search, incremental formulation 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4600" y="4800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Mentioned: randomized algorithms, quantum computing, DNA computing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53200" y="4343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See next page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59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"/>
            <a:ext cx="6969716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505200" y="880646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</a:t>
            </a:r>
            <a:r>
              <a:rPr lang="en-US" sz="1600" dirty="0" smtClean="0">
                <a:solidFill>
                  <a:srgbClr val="00B050"/>
                </a:solidFill>
              </a:rPr>
              <a:t>ere local search, incremental formulation  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2514600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improved uninformed search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057400" y="4191000"/>
            <a:ext cx="14478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7813"/>
            <a:ext cx="8763000" cy="1139825"/>
          </a:xfrm>
        </p:spPr>
        <p:txBody>
          <a:bodyPr/>
          <a:lstStyle/>
          <a:p>
            <a:r>
              <a:rPr lang="en-US" dirty="0" smtClean="0"/>
              <a:t>Recall: Basic asymptotic efficiency classes</a:t>
            </a:r>
          </a:p>
        </p:txBody>
      </p:sp>
      <p:graphicFrame>
        <p:nvGraphicFramePr>
          <p:cNvPr id="265255" name="Group 39"/>
          <p:cNvGraphicFramePr>
            <a:graphicFrameLocks noGrp="1"/>
          </p:cNvGraphicFramePr>
          <p:nvPr/>
        </p:nvGraphicFramePr>
        <p:xfrm>
          <a:off x="1295400" y="1219200"/>
          <a:ext cx="7010400" cy="495300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</a:tblGrid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 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 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n-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log</a:t>
                      </a: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-n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endParaRPr kumimoji="1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quadratic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cubic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2</a:t>
                      </a:r>
                      <a:r>
                        <a:rPr kumimoji="1" lang="en-US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exponential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9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n</a:t>
                      </a: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!</a:t>
                      </a:r>
                      <a:endParaRPr kumimoji="1" lang="en-US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</a:rPr>
                        <a:t>factorial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6" name="Line 40"/>
          <p:cNvSpPr>
            <a:spLocks noChangeShapeType="1"/>
          </p:cNvSpPr>
          <p:nvPr/>
        </p:nvSpPr>
        <p:spPr bwMode="auto">
          <a:xfrm>
            <a:off x="1295400" y="4953000"/>
            <a:ext cx="7010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91200" y="3200400"/>
            <a:ext cx="17526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linearithmic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00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5CF56F-A0D1-4B5D-9529-7F0EF7C035A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895600"/>
            <a:ext cx="6400800" cy="3581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4191000" y="-1905000"/>
            <a:ext cx="1219200" cy="6400800"/>
          </a:xfrm>
          <a:prstGeom prst="rightBrace">
            <a:avLst/>
          </a:prstGeom>
          <a:noFill/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2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problems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95800" y="2895600"/>
            <a:ext cx="0" cy="3581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752600" y="1992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>
            <a:off x="2819400" y="1143000"/>
            <a:ext cx="457200" cy="2895600"/>
          </a:xfrm>
          <a:prstGeom prst="rightBrace">
            <a:avLst/>
          </a:prstGeom>
          <a:noFill/>
          <a:ln w="222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355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Unsolvable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 bwMode="auto">
          <a:xfrm>
            <a:off x="1600200" y="4686300"/>
            <a:ext cx="2895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00200" y="359306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Tractable (easy) </a:t>
            </a:r>
            <a:r>
              <a:rPr lang="en-US" b="1" dirty="0" smtClean="0">
                <a:solidFill>
                  <a:srgbClr val="FFFF00"/>
                </a:solidFill>
              </a:rPr>
              <a:t>problems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0" y="52694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Intractable (hard)  problems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9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vs. Intractable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polynomial time algorithm </a:t>
            </a:r>
            <a:r>
              <a:rPr lang="en-US" dirty="0" smtClean="0"/>
              <a:t>is one whose efficiency is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 smtClean="0"/>
              <a:t>) </a:t>
            </a:r>
            <a:r>
              <a:rPr lang="en-US" dirty="0" smtClean="0"/>
              <a:t>for some </a:t>
            </a:r>
            <a:r>
              <a:rPr lang="en-US" dirty="0" smtClean="0"/>
              <a:t>positive constant c</a:t>
            </a:r>
          </a:p>
          <a:p>
            <a:pPr lvl="1"/>
            <a:r>
              <a:rPr lang="en-US" dirty="0" smtClean="0"/>
              <a:t>Even if the efficiency is better, algorithm is also </a:t>
            </a:r>
            <a:r>
              <a:rPr lang="en-US" dirty="0"/>
              <a:t>O(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 smtClean="0"/>
              <a:t>) </a:t>
            </a:r>
            <a:endParaRPr lang="en-US" dirty="0" smtClean="0"/>
          </a:p>
          <a:p>
            <a:r>
              <a:rPr lang="en-US" dirty="0" smtClean="0"/>
              <a:t>Any algorithm whose time complexity cannot be so bounded is called an </a:t>
            </a:r>
            <a:r>
              <a:rPr lang="en-US" dirty="0">
                <a:solidFill>
                  <a:srgbClr val="FF0000"/>
                </a:solidFill>
              </a:rPr>
              <a:t>exponential time algorithm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is the class of problems for which a polynomial-time algorithm  exists.</a:t>
            </a:r>
          </a:p>
          <a:p>
            <a:r>
              <a:rPr lang="en-US" dirty="0" smtClean="0"/>
              <a:t>A problem is outside P if no algorithm exists that solves it in polynomial time.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 problem being in P means it is tractable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1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5CF56F-A0D1-4B5D-9529-7F0EF7C035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895600"/>
            <a:ext cx="6400800" cy="3581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 rot="16200000">
            <a:off x="4191000" y="-1905000"/>
            <a:ext cx="1219200" cy="6400800"/>
          </a:xfrm>
          <a:prstGeom prst="rightBrace">
            <a:avLst/>
          </a:prstGeom>
          <a:noFill/>
          <a:ln w="2222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28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All problems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495800" y="2895600"/>
            <a:ext cx="0" cy="3581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752600" y="19928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9" name="Right Brace 8"/>
          <p:cNvSpPr/>
          <p:nvPr/>
        </p:nvSpPr>
        <p:spPr bwMode="auto">
          <a:xfrm rot="16200000">
            <a:off x="2819400" y="1143000"/>
            <a:ext cx="457200" cy="2895600"/>
          </a:xfrm>
          <a:prstGeom prst="rightBrace">
            <a:avLst/>
          </a:prstGeom>
          <a:noFill/>
          <a:ln w="22225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35506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9900"/>
                </a:solidFill>
              </a:rPr>
              <a:t>Unsolvable problems</a:t>
            </a:r>
            <a:endParaRPr lang="en-US" b="1" dirty="0">
              <a:solidFill>
                <a:srgbClr val="009900"/>
              </a:solidFill>
            </a:endParaRPr>
          </a:p>
        </p:txBody>
      </p:sp>
      <p:cxnSp>
        <p:nvCxnSpPr>
          <p:cNvPr id="13" name="Straight Connector 12"/>
          <p:cNvCxnSpPr>
            <a:stCxn id="3" idx="1"/>
          </p:cNvCxnSpPr>
          <p:nvPr/>
        </p:nvCxnSpPr>
        <p:spPr bwMode="auto">
          <a:xfrm>
            <a:off x="1600200" y="4686300"/>
            <a:ext cx="2895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1600200" y="3593068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Tractable (easy) </a:t>
            </a:r>
            <a:r>
              <a:rPr lang="en-US" b="1" dirty="0" smtClean="0">
                <a:solidFill>
                  <a:srgbClr val="FFFF00"/>
                </a:solidFill>
              </a:rPr>
              <a:t>problems =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roblems in 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0" y="526946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Intractable (hard)  problems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9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5868</TotalTime>
  <Words>2323</Words>
  <Application>Microsoft Office PowerPoint</Application>
  <PresentationFormat>On-screen Show (4:3)</PresentationFormat>
  <Paragraphs>222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Edge</vt:lpstr>
      <vt:lpstr>Lecture 11b  Introduction to Algorithm Design   </vt:lpstr>
      <vt:lpstr>Recall: Problems</vt:lpstr>
      <vt:lpstr>Recall: Problems</vt:lpstr>
      <vt:lpstr>Typical Growth Rates (Most Common Efficiency Functions)</vt:lpstr>
      <vt:lpstr>Recall: Basic asymptotic efficiency classes</vt:lpstr>
      <vt:lpstr>PowerPoint Presentation</vt:lpstr>
      <vt:lpstr>Tractable vs. Intractable problems</vt:lpstr>
      <vt:lpstr>Complexity Class P</vt:lpstr>
      <vt:lpstr>PowerPoint Presentation</vt:lpstr>
      <vt:lpstr>Tractable vs. Intractable problems</vt:lpstr>
      <vt:lpstr>Tractable vs. Intractable problems</vt:lpstr>
      <vt:lpstr>PowerPoint Presentation</vt:lpstr>
      <vt:lpstr>PowerPoint Presentation</vt:lpstr>
      <vt:lpstr>PowerPoint Presentation</vt:lpstr>
      <vt:lpstr>Recall from midterm</vt:lpstr>
      <vt:lpstr>Recall from midterm</vt:lpstr>
      <vt:lpstr>Recall: Tractable vs. Intractable problems</vt:lpstr>
      <vt:lpstr>Tractable vs. Intractable problems</vt:lpstr>
      <vt:lpstr>PowerPoint Presentation</vt:lpstr>
      <vt:lpstr>Tractable vs. Intractable problems</vt:lpstr>
      <vt:lpstr>PowerPoint Presentation</vt:lpstr>
      <vt:lpstr>Recall: Tractable vs. Intractable problems</vt:lpstr>
      <vt:lpstr>Tractable vs. Intractable problems</vt:lpstr>
      <vt:lpstr>PowerPoint Presentation</vt:lpstr>
      <vt:lpstr>Dealing with hard problems</vt:lpstr>
      <vt:lpstr>Dealing with Hard Problems</vt:lpstr>
      <vt:lpstr>Dealing with Hard Problems</vt:lpstr>
      <vt:lpstr>Classification of Algorithms (especially when dealing with hard problems)</vt:lpstr>
      <vt:lpstr>Approximate Algorithms</vt:lpstr>
      <vt:lpstr>PowerPoint Presentation</vt:lpstr>
      <vt:lpstr>Approximate Algorithms</vt:lpstr>
      <vt:lpstr>Heuristic Algorithms</vt:lpstr>
      <vt:lpstr>Recall: Dealing with Hard Problems</vt:lpstr>
      <vt:lpstr>Randomized Algorithms</vt:lpstr>
      <vt:lpstr>Other Classifications of Search</vt:lpstr>
      <vt:lpstr>Recall search space and neighborhood  </vt:lpstr>
      <vt:lpstr>Output-solution assumption in search algorithms</vt:lpstr>
      <vt:lpstr>Neighborhood</vt:lpstr>
      <vt:lpstr>Neighborhood</vt:lpstr>
      <vt:lpstr>PowerPoint Presentation</vt:lpstr>
      <vt:lpstr>Neighborhood</vt:lpstr>
      <vt:lpstr>Other Classifications of Search</vt:lpstr>
      <vt:lpstr>Two Kinds of Presentation of the State Space</vt:lpstr>
      <vt:lpstr>PowerPoint Presentation</vt:lpstr>
      <vt:lpstr>PowerPoint Presentation</vt:lpstr>
      <vt:lpstr>PowerPoint Presentation</vt:lpstr>
    </vt:vector>
  </TitlesOfParts>
  <Company>Unknown 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Parul Chaturvedi</dc:creator>
  <cp:lastModifiedBy>Kostadin Kratchanov</cp:lastModifiedBy>
  <cp:revision>292</cp:revision>
  <cp:lastPrinted>2013-04-30T06:16:08Z</cp:lastPrinted>
  <dcterms:created xsi:type="dcterms:W3CDTF">2004-05-04T15:13:55Z</dcterms:created>
  <dcterms:modified xsi:type="dcterms:W3CDTF">2013-04-30T06:26:52Z</dcterms:modified>
</cp:coreProperties>
</file>