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293" r:id="rId2"/>
    <p:sldId id="382" r:id="rId3"/>
    <p:sldId id="383" r:id="rId4"/>
    <p:sldId id="358" r:id="rId5"/>
    <p:sldId id="369" r:id="rId6"/>
    <p:sldId id="295" r:id="rId7"/>
    <p:sldId id="318" r:id="rId8"/>
    <p:sldId id="359" r:id="rId9"/>
    <p:sldId id="319" r:id="rId10"/>
    <p:sldId id="312" r:id="rId11"/>
    <p:sldId id="314" r:id="rId12"/>
    <p:sldId id="313" r:id="rId13"/>
    <p:sldId id="296" r:id="rId14"/>
    <p:sldId id="270" r:id="rId15"/>
    <p:sldId id="294" r:id="rId16"/>
    <p:sldId id="363" r:id="rId17"/>
    <p:sldId id="361" r:id="rId18"/>
    <p:sldId id="370" r:id="rId19"/>
    <p:sldId id="337" r:id="rId20"/>
    <p:sldId id="271" r:id="rId21"/>
    <p:sldId id="362" r:id="rId22"/>
    <p:sldId id="377" r:id="rId23"/>
    <p:sldId id="364" r:id="rId24"/>
    <p:sldId id="297" r:id="rId25"/>
    <p:sldId id="374" r:id="rId26"/>
    <p:sldId id="298" r:id="rId27"/>
    <p:sldId id="315" r:id="rId28"/>
    <p:sldId id="316" r:id="rId29"/>
    <p:sldId id="299" r:id="rId30"/>
    <p:sldId id="300" r:id="rId31"/>
    <p:sldId id="365" r:id="rId32"/>
    <p:sldId id="301" r:id="rId33"/>
    <p:sldId id="323" r:id="rId34"/>
    <p:sldId id="322" r:id="rId35"/>
    <p:sldId id="302" r:id="rId36"/>
    <p:sldId id="366" r:id="rId37"/>
    <p:sldId id="367" r:id="rId38"/>
    <p:sldId id="304" r:id="rId39"/>
    <p:sldId id="305" r:id="rId40"/>
    <p:sldId id="336" r:id="rId41"/>
    <p:sldId id="303" r:id="rId42"/>
    <p:sldId id="306" r:id="rId43"/>
    <p:sldId id="324" r:id="rId44"/>
    <p:sldId id="325" r:id="rId45"/>
    <p:sldId id="339" r:id="rId46"/>
    <p:sldId id="368" r:id="rId47"/>
    <p:sldId id="340" r:id="rId48"/>
    <p:sldId id="341" r:id="rId49"/>
    <p:sldId id="308" r:id="rId50"/>
    <p:sldId id="309" r:id="rId51"/>
    <p:sldId id="310" r:id="rId52"/>
    <p:sldId id="283" r:id="rId53"/>
    <p:sldId id="290" r:id="rId54"/>
    <p:sldId id="327" r:id="rId55"/>
    <p:sldId id="332" r:id="rId56"/>
    <p:sldId id="328" r:id="rId57"/>
    <p:sldId id="329" r:id="rId58"/>
    <p:sldId id="330" r:id="rId59"/>
    <p:sldId id="331" r:id="rId60"/>
    <p:sldId id="285" r:id="rId61"/>
    <p:sldId id="317" r:id="rId62"/>
    <p:sldId id="343" r:id="rId63"/>
    <p:sldId id="344" r:id="rId64"/>
    <p:sldId id="371" r:id="rId65"/>
    <p:sldId id="334" r:id="rId66"/>
    <p:sldId id="376" r:id="rId67"/>
    <p:sldId id="375" r:id="rId68"/>
    <p:sldId id="378" r:id="rId69"/>
    <p:sldId id="379" r:id="rId70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CC0000"/>
    <a:srgbClr val="FF6600"/>
    <a:srgbClr val="CCFF99"/>
    <a:srgbClr val="FFCC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80" autoAdjust="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36" y="285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5139F931-91E3-4382-A44F-084080A07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9332" name="Rectangle 6"/>
          <p:cNvSpPr>
            <a:spLocks noChangeArrowheads="1"/>
          </p:cNvSpPr>
          <p:nvPr/>
        </p:nvSpPr>
        <p:spPr bwMode="auto">
          <a:xfrm>
            <a:off x="533400" y="304800"/>
            <a:ext cx="38163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243" tIns="50122" rIns="100243" bIns="50122"/>
          <a:lstStyle/>
          <a:p>
            <a:pPr algn="l" defTabSz="1003300"/>
            <a:r>
              <a:rPr lang="en-US" sz="1800" b="1" i="1"/>
              <a:t>Design and Analysis of Algorithms</a:t>
            </a:r>
          </a:p>
        </p:txBody>
      </p:sp>
      <p:sp>
        <p:nvSpPr>
          <p:cNvPr id="99333" name="Rectangle 7"/>
          <p:cNvSpPr>
            <a:spLocks noChangeArrowheads="1"/>
          </p:cNvSpPr>
          <p:nvPr/>
        </p:nvSpPr>
        <p:spPr bwMode="auto">
          <a:xfrm>
            <a:off x="4322763" y="304800"/>
            <a:ext cx="2382837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243" tIns="50122" rIns="100243" bIns="50122"/>
          <a:lstStyle/>
          <a:p>
            <a:pPr algn="r" defTabSz="1003300"/>
            <a:r>
              <a:rPr lang="en-US" sz="1800" b="1" i="1"/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406129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661A9C7A-5829-4EAC-8AEC-59D8C2914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FDD0B1-CFC0-43D7-8CB3-D9B7C9E02769}" type="slidenum">
              <a:rPr lang="en-US" sz="1200" smtClean="0"/>
              <a:pPr/>
              <a:t>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B9A60A-BDC3-48A2-B370-763CEB9F0BD8}" type="slidenum">
              <a:rPr lang="en-US" sz="1200" smtClean="0"/>
              <a:pPr/>
              <a:t>30</a:t>
            </a:fld>
            <a:endParaRPr lang="en-US" sz="12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6653" tIns="48327" rIns="96653" bIns="48327" anchor="b"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C87946D-3867-4A7A-982B-2462D0016D93}" type="slidenum">
              <a:rPr lang="en-US" sz="1200"/>
              <a:pPr algn="r"/>
              <a:t>43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6BB802-949B-4CFF-A997-967343511204}" type="slidenum">
              <a:rPr lang="en-US" sz="1200" smtClean="0"/>
              <a:pPr/>
              <a:t>51</a:t>
            </a:fld>
            <a:endParaRPr lang="en-US" sz="12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C88109-D308-434A-9F35-EADDD6C31716}" type="slidenum">
              <a:rPr lang="en-US" sz="1200" smtClean="0"/>
              <a:pPr/>
              <a:t>52</a:t>
            </a:fld>
            <a:endParaRPr lang="en-US" sz="12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B690EB-64ED-4607-A090-08601CC32460}" type="slidenum">
              <a:rPr lang="en-US" sz="1200" smtClean="0"/>
              <a:pPr/>
              <a:t>59</a:t>
            </a:fld>
            <a:endParaRPr lang="en-US" sz="12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6653" tIns="48327" rIns="96653" bIns="48327" anchor="b"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FFB72D1-4C9F-4438-93C2-46BEBF30907B}" type="slidenum">
              <a:rPr lang="en-US" sz="1200"/>
              <a:pPr algn="r"/>
              <a:t>64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CBBFF3-7ED1-4F34-B636-7631EA0CE1BD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4BADE2-1400-4867-A0B2-EAF0F545320E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BCDB5B-520F-423E-852C-99683E8E7F27}" type="slidenum">
              <a:rPr lang="en-US" sz="1200" smtClean="0"/>
              <a:pPr/>
              <a:t>19</a:t>
            </a:fld>
            <a:endParaRPr lang="en-US" sz="12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3C8D16-EE18-43BF-82EC-7E443A6CC65D}" type="slidenum">
              <a:rPr lang="en-US" sz="1200" smtClean="0"/>
              <a:pPr/>
              <a:t>22</a:t>
            </a:fld>
            <a:endParaRPr lang="en-US" sz="120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51571C-C6A5-4E30-B8A3-D4F582327A34}" type="slidenum">
              <a:rPr lang="en-US" sz="1200" smtClean="0"/>
              <a:pPr/>
              <a:t>23</a:t>
            </a:fld>
            <a:endParaRPr lang="en-US" sz="12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156467-6E1D-4ED5-B332-C21BB225CD6C}" type="slidenum">
              <a:rPr lang="en-US" sz="1200" smtClean="0"/>
              <a:pPr/>
              <a:t>25</a:t>
            </a:fld>
            <a:endParaRPr lang="en-US" sz="12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6653" tIns="48327" rIns="96653" bIns="48327" anchor="b"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FD49804-D90C-425C-B3AC-2B8F93ECEE6C}" type="slidenum">
              <a:rPr lang="en-US" sz="1200"/>
              <a:pPr algn="r"/>
              <a:t>27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FF8E17-A86B-4877-B2A2-98257BDF4440}" type="slidenum">
              <a:rPr lang="en-US" sz="1200" smtClean="0"/>
              <a:pPr/>
              <a:t>28</a:t>
            </a:fld>
            <a:endParaRPr lang="en-US" sz="12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71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152400"/>
            <a:ext cx="20955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1341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89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82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266825"/>
            <a:ext cx="4076700" cy="2376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3795713"/>
            <a:ext cx="4076700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64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82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12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82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66825"/>
            <a:ext cx="8305800" cy="490537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303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985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6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2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1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58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15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89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/>
          <p:cNvGrpSpPr>
            <a:grpSpLocks/>
          </p:cNvGrpSpPr>
          <p:nvPr/>
        </p:nvGrpSpPr>
        <p:grpSpPr bwMode="auto">
          <a:xfrm>
            <a:off x="8329613" y="733425"/>
            <a:ext cx="720725" cy="531813"/>
            <a:chOff x="5247" y="462"/>
            <a:chExt cx="454" cy="335"/>
          </a:xfrm>
        </p:grpSpPr>
        <p:sp>
          <p:nvSpPr>
            <p:cNvPr id="1047" name="AutoShape 4"/>
            <p:cNvSpPr>
              <a:spLocks noChangeArrowheads="1"/>
            </p:cNvSpPr>
            <p:nvPr/>
          </p:nvSpPr>
          <p:spPr bwMode="auto"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AutoShape 5"/>
            <p:cNvSpPr>
              <a:spLocks noChangeArrowheads="1"/>
            </p:cNvSpPr>
            <p:nvPr/>
          </p:nvSpPr>
          <p:spPr bwMode="auto"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AutoShape 6"/>
            <p:cNvSpPr>
              <a:spLocks noChangeArrowheads="1"/>
            </p:cNvSpPr>
            <p:nvPr/>
          </p:nvSpPr>
          <p:spPr bwMode="auto"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7" name="Group 7"/>
          <p:cNvGrpSpPr>
            <a:grpSpLocks/>
          </p:cNvGrpSpPr>
          <p:nvPr/>
        </p:nvGrpSpPr>
        <p:grpSpPr bwMode="auto">
          <a:xfrm>
            <a:off x="77788" y="6040438"/>
            <a:ext cx="531812" cy="727075"/>
            <a:chOff x="49" y="3805"/>
            <a:chExt cx="335" cy="458"/>
          </a:xfrm>
        </p:grpSpPr>
        <p:sp>
          <p:nvSpPr>
            <p:cNvPr id="1044" name="AutoShape 8"/>
            <p:cNvSpPr>
              <a:spLocks noChangeArrowheads="1"/>
            </p:cNvSpPr>
            <p:nvPr/>
          </p:nvSpPr>
          <p:spPr bwMode="auto"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AutoShape 9"/>
            <p:cNvSpPr>
              <a:spLocks noChangeArrowheads="1"/>
            </p:cNvSpPr>
            <p:nvPr/>
          </p:nvSpPr>
          <p:spPr bwMode="auto">
            <a:xfrm rot="5400000" flipH="1">
              <a:off x="145" y="3869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AutoShape 10"/>
            <p:cNvSpPr>
              <a:spLocks noChangeArrowheads="1"/>
            </p:cNvSpPr>
            <p:nvPr/>
          </p:nvSpPr>
          <p:spPr bwMode="auto">
            <a:xfrm rot="5400000" flipH="1">
              <a:off x="145" y="4028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6825"/>
            <a:ext cx="83058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227013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 flipH="1">
            <a:off x="304800" y="914400"/>
            <a:ext cx="8839200" cy="228600"/>
          </a:xfrm>
          <a:prstGeom prst="homePlate">
            <a:avLst>
              <a:gd name="adj" fmla="val 67846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17"/>
          <p:cNvSpPr>
            <a:spLocks noChangeArrowheads="1"/>
          </p:cNvSpPr>
          <p:nvPr/>
        </p:nvSpPr>
        <p:spPr bwMode="auto">
          <a:xfrm>
            <a:off x="1981200" y="21796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2" name="Group 18"/>
          <p:cNvGrpSpPr>
            <a:grpSpLocks/>
          </p:cNvGrpSpPr>
          <p:nvPr/>
        </p:nvGrpSpPr>
        <p:grpSpPr bwMode="auto">
          <a:xfrm>
            <a:off x="77788" y="5903913"/>
            <a:ext cx="533400" cy="749300"/>
            <a:chOff x="49" y="3719"/>
            <a:chExt cx="336" cy="472"/>
          </a:xfrm>
        </p:grpSpPr>
        <p:sp>
          <p:nvSpPr>
            <p:cNvPr id="1041" name="AutoShape 19"/>
            <p:cNvSpPr>
              <a:spLocks noChangeArrowheads="1"/>
            </p:cNvSpPr>
            <p:nvPr/>
          </p:nvSpPr>
          <p:spPr bwMode="auto">
            <a:xfrm rot="-5400000">
              <a:off x="140" y="3627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AutoShape 20"/>
            <p:cNvSpPr>
              <a:spLocks noChangeArrowheads="1"/>
            </p:cNvSpPr>
            <p:nvPr/>
          </p:nvSpPr>
          <p:spPr bwMode="auto"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AutoShape 21"/>
            <p:cNvSpPr>
              <a:spLocks noChangeArrowheads="1"/>
            </p:cNvSpPr>
            <p:nvPr/>
          </p:nvSpPr>
          <p:spPr bwMode="auto"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34" name="Group 23"/>
          <p:cNvGrpSpPr>
            <a:grpSpLocks/>
          </p:cNvGrpSpPr>
          <p:nvPr/>
        </p:nvGrpSpPr>
        <p:grpSpPr bwMode="auto">
          <a:xfrm>
            <a:off x="8189913" y="731838"/>
            <a:ext cx="739775" cy="533400"/>
            <a:chOff x="5159" y="461"/>
            <a:chExt cx="466" cy="336"/>
          </a:xfrm>
        </p:grpSpPr>
        <p:sp>
          <p:nvSpPr>
            <p:cNvPr id="1038" name="AutoShape 24"/>
            <p:cNvSpPr>
              <a:spLocks noChangeArrowheads="1"/>
            </p:cNvSpPr>
            <p:nvPr/>
          </p:nvSpPr>
          <p:spPr bwMode="auto"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AutoShape 25"/>
            <p:cNvSpPr>
              <a:spLocks noChangeArrowheads="1"/>
            </p:cNvSpPr>
            <p:nvPr/>
          </p:nvSpPr>
          <p:spPr bwMode="auto"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AutoShape 26"/>
            <p:cNvSpPr>
              <a:spLocks noChangeArrowheads="1"/>
            </p:cNvSpPr>
            <p:nvPr/>
          </p:nvSpPr>
          <p:spPr bwMode="auto"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5" name="Rectangle 27"/>
          <p:cNvSpPr>
            <a:spLocks noGrp="1" noChangeArrowheads="1"/>
          </p:cNvSpPr>
          <p:nvPr userDrawn="1"/>
        </p:nvSpPr>
        <p:spPr bwMode="auto">
          <a:xfrm>
            <a:off x="6908800" y="640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400">
                <a:latin typeface="Arial Narrow" pitchFamily="34" charset="0"/>
                <a:ea typeface="ヒラギノ角ゴ Pro W3" pitchFamily="84" charset="-128"/>
              </a:rPr>
              <a:t>9-</a:t>
            </a:r>
            <a:fld id="{F3770C5B-302B-43ED-8D4C-C7708B97E635}" type="slidenum">
              <a:rPr lang="en-US" sz="1400">
                <a:latin typeface="Arial Narrow" pitchFamily="34" charset="0"/>
                <a:ea typeface="ヒラギノ角ゴ Pro W3" pitchFamily="84" charset="-128"/>
              </a:rPr>
              <a:pPr algn="r"/>
              <a:t>‹#›</a:t>
            </a:fld>
            <a:endParaRPr lang="en-US" sz="1400">
              <a:latin typeface="Arial Narrow" pitchFamily="34" charset="0"/>
              <a:ea typeface="ヒラギノ角ゴ Pro W3" pitchFamily="84" charset="-128"/>
            </a:endParaRPr>
          </a:p>
        </p:txBody>
      </p:sp>
      <p:sp>
        <p:nvSpPr>
          <p:cNvPr id="1036" name="Rectangle 28"/>
          <p:cNvSpPr>
            <a:spLocks noChangeArrowheads="1"/>
          </p:cNvSpPr>
          <p:nvPr userDrawn="1"/>
        </p:nvSpPr>
        <p:spPr bwMode="auto">
          <a:xfrm>
            <a:off x="609600" y="6172200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sz="800">
                <a:latin typeface="Arial" charset="0"/>
                <a:ea typeface="ヒラギノ角ゴ Pro W3" pitchFamily="84" charset="-128"/>
              </a:rPr>
              <a:t>Copyright © 2007 Pearson Addison-Wesley. All rights reserved.</a:t>
            </a:r>
            <a:endParaRPr lang="en-US" sz="900"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1037" name="Rectangle 29"/>
          <p:cNvSpPr>
            <a:spLocks noGrp="1" noChangeArrowheads="1"/>
          </p:cNvSpPr>
          <p:nvPr userDrawn="1"/>
        </p:nvSpPr>
        <p:spPr bwMode="auto">
          <a:xfrm>
            <a:off x="2667000" y="6462713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000">
                <a:latin typeface="Arial Narrow" pitchFamily="34" charset="0"/>
                <a:ea typeface="ヒラギノ角ゴ Pro W3" pitchFamily="84" charset="-128"/>
              </a:rPr>
              <a:t>A. Levitin </a:t>
            </a:r>
            <a:r>
              <a:rPr lang="en-US" sz="1000">
                <a:latin typeface="Arial" charset="0"/>
                <a:ea typeface="ヒラギノ角ゴ Pro W3" pitchFamily="84" charset="-128"/>
              </a:rPr>
              <a:t>“</a:t>
            </a:r>
            <a:r>
              <a:rPr lang="en-US" sz="1000">
                <a:latin typeface="Arial Narrow" pitchFamily="34" charset="0"/>
                <a:ea typeface="ヒラギノ角ゴ Pro W3" pitchFamily="84" charset="-128"/>
              </a:rPr>
              <a:t>Introduction to the Design &amp; Analysis of Algorithms,</a:t>
            </a:r>
            <a:r>
              <a:rPr lang="en-US" sz="1000">
                <a:latin typeface="Arial" charset="0"/>
                <a:ea typeface="ヒラギノ角ゴ Pro W3" pitchFamily="84" charset="-128"/>
              </a:rPr>
              <a:t>”</a:t>
            </a:r>
            <a:r>
              <a:rPr lang="en-US" sz="1000">
                <a:latin typeface="Arial Narrow" pitchFamily="34" charset="0"/>
                <a:ea typeface="ヒラギノ角ゴ Pro W3" pitchFamily="84" charset="-128"/>
              </a:rPr>
              <a:t> 2</a:t>
            </a:r>
            <a:r>
              <a:rPr lang="en-US" sz="1000" baseline="30000">
                <a:latin typeface="Arial Narrow" pitchFamily="34" charset="0"/>
                <a:ea typeface="ヒラギノ角ゴ Pro W3" pitchFamily="84" charset="-128"/>
              </a:rPr>
              <a:t>nd</a:t>
            </a:r>
            <a:r>
              <a:rPr lang="en-US" sz="1000">
                <a:latin typeface="Arial Narrow" pitchFamily="34" charset="0"/>
                <a:ea typeface="ヒラギノ角ゴ Pro W3" pitchFamily="84" charset="-128"/>
              </a:rPr>
              <a:t> ed., Ch. 9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1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 build="p" bldLvl="4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  <p:bldP spid="3094" grpId="0" build="p" autoUpdateAnimBg="0" advAuto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kumimoji="1" sz="24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swers.com/Dijkstra's+algorithm?gwp=11&amp;ver=2.4.0.651&amp;method=3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2" name="Rectangle 4" descr="Pink tissue paper"/>
          <p:cNvSpPr>
            <a:spLocks noChangeArrowheads="1"/>
          </p:cNvSpPr>
          <p:nvPr/>
        </p:nvSpPr>
        <p:spPr bwMode="auto">
          <a:xfrm>
            <a:off x="457200" y="1066800"/>
            <a:ext cx="3657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Lecture </a:t>
            </a:r>
            <a:r>
              <a:rPr lang="en-US" sz="4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14</a:t>
            </a:r>
            <a:endParaRPr lang="en-US" sz="31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pic>
        <p:nvPicPr>
          <p:cNvPr id="3075" name="Picture 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213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1079500" y="61341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sz="800">
                <a:latin typeface="Arial" charset="0"/>
                <a:ea typeface="ヒラギノ角ゴ Pro W3" pitchFamily="84" charset="-128"/>
              </a:rPr>
              <a:t>Copyright © 2007 Pearson Addison-Wesley. All rights reserved.</a:t>
            </a:r>
            <a:endParaRPr lang="en-US" sz="900"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420888"/>
            <a:ext cx="7772400" cy="13620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kern="0" dirty="0" smtClean="0"/>
              <a:t>Greedy algorithms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CA" smtClean="0">
                <a:effectLst/>
              </a:rPr>
              <a:t>State-Space Landscape</a:t>
            </a:r>
            <a:endParaRPr lang="en-US" smtClean="0">
              <a:effectLst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495300" y="149542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/>
            <a:r>
              <a:rPr lang="en-CA" dirty="0" smtClean="0">
                <a:effectLst/>
              </a:rPr>
              <a:t>Extension of the state space</a:t>
            </a:r>
          </a:p>
          <a:p>
            <a:pPr marL="609600" indent="-609600"/>
            <a:r>
              <a:rPr lang="en-CA" dirty="0" smtClean="0">
                <a:effectLst/>
              </a:rPr>
              <a:t>In a state-space landscape we have</a:t>
            </a:r>
          </a:p>
          <a:p>
            <a:pPr marL="990600" lvl="1" indent="-533400"/>
            <a:r>
              <a:rPr lang="en-CA" dirty="0" smtClean="0">
                <a:effectLst/>
              </a:rPr>
              <a:t>Location: state</a:t>
            </a:r>
          </a:p>
          <a:p>
            <a:pPr marL="990600" lvl="1" indent="-533400"/>
            <a:r>
              <a:rPr lang="en-CA" dirty="0" smtClean="0">
                <a:effectLst/>
              </a:rPr>
              <a:t>Elevation: value of objective function or heuristic function	</a:t>
            </a:r>
          </a:p>
          <a:p>
            <a:pPr marL="609600" indent="-609600"/>
            <a:r>
              <a:rPr lang="en-CA" dirty="0" smtClean="0">
                <a:solidFill>
                  <a:srgbClr val="FF0000"/>
                </a:solidFill>
                <a:effectLst/>
              </a:rPr>
              <a:t>Elevation</a:t>
            </a:r>
            <a:r>
              <a:rPr lang="en-CA" dirty="0" smtClean="0">
                <a:effectLst/>
              </a:rPr>
              <a:t> is an additional coordinate</a:t>
            </a:r>
            <a:endParaRPr lang="en-US" dirty="0" smtClean="0">
              <a:effectLst/>
            </a:endParaRPr>
          </a:p>
          <a:p>
            <a:pPr marL="609600" indent="-609600">
              <a:buFont typeface="Monotype Sorts" pitchFamily="2" charset="2"/>
              <a:buNone/>
            </a:pPr>
            <a:endParaRPr lang="en-CA" dirty="0" smtClean="0">
              <a:effectLst/>
            </a:endParaRPr>
          </a:p>
        </p:txBody>
      </p:sp>
      <p:sp>
        <p:nvSpPr>
          <p:cNvPr id="13316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536D97DD-E7D5-4D26-86FC-A6C41E065537}" type="slidenum">
              <a:rPr 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pPr algn="r" eaLnBrk="1" hangingPunct="1"/>
              <a:t>9</a:t>
            </a:fld>
            <a:endParaRPr lang="en-US" sz="1400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 advAuto="0"/>
      <p:bldP spid="8195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CA" smtClean="0">
                <a:effectLst/>
              </a:rPr>
              <a:t>State-Space Landscape</a:t>
            </a:r>
            <a:endParaRPr lang="en-US" smtClean="0">
              <a:effectLst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smtClean="0">
                <a:effectLst/>
              </a:rPr>
              <a:t>Two-dimensional state-space</a:t>
            </a:r>
            <a:endParaRPr lang="en-US" smtClean="0">
              <a:effectLst/>
            </a:endParaRPr>
          </a:p>
        </p:txBody>
      </p:sp>
      <p:sp>
        <p:nvSpPr>
          <p:cNvPr id="14340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7EAD404-A6AB-40FF-8A49-6E23ECB472AA}" type="slidenum">
              <a:rPr 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pPr algn="r" eaLnBrk="1" hangingPunct="1"/>
              <a:t>10</a:t>
            </a:fld>
            <a:endParaRPr lang="en-US" sz="1400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060575"/>
            <a:ext cx="6991350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7" descr="Emp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60575"/>
            <a:ext cx="2814637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059113" y="5322888"/>
            <a:ext cx="43211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/>
              <a:t>For example, in AI: hill-climbing heuristic algorithm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 advAuto="0"/>
      <p:bldP spid="10243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hill-clim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63373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CA" smtClean="0">
                <a:effectLst/>
              </a:rPr>
              <a:t>State-Space Landscape</a:t>
            </a:r>
            <a:endParaRPr lang="en-US" smtClean="0">
              <a:effectLst/>
            </a:endParaRPr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433819B2-1C28-4F91-BA2F-E510A2D331D6}" type="slidenum">
              <a:rPr 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pPr algn="r" eaLnBrk="1" hangingPunct="1"/>
              <a:t>11</a:t>
            </a:fld>
            <a:endParaRPr lang="en-US" sz="1400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666750" y="1352550"/>
            <a:ext cx="8039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buFont typeface="Arial" charset="0"/>
              <a:buChar char="•"/>
            </a:pPr>
            <a:r>
              <a:rPr lang="en-CA">
                <a:latin typeface="Arial" charset="0"/>
                <a:cs typeface="Arial" charset="0"/>
              </a:rPr>
              <a:t>One-dimensional</a:t>
            </a:r>
          </a:p>
          <a:p>
            <a:pPr lvl="1" algn="l" eaLnBrk="1" hangingPunct="1">
              <a:buFont typeface="Arial" charset="0"/>
              <a:buChar char="•"/>
            </a:pPr>
            <a:r>
              <a:rPr lang="en-CA">
                <a:latin typeface="Arial" charset="0"/>
                <a:cs typeface="Arial" charset="0"/>
              </a:rPr>
              <a:t>Can move to the left or to the right in the state space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5366" name="TextBox 9"/>
          <p:cNvSpPr txBox="1">
            <a:spLocks noChangeArrowheads="1"/>
          </p:cNvSpPr>
          <p:nvPr/>
        </p:nvSpPr>
        <p:spPr bwMode="auto">
          <a:xfrm>
            <a:off x="6638925" y="2219325"/>
            <a:ext cx="2276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CA" sz="1800">
                <a:latin typeface="Arial" charset="0"/>
                <a:cs typeface="Arial" charset="0"/>
              </a:rPr>
              <a:t>Location: state</a:t>
            </a:r>
          </a:p>
          <a:p>
            <a:pPr algn="l" eaLnBrk="1" hangingPunct="1"/>
            <a:r>
              <a:rPr lang="en-CA" sz="1800">
                <a:latin typeface="Arial" charset="0"/>
                <a:cs typeface="Arial" charset="0"/>
              </a:rPr>
              <a:t>Elevation: value of objective function or heuristic function</a:t>
            </a:r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>
            <a:off x="3838575" y="66103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8" name="TextBox 10"/>
          <p:cNvSpPr txBox="1">
            <a:spLocks noChangeArrowheads="1"/>
          </p:cNvSpPr>
          <p:nvPr/>
        </p:nvSpPr>
        <p:spPr bwMode="auto">
          <a:xfrm>
            <a:off x="900113" y="2492375"/>
            <a:ext cx="2428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CA" sz="1200">
                <a:solidFill>
                  <a:schemeClr val="bg2"/>
                </a:solidFill>
                <a:latin typeface="Arial" charset="0"/>
                <a:cs typeface="Arial" charset="0"/>
              </a:rPr>
              <a:t>or heuristic function</a:t>
            </a:r>
            <a:endParaRPr lang="en-US" sz="120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15369" name="TextBox 1"/>
          <p:cNvSpPr txBox="1">
            <a:spLocks noChangeArrowheads="1"/>
          </p:cNvSpPr>
          <p:nvPr/>
        </p:nvSpPr>
        <p:spPr bwMode="auto">
          <a:xfrm>
            <a:off x="6553200" y="3933825"/>
            <a:ext cx="1223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/>
              <a:t>plateau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Greedy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When the algorithm terminates, we hope that the local optimum is a global optimum.</a:t>
            </a:r>
          </a:p>
          <a:p>
            <a:pPr>
              <a:defRPr/>
            </a:pPr>
            <a:endParaRPr lang="en-CA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Some greedy algorithms yield an </a:t>
            </a:r>
            <a:r>
              <a:rPr lang="en-US" u="sng" dirty="0" smtClean="0"/>
              <a:t>optimal</a:t>
            </a:r>
            <a:r>
              <a:rPr lang="en-US" dirty="0" smtClean="0"/>
              <a:t> (precise) solution for every instance.				            </a:t>
            </a:r>
            <a:r>
              <a:rPr lang="en-US" dirty="0" smtClean="0">
                <a:solidFill>
                  <a:srgbClr val="00B050"/>
                </a:solidFill>
              </a:rPr>
              <a:t>(case A)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Most greedy algorithms don’t but can be useful for fast approximations.</a:t>
            </a:r>
          </a:p>
          <a:p>
            <a:pPr>
              <a:defRPr/>
            </a:pPr>
            <a:r>
              <a:rPr lang="en-CA" u="sng" dirty="0" smtClean="0"/>
              <a:t>Approximate</a:t>
            </a:r>
            <a:r>
              <a:rPr lang="en-CA" dirty="0" smtClean="0"/>
              <a:t> solutions are used when</a:t>
            </a:r>
          </a:p>
          <a:p>
            <a:pPr marL="342900" lvl="1" indent="-342900">
              <a:buSzPct val="75000"/>
              <a:buFontTx/>
              <a:buNone/>
              <a:defRPr/>
            </a:pPr>
            <a:r>
              <a:rPr lang="en-CA" dirty="0" smtClean="0"/>
              <a:t>Exact algorithm is not known				</a:t>
            </a:r>
            <a:r>
              <a:rPr lang="en-US" sz="2400" dirty="0" smtClean="0">
                <a:solidFill>
                  <a:srgbClr val="00B050"/>
                </a:solidFill>
                <a:ea typeface="+mn-ea"/>
                <a:cs typeface="+mn-cs"/>
              </a:rPr>
              <a:t>(case </a:t>
            </a:r>
            <a:r>
              <a:rPr lang="en-US" sz="2400" dirty="0">
                <a:solidFill>
                  <a:srgbClr val="00B050"/>
                </a:solidFill>
                <a:ea typeface="+mn-ea"/>
                <a:cs typeface="+mn-cs"/>
              </a:rPr>
              <a:t>B1)</a:t>
            </a:r>
            <a:endParaRPr lang="en-CA" sz="2400" dirty="0">
              <a:solidFill>
                <a:srgbClr val="00B050"/>
              </a:solidFill>
              <a:ea typeface="+mn-ea"/>
              <a:cs typeface="+mn-cs"/>
            </a:endParaRPr>
          </a:p>
          <a:p>
            <a:pPr marL="342900" lvl="1" indent="-342900">
              <a:buSzPct val="75000"/>
              <a:buFontTx/>
              <a:buNone/>
              <a:defRPr/>
            </a:pPr>
            <a:r>
              <a:rPr lang="en-CA" dirty="0" smtClean="0"/>
              <a:t>Exact algorithm exists but is too slow			</a:t>
            </a:r>
            <a:r>
              <a:rPr lang="en-US" sz="2400" dirty="0" smtClean="0">
                <a:solidFill>
                  <a:srgbClr val="00B050"/>
                </a:solidFill>
                <a:ea typeface="+mn-ea"/>
                <a:cs typeface="+mn-cs"/>
              </a:rPr>
              <a:t>(</a:t>
            </a:r>
            <a:r>
              <a:rPr lang="en-US" sz="2400" dirty="0">
                <a:solidFill>
                  <a:srgbClr val="00B050"/>
                </a:solidFill>
                <a:ea typeface="+mn-ea"/>
                <a:cs typeface="+mn-cs"/>
              </a:rPr>
              <a:t>case B2)</a:t>
            </a:r>
          </a:p>
          <a:p>
            <a:pPr lvl="1">
              <a:defRPr/>
            </a:pPr>
            <a:endParaRPr lang="en-CA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Applications of the Greedy Strategy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15913"/>
            <a:ext cx="8305800" cy="49053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Optimal solutions: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change making for “normal” coin denominations</a:t>
            </a:r>
          </a:p>
          <a:p>
            <a:pPr lvl="1">
              <a:defRPr/>
            </a:pPr>
            <a:r>
              <a:rPr lang="en-US" sz="2400" dirty="0" smtClean="0"/>
              <a:t>minimum spanning tree (Prim’s &amp; </a:t>
            </a:r>
            <a:r>
              <a:rPr lang="en-US" sz="2400" dirty="0" err="1" smtClean="0"/>
              <a:t>Kruskal’s</a:t>
            </a:r>
            <a:r>
              <a:rPr lang="en-US" sz="2400" dirty="0" smtClean="0"/>
              <a:t> algorithms)</a:t>
            </a:r>
          </a:p>
          <a:p>
            <a:pPr lvl="1">
              <a:defRPr/>
            </a:pPr>
            <a:r>
              <a:rPr lang="en-US" sz="2400" b="0" dirty="0" smtClean="0">
                <a:solidFill>
                  <a:srgbClr val="FF0000"/>
                </a:solidFill>
              </a:rPr>
              <a:t>single-source shortest paths (</a:t>
            </a:r>
            <a:r>
              <a:rPr lang="en-US" sz="2400" b="0" dirty="0" err="1" smtClean="0">
                <a:solidFill>
                  <a:srgbClr val="FF0000"/>
                </a:solidFill>
              </a:rPr>
              <a:t>Dijkstra’s</a:t>
            </a:r>
            <a:r>
              <a:rPr lang="en-US" sz="2400" b="0" dirty="0" smtClean="0">
                <a:solidFill>
                  <a:srgbClr val="FF0000"/>
                </a:solidFill>
              </a:rPr>
              <a:t> algorithm) </a:t>
            </a:r>
          </a:p>
          <a:p>
            <a:pPr lvl="1">
              <a:defRPr/>
            </a:pPr>
            <a:r>
              <a:rPr lang="en-US" sz="2400" dirty="0" smtClean="0"/>
              <a:t>simple scheduling problems</a:t>
            </a:r>
          </a:p>
          <a:p>
            <a:pPr lvl="1">
              <a:defRPr/>
            </a:pPr>
            <a:r>
              <a:rPr lang="en-US" sz="2400" b="0" dirty="0">
                <a:solidFill>
                  <a:srgbClr val="FF0000"/>
                </a:solidFill>
              </a:rPr>
              <a:t>Huffman codes</a:t>
            </a:r>
          </a:p>
          <a:p>
            <a:pPr>
              <a:defRPr/>
            </a:pPr>
            <a:r>
              <a:rPr lang="en-US" dirty="0" smtClean="0"/>
              <a:t>Approximations:</a:t>
            </a:r>
          </a:p>
          <a:p>
            <a:pPr lvl="1">
              <a:defRPr/>
            </a:pPr>
            <a:r>
              <a:rPr lang="en-US" sz="2400" b="0" dirty="0">
                <a:solidFill>
                  <a:srgbClr val="FF0000"/>
                </a:solidFill>
              </a:rPr>
              <a:t>traveling salesperson problem (Nearest-Neighbor algorithm)</a:t>
            </a:r>
          </a:p>
          <a:p>
            <a:pPr lvl="1">
              <a:defRPr/>
            </a:pPr>
            <a:r>
              <a:rPr lang="en-CA" sz="2400" b="0" dirty="0">
                <a:solidFill>
                  <a:srgbClr val="FF0000"/>
                </a:solidFill>
              </a:rPr>
              <a:t>bin-packing problem</a:t>
            </a:r>
            <a:endParaRPr lang="en-US" sz="2400" b="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2400" dirty="0" smtClean="0"/>
              <a:t>knapsack problem</a:t>
            </a:r>
          </a:p>
          <a:p>
            <a:pPr lvl="1">
              <a:defRPr/>
            </a:pPr>
            <a:r>
              <a:rPr lang="en-US" sz="2400" dirty="0" smtClean="0"/>
              <a:t>other combinatorial optimization problems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Change-Making Problem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66825"/>
            <a:ext cx="8610600" cy="49053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dirty="0" smtClean="0"/>
              <a:t>Given unlimited amounts of coins of denominations </a:t>
            </a:r>
            <a:r>
              <a:rPr lang="en-US" i="1" dirty="0" smtClean="0"/>
              <a:t>d</a:t>
            </a:r>
            <a:r>
              <a:rPr lang="en-US" baseline="-25000" dirty="0" smtClean="0"/>
              <a:t>1 </a:t>
            </a:r>
            <a:r>
              <a:rPr lang="en-US" dirty="0" smtClean="0"/>
              <a:t>&gt; … &gt; </a:t>
            </a:r>
            <a:r>
              <a:rPr lang="en-US" i="1" dirty="0" smtClean="0"/>
              <a:t>d</a:t>
            </a:r>
            <a:r>
              <a:rPr lang="en-US" i="1" baseline="-25000" dirty="0" smtClean="0"/>
              <a:t>m </a:t>
            </a:r>
            <a:r>
              <a:rPr lang="en-US" dirty="0" smtClean="0"/>
              <a:t>,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dirty="0" smtClean="0"/>
              <a:t>give change for amount </a:t>
            </a:r>
            <a:r>
              <a:rPr lang="en-US" i="1" dirty="0" smtClean="0"/>
              <a:t>n </a:t>
            </a:r>
            <a:r>
              <a:rPr lang="en-US" dirty="0" smtClean="0"/>
              <a:t>with the least number of coins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dirty="0" smtClean="0"/>
              <a:t>Example: </a:t>
            </a:r>
            <a:r>
              <a:rPr lang="en-US" i="1" dirty="0" smtClean="0"/>
              <a:t>d</a:t>
            </a:r>
            <a:r>
              <a:rPr lang="en-US" baseline="-25000" dirty="0" smtClean="0"/>
              <a:t>1 </a:t>
            </a:r>
            <a:r>
              <a:rPr lang="en-US" dirty="0" smtClean="0"/>
              <a:t>= 1TL, </a:t>
            </a:r>
            <a:r>
              <a:rPr lang="en-US" i="1" dirty="0" smtClean="0"/>
              <a:t>d</a:t>
            </a:r>
            <a:r>
              <a:rPr lang="en-US" baseline="-25000" dirty="0" smtClean="0"/>
              <a:t>2 </a:t>
            </a:r>
            <a:r>
              <a:rPr lang="en-US" dirty="0" smtClean="0"/>
              <a:t>= 50 </a:t>
            </a:r>
            <a:r>
              <a:rPr lang="en-US" dirty="0" err="1" smtClean="0"/>
              <a:t>kuru</a:t>
            </a:r>
            <a:r>
              <a:rPr lang="tr-TR" dirty="0" smtClean="0"/>
              <a:t>ş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baseline="-25000" dirty="0" smtClean="0"/>
              <a:t>3 </a:t>
            </a:r>
            <a:r>
              <a:rPr lang="en-US" dirty="0" smtClean="0"/>
              <a:t>= 25k,  </a:t>
            </a:r>
            <a:r>
              <a:rPr lang="en-US" i="1" dirty="0" smtClean="0"/>
              <a:t>d</a:t>
            </a:r>
            <a:r>
              <a:rPr lang="en-US" baseline="-25000" dirty="0" smtClean="0"/>
              <a:t>4 </a:t>
            </a:r>
            <a:r>
              <a:rPr lang="en-US" dirty="0" smtClean="0"/>
              <a:t>=10k,  </a:t>
            </a:r>
            <a:r>
              <a:rPr lang="en-US" i="1" dirty="0" smtClean="0"/>
              <a:t>d</a:t>
            </a:r>
            <a:r>
              <a:rPr lang="en-US" baseline="-25000" dirty="0" smtClean="0"/>
              <a:t>5 </a:t>
            </a:r>
            <a:r>
              <a:rPr lang="en-US" dirty="0" smtClean="0"/>
              <a:t>= 5k,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i="1" dirty="0" smtClean="0"/>
              <a:t>d</a:t>
            </a:r>
            <a:r>
              <a:rPr lang="en-US" baseline="-25000" dirty="0" smtClean="0"/>
              <a:t>6 </a:t>
            </a:r>
            <a:r>
              <a:rPr lang="en-US" dirty="0" smtClean="0"/>
              <a:t>= 1k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dirty="0" smtClean="0"/>
              <a:t>and  </a:t>
            </a:r>
            <a:r>
              <a:rPr lang="en-US" i="1" dirty="0" smtClean="0"/>
              <a:t>n = </a:t>
            </a:r>
            <a:r>
              <a:rPr lang="en-US" dirty="0" smtClean="0"/>
              <a:t>48 </a:t>
            </a:r>
            <a:r>
              <a:rPr lang="en-US" dirty="0" err="1" smtClean="0"/>
              <a:t>kuru</a:t>
            </a:r>
            <a:r>
              <a:rPr lang="tr-TR" dirty="0" smtClean="0"/>
              <a:t>ş</a:t>
            </a:r>
            <a:endParaRPr lang="en-US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dirty="0" smtClean="0">
                <a:solidFill>
                  <a:srgbClr val="00B050"/>
                </a:solidFill>
              </a:rPr>
              <a:t>Greedy solution: at each step choose the highest denomination possible  </a:t>
            </a:r>
          </a:p>
          <a:p>
            <a:pPr lvl="1">
              <a:lnSpc>
                <a:spcPct val="90000"/>
              </a:lnSpc>
              <a:defRPr/>
            </a:pPr>
            <a:r>
              <a:rPr lang="en-CA" dirty="0" smtClean="0"/>
              <a:t>48 – </a:t>
            </a:r>
            <a:r>
              <a:rPr lang="en-CA" dirty="0" smtClean="0">
                <a:solidFill>
                  <a:srgbClr val="FF6600"/>
                </a:solidFill>
              </a:rPr>
              <a:t>25</a:t>
            </a:r>
            <a:r>
              <a:rPr lang="en-CA" dirty="0" smtClean="0"/>
              <a:t> = 23</a:t>
            </a:r>
          </a:p>
          <a:p>
            <a:pPr lvl="1">
              <a:lnSpc>
                <a:spcPct val="90000"/>
              </a:lnSpc>
              <a:defRPr/>
            </a:pPr>
            <a:r>
              <a:rPr lang="en-CA" dirty="0" smtClean="0"/>
              <a:t>23 – </a:t>
            </a:r>
            <a:r>
              <a:rPr lang="en-CA" dirty="0" smtClean="0">
                <a:solidFill>
                  <a:srgbClr val="FF6600"/>
                </a:solidFill>
              </a:rPr>
              <a:t>10</a:t>
            </a:r>
            <a:r>
              <a:rPr lang="en-CA" dirty="0" smtClean="0"/>
              <a:t> = 13</a:t>
            </a:r>
          </a:p>
          <a:p>
            <a:pPr lvl="1">
              <a:lnSpc>
                <a:spcPct val="90000"/>
              </a:lnSpc>
              <a:defRPr/>
            </a:pPr>
            <a:r>
              <a:rPr lang="en-CA" dirty="0" smtClean="0"/>
              <a:t>13 – </a:t>
            </a:r>
            <a:r>
              <a:rPr lang="en-CA" dirty="0" smtClean="0">
                <a:solidFill>
                  <a:srgbClr val="FF6600"/>
                </a:solidFill>
              </a:rPr>
              <a:t>10</a:t>
            </a:r>
            <a:r>
              <a:rPr lang="en-CA" dirty="0" smtClean="0"/>
              <a:t> = 3		 1 @ </a:t>
            </a:r>
            <a:r>
              <a:rPr lang="en-CA" dirty="0" smtClean="0">
                <a:solidFill>
                  <a:srgbClr val="FF6600"/>
                </a:solidFill>
              </a:rPr>
              <a:t>25 k</a:t>
            </a:r>
          </a:p>
          <a:p>
            <a:pPr lvl="1">
              <a:lnSpc>
                <a:spcPct val="90000"/>
              </a:lnSpc>
              <a:defRPr/>
            </a:pPr>
            <a:r>
              <a:rPr lang="en-CA" dirty="0" smtClean="0"/>
              <a:t>3 – </a:t>
            </a:r>
            <a:r>
              <a:rPr lang="en-CA" dirty="0" smtClean="0">
                <a:solidFill>
                  <a:srgbClr val="FF6600"/>
                </a:solidFill>
              </a:rPr>
              <a:t>1</a:t>
            </a:r>
            <a:r>
              <a:rPr lang="en-CA" dirty="0" smtClean="0"/>
              <a:t> = 2			 2 @ </a:t>
            </a:r>
            <a:r>
              <a:rPr lang="en-CA" dirty="0" smtClean="0">
                <a:solidFill>
                  <a:srgbClr val="FF6600"/>
                </a:solidFill>
              </a:rPr>
              <a:t>10 k</a:t>
            </a:r>
          </a:p>
          <a:p>
            <a:pPr lvl="1">
              <a:lnSpc>
                <a:spcPct val="90000"/>
              </a:lnSpc>
              <a:defRPr/>
            </a:pPr>
            <a:r>
              <a:rPr lang="en-CA" dirty="0" smtClean="0"/>
              <a:t>2 – </a:t>
            </a:r>
            <a:r>
              <a:rPr lang="en-CA" dirty="0" smtClean="0">
                <a:solidFill>
                  <a:srgbClr val="FF6600"/>
                </a:solidFill>
              </a:rPr>
              <a:t>1</a:t>
            </a:r>
            <a:r>
              <a:rPr lang="en-CA" dirty="0" smtClean="0"/>
              <a:t>= 1			 3 @ </a:t>
            </a:r>
            <a:r>
              <a:rPr lang="en-CA" dirty="0" smtClean="0">
                <a:solidFill>
                  <a:srgbClr val="FF6600"/>
                </a:solidFill>
              </a:rPr>
              <a:t>1 k</a:t>
            </a:r>
          </a:p>
          <a:p>
            <a:pPr lvl="1">
              <a:lnSpc>
                <a:spcPct val="90000"/>
              </a:lnSpc>
              <a:defRPr/>
            </a:pPr>
            <a:r>
              <a:rPr lang="en-CA" dirty="0" smtClean="0"/>
              <a:t>1 – </a:t>
            </a:r>
            <a:r>
              <a:rPr lang="en-CA" dirty="0" smtClean="0">
                <a:solidFill>
                  <a:srgbClr val="FF6600"/>
                </a:solidFill>
              </a:rPr>
              <a:t>1 </a:t>
            </a:r>
            <a:r>
              <a:rPr lang="en-CA" dirty="0" smtClean="0"/>
              <a:t>= 0			</a:t>
            </a:r>
            <a:r>
              <a:rPr lang="en-CA" dirty="0" smtClean="0">
                <a:solidFill>
                  <a:srgbClr val="FF6600"/>
                </a:solidFill>
              </a:rPr>
              <a:t>6 coins</a:t>
            </a:r>
            <a:endParaRPr lang="en-US" dirty="0" smtClean="0">
              <a:solidFill>
                <a:srgbClr val="FF66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259632" y="3717032"/>
            <a:ext cx="165618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Change-Making Problem</a:t>
            </a:r>
            <a:endParaRPr lang="en-US" dirty="0"/>
          </a:p>
        </p:txBody>
      </p:sp>
      <p:pic>
        <p:nvPicPr>
          <p:cNvPr id="30723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59496" r="4974" b="18813"/>
          <a:stretch/>
        </p:blipFill>
        <p:spPr>
          <a:xfrm>
            <a:off x="539750" y="1411940"/>
            <a:ext cx="8493125" cy="24877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Change-Making Problem</a:t>
            </a:r>
            <a:endParaRPr lang="en-US" dirty="0"/>
          </a:p>
        </p:txBody>
      </p:sp>
      <p:pic>
        <p:nvPicPr>
          <p:cNvPr id="3174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0"/>
          <a:stretch>
            <a:fillRect/>
          </a:stretch>
        </p:blipFill>
        <p:spPr>
          <a:xfrm>
            <a:off x="971550" y="1130300"/>
            <a:ext cx="5545138" cy="5622925"/>
          </a:xfrm>
        </p:spPr>
      </p:pic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5435600" y="2133600"/>
            <a:ext cx="1008063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$.25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$0.10</a:t>
            </a:r>
          </a:p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$0.05</a:t>
            </a:r>
          </a:p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$0.01</a:t>
            </a:r>
          </a:p>
        </p:txBody>
      </p:sp>
      <p:cxnSp>
        <p:nvCxnSpPr>
          <p:cNvPr id="31749" name="Straight Connector 3"/>
          <p:cNvCxnSpPr>
            <a:cxnSpLocks noChangeShapeType="1"/>
          </p:cNvCxnSpPr>
          <p:nvPr/>
        </p:nvCxnSpPr>
        <p:spPr bwMode="auto">
          <a:xfrm>
            <a:off x="1908175" y="2349500"/>
            <a:ext cx="360363" cy="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0" name="Straight Connector 6"/>
          <p:cNvCxnSpPr>
            <a:cxnSpLocks noChangeShapeType="1"/>
          </p:cNvCxnSpPr>
          <p:nvPr/>
        </p:nvCxnSpPr>
        <p:spPr bwMode="auto">
          <a:xfrm>
            <a:off x="2108200" y="3213100"/>
            <a:ext cx="360363" cy="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1" name="Straight Connector 7"/>
          <p:cNvCxnSpPr>
            <a:cxnSpLocks noChangeShapeType="1"/>
          </p:cNvCxnSpPr>
          <p:nvPr/>
        </p:nvCxnSpPr>
        <p:spPr bwMode="auto">
          <a:xfrm>
            <a:off x="1936750" y="5084763"/>
            <a:ext cx="358775" cy="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2" name="Straight Connector 8"/>
          <p:cNvCxnSpPr>
            <a:cxnSpLocks noChangeShapeType="1"/>
          </p:cNvCxnSpPr>
          <p:nvPr/>
        </p:nvCxnSpPr>
        <p:spPr bwMode="auto">
          <a:xfrm>
            <a:off x="1879600" y="6021388"/>
            <a:ext cx="360363" cy="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Oval 2"/>
          <p:cNvSpPr/>
          <p:nvPr/>
        </p:nvSpPr>
        <p:spPr bwMode="auto">
          <a:xfrm>
            <a:off x="2108200" y="1124744"/>
            <a:ext cx="303237" cy="288032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1412776"/>
            <a:ext cx="2195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u="sng" dirty="0" smtClean="0"/>
              <a:t>US usual coins:</a:t>
            </a:r>
          </a:p>
          <a:p>
            <a:pPr algn="l"/>
            <a:r>
              <a:rPr lang="en-US" dirty="0" smtClean="0"/>
              <a:t>0.50 half $</a:t>
            </a:r>
          </a:p>
          <a:p>
            <a:pPr algn="l"/>
            <a:r>
              <a:rPr lang="en-US" dirty="0" smtClean="0"/>
              <a:t>0.25 quarter</a:t>
            </a:r>
          </a:p>
          <a:p>
            <a:pPr algn="l"/>
            <a:r>
              <a:rPr lang="en-US" dirty="0" smtClean="0"/>
              <a:t>0.10 dime</a:t>
            </a:r>
          </a:p>
          <a:p>
            <a:pPr algn="l"/>
            <a:r>
              <a:rPr lang="en-US" dirty="0" smtClean="0"/>
              <a:t>0.05 nickel</a:t>
            </a:r>
          </a:p>
          <a:p>
            <a:pPr algn="l"/>
            <a:r>
              <a:rPr lang="en-US" dirty="0" smtClean="0"/>
              <a:t>0.01 penny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7538" y="1268413"/>
            <a:ext cx="3433762" cy="3405187"/>
          </a:xfrm>
        </p:spPr>
      </p:pic>
      <p:pic>
        <p:nvPicPr>
          <p:cNvPr id="3277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268413"/>
            <a:ext cx="3425825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5"/>
          <p:cNvSpPr txBox="1">
            <a:spLocks noChangeArrowheads="1"/>
          </p:cNvSpPr>
          <p:nvPr/>
        </p:nvSpPr>
        <p:spPr bwMode="auto">
          <a:xfrm>
            <a:off x="3203575" y="5157788"/>
            <a:ext cx="2305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Dime ($0.10)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Recall: Greedy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Algorithm works in steps</a:t>
            </a:r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In each step, a decision is made (based on the current information) that </a:t>
            </a:r>
            <a:r>
              <a:rPr lang="en-US" u="sng" dirty="0">
                <a:solidFill>
                  <a:srgbClr val="FF6600"/>
                </a:solidFill>
              </a:rPr>
              <a:t>seems</a:t>
            </a:r>
            <a:r>
              <a:rPr lang="en-US" dirty="0">
                <a:solidFill>
                  <a:srgbClr val="FF6600"/>
                </a:solidFill>
              </a:rPr>
              <a:t> to be good, without regard for the previous history and future consequences</a:t>
            </a:r>
          </a:p>
          <a:p>
            <a:pPr marL="0" indent="0">
              <a:buNone/>
              <a:defRPr/>
            </a:pPr>
            <a:endParaRPr lang="en-US" dirty="0" smtClean="0">
              <a:solidFill>
                <a:srgbClr val="FF6600"/>
              </a:solidFill>
            </a:endParaRP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3"/>
            <a:ext cx="7128792" cy="556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526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Change-Making Problem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66825"/>
            <a:ext cx="8610600" cy="4905375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Greedy solution is</a:t>
            </a:r>
          </a:p>
          <a:p>
            <a:pPr>
              <a:defRPr/>
            </a:pPr>
            <a:r>
              <a:rPr lang="en-US" dirty="0" smtClean="0"/>
              <a:t>optimal for any amount and “normal’’ set of denominations</a:t>
            </a:r>
          </a:p>
          <a:p>
            <a:pPr>
              <a:defRPr/>
            </a:pPr>
            <a:r>
              <a:rPr lang="en-US" dirty="0" smtClean="0"/>
              <a:t> may not be optimal for arbitrary coin denominations</a:t>
            </a:r>
          </a:p>
          <a:p>
            <a:pPr lvl="1">
              <a:defRPr/>
            </a:pPr>
            <a:r>
              <a:rPr lang="en-CA" dirty="0" err="1" smtClean="0"/>
              <a:t>Eg</a:t>
            </a:r>
            <a:r>
              <a:rPr lang="en-CA" dirty="0" smtClean="0"/>
              <a:t> coins with denominations </a:t>
            </a:r>
            <a:r>
              <a:rPr lang="en-CA" dirty="0" smtClean="0">
                <a:solidFill>
                  <a:srgbClr val="FF0000"/>
                </a:solidFill>
              </a:rPr>
              <a:t>7</a:t>
            </a:r>
            <a:r>
              <a:rPr lang="en-CA" dirty="0" smtClean="0"/>
              <a:t>, 5, 1 </a:t>
            </a:r>
            <a:endParaRPr lang="en-US" dirty="0" smtClean="0"/>
          </a:p>
          <a:p>
            <a:pPr>
              <a:defRPr/>
            </a:pPr>
            <a:endParaRPr lang="en-CA" dirty="0" smtClean="0"/>
          </a:p>
          <a:p>
            <a:pPr lvl="1">
              <a:defRPr/>
            </a:pPr>
            <a:r>
              <a:rPr lang="en-CA" dirty="0" smtClean="0"/>
              <a:t>10 	1 @ </a:t>
            </a:r>
            <a:r>
              <a:rPr lang="en-CA" dirty="0" smtClean="0">
                <a:solidFill>
                  <a:srgbClr val="FF6600"/>
                </a:solidFill>
              </a:rPr>
              <a:t>7 </a:t>
            </a:r>
            <a:r>
              <a:rPr lang="en-CA" dirty="0" smtClean="0"/>
              <a:t>+ 3 @ </a:t>
            </a:r>
            <a:r>
              <a:rPr lang="en-CA" dirty="0" smtClean="0">
                <a:solidFill>
                  <a:srgbClr val="FF6600"/>
                </a:solidFill>
              </a:rPr>
              <a:t>1</a:t>
            </a:r>
            <a:r>
              <a:rPr lang="en-CA" dirty="0" smtClean="0"/>
              <a:t> :  </a:t>
            </a:r>
            <a:r>
              <a:rPr lang="en-CA" dirty="0" smtClean="0">
                <a:solidFill>
                  <a:srgbClr val="FF6600"/>
                </a:solidFill>
              </a:rPr>
              <a:t>4 coins</a:t>
            </a:r>
          </a:p>
          <a:p>
            <a:pPr lvl="1">
              <a:defRPr/>
            </a:pPr>
            <a:r>
              <a:rPr lang="en-CA" dirty="0" smtClean="0"/>
              <a:t>Better 	2 @ </a:t>
            </a:r>
            <a:r>
              <a:rPr lang="en-CA" dirty="0" smtClean="0">
                <a:solidFill>
                  <a:srgbClr val="FF6600"/>
                </a:solidFill>
              </a:rPr>
              <a:t>5 </a:t>
            </a:r>
            <a:r>
              <a:rPr lang="en-CA" dirty="0" smtClean="0"/>
              <a:t>:   	</a:t>
            </a:r>
            <a:r>
              <a:rPr lang="en-CA" dirty="0" smtClean="0">
                <a:solidFill>
                  <a:srgbClr val="FF6600"/>
                </a:solidFill>
              </a:rPr>
              <a:t>2 coins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Change-Making Problem</a:t>
            </a:r>
            <a:endParaRPr lang="en-US" dirty="0"/>
          </a:p>
        </p:txBody>
      </p:sp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7596188" y="2154238"/>
            <a:ext cx="1008062" cy="3786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$.12</a:t>
            </a:r>
          </a:p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$0.10</a:t>
            </a:r>
          </a:p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$0.05</a:t>
            </a:r>
          </a:p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$0.01</a:t>
            </a:r>
          </a:p>
        </p:txBody>
      </p:sp>
      <p:pic>
        <p:nvPicPr>
          <p:cNvPr id="36868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9"/>
          <a:stretch>
            <a:fillRect/>
          </a:stretch>
        </p:blipFill>
        <p:spPr>
          <a:xfrm>
            <a:off x="611188" y="1196975"/>
            <a:ext cx="7004050" cy="5472113"/>
          </a:xfrm>
        </p:spPr>
      </p:pic>
      <p:cxnSp>
        <p:nvCxnSpPr>
          <p:cNvPr id="36869" name="Straight Connector 3"/>
          <p:cNvCxnSpPr>
            <a:cxnSpLocks noChangeShapeType="1"/>
          </p:cNvCxnSpPr>
          <p:nvPr/>
        </p:nvCxnSpPr>
        <p:spPr bwMode="auto">
          <a:xfrm>
            <a:off x="1476375" y="2636838"/>
            <a:ext cx="719138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5940152" y="188640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not “normal</a:t>
            </a:r>
            <a:r>
              <a:rPr lang="en-US" dirty="0"/>
              <a:t>’’ set of denominations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763688" y="1124744"/>
            <a:ext cx="792088" cy="432048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for US$, Euro, TL.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5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Applications of the Greedy Strategy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81075"/>
            <a:ext cx="8305800" cy="49053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Optimal solutions: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change making for “normal” coin denominations</a:t>
            </a:r>
          </a:p>
          <a:p>
            <a:pPr lvl="1">
              <a:defRPr/>
            </a:pPr>
            <a:r>
              <a:rPr lang="en-US" sz="2400" dirty="0" smtClean="0"/>
              <a:t>minimum spanning tree (Prim’s &amp; </a:t>
            </a:r>
            <a:r>
              <a:rPr lang="en-US" sz="2400" dirty="0" err="1" smtClean="0"/>
              <a:t>Kruskal’s</a:t>
            </a:r>
            <a:r>
              <a:rPr lang="en-US" sz="2400" dirty="0" smtClean="0"/>
              <a:t> </a:t>
            </a:r>
            <a:r>
              <a:rPr lang="en-US" sz="2400" dirty="0"/>
              <a:t>algorithms)</a:t>
            </a:r>
          </a:p>
          <a:p>
            <a:pPr lvl="1">
              <a:defRPr/>
            </a:pPr>
            <a:r>
              <a:rPr lang="en-US" sz="2400" dirty="0"/>
              <a:t>single-source shortest paths (</a:t>
            </a:r>
            <a:r>
              <a:rPr lang="en-US" sz="2400" dirty="0" err="1"/>
              <a:t>Dijkstra’s</a:t>
            </a:r>
            <a:r>
              <a:rPr lang="en-US" sz="2400" dirty="0"/>
              <a:t> algorithm) </a:t>
            </a:r>
          </a:p>
          <a:p>
            <a:pPr lvl="1">
              <a:defRPr/>
            </a:pPr>
            <a:r>
              <a:rPr lang="en-US" sz="2400" dirty="0"/>
              <a:t>simple scheduling problems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Huffman codes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Approximations:</a:t>
            </a:r>
          </a:p>
          <a:p>
            <a:pPr lvl="1">
              <a:defRPr/>
            </a:pPr>
            <a:r>
              <a:rPr lang="en-US" sz="2400" dirty="0"/>
              <a:t>traveling salesperson problem (Nearest-Neighbor algorithm)</a:t>
            </a:r>
          </a:p>
          <a:p>
            <a:pPr lvl="1">
              <a:defRPr/>
            </a:pPr>
            <a:r>
              <a:rPr lang="en-CA" sz="2400" dirty="0"/>
              <a:t>bin-packing problem</a:t>
            </a:r>
            <a:endParaRPr lang="en-US" sz="2400" dirty="0"/>
          </a:p>
          <a:p>
            <a:pPr lvl="1">
              <a:defRPr/>
            </a:pPr>
            <a:r>
              <a:rPr lang="en-US" sz="2400" dirty="0"/>
              <a:t>knapsack problem</a:t>
            </a:r>
          </a:p>
          <a:p>
            <a:pPr lvl="1">
              <a:defRPr/>
            </a:pPr>
            <a:r>
              <a:rPr lang="en-US" sz="2400" dirty="0" smtClean="0"/>
              <a:t>other combinatorial optimization problems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Huffman Codes (Data Compression)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i="1" u="sng" dirty="0" smtClean="0"/>
              <a:t>Coding</a:t>
            </a:r>
            <a:r>
              <a:rPr lang="en-US" sz="2000" dirty="0" smtClean="0"/>
              <a:t>: assignment of bit strings to alphabet characters</a:t>
            </a:r>
            <a:endParaRPr lang="en-US" sz="2000" i="1" u="sng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000" i="1" u="sng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i="1" u="sng" dirty="0" err="1" smtClean="0"/>
              <a:t>Codewords</a:t>
            </a:r>
            <a:r>
              <a:rPr lang="en-US" sz="2000" dirty="0" smtClean="0"/>
              <a:t>: bit strings assigned for characters of alphabet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 smtClean="0"/>
              <a:t>Two types of codes:</a:t>
            </a:r>
          </a:p>
          <a:p>
            <a:pPr>
              <a:lnSpc>
                <a:spcPct val="90000"/>
              </a:lnSpc>
              <a:defRPr/>
            </a:pPr>
            <a:r>
              <a:rPr lang="en-US" sz="2000" i="1" u="sng" dirty="0" smtClean="0"/>
              <a:t>fixed-length encoding</a:t>
            </a:r>
            <a:r>
              <a:rPr lang="en-US" sz="2000" dirty="0" smtClean="0"/>
              <a:t> (e.g., ASCII)</a:t>
            </a:r>
          </a:p>
          <a:p>
            <a:pPr>
              <a:lnSpc>
                <a:spcPct val="90000"/>
              </a:lnSpc>
              <a:defRPr/>
            </a:pPr>
            <a:r>
              <a:rPr lang="en-US" sz="2000" i="1" u="sng" dirty="0" smtClean="0"/>
              <a:t>variable-length encoding</a:t>
            </a:r>
            <a:r>
              <a:rPr lang="en-US" sz="2000" dirty="0" smtClean="0"/>
              <a:t> (</a:t>
            </a:r>
            <a:r>
              <a:rPr lang="en-US" sz="2000" dirty="0" err="1" smtClean="0"/>
              <a:t>e,g</a:t>
            </a:r>
            <a:r>
              <a:rPr lang="en-US" sz="2000" dirty="0" smtClean="0"/>
              <a:t>., Morse code)</a:t>
            </a:r>
          </a:p>
          <a:p>
            <a:pPr>
              <a:lnSpc>
                <a:spcPct val="90000"/>
              </a:lnSpc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i="1" u="sng" dirty="0" smtClean="0"/>
              <a:t>Prefix-free codes</a:t>
            </a:r>
            <a:r>
              <a:rPr lang="en-US" sz="2000" dirty="0" smtClean="0"/>
              <a:t>: no </a:t>
            </a:r>
            <a:r>
              <a:rPr lang="en-US" sz="2000" dirty="0" err="1" smtClean="0"/>
              <a:t>codeword</a:t>
            </a:r>
            <a:r>
              <a:rPr lang="en-US" sz="2000" dirty="0" smtClean="0"/>
              <a:t> is a prefix of another </a:t>
            </a:r>
            <a:r>
              <a:rPr lang="en-US" sz="2000" dirty="0" err="1" smtClean="0"/>
              <a:t>codeword</a:t>
            </a:r>
            <a:endParaRPr lang="en-US" sz="20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CA" sz="2000" dirty="0" smtClean="0"/>
              <a:t>			 coding is unambiguous</a:t>
            </a:r>
            <a:endParaRPr lang="en-US" sz="20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Problem: If frequencies of the character occurrences are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                 known, what is the best binary prefix-free code?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 smtClean="0"/>
              <a:t>		      [Best = shortest length of coded text]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Morse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24744"/>
            <a:ext cx="4464496" cy="575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Binary tree for the coding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534400" cy="5486400"/>
          </a:xfrm>
        </p:spPr>
        <p:txBody>
          <a:bodyPr/>
          <a:lstStyle/>
          <a:p>
            <a:pPr marL="290513" indent="-290513">
              <a:lnSpc>
                <a:spcPct val="80000"/>
              </a:lnSpc>
              <a:defRPr/>
            </a:pPr>
            <a:r>
              <a:rPr lang="en-US" sz="2000" smtClean="0"/>
              <a:t>Any binary tree with edges labeled with 0’s and 1’s yields a prefix-free code of characters </a:t>
            </a:r>
            <a:r>
              <a:rPr lang="en-US" sz="2000" u="sng" smtClean="0"/>
              <a:t>assigned to its leaves</a:t>
            </a:r>
            <a:r>
              <a:rPr lang="en-US" sz="2000" smtClean="0"/>
              <a:t/>
            </a:r>
            <a:br>
              <a:rPr lang="en-US" sz="2000" smtClean="0"/>
            </a:br>
            <a:endParaRPr lang="en-US" sz="2000" smtClean="0"/>
          </a:p>
          <a:p>
            <a:pPr marL="290513" indent="-290513">
              <a:lnSpc>
                <a:spcPct val="80000"/>
              </a:lnSpc>
              <a:defRPr/>
            </a:pPr>
            <a:endParaRPr lang="en-US" sz="2000" smtClean="0"/>
          </a:p>
          <a:p>
            <a:pPr marL="290513" indent="-290513">
              <a:lnSpc>
                <a:spcPct val="80000"/>
              </a:lnSpc>
              <a:defRPr/>
            </a:pPr>
            <a:endParaRPr lang="en-US" sz="2000" smtClean="0"/>
          </a:p>
          <a:p>
            <a:pPr marL="290513" indent="-290513">
              <a:lnSpc>
                <a:spcPct val="80000"/>
              </a:lnSpc>
              <a:defRPr/>
            </a:pPr>
            <a:endParaRPr lang="en-US" sz="2000" smtClean="0"/>
          </a:p>
          <a:p>
            <a:pPr marL="290513" indent="-290513">
              <a:lnSpc>
                <a:spcPct val="80000"/>
              </a:lnSpc>
              <a:defRPr/>
            </a:pPr>
            <a:endParaRPr lang="en-US" sz="2000" smtClean="0"/>
          </a:p>
          <a:p>
            <a:pPr marL="290513" indent="-290513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b="0" smtClean="0"/>
              <a:t>[or code ‘ala bala skala’]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9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Example</a:t>
            </a:r>
            <a:endParaRPr lang="tr-TR" smtClean="0">
              <a:effectLst/>
            </a:endParaRP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708275"/>
            <a:ext cx="568007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56352" name="Group 32"/>
          <p:cNvGraphicFramePr>
            <a:graphicFrameLocks noGrp="1"/>
          </p:cNvGraphicFramePr>
          <p:nvPr>
            <p:ph idx="1"/>
          </p:nvPr>
        </p:nvGraphicFramePr>
        <p:xfrm>
          <a:off x="468313" y="1552575"/>
          <a:ext cx="2882900" cy="2457450"/>
        </p:xfrm>
        <a:graphic>
          <a:graphicData uri="http://schemas.openxmlformats.org/drawingml/2006/table">
            <a:tbl>
              <a:tblPr/>
              <a:tblGrid>
                <a:gridCol w="1441450"/>
                <a:gridCol w="144145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Symbol</a:t>
                      </a:r>
                      <a:endParaRPr kumimoji="1" 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Codeword</a:t>
                      </a:r>
                      <a:endParaRPr kumimoji="1" 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endParaRPr kumimoji="1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000</a:t>
                      </a:r>
                      <a:endParaRPr kumimoji="1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endParaRPr kumimoji="1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001</a:t>
                      </a:r>
                      <a:endParaRPr kumimoji="1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endParaRPr kumimoji="1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010</a:t>
                      </a:r>
                      <a:endParaRPr kumimoji="1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1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011</a:t>
                      </a:r>
                      <a:endParaRPr kumimoji="1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_</a:t>
                      </a:r>
                      <a:endParaRPr kumimoji="1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1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87" name="Text Box 33"/>
          <p:cNvSpPr txBox="1">
            <a:spLocks noChangeArrowheads="1"/>
          </p:cNvSpPr>
          <p:nvPr/>
        </p:nvSpPr>
        <p:spPr bwMode="auto">
          <a:xfrm>
            <a:off x="4643438" y="1773238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Binary tree</a:t>
            </a:r>
            <a:endParaRPr lang="tr-TR"/>
          </a:p>
        </p:txBody>
      </p:sp>
      <p:sp>
        <p:nvSpPr>
          <p:cNvPr id="40988" name="Text Box 34"/>
          <p:cNvSpPr txBox="1">
            <a:spLocks noChangeArrowheads="1"/>
          </p:cNvSpPr>
          <p:nvPr/>
        </p:nvSpPr>
        <p:spPr bwMode="auto">
          <a:xfrm>
            <a:off x="1042988" y="5876925"/>
            <a:ext cx="619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/>
              <a:t>1000 symbols: 3000 bits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Huffman codes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0"/>
            <a:ext cx="8534400" cy="5486400"/>
          </a:xfrm>
        </p:spPr>
        <p:txBody>
          <a:bodyPr/>
          <a:lstStyle/>
          <a:p>
            <a:pPr marL="290513" indent="-290513">
              <a:lnSpc>
                <a:spcPct val="80000"/>
              </a:lnSpc>
              <a:defRPr/>
            </a:pPr>
            <a:r>
              <a:rPr lang="en-US" sz="2000" smtClean="0"/>
              <a:t>Optimal binary tree minimizing the expected (weighted average) length of a codeword can be constructed as follows</a:t>
            </a:r>
          </a:p>
          <a:p>
            <a:pPr marL="290513" indent="-290513">
              <a:lnSpc>
                <a:spcPct val="80000"/>
              </a:lnSpc>
              <a:defRPr/>
            </a:pPr>
            <a:endParaRPr lang="en-US" sz="2000" smtClean="0"/>
          </a:p>
          <a:p>
            <a:pPr marL="290513" indent="-290513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i="1" u="sng" smtClean="0"/>
              <a:t>Huffman’s algorithm</a:t>
            </a:r>
            <a:endParaRPr lang="en-US" sz="1800" smtClean="0"/>
          </a:p>
          <a:p>
            <a:pPr marL="290513" indent="-290513"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sz="2000" smtClean="0"/>
              <a:t>Initialize </a:t>
            </a:r>
            <a:r>
              <a:rPr lang="en-US" sz="2000" i="1" smtClean="0"/>
              <a:t>n</a:t>
            </a:r>
            <a:r>
              <a:rPr lang="en-US" sz="2000" smtClean="0"/>
              <a:t> one-node trees with alphabet characters and tree weights the frequencies of the corresponding character.</a:t>
            </a:r>
          </a:p>
          <a:p>
            <a:pPr marL="290513" indent="-290513"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sz="2000" smtClean="0"/>
              <a:t>Repeat the following step </a:t>
            </a:r>
            <a:r>
              <a:rPr lang="en-US" sz="2000" i="1" smtClean="0"/>
              <a:t>n</a:t>
            </a:r>
            <a:r>
              <a:rPr lang="en-US" sz="2000" smtClean="0"/>
              <a:t>-1 times: join two binary trees with smallest weights  into one (as left and right subtrees) and make its weight equal to the sum of the weights of the two subtrees.</a:t>
            </a:r>
          </a:p>
          <a:p>
            <a:pPr marL="290513" indent="-290513"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sz="2000" smtClean="0"/>
              <a:t>Mark edges leading to left and right subtrees with 0’s and 1’s, respectively.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8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 build="p" autoUpdateAnimBg="0" advAuto="0"/>
      <p:bldP spid="438275" grpId="0" build="p" bldLvl="4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6825"/>
            <a:ext cx="4876800" cy="49053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 smtClean="0"/>
              <a:t>character    A	B    C    D      </a:t>
            </a:r>
            <a:r>
              <a:rPr lang="en-US" dirty="0" smtClean="0"/>
              <a:t>_</a:t>
            </a:r>
            <a:endParaRPr lang="en-US" sz="20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 smtClean="0"/>
              <a:t>frequency  0.35  0.1  0.2  0.2  0.15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 err="1" smtClean="0"/>
              <a:t>codeword</a:t>
            </a:r>
            <a:r>
              <a:rPr lang="en-US" sz="2000" dirty="0" smtClean="0"/>
              <a:t>    11   100  00   01   101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 smtClean="0"/>
              <a:t>length	        2	 3     2     2      3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repetitions  350 100  200  200 150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 smtClean="0"/>
              <a:t>bits	      700 300  400  400  450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 smtClean="0"/>
              <a:t>average bits per character: 2.25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 smtClean="0"/>
              <a:t>for fixed-length encoding:   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i="1" dirty="0" smtClean="0"/>
              <a:t>compression ratio</a:t>
            </a:r>
            <a:r>
              <a:rPr lang="en-US" sz="2000" dirty="0" smtClean="0"/>
              <a:t>: (3-2.25)/3*100% = 25%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 smtClean="0"/>
              <a:t>1000 symbols: 2250 bits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000" dirty="0" smtClean="0"/>
          </a:p>
        </p:txBody>
      </p:sp>
      <p:pic>
        <p:nvPicPr>
          <p:cNvPr id="43012" name="Picture 4" descr="Fig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0200" y="152400"/>
            <a:ext cx="2959100" cy="632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actually use one of the simplest heuristic – the greedy heuristic – choose what at the moment seems the best</a:t>
            </a:r>
          </a:p>
          <a:p>
            <a:r>
              <a:rPr lang="en-US" dirty="0" smtClean="0"/>
              <a:t>Although often they are not called a heuristic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65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sz="2800" dirty="0" smtClean="0"/>
              <a:t>Priority queue (for weighted trees)</a:t>
            </a:r>
          </a:p>
          <a:p>
            <a:pPr lvl="1">
              <a:defRPr/>
            </a:pPr>
            <a:r>
              <a:rPr lang="en-CA" sz="2400" dirty="0" smtClean="0"/>
              <a:t>Implemented as a heap  </a:t>
            </a:r>
            <a:r>
              <a:rPr lang="el-GR" sz="2400" dirty="0" smtClean="0"/>
              <a:t>Θ</a:t>
            </a:r>
            <a:r>
              <a:rPr lang="en-CA" sz="2400" dirty="0" smtClean="0"/>
              <a:t>(</a:t>
            </a:r>
            <a:r>
              <a:rPr lang="en-CA" sz="2400" dirty="0" err="1" smtClean="0"/>
              <a:t>nlogn</a:t>
            </a:r>
            <a:r>
              <a:rPr lang="en-CA" sz="2400" dirty="0" smtClean="0"/>
              <a:t>)</a:t>
            </a:r>
          </a:p>
          <a:p>
            <a:pPr lvl="1">
              <a:defRPr/>
            </a:pPr>
            <a:r>
              <a:rPr lang="en-CA" sz="2400" dirty="0" smtClean="0"/>
              <a:t>Implemented as a list </a:t>
            </a:r>
            <a:r>
              <a:rPr lang="el-GR" sz="2400" dirty="0" smtClean="0"/>
              <a:t>Θ</a:t>
            </a:r>
            <a:r>
              <a:rPr lang="en-CA" sz="2400" dirty="0" smtClean="0"/>
              <a:t>(n</a:t>
            </a:r>
            <a:r>
              <a:rPr lang="en-CA" sz="2400" baseline="30000" dirty="0" smtClean="0"/>
              <a:t>2</a:t>
            </a:r>
            <a:r>
              <a:rPr lang="en-CA" sz="2400" dirty="0" smtClean="0"/>
              <a:t>)</a:t>
            </a:r>
          </a:p>
          <a:p>
            <a:pPr lvl="1">
              <a:defRPr/>
            </a:pPr>
            <a:endParaRPr lang="en-CA" sz="2400" dirty="0" smtClean="0"/>
          </a:p>
          <a:p>
            <a:pPr lvl="1">
              <a:buFontTx/>
              <a:buNone/>
              <a:defRPr/>
            </a:pPr>
            <a:r>
              <a:rPr lang="en-CA" sz="2400" dirty="0" smtClean="0"/>
              <a:t>I/O takes much more time</a:t>
            </a:r>
          </a:p>
          <a:p>
            <a:pPr lvl="1">
              <a:buFontTx/>
              <a:buNone/>
              <a:defRPr/>
            </a:pPr>
            <a:endParaRPr lang="en-CA" sz="2400" dirty="0" smtClean="0"/>
          </a:p>
          <a:p>
            <a:pPr lvl="1">
              <a:buFontTx/>
              <a:buNone/>
              <a:defRPr/>
            </a:pPr>
            <a:r>
              <a:rPr lang="en-CA" sz="2400" dirty="0" smtClean="0"/>
              <a:t>Coding table also must be attached</a:t>
            </a:r>
          </a:p>
          <a:p>
            <a:pPr lvl="1">
              <a:buFontTx/>
              <a:buNone/>
              <a:defRPr/>
            </a:pPr>
            <a:endParaRPr lang="en-CA" dirty="0" smtClean="0"/>
          </a:p>
          <a:p>
            <a:pPr lvl="1">
              <a:buFontTx/>
              <a:buNone/>
              <a:defRPr/>
            </a:pPr>
            <a:endParaRPr lang="en-CA" dirty="0" smtClean="0"/>
          </a:p>
          <a:p>
            <a:pPr lvl="1">
              <a:buFontTx/>
              <a:buNone/>
              <a:defRPr/>
            </a:pPr>
            <a:endParaRPr lang="en-CA" dirty="0" smtClean="0"/>
          </a:p>
          <a:p>
            <a:pPr lvl="1">
              <a:buFontTx/>
              <a:buNone/>
              <a:defRPr/>
            </a:pPr>
            <a:r>
              <a:rPr lang="en-CA" sz="2400" dirty="0" smtClean="0">
                <a:solidFill>
                  <a:srgbClr val="FF0000"/>
                </a:solidFill>
              </a:rPr>
              <a:t>Solution is optimal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Applications of the Greedy Strategy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81075"/>
            <a:ext cx="8305800" cy="49053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Optimal solutions: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change making for “normal” coin denominations</a:t>
            </a:r>
          </a:p>
          <a:p>
            <a:pPr lvl="1">
              <a:defRPr/>
            </a:pPr>
            <a:r>
              <a:rPr lang="en-US" sz="2400" dirty="0" smtClean="0"/>
              <a:t>minimum spanning tree (Prim’s &amp; </a:t>
            </a:r>
            <a:r>
              <a:rPr lang="en-US" sz="2400" dirty="0" err="1" smtClean="0"/>
              <a:t>Kruskal’s</a:t>
            </a:r>
            <a:r>
              <a:rPr lang="en-US" sz="2400" dirty="0" smtClean="0"/>
              <a:t> </a:t>
            </a:r>
            <a:r>
              <a:rPr lang="en-US" sz="2400" dirty="0"/>
              <a:t>algorithms)</a:t>
            </a:r>
          </a:p>
          <a:p>
            <a:pPr lvl="1">
              <a:defRPr/>
            </a:pPr>
            <a:r>
              <a:rPr lang="en-US" sz="2400" dirty="0"/>
              <a:t>single-source shortest paths (</a:t>
            </a:r>
            <a:r>
              <a:rPr lang="en-US" sz="2400" dirty="0" err="1"/>
              <a:t>Dijkstra’s</a:t>
            </a:r>
            <a:r>
              <a:rPr lang="en-US" sz="2400" dirty="0"/>
              <a:t> algorithm) </a:t>
            </a:r>
          </a:p>
          <a:p>
            <a:pPr lvl="1">
              <a:defRPr/>
            </a:pPr>
            <a:r>
              <a:rPr lang="en-US" sz="2400" dirty="0"/>
              <a:t>simple scheduling problems</a:t>
            </a:r>
          </a:p>
          <a:p>
            <a:pPr lvl="1">
              <a:defRPr/>
            </a:pPr>
            <a:r>
              <a:rPr lang="en-US" sz="2400" dirty="0">
                <a:solidFill>
                  <a:srgbClr val="00B050"/>
                </a:solidFill>
              </a:rPr>
              <a:t>Huffman codes</a:t>
            </a:r>
          </a:p>
          <a:p>
            <a:pPr>
              <a:defRPr/>
            </a:pPr>
            <a:r>
              <a:rPr lang="en-US" dirty="0" smtClean="0"/>
              <a:t>Approximations:</a:t>
            </a:r>
          </a:p>
          <a:p>
            <a:pPr lvl="1">
              <a:defRPr/>
            </a:pPr>
            <a:r>
              <a:rPr lang="en-US" sz="2400" dirty="0"/>
              <a:t>traveling salesperson problem (Nearest-Neighbor algorithm)</a:t>
            </a:r>
          </a:p>
          <a:p>
            <a:pPr lvl="1">
              <a:defRPr/>
            </a:pPr>
            <a:r>
              <a:rPr lang="en-CA" sz="2400" dirty="0">
                <a:solidFill>
                  <a:srgbClr val="FF0000"/>
                </a:solidFill>
              </a:rPr>
              <a:t>bin-packing problem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2400" dirty="0"/>
              <a:t>knapsack problem</a:t>
            </a:r>
          </a:p>
          <a:p>
            <a:pPr lvl="1">
              <a:defRPr/>
            </a:pPr>
            <a:r>
              <a:rPr lang="en-US" sz="2400" dirty="0" smtClean="0"/>
              <a:t>other combinatorial optimization problems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The Bin-Packing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>
                <a:solidFill>
                  <a:srgbClr val="FF0000"/>
                </a:solidFill>
              </a:rPr>
              <a:t>We are given n objects of sizes s</a:t>
            </a:r>
            <a:r>
              <a:rPr lang="en-CA" baseline="-25000" dirty="0" smtClean="0">
                <a:solidFill>
                  <a:srgbClr val="FF0000"/>
                </a:solidFill>
              </a:rPr>
              <a:t>1</a:t>
            </a:r>
            <a:r>
              <a:rPr lang="en-CA" dirty="0" smtClean="0">
                <a:solidFill>
                  <a:srgbClr val="FF0000"/>
                </a:solidFill>
              </a:rPr>
              <a:t>, s</a:t>
            </a:r>
            <a:r>
              <a:rPr lang="en-CA" baseline="-25000" dirty="0" smtClean="0">
                <a:solidFill>
                  <a:srgbClr val="FF0000"/>
                </a:solidFill>
              </a:rPr>
              <a:t>2</a:t>
            </a:r>
            <a:r>
              <a:rPr lang="en-CA" dirty="0" smtClean="0">
                <a:solidFill>
                  <a:srgbClr val="FF0000"/>
                </a:solidFill>
              </a:rPr>
              <a:t>, …, </a:t>
            </a:r>
            <a:r>
              <a:rPr lang="en-CA" dirty="0" err="1" smtClean="0">
                <a:solidFill>
                  <a:srgbClr val="FF0000"/>
                </a:solidFill>
              </a:rPr>
              <a:t>s</a:t>
            </a:r>
            <a:r>
              <a:rPr lang="en-CA" baseline="-25000" dirty="0" err="1" smtClean="0">
                <a:solidFill>
                  <a:srgbClr val="FF0000"/>
                </a:solidFill>
              </a:rPr>
              <a:t>n</a:t>
            </a:r>
            <a:r>
              <a:rPr lang="en-CA" dirty="0" smtClean="0">
                <a:solidFill>
                  <a:srgbClr val="FF0000"/>
                </a:solidFill>
              </a:rPr>
              <a:t>. Pack these objects in the fewest number of bins given the max capacity of a bin is C.</a:t>
            </a:r>
          </a:p>
          <a:p>
            <a:pPr>
              <a:defRPr/>
            </a:pPr>
            <a:r>
              <a:rPr lang="en-CA" dirty="0" err="1" smtClean="0"/>
              <a:t>Eg</a:t>
            </a:r>
            <a:r>
              <a:rPr lang="en-CA" dirty="0" smtClean="0"/>
              <a:t>, 2,5,4,7,1,3,8,  C=10</a:t>
            </a:r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r>
              <a:rPr lang="en-CA" dirty="0" smtClean="0">
                <a:solidFill>
                  <a:srgbClr val="00B050"/>
                </a:solidFill>
              </a:rPr>
              <a:t>Online</a:t>
            </a:r>
            <a:r>
              <a:rPr lang="en-CA" dirty="0" smtClean="0"/>
              <a:t>: every object must be assigned to a bin before the next object arrives</a:t>
            </a:r>
          </a:p>
          <a:p>
            <a:pPr lvl="1">
              <a:defRPr/>
            </a:pPr>
            <a:r>
              <a:rPr lang="en-CA" dirty="0" smtClean="0"/>
              <a:t>No solution exists – see slide after the next</a:t>
            </a:r>
          </a:p>
          <a:p>
            <a:pPr>
              <a:defRPr/>
            </a:pPr>
            <a:r>
              <a:rPr lang="en-CA" dirty="0" smtClean="0">
                <a:solidFill>
                  <a:srgbClr val="00B050"/>
                </a:solidFill>
              </a:rPr>
              <a:t>Offline</a:t>
            </a:r>
            <a:r>
              <a:rPr lang="en-CA" dirty="0" smtClean="0"/>
              <a:t>: all objects are known, then they are assigned to bins</a:t>
            </a:r>
          </a:p>
          <a:p>
            <a:pPr lvl="1">
              <a:defRPr/>
            </a:pPr>
            <a:r>
              <a:rPr lang="en-CA" dirty="0" smtClean="0"/>
              <a:t>Solution exists, </a:t>
            </a:r>
            <a:r>
              <a:rPr lang="en-CA" dirty="0" err="1" smtClean="0"/>
              <a:t>eg</a:t>
            </a:r>
            <a:r>
              <a:rPr lang="en-CA" dirty="0" smtClean="0"/>
              <a:t> by backtracking but is NP-hard   [</a:t>
            </a:r>
            <a:r>
              <a:rPr lang="el-GR" dirty="0" smtClean="0"/>
              <a:t>Θ</a:t>
            </a:r>
            <a:r>
              <a:rPr lang="en-CA" dirty="0" smtClean="0"/>
              <a:t>(</a:t>
            </a:r>
            <a:r>
              <a:rPr lang="en-CA" dirty="0" err="1" smtClean="0"/>
              <a:t>n</a:t>
            </a:r>
            <a:r>
              <a:rPr lang="en-CA" baseline="30000" dirty="0" err="1" smtClean="0"/>
              <a:t>n</a:t>
            </a:r>
            <a:r>
              <a:rPr lang="en-CA" dirty="0" smtClean="0"/>
              <a:t>)]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Optimal solution</a:t>
            </a:r>
            <a:endParaRPr lang="tr-TR" smtClean="0">
              <a:effectLst/>
            </a:endParaRPr>
          </a:p>
        </p:txBody>
      </p:sp>
      <p:pic>
        <p:nvPicPr>
          <p:cNvPr id="4710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412875"/>
            <a:ext cx="7991475" cy="4356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60232" y="306896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k</a:t>
            </a:r>
            <a:r>
              <a:rPr lang="en-US" dirty="0" smtClean="0">
                <a:solidFill>
                  <a:schemeClr val="bg2"/>
                </a:solidFill>
              </a:rPr>
              <a:t> 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/>
                </a:solidFill>
              </a:rPr>
              <a:t>3</a:t>
            </a:r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No solution for online bin-packing</a:t>
            </a:r>
            <a:endParaRPr lang="tr-TR" smtClean="0">
              <a:effectLst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/>
              </a:rPr>
              <a:t>4,4,</a:t>
            </a:r>
            <a:r>
              <a:rPr lang="en-US" dirty="0" smtClean="0">
                <a:effectLst/>
              </a:rPr>
              <a:t>6,6   or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4,4,</a:t>
            </a:r>
            <a:r>
              <a:rPr lang="en-US" dirty="0" smtClean="0">
                <a:effectLst/>
              </a:rPr>
              <a:t>7,7</a:t>
            </a:r>
          </a:p>
          <a:p>
            <a:r>
              <a:rPr lang="en-US" dirty="0" smtClean="0">
                <a:effectLst/>
              </a:rPr>
              <a:t>Where to place the 2</a:t>
            </a:r>
            <a:r>
              <a:rPr lang="en-US" baseline="30000" dirty="0" smtClean="0">
                <a:effectLst/>
              </a:rPr>
              <a:t>nd</a:t>
            </a:r>
            <a:r>
              <a:rPr lang="en-US" dirty="0" smtClean="0">
                <a:effectLst/>
              </a:rPr>
              <a:t> object</a:t>
            </a:r>
          </a:p>
          <a:p>
            <a:r>
              <a:rPr lang="en-US" dirty="0" smtClean="0">
                <a:effectLst/>
              </a:rPr>
              <a:t>In the first case – better in a separate bin</a:t>
            </a:r>
          </a:p>
          <a:p>
            <a:r>
              <a:rPr lang="en-US" dirty="0" smtClean="0">
                <a:effectLst/>
              </a:rPr>
              <a:t>In the second case – better in the same bin</a:t>
            </a:r>
            <a:endParaRPr lang="tr-TR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Online Bin-Packing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214438"/>
            <a:ext cx="8748712" cy="4905375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Next fit</a:t>
            </a:r>
          </a:p>
          <a:p>
            <a:pPr lvl="1">
              <a:defRPr/>
            </a:pPr>
            <a:r>
              <a:rPr lang="en-CA" dirty="0" smtClean="0"/>
              <a:t>Try the current bin, otherwise start a new bin</a:t>
            </a:r>
          </a:p>
          <a:p>
            <a:pPr lvl="1">
              <a:defRPr/>
            </a:pPr>
            <a:r>
              <a:rPr lang="el-GR" dirty="0" smtClean="0"/>
              <a:t>Θ</a:t>
            </a:r>
            <a:r>
              <a:rPr lang="en-CA" dirty="0" smtClean="0"/>
              <a:t>(n)</a:t>
            </a:r>
          </a:p>
          <a:p>
            <a:pPr lvl="1">
              <a:defRPr/>
            </a:pPr>
            <a:r>
              <a:rPr lang="en-CA" dirty="0" smtClean="0"/>
              <a:t>Worst case – not more than 2M bins (M is the optimal number of bins)</a:t>
            </a:r>
          </a:p>
          <a:p>
            <a:pPr>
              <a:defRPr/>
            </a:pPr>
            <a:r>
              <a:rPr lang="en-CA" dirty="0" smtClean="0"/>
              <a:t>First fit</a:t>
            </a:r>
          </a:p>
          <a:p>
            <a:pPr lvl="1">
              <a:defRPr/>
            </a:pPr>
            <a:r>
              <a:rPr lang="en-CA" dirty="0" smtClean="0"/>
              <a:t>Start bins from beginning</a:t>
            </a:r>
          </a:p>
          <a:p>
            <a:pPr lvl="1">
              <a:defRPr/>
            </a:pPr>
            <a:r>
              <a:rPr lang="el-GR" dirty="0" smtClean="0"/>
              <a:t>Θ</a:t>
            </a:r>
            <a:r>
              <a:rPr lang="en-CA" dirty="0" smtClean="0"/>
              <a:t>(n</a:t>
            </a:r>
            <a:r>
              <a:rPr lang="en-CA" baseline="30000" dirty="0" smtClean="0"/>
              <a:t>2</a:t>
            </a:r>
            <a:r>
              <a:rPr lang="en-CA" dirty="0" smtClean="0"/>
              <a:t>), </a:t>
            </a:r>
            <a:r>
              <a:rPr lang="el-GR" dirty="0" smtClean="0"/>
              <a:t>Θ</a:t>
            </a:r>
            <a:r>
              <a:rPr lang="en-CA" dirty="0" smtClean="0"/>
              <a:t>(</a:t>
            </a:r>
            <a:r>
              <a:rPr lang="en-CA" dirty="0" err="1" smtClean="0"/>
              <a:t>nlogn</a:t>
            </a:r>
            <a:r>
              <a:rPr lang="en-CA" dirty="0" smtClean="0"/>
              <a:t>)</a:t>
            </a:r>
          </a:p>
          <a:p>
            <a:pPr lvl="1">
              <a:defRPr/>
            </a:pPr>
            <a:r>
              <a:rPr lang="en-CA" dirty="0" smtClean="0"/>
              <a:t>Worst case – not more than 1.7M bins</a:t>
            </a:r>
          </a:p>
          <a:p>
            <a:pPr lvl="1">
              <a:defRPr/>
            </a:pPr>
            <a:r>
              <a:rPr lang="en-CA" dirty="0" smtClean="0"/>
              <a:t>Average case – only 2% worse than optimum</a:t>
            </a:r>
          </a:p>
          <a:p>
            <a:pPr>
              <a:defRPr/>
            </a:pPr>
            <a:r>
              <a:rPr lang="en-CA" dirty="0" smtClean="0"/>
              <a:t>Best fit</a:t>
            </a:r>
          </a:p>
          <a:p>
            <a:pPr lvl="1">
              <a:defRPr/>
            </a:pPr>
            <a:r>
              <a:rPr lang="en-CA" dirty="0" smtClean="0"/>
              <a:t>Place in the tightest bin</a:t>
            </a:r>
          </a:p>
          <a:p>
            <a:pPr lvl="1">
              <a:defRPr/>
            </a:pPr>
            <a:r>
              <a:rPr lang="el-GR" dirty="0" smtClean="0"/>
              <a:t>Θ</a:t>
            </a:r>
            <a:r>
              <a:rPr lang="en-CA" dirty="0" smtClean="0"/>
              <a:t>(n</a:t>
            </a:r>
            <a:r>
              <a:rPr lang="en-CA" baseline="30000" dirty="0" smtClean="0"/>
              <a:t>2</a:t>
            </a:r>
            <a:r>
              <a:rPr lang="en-CA" dirty="0" smtClean="0"/>
              <a:t>), </a:t>
            </a:r>
            <a:r>
              <a:rPr lang="el-GR" dirty="0" smtClean="0"/>
              <a:t>Θ</a:t>
            </a:r>
            <a:r>
              <a:rPr lang="en-CA" dirty="0" smtClean="0"/>
              <a:t>(</a:t>
            </a:r>
            <a:r>
              <a:rPr lang="en-CA" dirty="0" err="1" smtClean="0"/>
              <a:t>nlogn</a:t>
            </a:r>
            <a:r>
              <a:rPr lang="en-CA" dirty="0" smtClean="0"/>
              <a:t>)</a:t>
            </a:r>
          </a:p>
          <a:p>
            <a:pPr lvl="1">
              <a:defRPr/>
            </a:pPr>
            <a:r>
              <a:rPr lang="en-CA" dirty="0" smtClean="0"/>
              <a:t>Worst case – not more than 1.7M bins</a:t>
            </a:r>
          </a:p>
          <a:p>
            <a:pPr lvl="1">
              <a:defRPr/>
            </a:pPr>
            <a:r>
              <a:rPr lang="en-CA" dirty="0" smtClean="0"/>
              <a:t>Average case - better</a:t>
            </a:r>
          </a:p>
          <a:p>
            <a:pPr lvl="1">
              <a:defRPr/>
            </a:pPr>
            <a:endParaRPr lang="en-CA" dirty="0" smtClean="0"/>
          </a:p>
          <a:p>
            <a:pPr lvl="1">
              <a:defRPr/>
            </a:pPr>
            <a:endParaRPr lang="en-CA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52120" y="4509120"/>
            <a:ext cx="349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methods are approximation 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Next fit</a:t>
            </a:r>
            <a:endParaRPr lang="en-US" dirty="0"/>
          </a:p>
        </p:txBody>
      </p:sp>
      <p:pic>
        <p:nvPicPr>
          <p:cNvPr id="5017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196975"/>
            <a:ext cx="6696075" cy="56403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First fit</a:t>
            </a:r>
            <a:endParaRPr lang="en-US" dirty="0"/>
          </a:p>
        </p:txBody>
      </p:sp>
      <p:pic>
        <p:nvPicPr>
          <p:cNvPr id="5120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052513"/>
            <a:ext cx="5761037" cy="2076450"/>
          </a:xfrm>
        </p:spPr>
      </p:pic>
      <p:pic>
        <p:nvPicPr>
          <p:cNvPr id="5120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81300"/>
            <a:ext cx="3455987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3707904" y="2924944"/>
            <a:ext cx="2448272" cy="388225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" descr="scan003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3"/>
          <a:stretch>
            <a:fillRect/>
          </a:stretch>
        </p:blipFill>
        <p:spPr bwMode="auto">
          <a:xfrm>
            <a:off x="611188" y="188913"/>
            <a:ext cx="58705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2" descr="scan003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141663"/>
            <a:ext cx="5184775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7451725" y="2276475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k = 5</a:t>
            </a:r>
            <a:endParaRPr lang="tr-TR"/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7524750" y="4916488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k = 4</a:t>
            </a:r>
            <a:endParaRPr lang="tr-TR"/>
          </a:p>
        </p:txBody>
      </p:sp>
      <p:sp>
        <p:nvSpPr>
          <p:cNvPr id="2" name="Rectangle 1"/>
          <p:cNvSpPr/>
          <p:nvPr/>
        </p:nvSpPr>
        <p:spPr bwMode="auto">
          <a:xfrm>
            <a:off x="5795963" y="3141663"/>
            <a:ext cx="685800" cy="3595687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 descr="scan003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928688"/>
            <a:ext cx="5500688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7451725" y="3043238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k = 4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Greedy algorithms</a:t>
            </a:r>
            <a:endParaRPr lang="en-US" dirty="0"/>
          </a:p>
        </p:txBody>
      </p:sp>
      <p:pic>
        <p:nvPicPr>
          <p:cNvPr id="614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6" t="68475" b="23013"/>
          <a:stretch>
            <a:fillRect/>
          </a:stretch>
        </p:blipFill>
        <p:spPr>
          <a:xfrm>
            <a:off x="446088" y="4913313"/>
            <a:ext cx="8559800" cy="1252537"/>
          </a:xfrm>
        </p:spPr>
      </p:pic>
      <p:pic>
        <p:nvPicPr>
          <p:cNvPr id="614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" t="2708" r="21957" b="64307"/>
          <a:stretch>
            <a:fillRect/>
          </a:stretch>
        </p:blipFill>
        <p:spPr bwMode="auto">
          <a:xfrm>
            <a:off x="468313" y="1052513"/>
            <a:ext cx="5832475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929313"/>
            <a:ext cx="74168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6924675" y="3581400"/>
            <a:ext cx="209391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2000" dirty="0"/>
              <a:t>Charles Dickens's 1843 novel, A Christmas Carol</a:t>
            </a:r>
            <a:br>
              <a:rPr lang="en-US" sz="2000" dirty="0"/>
            </a:br>
            <a:endParaRPr lang="en-US" sz="2000" dirty="0"/>
          </a:p>
        </p:txBody>
      </p:sp>
      <p:cxnSp>
        <p:nvCxnSpPr>
          <p:cNvPr id="6151" name="Straight Connector 3"/>
          <p:cNvCxnSpPr>
            <a:cxnSpLocks noChangeShapeType="1"/>
          </p:cNvCxnSpPr>
          <p:nvPr/>
        </p:nvCxnSpPr>
        <p:spPr bwMode="auto">
          <a:xfrm>
            <a:off x="7092950" y="5661025"/>
            <a:ext cx="1655763" cy="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2" name="Straight Connector 8"/>
          <p:cNvCxnSpPr>
            <a:cxnSpLocks noChangeShapeType="1"/>
          </p:cNvCxnSpPr>
          <p:nvPr/>
        </p:nvCxnSpPr>
        <p:spPr bwMode="auto">
          <a:xfrm>
            <a:off x="684213" y="5845175"/>
            <a:ext cx="1655762" cy="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Straight Connector 9"/>
          <p:cNvCxnSpPr>
            <a:cxnSpLocks noChangeShapeType="1"/>
          </p:cNvCxnSpPr>
          <p:nvPr/>
        </p:nvCxnSpPr>
        <p:spPr bwMode="auto">
          <a:xfrm>
            <a:off x="6516688" y="5929313"/>
            <a:ext cx="2232025" cy="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Straight Connector 11"/>
          <p:cNvCxnSpPr>
            <a:cxnSpLocks noChangeShapeType="1"/>
          </p:cNvCxnSpPr>
          <p:nvPr/>
        </p:nvCxnSpPr>
        <p:spPr bwMode="auto">
          <a:xfrm>
            <a:off x="611188" y="6092825"/>
            <a:ext cx="900112" cy="1270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For input </a:t>
            </a:r>
            <a:r>
              <a:rPr lang="en-CA" sz="2800" dirty="0"/>
              <a:t>2,5,4,7,1,3,</a:t>
            </a:r>
            <a:r>
              <a:rPr lang="en-CA" sz="2800" dirty="0">
                <a:solidFill>
                  <a:srgbClr val="002060"/>
                </a:solidFill>
              </a:rPr>
              <a:t>6</a:t>
            </a:r>
            <a:r>
              <a:rPr lang="en-CA" sz="2800" dirty="0"/>
              <a:t> </a:t>
            </a:r>
          </a:p>
          <a:p>
            <a:pPr>
              <a:defRPr/>
            </a:pPr>
            <a:endParaRPr lang="en-CA" sz="2800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2800" dirty="0" smtClean="0"/>
              <a:t>First fit will give k = 4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dirty="0" smtClean="0"/>
              <a:t>Best fit will give k = 3</a:t>
            </a:r>
          </a:p>
          <a:p>
            <a:pPr>
              <a:buFont typeface="Monotype Sorts" pitchFamily="2" charset="2"/>
              <a:buNone/>
              <a:defRPr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Offline Bin-Packing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CA" sz="2800" smtClean="0"/>
              <a:t>Order and then use one of the same methods</a:t>
            </a:r>
          </a:p>
          <a:p>
            <a:pPr>
              <a:defRPr/>
            </a:pPr>
            <a:r>
              <a:rPr lang="en-CA" sz="2800" smtClean="0"/>
              <a:t>First fit non-increasing</a:t>
            </a:r>
          </a:p>
          <a:p>
            <a:pPr lvl="1">
              <a:defRPr/>
            </a:pPr>
            <a:r>
              <a:rPr lang="el-GR" sz="2400" smtClean="0"/>
              <a:t>Θ</a:t>
            </a:r>
            <a:r>
              <a:rPr lang="en-CA" sz="2400" smtClean="0"/>
              <a:t>(nlogn)</a:t>
            </a:r>
          </a:p>
          <a:p>
            <a:pPr lvl="1">
              <a:defRPr/>
            </a:pPr>
            <a:r>
              <a:rPr lang="en-CA" sz="2400" smtClean="0"/>
              <a:t>Worst case – not more than 11/9M+4 bins (</a:t>
            </a:r>
            <a:r>
              <a:rPr lang="en-CA" sz="2400" smtClean="0">
                <a:sym typeface="Symbol" pitchFamily="18" charset="2"/>
              </a:rPr>
              <a:t> 1.1M)</a:t>
            </a:r>
          </a:p>
          <a:p>
            <a:pPr>
              <a:defRPr/>
            </a:pPr>
            <a:r>
              <a:rPr lang="en-CA" sz="2800" smtClean="0"/>
              <a:t>Best fit non-increasing</a:t>
            </a:r>
          </a:p>
          <a:p>
            <a:pPr lvl="1">
              <a:defRPr/>
            </a:pPr>
            <a:endParaRPr lang="en-CA" sz="2400" smtClean="0"/>
          </a:p>
          <a:p>
            <a:pPr lvl="1">
              <a:defRPr/>
            </a:pPr>
            <a:endParaRPr lang="en-CA" smtClean="0"/>
          </a:p>
          <a:p>
            <a:pPr>
              <a:defRPr/>
            </a:pPr>
            <a:endParaRPr lang="en-US" smtClean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83568" y="764704"/>
            <a:ext cx="129614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 descr="scan003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"/>
          <a:stretch>
            <a:fillRect/>
          </a:stretch>
        </p:blipFill>
        <p:spPr bwMode="auto">
          <a:xfrm>
            <a:off x="2143125" y="1071563"/>
            <a:ext cx="4643438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7451725" y="340360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k = 3</a:t>
            </a:r>
            <a:endParaRPr lang="tr-TR"/>
          </a:p>
        </p:txBody>
      </p:sp>
      <p:sp>
        <p:nvSpPr>
          <p:cNvPr id="56324" name="TextBox 1"/>
          <p:cNvSpPr txBox="1">
            <a:spLocks noChangeArrowheads="1"/>
          </p:cNvSpPr>
          <p:nvPr/>
        </p:nvSpPr>
        <p:spPr bwMode="auto">
          <a:xfrm>
            <a:off x="4716463" y="4983163"/>
            <a:ext cx="1943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>
                <a:solidFill>
                  <a:schemeClr val="bg2"/>
                </a:solidFill>
              </a:rPr>
              <a:t>nonincreasing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Recall: Greedy Algorithms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1188" y="1196975"/>
            <a:ext cx="8305800" cy="49053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When the algorithm terminates, we hope that the local optimum is a global optimum.</a:t>
            </a:r>
          </a:p>
          <a:p>
            <a:pPr>
              <a:defRPr/>
            </a:pPr>
            <a:endParaRPr lang="en-CA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Some greedy algorithms yield an optimal solution for every instance.		 			</a:t>
            </a:r>
            <a:r>
              <a:rPr lang="en-US" dirty="0">
                <a:solidFill>
                  <a:srgbClr val="00B050"/>
                </a:solidFill>
              </a:rPr>
              <a:t>(case A) </a:t>
            </a:r>
            <a:r>
              <a:rPr lang="en-US" dirty="0" smtClean="0"/>
              <a:t>						</a:t>
            </a:r>
            <a:r>
              <a:rPr lang="en-US" dirty="0" smtClean="0">
                <a:solidFill>
                  <a:srgbClr val="FF0000"/>
                </a:solidFill>
              </a:rPr>
              <a:t>Huffman codes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Most greedy algorithms don’t but can be useful for fast approximations.</a:t>
            </a:r>
          </a:p>
          <a:p>
            <a:pPr>
              <a:defRPr/>
            </a:pPr>
            <a:r>
              <a:rPr lang="en-CA" dirty="0" smtClean="0"/>
              <a:t>Approximate solutions are used when</a:t>
            </a:r>
          </a:p>
          <a:p>
            <a:pPr lvl="1">
              <a:defRPr/>
            </a:pPr>
            <a:r>
              <a:rPr lang="en-CA" dirty="0" smtClean="0"/>
              <a:t>Exact algorithm is not known		</a:t>
            </a:r>
            <a:r>
              <a:rPr lang="en-US" sz="2400" dirty="0">
                <a:solidFill>
                  <a:srgbClr val="00B050"/>
                </a:solidFill>
                <a:ea typeface="+mn-ea"/>
                <a:cs typeface="+mn-cs"/>
              </a:rPr>
              <a:t>(case B1)</a:t>
            </a:r>
          </a:p>
          <a:p>
            <a:pPr marL="342900" lvl="3" indent="-342900">
              <a:buSzPct val="75000"/>
              <a:buFontTx/>
              <a:buNone/>
              <a:defRPr/>
            </a:pPr>
            <a:r>
              <a:rPr lang="en-US" dirty="0" smtClean="0"/>
              <a:t>						</a:t>
            </a:r>
            <a:r>
              <a:rPr lang="en-US" sz="2400" dirty="0" smtClean="0">
                <a:solidFill>
                  <a:srgbClr val="FF0000"/>
                </a:solidFill>
                <a:ea typeface="+mn-ea"/>
                <a:cs typeface="+mn-cs"/>
              </a:rPr>
              <a:t>on-line </a:t>
            </a:r>
            <a:r>
              <a:rPr lang="en-US" sz="2400" dirty="0">
                <a:solidFill>
                  <a:srgbClr val="FF0000"/>
                </a:solidFill>
                <a:ea typeface="+mn-ea"/>
                <a:cs typeface="+mn-cs"/>
              </a:rPr>
              <a:t>bin-packing</a:t>
            </a:r>
            <a:endParaRPr lang="en-CA" sz="2400" dirty="0">
              <a:solidFill>
                <a:srgbClr val="FF0000"/>
              </a:solidFill>
              <a:ea typeface="+mn-ea"/>
              <a:cs typeface="+mn-cs"/>
            </a:endParaRPr>
          </a:p>
          <a:p>
            <a:pPr lvl="1">
              <a:defRPr/>
            </a:pPr>
            <a:r>
              <a:rPr lang="en-CA" dirty="0" smtClean="0"/>
              <a:t>Exact algorithm exists but is too slow	</a:t>
            </a:r>
            <a:r>
              <a:rPr lang="en-US" sz="2400" dirty="0">
                <a:solidFill>
                  <a:srgbClr val="00B050"/>
                </a:solidFill>
                <a:ea typeface="+mn-ea"/>
                <a:cs typeface="+mn-cs"/>
              </a:rPr>
              <a:t>(case B2)</a:t>
            </a:r>
          </a:p>
          <a:p>
            <a:pPr marL="342900" lvl="1" indent="-342900">
              <a:buSzPct val="75000"/>
              <a:buFontTx/>
              <a:buNone/>
              <a:defRPr/>
            </a:pPr>
            <a:r>
              <a:rPr lang="en-US" dirty="0" smtClean="0"/>
              <a:t>						</a:t>
            </a:r>
            <a:r>
              <a:rPr lang="en-US" sz="2400" dirty="0">
                <a:solidFill>
                  <a:srgbClr val="FF0000"/>
                </a:solidFill>
                <a:ea typeface="+mn-ea"/>
                <a:cs typeface="+mn-cs"/>
              </a:rPr>
              <a:t>off-line bin-packing</a:t>
            </a:r>
            <a:endParaRPr lang="en-CA" sz="2400" dirty="0">
              <a:solidFill>
                <a:srgbClr val="FF0000"/>
              </a:solidFill>
              <a:ea typeface="+mn-ea"/>
              <a:cs typeface="+mn-cs"/>
            </a:endParaRPr>
          </a:p>
          <a:p>
            <a:pPr lvl="1">
              <a:defRPr/>
            </a:pPr>
            <a:endParaRPr lang="en-CA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/>
              <a:t>Recall: Applications of the Greedy Strategy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765175"/>
            <a:ext cx="8305800" cy="49053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Optimal solutions: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change making for “normal” coin denominations</a:t>
            </a:r>
          </a:p>
          <a:p>
            <a:pPr lvl="1">
              <a:defRPr/>
            </a:pPr>
            <a:r>
              <a:rPr lang="en-US" sz="2400" dirty="0" smtClean="0"/>
              <a:t>minimum spanning tree (Prim’s &amp; </a:t>
            </a:r>
            <a:r>
              <a:rPr lang="en-US" sz="2400" dirty="0" err="1" smtClean="0"/>
              <a:t>Kruskal’s</a:t>
            </a:r>
            <a:r>
              <a:rPr lang="en-US" sz="2400" dirty="0" smtClean="0"/>
              <a:t> algorithms)</a:t>
            </a:r>
          </a:p>
          <a:p>
            <a:pPr lvl="1">
              <a:defRPr/>
            </a:pPr>
            <a:r>
              <a:rPr lang="en-US" sz="2400" dirty="0"/>
              <a:t>single-source shortest paths (</a:t>
            </a:r>
            <a:r>
              <a:rPr lang="en-US" sz="2400" dirty="0" err="1"/>
              <a:t>Dijkstra’s</a:t>
            </a:r>
            <a:r>
              <a:rPr lang="en-US" sz="2400" dirty="0"/>
              <a:t> algorithm) </a:t>
            </a:r>
          </a:p>
          <a:p>
            <a:pPr lvl="1">
              <a:defRPr/>
            </a:pPr>
            <a:r>
              <a:rPr lang="en-US" sz="2400" dirty="0" smtClean="0"/>
              <a:t>simple scheduling problems</a:t>
            </a:r>
          </a:p>
          <a:p>
            <a:pPr lvl="1">
              <a:defRPr/>
            </a:pPr>
            <a:r>
              <a:rPr lang="en-US" sz="2400" dirty="0">
                <a:solidFill>
                  <a:srgbClr val="00B050"/>
                </a:solidFill>
              </a:rPr>
              <a:t>Huffman codes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Approximations: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traveling salesperson problem (Nearest-Neighbor algorithm)</a:t>
            </a:r>
          </a:p>
          <a:p>
            <a:pPr lvl="1">
              <a:defRPr/>
            </a:pPr>
            <a:r>
              <a:rPr lang="en-CA" sz="2400" dirty="0">
                <a:solidFill>
                  <a:srgbClr val="00B050"/>
                </a:solidFill>
              </a:rPr>
              <a:t>bin-packing problem</a:t>
            </a:r>
            <a:endParaRPr lang="en-US" sz="2400" dirty="0">
              <a:solidFill>
                <a:srgbClr val="00B050"/>
              </a:solidFill>
            </a:endParaRPr>
          </a:p>
          <a:p>
            <a:pPr lvl="1">
              <a:defRPr/>
            </a:pPr>
            <a:r>
              <a:rPr lang="en-US" sz="2400" dirty="0" smtClean="0"/>
              <a:t>knapsack problem</a:t>
            </a:r>
          </a:p>
          <a:p>
            <a:pPr lvl="1">
              <a:defRPr/>
            </a:pPr>
            <a:r>
              <a:rPr lang="en-US" sz="2400" dirty="0" smtClean="0"/>
              <a:t>other combinatorial optimization problems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Recall: Travelling Salesperson Problem</a:t>
            </a:r>
            <a:endParaRPr lang="en-US" dirty="0" smtClean="0"/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8360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Travelling Salesperson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“A salesperson has a list of cities, each of which (s)he </a:t>
            </a:r>
            <a:r>
              <a:rPr lang="en-CA" smtClean="0"/>
              <a:t>must</a:t>
            </a:r>
            <a:r>
              <a:rPr lang="en-US" smtClean="0"/>
              <a:t> visit </a:t>
            </a:r>
            <a:r>
              <a:rPr lang="en-US" i="1" smtClean="0"/>
              <a:t>exactly once</a:t>
            </a:r>
            <a:r>
              <a:rPr lang="en-US" smtClean="0"/>
              <a:t> before returning to the initial city. There are direct roads between some pairs of cities as shown on a map. Find the route the salesperson should follow for the shortest possible round trip that both starts and finishes at the same given home city of the salesperson.”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60420" name="Object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" t="-272" r="-5397" b="-461"/>
          <a:stretch>
            <a:fillRect/>
          </a:stretch>
        </p:blipFill>
        <p:spPr bwMode="auto">
          <a:xfrm>
            <a:off x="1928813" y="3714750"/>
            <a:ext cx="55721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Recall: Travelling Salesperson Problem</a:t>
            </a:r>
            <a:endParaRPr lang="en-US" dirty="0" smtClean="0"/>
          </a:p>
        </p:txBody>
      </p:sp>
      <p:pic>
        <p:nvPicPr>
          <p:cNvPr id="61443" name="Picture 3" descr="scan00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4611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 Box 5"/>
          <p:cNvSpPr txBox="1">
            <a:spLocks noChangeArrowheads="1"/>
          </p:cNvSpPr>
          <p:nvPr/>
        </p:nvSpPr>
        <p:spPr bwMode="auto">
          <a:xfrm>
            <a:off x="6172200" y="2286000"/>
            <a:ext cx="281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All permutations of cities without A</a:t>
            </a:r>
            <a:endParaRPr lang="tr-TR">
              <a:solidFill>
                <a:schemeClr val="tx2"/>
              </a:solidFill>
            </a:endParaRPr>
          </a:p>
        </p:txBody>
      </p:sp>
      <p:sp>
        <p:nvSpPr>
          <p:cNvPr id="61445" name="Line 6"/>
          <p:cNvSpPr>
            <a:spLocks noChangeShapeType="1"/>
          </p:cNvSpPr>
          <p:nvPr/>
        </p:nvSpPr>
        <p:spPr bwMode="auto">
          <a:xfrm flipV="1">
            <a:off x="3352800" y="2438400"/>
            <a:ext cx="2743200" cy="10668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Line 7"/>
          <p:cNvSpPr>
            <a:spLocks noChangeShapeType="1"/>
          </p:cNvSpPr>
          <p:nvPr/>
        </p:nvSpPr>
        <p:spPr bwMode="auto">
          <a:xfrm>
            <a:off x="2514600" y="3581400"/>
            <a:ext cx="1066800" cy="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Recall: Travelling Salesperson Problem</a:t>
            </a:r>
            <a:endParaRPr lang="en-US" dirty="0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(n-1)! possible paths</a:t>
            </a:r>
          </a:p>
          <a:p>
            <a:pPr>
              <a:defRPr/>
            </a:pPr>
            <a:r>
              <a:rPr lang="en-CA" dirty="0" smtClean="0"/>
              <a:t>Without symmetry: (n-1)!/2 paths</a:t>
            </a:r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r>
              <a:rPr lang="en-CA" dirty="0" smtClean="0"/>
              <a:t>Θ(n!) problem</a:t>
            </a:r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r>
              <a:rPr lang="en-CA" dirty="0" smtClean="0"/>
              <a:t>n! possible paths if home city not fixed</a:t>
            </a:r>
          </a:p>
          <a:p>
            <a:pPr>
              <a:buFont typeface="Monotype Sorts" pitchFamily="2" charset="2"/>
              <a:buNone/>
              <a:defRPr/>
            </a:pPr>
            <a:endParaRPr lang="en-US" dirty="0" smtClean="0"/>
          </a:p>
          <a:p>
            <a:pPr>
              <a:buFont typeface="Monotype Sorts" pitchFamily="2" charset="2"/>
              <a:buNone/>
              <a:defRPr/>
            </a:pPr>
            <a:endParaRPr lang="en-US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2800" dirty="0" smtClean="0">
                <a:solidFill>
                  <a:srgbClr val="00B050"/>
                </a:solidFill>
              </a:rPr>
              <a:t>Brute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The Nearest-Neighbour Algorithm</a:t>
            </a:r>
            <a:endParaRPr lang="en-US" dirty="0"/>
          </a:p>
        </p:txBody>
      </p:sp>
      <p:pic>
        <p:nvPicPr>
          <p:cNvPr id="634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" y="1285875"/>
            <a:ext cx="7173913" cy="1714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00375"/>
            <a:ext cx="76422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584870" y="2917032"/>
            <a:ext cx="818778" cy="3512344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40351" y="1284808"/>
            <a:ext cx="1233513" cy="1756172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5538"/>
            <a:ext cx="8305800" cy="4905375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dirty="0"/>
              <a:t>A greedy algorithm proceeds in the same way as Scrooge did. That </a:t>
            </a:r>
            <a:r>
              <a:rPr lang="en-US" dirty="0" smtClean="0"/>
              <a:t>is:</a:t>
            </a:r>
          </a:p>
          <a:p>
            <a:pPr>
              <a:defRPr/>
            </a:pPr>
            <a:r>
              <a:rPr lang="en-US" dirty="0"/>
              <a:t>i</a:t>
            </a:r>
            <a:r>
              <a:rPr lang="en-US" dirty="0" smtClean="0"/>
              <a:t>t makes choices in </a:t>
            </a:r>
            <a:r>
              <a:rPr lang="en-US" dirty="0"/>
              <a:t>sequence, </a:t>
            </a:r>
            <a:endParaRPr lang="en-US" dirty="0" smtClean="0"/>
          </a:p>
          <a:p>
            <a:pPr>
              <a:defRPr/>
            </a:pPr>
            <a:r>
              <a:rPr lang="en-US" dirty="0"/>
              <a:t>each</a:t>
            </a:r>
            <a:r>
              <a:rPr lang="en-US" dirty="0" smtClean="0"/>
              <a:t> </a:t>
            </a:r>
            <a:r>
              <a:rPr lang="en-US" dirty="0"/>
              <a:t>time taking the one that is deemed "best"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/>
              <a:t>according to some criterion,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without </a:t>
            </a:r>
            <a:r>
              <a:rPr lang="en-US" dirty="0"/>
              <a:t>regard for the choices it has made </a:t>
            </a:r>
            <a:r>
              <a:rPr lang="en-US" dirty="0" smtClean="0"/>
              <a:t>before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 smtClean="0"/>
              <a:t>or </a:t>
            </a:r>
            <a:r>
              <a:rPr lang="en-US" dirty="0"/>
              <a:t>will make in the future. </a:t>
            </a:r>
            <a:endParaRPr lang="en-US" dirty="0" smtClean="0"/>
          </a:p>
          <a:p>
            <a:pPr marL="0" indent="0">
              <a:buFont typeface="Monotype Sorts" pitchFamily="2" charset="2"/>
              <a:buNone/>
              <a:defRPr/>
            </a:pPr>
            <a:endParaRPr lang="en-US" dirty="0"/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 smtClean="0"/>
              <a:t>One </a:t>
            </a:r>
            <a:r>
              <a:rPr lang="en-US" dirty="0"/>
              <a:t>should not get the impression that there is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/>
              <a:t>something wrong with greedy algorithms because of the negative </a:t>
            </a:r>
            <a:r>
              <a:rPr lang="en-US" dirty="0" smtClean="0"/>
              <a:t>connotations of </a:t>
            </a:r>
            <a:r>
              <a:rPr lang="en-US" dirty="0"/>
              <a:t>Scrooge and the word "greedy." They often lead to very efficient and simple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/>
              <a:t>solutions.</a:t>
            </a:r>
          </a:p>
        </p:txBody>
      </p:sp>
      <p:cxnSp>
        <p:nvCxnSpPr>
          <p:cNvPr id="7172" name="Straight Connector 4"/>
          <p:cNvCxnSpPr>
            <a:cxnSpLocks noChangeShapeType="1"/>
          </p:cNvCxnSpPr>
          <p:nvPr/>
        </p:nvCxnSpPr>
        <p:spPr bwMode="auto">
          <a:xfrm flipV="1">
            <a:off x="1547813" y="6092825"/>
            <a:ext cx="4752975" cy="73025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" name="Straight Connector 6"/>
          <p:cNvCxnSpPr>
            <a:cxnSpLocks noChangeShapeType="1"/>
          </p:cNvCxnSpPr>
          <p:nvPr/>
        </p:nvCxnSpPr>
        <p:spPr bwMode="auto">
          <a:xfrm>
            <a:off x="755650" y="6597650"/>
            <a:ext cx="107950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The Nearest-Neighbour Algorithm</a:t>
            </a:r>
            <a:endParaRPr lang="en-US" dirty="0"/>
          </a:p>
        </p:txBody>
      </p:sp>
      <p:pic>
        <p:nvPicPr>
          <p:cNvPr id="645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143000"/>
            <a:ext cx="2143125" cy="5527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933825"/>
            <a:ext cx="5770562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4517" name="Object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" t="-272" r="-5397" b="-461"/>
          <a:stretch>
            <a:fillRect/>
          </a:stretch>
        </p:blipFill>
        <p:spPr bwMode="auto">
          <a:xfrm>
            <a:off x="3924300" y="1268413"/>
            <a:ext cx="4535488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4427538" y="6021388"/>
            <a:ext cx="4321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 smtClean="0"/>
              <a:t>ADBCEA and AECBDA: </a:t>
            </a:r>
            <a:r>
              <a:rPr lang="en-US" sz="1800" dirty="0"/>
              <a:t>length 32</a:t>
            </a:r>
            <a:endParaRPr lang="tr-T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The Nearest-Neighbour Algorithm</a:t>
            </a:r>
            <a:endParaRPr lang="en-US" dirty="0"/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571625"/>
            <a:ext cx="9031288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7669213" y="2997200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rgbClr val="FF6600"/>
                </a:solidFill>
              </a:rPr>
              <a:t>e</a:t>
            </a:r>
            <a:endParaRPr lang="tr-TR" sz="1600">
              <a:solidFill>
                <a:srgbClr val="FF6600"/>
              </a:solidFill>
            </a:endParaRPr>
          </a:p>
        </p:txBody>
      </p:sp>
      <p:sp>
        <p:nvSpPr>
          <p:cNvPr id="65541" name="Oval 7"/>
          <p:cNvSpPr>
            <a:spLocks noChangeArrowheads="1"/>
          </p:cNvSpPr>
          <p:nvPr/>
        </p:nvSpPr>
        <p:spPr bwMode="auto">
          <a:xfrm>
            <a:off x="4356100" y="2565400"/>
            <a:ext cx="647700" cy="358775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Oval 8"/>
          <p:cNvSpPr>
            <a:spLocks noChangeArrowheads="1"/>
          </p:cNvSpPr>
          <p:nvPr/>
        </p:nvSpPr>
        <p:spPr bwMode="auto">
          <a:xfrm>
            <a:off x="4356100" y="2927350"/>
            <a:ext cx="647700" cy="28575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543" name="Straight Connector 3"/>
          <p:cNvCxnSpPr>
            <a:cxnSpLocks noChangeShapeType="1"/>
          </p:cNvCxnSpPr>
          <p:nvPr/>
        </p:nvCxnSpPr>
        <p:spPr bwMode="auto">
          <a:xfrm>
            <a:off x="6948488" y="2852738"/>
            <a:ext cx="1223962" cy="0"/>
          </a:xfrm>
          <a:prstGeom prst="line">
            <a:avLst/>
          </a:prstGeom>
          <a:noFill/>
          <a:ln w="22225" algn="ctr">
            <a:solidFill>
              <a:srgbClr val="00B05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4" name="Straight Connector 8"/>
          <p:cNvCxnSpPr>
            <a:cxnSpLocks noChangeShapeType="1"/>
          </p:cNvCxnSpPr>
          <p:nvPr/>
        </p:nvCxnSpPr>
        <p:spPr bwMode="auto">
          <a:xfrm>
            <a:off x="6948488" y="3141663"/>
            <a:ext cx="1223962" cy="0"/>
          </a:xfrm>
          <a:prstGeom prst="line">
            <a:avLst/>
          </a:prstGeom>
          <a:noFill/>
          <a:ln w="22225" algn="ctr">
            <a:solidFill>
              <a:srgbClr val="00B05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3419872" y="386104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more steps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2200" y="386104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steps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Shortest paths – Dijkstra’s algorithm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305800" cy="5257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000" i="1" u="sng" dirty="0" smtClean="0">
                <a:solidFill>
                  <a:srgbClr val="FF0000"/>
                </a:solidFill>
              </a:rPr>
              <a:t>Single Source Shortest Paths Problem</a:t>
            </a:r>
            <a:r>
              <a:rPr lang="en-US" sz="2000" dirty="0" smtClean="0">
                <a:solidFill>
                  <a:srgbClr val="FF0000"/>
                </a:solidFill>
              </a:rPr>
              <a:t>: Given a weighted (non-negative weights) connected graph G, find shortest paths from given source vertex </a:t>
            </a:r>
            <a:r>
              <a:rPr lang="en-US" sz="2000" i="1" dirty="0" smtClean="0">
                <a:solidFill>
                  <a:srgbClr val="FF0000"/>
                </a:solidFill>
              </a:rPr>
              <a:t>s </a:t>
            </a:r>
            <a:r>
              <a:rPr lang="en-US" sz="2000" dirty="0" smtClean="0">
                <a:solidFill>
                  <a:srgbClr val="FF0000"/>
                </a:solidFill>
              </a:rPr>
              <a:t>to each of the other vertices</a:t>
            </a:r>
          </a:p>
          <a:p>
            <a:pPr>
              <a:defRPr/>
            </a:pPr>
            <a:endParaRPr lang="en-US" sz="2000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2000" i="1" u="sng" dirty="0" err="1" smtClean="0"/>
              <a:t>Dijkstra’s</a:t>
            </a:r>
            <a:r>
              <a:rPr lang="en-US" sz="2000" i="1" u="sng" dirty="0" smtClean="0"/>
              <a:t> algorithm</a:t>
            </a:r>
            <a:r>
              <a:rPr lang="en-US" sz="2000" dirty="0" smtClean="0"/>
              <a:t>: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dirty="0" smtClean="0">
              <a:effectLst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dirty="0" smtClean="0">
                <a:effectLst/>
              </a:rPr>
              <a:t>Among vertices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dirty="0" smtClean="0">
                <a:effectLst/>
              </a:rPr>
              <a:t>not already in the tree, it finds vertex </a:t>
            </a:r>
            <a:r>
              <a:rPr lang="en-US" sz="2000" i="1" dirty="0" smtClean="0">
                <a:effectLst/>
              </a:rPr>
              <a:t>u</a:t>
            </a:r>
            <a:r>
              <a:rPr lang="en-US" sz="2000" dirty="0" smtClean="0">
                <a:effectLst/>
              </a:rPr>
              <a:t> with the smallest sum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i="1" dirty="0" smtClean="0">
                <a:effectLst/>
              </a:rPr>
              <a:t>                                        d</a:t>
            </a:r>
            <a:r>
              <a:rPr lang="en-US" sz="2000" i="1" baseline="-25000" dirty="0" smtClean="0">
                <a:effectLst/>
              </a:rPr>
              <a:t>v</a:t>
            </a:r>
            <a:r>
              <a:rPr lang="en-US" sz="2000" dirty="0" smtClean="0">
                <a:effectLst/>
              </a:rPr>
              <a:t> +  </a:t>
            </a:r>
            <a:r>
              <a:rPr lang="en-US" sz="2000" i="1" dirty="0" smtClean="0">
                <a:effectLst/>
              </a:rPr>
              <a:t>w</a:t>
            </a:r>
            <a:r>
              <a:rPr lang="en-US" sz="2000" dirty="0" smtClean="0">
                <a:effectLst/>
              </a:rPr>
              <a:t>(</a:t>
            </a:r>
            <a:r>
              <a:rPr lang="en-US" sz="2000" i="1" dirty="0" err="1" smtClean="0">
                <a:effectLst/>
              </a:rPr>
              <a:t>v</a:t>
            </a:r>
            <a:r>
              <a:rPr lang="en-US" sz="2000" dirty="0" err="1" smtClean="0">
                <a:effectLst/>
              </a:rPr>
              <a:t>,</a:t>
            </a:r>
            <a:r>
              <a:rPr lang="en-US" sz="2000" i="1" dirty="0" err="1" smtClean="0">
                <a:effectLst/>
              </a:rPr>
              <a:t>u</a:t>
            </a:r>
            <a:r>
              <a:rPr lang="en-US" sz="2000" dirty="0" smtClean="0">
                <a:effectLst/>
              </a:rPr>
              <a:t>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dirty="0" smtClean="0">
                <a:effectLst/>
              </a:rPr>
              <a:t>where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i="1" dirty="0" smtClean="0">
                <a:effectLst/>
              </a:rPr>
              <a:t>	 v</a:t>
            </a:r>
            <a:r>
              <a:rPr lang="en-US" sz="2000" dirty="0" smtClean="0">
                <a:effectLst/>
              </a:rPr>
              <a:t>  is a vertex for which shortest path has been already found</a:t>
            </a:r>
            <a:br>
              <a:rPr lang="en-US" sz="2000" dirty="0" smtClean="0">
                <a:effectLst/>
              </a:rPr>
            </a:br>
            <a:r>
              <a:rPr lang="en-US" sz="2000" dirty="0" smtClean="0">
                <a:effectLst/>
              </a:rPr>
              <a:t>     </a:t>
            </a:r>
            <a:r>
              <a:rPr kumimoji="0" lang="en-US" sz="2000" dirty="0" smtClean="0">
                <a:effectLst/>
              </a:rPr>
              <a:t>on preceding iterations </a:t>
            </a:r>
            <a:r>
              <a:rPr lang="en-US" sz="2000" dirty="0" smtClean="0">
                <a:effectLst/>
              </a:rPr>
              <a:t>(such vertices form a tree)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dirty="0" smtClean="0">
                <a:effectLst/>
              </a:rPr>
              <a:t>	 </a:t>
            </a:r>
            <a:r>
              <a:rPr lang="en-US" sz="2000" i="1" dirty="0" smtClean="0">
                <a:effectLst/>
              </a:rPr>
              <a:t>d</a:t>
            </a:r>
            <a:r>
              <a:rPr lang="en-US" sz="2000" i="1" baseline="-25000" dirty="0" smtClean="0">
                <a:effectLst/>
              </a:rPr>
              <a:t>v</a:t>
            </a:r>
            <a:r>
              <a:rPr kumimoji="0" lang="en-US" sz="2000" b="0" dirty="0" smtClean="0">
                <a:effectLst/>
              </a:rPr>
              <a:t> </a:t>
            </a:r>
            <a:r>
              <a:rPr kumimoji="0" lang="en-US" sz="2000" dirty="0" smtClean="0">
                <a:effectLst/>
              </a:rPr>
              <a:t>is the length of the shortest path form source to </a:t>
            </a:r>
            <a:r>
              <a:rPr kumimoji="0" lang="en-US" sz="2000" i="1" dirty="0" smtClean="0">
                <a:effectLst/>
              </a:rPr>
              <a:t>v</a:t>
            </a:r>
            <a:br>
              <a:rPr kumimoji="0" lang="en-US" sz="2000" i="1" dirty="0" smtClean="0">
                <a:effectLst/>
              </a:rPr>
            </a:br>
            <a:r>
              <a:rPr kumimoji="0" lang="en-US" sz="2000" i="1" dirty="0" smtClean="0">
                <a:effectLst/>
              </a:rPr>
              <a:t> </a:t>
            </a:r>
            <a:r>
              <a:rPr lang="en-US" sz="2000" i="1" dirty="0" smtClean="0">
                <a:effectLst/>
              </a:rPr>
              <a:t>w</a:t>
            </a:r>
            <a:r>
              <a:rPr lang="en-US" sz="2000" dirty="0" smtClean="0">
                <a:effectLst/>
              </a:rPr>
              <a:t>(</a:t>
            </a:r>
            <a:r>
              <a:rPr lang="en-US" sz="2000" i="1" dirty="0" err="1" smtClean="0">
                <a:effectLst/>
              </a:rPr>
              <a:t>v</a:t>
            </a:r>
            <a:r>
              <a:rPr lang="en-US" sz="2000" dirty="0" err="1" smtClean="0">
                <a:effectLst/>
              </a:rPr>
              <a:t>,</a:t>
            </a:r>
            <a:r>
              <a:rPr lang="en-US" sz="2000" i="1" dirty="0" err="1" smtClean="0">
                <a:effectLst/>
              </a:rPr>
              <a:t>u</a:t>
            </a:r>
            <a:r>
              <a:rPr lang="en-US" sz="2000" dirty="0" smtClean="0">
                <a:effectLst/>
              </a:rPr>
              <a:t>) is the length (weight) of edge from </a:t>
            </a:r>
            <a:r>
              <a:rPr lang="en-US" sz="2000" i="1" dirty="0" smtClean="0">
                <a:effectLst/>
              </a:rPr>
              <a:t>v</a:t>
            </a:r>
            <a:r>
              <a:rPr lang="en-US" sz="2000" dirty="0" smtClean="0">
                <a:effectLst/>
              </a:rPr>
              <a:t> to </a:t>
            </a:r>
            <a:r>
              <a:rPr lang="en-US" sz="2000" i="1" dirty="0" smtClean="0">
                <a:effectLst/>
              </a:rPr>
              <a:t>u</a:t>
            </a:r>
            <a:endParaRPr kumimoji="0" lang="en-US" sz="2000" i="1" dirty="0" smtClean="0">
              <a:effectLst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000" smtClean="0"/>
              <a:t> </a:t>
            </a:r>
          </a:p>
        </p:txBody>
      </p:sp>
      <p:sp>
        <p:nvSpPr>
          <p:cNvPr id="67588" name="AutoShape 4"/>
          <p:cNvSpPr>
            <a:spLocks noChangeAspect="1" noChangeArrowheads="1" noTextEdit="1"/>
          </p:cNvSpPr>
          <p:nvPr/>
        </p:nvSpPr>
        <p:spPr bwMode="auto">
          <a:xfrm>
            <a:off x="3124200" y="0"/>
            <a:ext cx="2551113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9" name="Freeform 5"/>
          <p:cNvSpPr>
            <a:spLocks/>
          </p:cNvSpPr>
          <p:nvPr/>
        </p:nvSpPr>
        <p:spPr bwMode="auto">
          <a:xfrm>
            <a:off x="3140075" y="633413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144" y="73"/>
                </a:moveTo>
                <a:lnTo>
                  <a:pt x="140" y="50"/>
                </a:lnTo>
                <a:lnTo>
                  <a:pt x="130" y="31"/>
                </a:lnTo>
                <a:lnTo>
                  <a:pt x="115" y="14"/>
                </a:lnTo>
                <a:lnTo>
                  <a:pt x="94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3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3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4" y="140"/>
                </a:lnTo>
                <a:lnTo>
                  <a:pt x="115" y="131"/>
                </a:lnTo>
                <a:lnTo>
                  <a:pt x="130" y="115"/>
                </a:lnTo>
                <a:lnTo>
                  <a:pt x="140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0" name="Freeform 6"/>
          <p:cNvSpPr>
            <a:spLocks/>
          </p:cNvSpPr>
          <p:nvPr/>
        </p:nvSpPr>
        <p:spPr bwMode="auto">
          <a:xfrm>
            <a:off x="3714750" y="100013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4" y="14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29" y="131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4343400" y="685800"/>
            <a:ext cx="76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d</a:t>
            </a:r>
            <a:endParaRPr lang="en-US" sz="1400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3919538" y="285750"/>
            <a:ext cx="439737" cy="36353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3" name="Freeform 9"/>
          <p:cNvSpPr>
            <a:spLocks/>
          </p:cNvSpPr>
          <p:nvPr/>
        </p:nvSpPr>
        <p:spPr bwMode="auto">
          <a:xfrm>
            <a:off x="4876800" y="152400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6" y="14"/>
                </a:lnTo>
                <a:lnTo>
                  <a:pt x="95" y="4"/>
                </a:lnTo>
                <a:lnTo>
                  <a:pt x="73" y="0"/>
                </a:lnTo>
                <a:lnTo>
                  <a:pt x="50" y="4"/>
                </a:lnTo>
                <a:lnTo>
                  <a:pt x="31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31" y="131"/>
                </a:lnTo>
                <a:lnTo>
                  <a:pt x="50" y="140"/>
                </a:lnTo>
                <a:lnTo>
                  <a:pt x="73" y="144"/>
                </a:lnTo>
                <a:lnTo>
                  <a:pt x="95" y="140"/>
                </a:lnTo>
                <a:lnTo>
                  <a:pt x="116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4" name="Freeform 10"/>
          <p:cNvSpPr>
            <a:spLocks/>
          </p:cNvSpPr>
          <p:nvPr/>
        </p:nvSpPr>
        <p:spPr bwMode="auto">
          <a:xfrm>
            <a:off x="5427663" y="658813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144" y="71"/>
                </a:moveTo>
                <a:lnTo>
                  <a:pt x="141" y="50"/>
                </a:lnTo>
                <a:lnTo>
                  <a:pt x="131" y="28"/>
                </a:lnTo>
                <a:lnTo>
                  <a:pt x="114" y="13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3"/>
                </a:lnTo>
                <a:lnTo>
                  <a:pt x="14" y="28"/>
                </a:lnTo>
                <a:lnTo>
                  <a:pt x="4" y="50"/>
                </a:lnTo>
                <a:lnTo>
                  <a:pt x="0" y="71"/>
                </a:lnTo>
                <a:lnTo>
                  <a:pt x="4" y="94"/>
                </a:lnTo>
                <a:lnTo>
                  <a:pt x="14" y="115"/>
                </a:lnTo>
                <a:lnTo>
                  <a:pt x="29" y="130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0"/>
                </a:lnTo>
                <a:lnTo>
                  <a:pt x="131" y="115"/>
                </a:lnTo>
                <a:lnTo>
                  <a:pt x="141" y="94"/>
                </a:lnTo>
                <a:lnTo>
                  <a:pt x="144" y="7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 flipV="1">
            <a:off x="3368675" y="735013"/>
            <a:ext cx="917575" cy="317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5029200" y="5334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4</a:t>
            </a:r>
            <a:endParaRPr lang="en-US" sz="1400"/>
          </a:p>
        </p:txBody>
      </p:sp>
      <p:sp>
        <p:nvSpPr>
          <p:cNvPr id="443405" name="Text Box 13"/>
          <p:cNvSpPr txBox="1">
            <a:spLocks noChangeArrowheads="1"/>
          </p:cNvSpPr>
          <p:nvPr/>
        </p:nvSpPr>
        <p:spPr bwMode="auto">
          <a:xfrm>
            <a:off x="457200" y="1143000"/>
            <a:ext cx="8115300" cy="1004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Current vertex   Remaining vertices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[priority queue]</a:t>
            </a: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dirty="0"/>
              <a:t>     a(-,0)            </a:t>
            </a:r>
            <a:r>
              <a:rPr lang="en-US" u="sng" dirty="0"/>
              <a:t>b(a,3)</a:t>
            </a:r>
            <a:r>
              <a:rPr lang="en-US" dirty="0"/>
              <a:t>  c(-,</a:t>
            </a:r>
            <a:r>
              <a:rPr lang="en-US" dirty="0">
                <a:cs typeface="Times New Roman" pitchFamily="18" charset="0"/>
              </a:rPr>
              <a:t>∞)  d(a,7)  e(-,</a:t>
            </a:r>
            <a:r>
              <a:rPr lang="en-US" dirty="0"/>
              <a:t>∞)</a:t>
            </a:r>
          </a:p>
        </p:txBody>
      </p:sp>
      <p:grpSp>
        <p:nvGrpSpPr>
          <p:cNvPr id="67598" name="Group 14"/>
          <p:cNvGrpSpPr>
            <a:grpSpLocks/>
          </p:cNvGrpSpPr>
          <p:nvPr/>
        </p:nvGrpSpPr>
        <p:grpSpPr bwMode="auto">
          <a:xfrm>
            <a:off x="3200400" y="0"/>
            <a:ext cx="2384425" cy="898525"/>
            <a:chOff x="2016" y="0"/>
            <a:chExt cx="1502" cy="566"/>
          </a:xfrm>
        </p:grpSpPr>
        <p:sp>
          <p:nvSpPr>
            <p:cNvPr id="67707" name="Rectangle 15"/>
            <p:cNvSpPr>
              <a:spLocks noChangeArrowheads="1"/>
            </p:cNvSpPr>
            <p:nvPr/>
          </p:nvSpPr>
          <p:spPr bwMode="auto">
            <a:xfrm>
              <a:off x="2016" y="384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400"/>
            </a:p>
          </p:txBody>
        </p:sp>
        <p:sp>
          <p:nvSpPr>
            <p:cNvPr id="67708" name="Rectangle 16"/>
            <p:cNvSpPr>
              <a:spLocks noChangeArrowheads="1"/>
            </p:cNvSpPr>
            <p:nvPr/>
          </p:nvSpPr>
          <p:spPr bwMode="auto">
            <a:xfrm>
              <a:off x="2404" y="77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400"/>
            </a:p>
          </p:txBody>
        </p:sp>
        <p:sp>
          <p:nvSpPr>
            <p:cNvPr id="67709" name="Freeform 17"/>
            <p:cNvSpPr>
              <a:spLocks/>
            </p:cNvSpPr>
            <p:nvPr/>
          </p:nvSpPr>
          <p:spPr bwMode="auto">
            <a:xfrm>
              <a:off x="2698" y="405"/>
              <a:ext cx="145" cy="144"/>
            </a:xfrm>
            <a:custGeom>
              <a:avLst/>
              <a:gdLst>
                <a:gd name="T0" fmla="*/ 145 w 145"/>
                <a:gd name="T1" fmla="*/ 73 h 144"/>
                <a:gd name="T2" fmla="*/ 142 w 145"/>
                <a:gd name="T3" fmla="*/ 50 h 144"/>
                <a:gd name="T4" fmla="*/ 130 w 145"/>
                <a:gd name="T5" fmla="*/ 31 h 144"/>
                <a:gd name="T6" fmla="*/ 115 w 145"/>
                <a:gd name="T7" fmla="*/ 14 h 144"/>
                <a:gd name="T8" fmla="*/ 96 w 145"/>
                <a:gd name="T9" fmla="*/ 4 h 144"/>
                <a:gd name="T10" fmla="*/ 73 w 145"/>
                <a:gd name="T11" fmla="*/ 0 h 144"/>
                <a:gd name="T12" fmla="*/ 50 w 145"/>
                <a:gd name="T13" fmla="*/ 4 h 144"/>
                <a:gd name="T14" fmla="*/ 30 w 145"/>
                <a:gd name="T15" fmla="*/ 14 h 144"/>
                <a:gd name="T16" fmla="*/ 15 w 145"/>
                <a:gd name="T17" fmla="*/ 31 h 144"/>
                <a:gd name="T18" fmla="*/ 3 w 145"/>
                <a:gd name="T19" fmla="*/ 50 h 144"/>
                <a:gd name="T20" fmla="*/ 0 w 145"/>
                <a:gd name="T21" fmla="*/ 73 h 144"/>
                <a:gd name="T22" fmla="*/ 3 w 145"/>
                <a:gd name="T23" fmla="*/ 94 h 144"/>
                <a:gd name="T24" fmla="*/ 15 w 145"/>
                <a:gd name="T25" fmla="*/ 115 h 144"/>
                <a:gd name="T26" fmla="*/ 30 w 145"/>
                <a:gd name="T27" fmla="*/ 131 h 144"/>
                <a:gd name="T28" fmla="*/ 50 w 145"/>
                <a:gd name="T29" fmla="*/ 140 h 144"/>
                <a:gd name="T30" fmla="*/ 73 w 145"/>
                <a:gd name="T31" fmla="*/ 144 h 144"/>
                <a:gd name="T32" fmla="*/ 96 w 145"/>
                <a:gd name="T33" fmla="*/ 140 h 144"/>
                <a:gd name="T34" fmla="*/ 115 w 145"/>
                <a:gd name="T35" fmla="*/ 131 h 144"/>
                <a:gd name="T36" fmla="*/ 130 w 145"/>
                <a:gd name="T37" fmla="*/ 115 h 144"/>
                <a:gd name="T38" fmla="*/ 142 w 145"/>
                <a:gd name="T39" fmla="*/ 94 h 144"/>
                <a:gd name="T40" fmla="*/ 145 w 145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5"/>
                <a:gd name="T64" fmla="*/ 0 h 144"/>
                <a:gd name="T65" fmla="*/ 145 w 145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5" h="144">
                  <a:moveTo>
                    <a:pt x="145" y="73"/>
                  </a:moveTo>
                  <a:lnTo>
                    <a:pt x="142" y="50"/>
                  </a:lnTo>
                  <a:lnTo>
                    <a:pt x="130" y="31"/>
                  </a:lnTo>
                  <a:lnTo>
                    <a:pt x="115" y="14"/>
                  </a:lnTo>
                  <a:lnTo>
                    <a:pt x="96" y="4"/>
                  </a:lnTo>
                  <a:lnTo>
                    <a:pt x="73" y="0"/>
                  </a:lnTo>
                  <a:lnTo>
                    <a:pt x="50" y="4"/>
                  </a:lnTo>
                  <a:lnTo>
                    <a:pt x="30" y="14"/>
                  </a:lnTo>
                  <a:lnTo>
                    <a:pt x="15" y="31"/>
                  </a:lnTo>
                  <a:lnTo>
                    <a:pt x="3" y="50"/>
                  </a:lnTo>
                  <a:lnTo>
                    <a:pt x="0" y="73"/>
                  </a:lnTo>
                  <a:lnTo>
                    <a:pt x="3" y="94"/>
                  </a:lnTo>
                  <a:lnTo>
                    <a:pt x="15" y="115"/>
                  </a:lnTo>
                  <a:lnTo>
                    <a:pt x="30" y="131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6" y="140"/>
                  </a:lnTo>
                  <a:lnTo>
                    <a:pt x="115" y="131"/>
                  </a:lnTo>
                  <a:lnTo>
                    <a:pt x="130" y="115"/>
                  </a:lnTo>
                  <a:lnTo>
                    <a:pt x="142" y="94"/>
                  </a:lnTo>
                  <a:lnTo>
                    <a:pt x="145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10" name="Rectangle 18"/>
            <p:cNvSpPr>
              <a:spLocks noChangeArrowheads="1"/>
            </p:cNvSpPr>
            <p:nvPr/>
          </p:nvSpPr>
          <p:spPr bwMode="auto">
            <a:xfrm>
              <a:off x="2781" y="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7711" name="Line 19"/>
            <p:cNvSpPr>
              <a:spLocks noChangeShapeType="1"/>
            </p:cNvSpPr>
            <p:nvPr/>
          </p:nvSpPr>
          <p:spPr bwMode="auto">
            <a:xfrm flipH="1">
              <a:off x="2079" y="177"/>
              <a:ext cx="273" cy="23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12" name="Rectangle 20"/>
            <p:cNvSpPr>
              <a:spLocks noChangeArrowheads="1"/>
            </p:cNvSpPr>
            <p:nvPr/>
          </p:nvSpPr>
          <p:spPr bwMode="auto">
            <a:xfrm>
              <a:off x="3456" y="43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400"/>
            </a:p>
          </p:txBody>
        </p:sp>
        <p:sp>
          <p:nvSpPr>
            <p:cNvPr id="67713" name="Line 21"/>
            <p:cNvSpPr>
              <a:spLocks noChangeShapeType="1"/>
            </p:cNvSpPr>
            <p:nvPr/>
          </p:nvSpPr>
          <p:spPr bwMode="auto">
            <a:xfrm flipH="1">
              <a:off x="2801" y="184"/>
              <a:ext cx="273" cy="23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14" name="Line 22"/>
            <p:cNvSpPr>
              <a:spLocks noChangeShapeType="1"/>
            </p:cNvSpPr>
            <p:nvPr/>
          </p:nvSpPr>
          <p:spPr bwMode="auto">
            <a:xfrm>
              <a:off x="3216" y="192"/>
              <a:ext cx="251" cy="22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15" name="Line 23"/>
            <p:cNvSpPr>
              <a:spLocks noChangeShapeType="1"/>
            </p:cNvSpPr>
            <p:nvPr/>
          </p:nvSpPr>
          <p:spPr bwMode="auto">
            <a:xfrm flipV="1">
              <a:off x="2483" y="117"/>
              <a:ext cx="579" cy="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16" name="Rectangle 24"/>
            <p:cNvSpPr>
              <a:spLocks noChangeArrowheads="1"/>
            </p:cNvSpPr>
            <p:nvPr/>
          </p:nvSpPr>
          <p:spPr bwMode="auto">
            <a:xfrm>
              <a:off x="2112" y="192"/>
              <a:ext cx="9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400"/>
            </a:p>
          </p:txBody>
        </p:sp>
        <p:sp>
          <p:nvSpPr>
            <p:cNvPr id="67717" name="Line 25"/>
            <p:cNvSpPr>
              <a:spLocks noChangeShapeType="1"/>
            </p:cNvSpPr>
            <p:nvPr/>
          </p:nvSpPr>
          <p:spPr bwMode="auto">
            <a:xfrm>
              <a:off x="2842" y="465"/>
              <a:ext cx="58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18" name="Rectangle 26"/>
            <p:cNvSpPr>
              <a:spLocks noChangeArrowheads="1"/>
            </p:cNvSpPr>
            <p:nvPr/>
          </p:nvSpPr>
          <p:spPr bwMode="auto">
            <a:xfrm>
              <a:off x="2352" y="33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 sz="1400"/>
            </a:p>
          </p:txBody>
        </p:sp>
        <p:sp>
          <p:nvSpPr>
            <p:cNvPr id="67719" name="Rectangle 27"/>
            <p:cNvSpPr>
              <a:spLocks noChangeArrowheads="1"/>
            </p:cNvSpPr>
            <p:nvPr/>
          </p:nvSpPr>
          <p:spPr bwMode="auto">
            <a:xfrm>
              <a:off x="3335" y="194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1400"/>
            </a:p>
          </p:txBody>
        </p:sp>
        <p:sp>
          <p:nvSpPr>
            <p:cNvPr id="67720" name="Rectangle 28"/>
            <p:cNvSpPr>
              <a:spLocks noChangeArrowheads="1"/>
            </p:cNvSpPr>
            <p:nvPr/>
          </p:nvSpPr>
          <p:spPr bwMode="auto">
            <a:xfrm>
              <a:off x="2549" y="28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7721" name="Rectangle 29"/>
            <p:cNvSpPr>
              <a:spLocks noChangeArrowheads="1"/>
            </p:cNvSpPr>
            <p:nvPr/>
          </p:nvSpPr>
          <p:spPr bwMode="auto">
            <a:xfrm>
              <a:off x="2976" y="284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400"/>
            </a:p>
          </p:txBody>
        </p:sp>
        <p:sp>
          <p:nvSpPr>
            <p:cNvPr id="67722" name="Rectangle 30"/>
            <p:cNvSpPr>
              <a:spLocks noChangeArrowheads="1"/>
            </p:cNvSpPr>
            <p:nvPr/>
          </p:nvSpPr>
          <p:spPr bwMode="auto">
            <a:xfrm>
              <a:off x="3072" y="96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400"/>
            </a:p>
          </p:txBody>
        </p:sp>
      </p:grpSp>
      <p:sp>
        <p:nvSpPr>
          <p:cNvPr id="67599" name="Freeform 31"/>
          <p:cNvSpPr>
            <a:spLocks/>
          </p:cNvSpPr>
          <p:nvPr/>
        </p:nvSpPr>
        <p:spPr bwMode="auto">
          <a:xfrm>
            <a:off x="6324600" y="2057400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144" y="73"/>
                </a:moveTo>
                <a:lnTo>
                  <a:pt x="140" y="50"/>
                </a:lnTo>
                <a:lnTo>
                  <a:pt x="130" y="31"/>
                </a:lnTo>
                <a:lnTo>
                  <a:pt x="115" y="14"/>
                </a:lnTo>
                <a:lnTo>
                  <a:pt x="94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3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3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4" y="140"/>
                </a:lnTo>
                <a:lnTo>
                  <a:pt x="115" y="131"/>
                </a:lnTo>
                <a:lnTo>
                  <a:pt x="130" y="115"/>
                </a:lnTo>
                <a:lnTo>
                  <a:pt x="140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0" name="Freeform 32"/>
          <p:cNvSpPr>
            <a:spLocks/>
          </p:cNvSpPr>
          <p:nvPr/>
        </p:nvSpPr>
        <p:spPr bwMode="auto">
          <a:xfrm>
            <a:off x="6934200" y="1524000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4" y="14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29" y="131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1" name="Line 33"/>
          <p:cNvSpPr>
            <a:spLocks noChangeShapeType="1"/>
          </p:cNvSpPr>
          <p:nvPr/>
        </p:nvSpPr>
        <p:spPr bwMode="auto">
          <a:xfrm flipH="1">
            <a:off x="7696200" y="1676400"/>
            <a:ext cx="433388" cy="3667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2" name="Line 34"/>
          <p:cNvSpPr>
            <a:spLocks noChangeShapeType="1"/>
          </p:cNvSpPr>
          <p:nvPr/>
        </p:nvSpPr>
        <p:spPr bwMode="auto">
          <a:xfrm>
            <a:off x="8305800" y="1676400"/>
            <a:ext cx="441325" cy="3667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7603" name="Group 139"/>
          <p:cNvGrpSpPr>
            <a:grpSpLocks/>
          </p:cNvGrpSpPr>
          <p:nvPr/>
        </p:nvGrpSpPr>
        <p:grpSpPr bwMode="auto">
          <a:xfrm>
            <a:off x="6400800" y="1371600"/>
            <a:ext cx="2551113" cy="1035050"/>
            <a:chOff x="4032" y="864"/>
            <a:chExt cx="1607" cy="652"/>
          </a:xfrm>
        </p:grpSpPr>
        <p:sp>
          <p:nvSpPr>
            <p:cNvPr id="67686" name="AutoShape 36"/>
            <p:cNvSpPr>
              <a:spLocks noChangeAspect="1" noChangeArrowheads="1" noTextEdit="1"/>
            </p:cNvSpPr>
            <p:nvPr/>
          </p:nvSpPr>
          <p:spPr bwMode="auto">
            <a:xfrm>
              <a:off x="4032" y="864"/>
              <a:ext cx="1607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7" name="Rectangle 37"/>
            <p:cNvSpPr>
              <a:spLocks noChangeArrowheads="1"/>
            </p:cNvSpPr>
            <p:nvPr/>
          </p:nvSpPr>
          <p:spPr bwMode="auto">
            <a:xfrm>
              <a:off x="4032" y="129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67688" name="Rectangle 38"/>
            <p:cNvSpPr>
              <a:spLocks noChangeArrowheads="1"/>
            </p:cNvSpPr>
            <p:nvPr/>
          </p:nvSpPr>
          <p:spPr bwMode="auto">
            <a:xfrm>
              <a:off x="4418" y="96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67689" name="Freeform 39"/>
            <p:cNvSpPr>
              <a:spLocks/>
            </p:cNvSpPr>
            <p:nvPr/>
          </p:nvSpPr>
          <p:spPr bwMode="auto">
            <a:xfrm>
              <a:off x="4762" y="1288"/>
              <a:ext cx="145" cy="144"/>
            </a:xfrm>
            <a:custGeom>
              <a:avLst/>
              <a:gdLst>
                <a:gd name="T0" fmla="*/ 145 w 145"/>
                <a:gd name="T1" fmla="*/ 73 h 144"/>
                <a:gd name="T2" fmla="*/ 142 w 145"/>
                <a:gd name="T3" fmla="*/ 50 h 144"/>
                <a:gd name="T4" fmla="*/ 130 w 145"/>
                <a:gd name="T5" fmla="*/ 31 h 144"/>
                <a:gd name="T6" fmla="*/ 115 w 145"/>
                <a:gd name="T7" fmla="*/ 14 h 144"/>
                <a:gd name="T8" fmla="*/ 96 w 145"/>
                <a:gd name="T9" fmla="*/ 4 h 144"/>
                <a:gd name="T10" fmla="*/ 73 w 145"/>
                <a:gd name="T11" fmla="*/ 0 h 144"/>
                <a:gd name="T12" fmla="*/ 50 w 145"/>
                <a:gd name="T13" fmla="*/ 4 h 144"/>
                <a:gd name="T14" fmla="*/ 30 w 145"/>
                <a:gd name="T15" fmla="*/ 14 h 144"/>
                <a:gd name="T16" fmla="*/ 15 w 145"/>
                <a:gd name="T17" fmla="*/ 31 h 144"/>
                <a:gd name="T18" fmla="*/ 3 w 145"/>
                <a:gd name="T19" fmla="*/ 50 h 144"/>
                <a:gd name="T20" fmla="*/ 0 w 145"/>
                <a:gd name="T21" fmla="*/ 73 h 144"/>
                <a:gd name="T22" fmla="*/ 3 w 145"/>
                <a:gd name="T23" fmla="*/ 94 h 144"/>
                <a:gd name="T24" fmla="*/ 15 w 145"/>
                <a:gd name="T25" fmla="*/ 115 h 144"/>
                <a:gd name="T26" fmla="*/ 30 w 145"/>
                <a:gd name="T27" fmla="*/ 131 h 144"/>
                <a:gd name="T28" fmla="*/ 50 w 145"/>
                <a:gd name="T29" fmla="*/ 140 h 144"/>
                <a:gd name="T30" fmla="*/ 73 w 145"/>
                <a:gd name="T31" fmla="*/ 144 h 144"/>
                <a:gd name="T32" fmla="*/ 96 w 145"/>
                <a:gd name="T33" fmla="*/ 140 h 144"/>
                <a:gd name="T34" fmla="*/ 115 w 145"/>
                <a:gd name="T35" fmla="*/ 131 h 144"/>
                <a:gd name="T36" fmla="*/ 130 w 145"/>
                <a:gd name="T37" fmla="*/ 115 h 144"/>
                <a:gd name="T38" fmla="*/ 142 w 145"/>
                <a:gd name="T39" fmla="*/ 94 h 144"/>
                <a:gd name="T40" fmla="*/ 145 w 145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5"/>
                <a:gd name="T64" fmla="*/ 0 h 144"/>
                <a:gd name="T65" fmla="*/ 145 w 145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5" h="144">
                  <a:moveTo>
                    <a:pt x="145" y="73"/>
                  </a:moveTo>
                  <a:lnTo>
                    <a:pt x="142" y="50"/>
                  </a:lnTo>
                  <a:lnTo>
                    <a:pt x="130" y="31"/>
                  </a:lnTo>
                  <a:lnTo>
                    <a:pt x="115" y="14"/>
                  </a:lnTo>
                  <a:lnTo>
                    <a:pt x="96" y="4"/>
                  </a:lnTo>
                  <a:lnTo>
                    <a:pt x="73" y="0"/>
                  </a:lnTo>
                  <a:lnTo>
                    <a:pt x="50" y="4"/>
                  </a:lnTo>
                  <a:lnTo>
                    <a:pt x="30" y="14"/>
                  </a:lnTo>
                  <a:lnTo>
                    <a:pt x="15" y="31"/>
                  </a:lnTo>
                  <a:lnTo>
                    <a:pt x="3" y="50"/>
                  </a:lnTo>
                  <a:lnTo>
                    <a:pt x="0" y="73"/>
                  </a:lnTo>
                  <a:lnTo>
                    <a:pt x="3" y="94"/>
                  </a:lnTo>
                  <a:lnTo>
                    <a:pt x="15" y="115"/>
                  </a:lnTo>
                  <a:lnTo>
                    <a:pt x="30" y="131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6" y="140"/>
                  </a:lnTo>
                  <a:lnTo>
                    <a:pt x="115" y="131"/>
                  </a:lnTo>
                  <a:lnTo>
                    <a:pt x="130" y="115"/>
                  </a:lnTo>
                  <a:lnTo>
                    <a:pt x="142" y="94"/>
                  </a:lnTo>
                  <a:lnTo>
                    <a:pt x="145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90" name="Rectangle 40"/>
            <p:cNvSpPr>
              <a:spLocks noChangeArrowheads="1"/>
            </p:cNvSpPr>
            <p:nvPr/>
          </p:nvSpPr>
          <p:spPr bwMode="auto">
            <a:xfrm>
              <a:off x="4829" y="131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/>
            </a:p>
          </p:txBody>
        </p:sp>
        <p:sp>
          <p:nvSpPr>
            <p:cNvPr id="67691" name="Rectangle 41"/>
            <p:cNvSpPr>
              <a:spLocks noChangeArrowheads="1"/>
            </p:cNvSpPr>
            <p:nvPr/>
          </p:nvSpPr>
          <p:spPr bwMode="auto">
            <a:xfrm>
              <a:off x="4829" y="864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400"/>
            </a:p>
          </p:txBody>
        </p:sp>
        <p:sp>
          <p:nvSpPr>
            <p:cNvPr id="67692" name="Line 42"/>
            <p:cNvSpPr>
              <a:spLocks noChangeShapeType="1"/>
            </p:cNvSpPr>
            <p:nvPr/>
          </p:nvSpPr>
          <p:spPr bwMode="auto">
            <a:xfrm flipH="1">
              <a:off x="4128" y="1056"/>
              <a:ext cx="240" cy="28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93" name="Line 43"/>
            <p:cNvSpPr>
              <a:spLocks noChangeShapeType="1"/>
            </p:cNvSpPr>
            <p:nvPr/>
          </p:nvSpPr>
          <p:spPr bwMode="auto">
            <a:xfrm>
              <a:off x="4514" y="1044"/>
              <a:ext cx="277" cy="22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94" name="Freeform 44"/>
            <p:cNvSpPr>
              <a:spLocks/>
            </p:cNvSpPr>
            <p:nvPr/>
          </p:nvSpPr>
          <p:spPr bwMode="auto">
            <a:xfrm>
              <a:off x="5105" y="927"/>
              <a:ext cx="144" cy="144"/>
            </a:xfrm>
            <a:custGeom>
              <a:avLst/>
              <a:gdLst>
                <a:gd name="T0" fmla="*/ 144 w 144"/>
                <a:gd name="T1" fmla="*/ 73 h 144"/>
                <a:gd name="T2" fmla="*/ 141 w 144"/>
                <a:gd name="T3" fmla="*/ 50 h 144"/>
                <a:gd name="T4" fmla="*/ 131 w 144"/>
                <a:gd name="T5" fmla="*/ 29 h 144"/>
                <a:gd name="T6" fmla="*/ 116 w 144"/>
                <a:gd name="T7" fmla="*/ 14 h 144"/>
                <a:gd name="T8" fmla="*/ 95 w 144"/>
                <a:gd name="T9" fmla="*/ 4 h 144"/>
                <a:gd name="T10" fmla="*/ 73 w 144"/>
                <a:gd name="T11" fmla="*/ 0 h 144"/>
                <a:gd name="T12" fmla="*/ 50 w 144"/>
                <a:gd name="T13" fmla="*/ 4 h 144"/>
                <a:gd name="T14" fmla="*/ 31 w 144"/>
                <a:gd name="T15" fmla="*/ 14 h 144"/>
                <a:gd name="T16" fmla="*/ 14 w 144"/>
                <a:gd name="T17" fmla="*/ 29 h 144"/>
                <a:gd name="T18" fmla="*/ 4 w 144"/>
                <a:gd name="T19" fmla="*/ 50 h 144"/>
                <a:gd name="T20" fmla="*/ 0 w 144"/>
                <a:gd name="T21" fmla="*/ 73 h 144"/>
                <a:gd name="T22" fmla="*/ 4 w 144"/>
                <a:gd name="T23" fmla="*/ 94 h 144"/>
                <a:gd name="T24" fmla="*/ 14 w 144"/>
                <a:gd name="T25" fmla="*/ 116 h 144"/>
                <a:gd name="T26" fmla="*/ 31 w 144"/>
                <a:gd name="T27" fmla="*/ 131 h 144"/>
                <a:gd name="T28" fmla="*/ 50 w 144"/>
                <a:gd name="T29" fmla="*/ 140 h 144"/>
                <a:gd name="T30" fmla="*/ 73 w 144"/>
                <a:gd name="T31" fmla="*/ 144 h 144"/>
                <a:gd name="T32" fmla="*/ 95 w 144"/>
                <a:gd name="T33" fmla="*/ 140 h 144"/>
                <a:gd name="T34" fmla="*/ 116 w 144"/>
                <a:gd name="T35" fmla="*/ 131 h 144"/>
                <a:gd name="T36" fmla="*/ 131 w 144"/>
                <a:gd name="T37" fmla="*/ 116 h 144"/>
                <a:gd name="T38" fmla="*/ 141 w 144"/>
                <a:gd name="T39" fmla="*/ 94 h 144"/>
                <a:gd name="T40" fmla="*/ 144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144" y="73"/>
                  </a:moveTo>
                  <a:lnTo>
                    <a:pt x="141" y="50"/>
                  </a:lnTo>
                  <a:lnTo>
                    <a:pt x="131" y="29"/>
                  </a:lnTo>
                  <a:lnTo>
                    <a:pt x="116" y="14"/>
                  </a:lnTo>
                  <a:lnTo>
                    <a:pt x="95" y="4"/>
                  </a:lnTo>
                  <a:lnTo>
                    <a:pt x="73" y="0"/>
                  </a:lnTo>
                  <a:lnTo>
                    <a:pt x="50" y="4"/>
                  </a:lnTo>
                  <a:lnTo>
                    <a:pt x="31" y="14"/>
                  </a:lnTo>
                  <a:lnTo>
                    <a:pt x="14" y="29"/>
                  </a:lnTo>
                  <a:lnTo>
                    <a:pt x="4" y="50"/>
                  </a:lnTo>
                  <a:lnTo>
                    <a:pt x="0" y="73"/>
                  </a:lnTo>
                  <a:lnTo>
                    <a:pt x="4" y="94"/>
                  </a:lnTo>
                  <a:lnTo>
                    <a:pt x="14" y="116"/>
                  </a:lnTo>
                  <a:lnTo>
                    <a:pt x="31" y="131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5" y="140"/>
                  </a:lnTo>
                  <a:lnTo>
                    <a:pt x="116" y="131"/>
                  </a:lnTo>
                  <a:lnTo>
                    <a:pt x="131" y="116"/>
                  </a:lnTo>
                  <a:lnTo>
                    <a:pt x="141" y="94"/>
                  </a:lnTo>
                  <a:lnTo>
                    <a:pt x="144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95" name="Rectangle 45"/>
            <p:cNvSpPr>
              <a:spLocks noChangeArrowheads="1"/>
            </p:cNvSpPr>
            <p:nvPr/>
          </p:nvSpPr>
          <p:spPr bwMode="auto">
            <a:xfrm>
              <a:off x="5165" y="96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67696" name="Freeform 46"/>
            <p:cNvSpPr>
              <a:spLocks/>
            </p:cNvSpPr>
            <p:nvPr/>
          </p:nvSpPr>
          <p:spPr bwMode="auto">
            <a:xfrm>
              <a:off x="5464" y="1298"/>
              <a:ext cx="144" cy="144"/>
            </a:xfrm>
            <a:custGeom>
              <a:avLst/>
              <a:gdLst>
                <a:gd name="T0" fmla="*/ 144 w 144"/>
                <a:gd name="T1" fmla="*/ 71 h 144"/>
                <a:gd name="T2" fmla="*/ 141 w 144"/>
                <a:gd name="T3" fmla="*/ 50 h 144"/>
                <a:gd name="T4" fmla="*/ 131 w 144"/>
                <a:gd name="T5" fmla="*/ 28 h 144"/>
                <a:gd name="T6" fmla="*/ 114 w 144"/>
                <a:gd name="T7" fmla="*/ 13 h 144"/>
                <a:gd name="T8" fmla="*/ 95 w 144"/>
                <a:gd name="T9" fmla="*/ 4 h 144"/>
                <a:gd name="T10" fmla="*/ 72 w 144"/>
                <a:gd name="T11" fmla="*/ 0 h 144"/>
                <a:gd name="T12" fmla="*/ 50 w 144"/>
                <a:gd name="T13" fmla="*/ 4 h 144"/>
                <a:gd name="T14" fmla="*/ 29 w 144"/>
                <a:gd name="T15" fmla="*/ 13 h 144"/>
                <a:gd name="T16" fmla="*/ 14 w 144"/>
                <a:gd name="T17" fmla="*/ 28 h 144"/>
                <a:gd name="T18" fmla="*/ 4 w 144"/>
                <a:gd name="T19" fmla="*/ 50 h 144"/>
                <a:gd name="T20" fmla="*/ 0 w 144"/>
                <a:gd name="T21" fmla="*/ 71 h 144"/>
                <a:gd name="T22" fmla="*/ 4 w 144"/>
                <a:gd name="T23" fmla="*/ 94 h 144"/>
                <a:gd name="T24" fmla="*/ 14 w 144"/>
                <a:gd name="T25" fmla="*/ 115 h 144"/>
                <a:gd name="T26" fmla="*/ 29 w 144"/>
                <a:gd name="T27" fmla="*/ 130 h 144"/>
                <a:gd name="T28" fmla="*/ 50 w 144"/>
                <a:gd name="T29" fmla="*/ 140 h 144"/>
                <a:gd name="T30" fmla="*/ 72 w 144"/>
                <a:gd name="T31" fmla="*/ 144 h 144"/>
                <a:gd name="T32" fmla="*/ 95 w 144"/>
                <a:gd name="T33" fmla="*/ 140 h 144"/>
                <a:gd name="T34" fmla="*/ 114 w 144"/>
                <a:gd name="T35" fmla="*/ 130 h 144"/>
                <a:gd name="T36" fmla="*/ 131 w 144"/>
                <a:gd name="T37" fmla="*/ 115 h 144"/>
                <a:gd name="T38" fmla="*/ 141 w 144"/>
                <a:gd name="T39" fmla="*/ 94 h 144"/>
                <a:gd name="T40" fmla="*/ 144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144" y="71"/>
                  </a:moveTo>
                  <a:lnTo>
                    <a:pt x="141" y="50"/>
                  </a:lnTo>
                  <a:lnTo>
                    <a:pt x="131" y="28"/>
                  </a:lnTo>
                  <a:lnTo>
                    <a:pt x="114" y="13"/>
                  </a:lnTo>
                  <a:lnTo>
                    <a:pt x="95" y="4"/>
                  </a:lnTo>
                  <a:lnTo>
                    <a:pt x="72" y="0"/>
                  </a:lnTo>
                  <a:lnTo>
                    <a:pt x="50" y="4"/>
                  </a:lnTo>
                  <a:lnTo>
                    <a:pt x="29" y="13"/>
                  </a:lnTo>
                  <a:lnTo>
                    <a:pt x="14" y="28"/>
                  </a:lnTo>
                  <a:lnTo>
                    <a:pt x="4" y="50"/>
                  </a:lnTo>
                  <a:lnTo>
                    <a:pt x="0" y="71"/>
                  </a:lnTo>
                  <a:lnTo>
                    <a:pt x="4" y="94"/>
                  </a:lnTo>
                  <a:lnTo>
                    <a:pt x="14" y="115"/>
                  </a:lnTo>
                  <a:lnTo>
                    <a:pt x="29" y="130"/>
                  </a:lnTo>
                  <a:lnTo>
                    <a:pt x="50" y="140"/>
                  </a:lnTo>
                  <a:lnTo>
                    <a:pt x="72" y="144"/>
                  </a:lnTo>
                  <a:lnTo>
                    <a:pt x="95" y="140"/>
                  </a:lnTo>
                  <a:lnTo>
                    <a:pt x="114" y="130"/>
                  </a:lnTo>
                  <a:lnTo>
                    <a:pt x="131" y="115"/>
                  </a:lnTo>
                  <a:lnTo>
                    <a:pt x="141" y="94"/>
                  </a:lnTo>
                  <a:lnTo>
                    <a:pt x="144" y="71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97" name="Rectangle 47"/>
            <p:cNvSpPr>
              <a:spLocks noChangeArrowheads="1"/>
            </p:cNvSpPr>
            <p:nvPr/>
          </p:nvSpPr>
          <p:spPr bwMode="auto">
            <a:xfrm>
              <a:off x="5530" y="130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67698" name="Line 48"/>
            <p:cNvSpPr>
              <a:spLocks noChangeShapeType="1"/>
            </p:cNvSpPr>
            <p:nvPr/>
          </p:nvSpPr>
          <p:spPr bwMode="auto">
            <a:xfrm flipV="1">
              <a:off x="4528" y="981"/>
              <a:ext cx="579" cy="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99" name="Rectangle 49"/>
            <p:cNvSpPr>
              <a:spLocks noChangeArrowheads="1"/>
            </p:cNvSpPr>
            <p:nvPr/>
          </p:nvSpPr>
          <p:spPr bwMode="auto">
            <a:xfrm>
              <a:off x="4176" y="107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400"/>
            </a:p>
          </p:txBody>
        </p:sp>
        <p:sp>
          <p:nvSpPr>
            <p:cNvPr id="67700" name="Line 50"/>
            <p:cNvSpPr>
              <a:spLocks noChangeShapeType="1"/>
            </p:cNvSpPr>
            <p:nvPr/>
          </p:nvSpPr>
          <p:spPr bwMode="auto">
            <a:xfrm>
              <a:off x="4128" y="1344"/>
              <a:ext cx="636" cy="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01" name="Line 51"/>
            <p:cNvSpPr>
              <a:spLocks noChangeShapeType="1"/>
            </p:cNvSpPr>
            <p:nvPr/>
          </p:nvSpPr>
          <p:spPr bwMode="auto">
            <a:xfrm>
              <a:off x="4887" y="1348"/>
              <a:ext cx="58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02" name="Rectangle 52"/>
            <p:cNvSpPr>
              <a:spLocks noChangeArrowheads="1"/>
            </p:cNvSpPr>
            <p:nvPr/>
          </p:nvSpPr>
          <p:spPr bwMode="auto">
            <a:xfrm>
              <a:off x="4487" y="137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 sz="1400"/>
            </a:p>
          </p:txBody>
        </p:sp>
        <p:sp>
          <p:nvSpPr>
            <p:cNvPr id="67703" name="Rectangle 53"/>
            <p:cNvSpPr>
              <a:spLocks noChangeArrowheads="1"/>
            </p:cNvSpPr>
            <p:nvPr/>
          </p:nvSpPr>
          <p:spPr bwMode="auto">
            <a:xfrm>
              <a:off x="5165" y="138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400"/>
            </a:p>
          </p:txBody>
        </p:sp>
        <p:sp>
          <p:nvSpPr>
            <p:cNvPr id="67704" name="Rectangle 54"/>
            <p:cNvSpPr>
              <a:spLocks noChangeArrowheads="1"/>
            </p:cNvSpPr>
            <p:nvPr/>
          </p:nvSpPr>
          <p:spPr bwMode="auto">
            <a:xfrm>
              <a:off x="5380" y="1077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1400"/>
            </a:p>
          </p:txBody>
        </p:sp>
        <p:sp>
          <p:nvSpPr>
            <p:cNvPr id="67705" name="Rectangle 55"/>
            <p:cNvSpPr>
              <a:spLocks noChangeArrowheads="1"/>
            </p:cNvSpPr>
            <p:nvPr/>
          </p:nvSpPr>
          <p:spPr bwMode="auto">
            <a:xfrm>
              <a:off x="4594" y="114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400"/>
            </a:p>
          </p:txBody>
        </p:sp>
        <p:sp>
          <p:nvSpPr>
            <p:cNvPr id="67706" name="Rectangle 56"/>
            <p:cNvSpPr>
              <a:spLocks noChangeArrowheads="1"/>
            </p:cNvSpPr>
            <p:nvPr/>
          </p:nvSpPr>
          <p:spPr bwMode="auto">
            <a:xfrm>
              <a:off x="5021" y="1167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400"/>
            </a:p>
          </p:txBody>
        </p:sp>
      </p:grpSp>
      <p:sp>
        <p:nvSpPr>
          <p:cNvPr id="67604" name="Freeform 84"/>
          <p:cNvSpPr>
            <a:spLocks/>
          </p:cNvSpPr>
          <p:nvPr/>
        </p:nvSpPr>
        <p:spPr bwMode="auto">
          <a:xfrm>
            <a:off x="6400800" y="4419600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144" y="73"/>
                </a:moveTo>
                <a:lnTo>
                  <a:pt x="140" y="50"/>
                </a:lnTo>
                <a:lnTo>
                  <a:pt x="130" y="31"/>
                </a:lnTo>
                <a:lnTo>
                  <a:pt x="115" y="14"/>
                </a:lnTo>
                <a:lnTo>
                  <a:pt x="94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3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3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4" y="140"/>
                </a:lnTo>
                <a:lnTo>
                  <a:pt x="115" y="131"/>
                </a:lnTo>
                <a:lnTo>
                  <a:pt x="130" y="115"/>
                </a:lnTo>
                <a:lnTo>
                  <a:pt x="140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5" name="Line 85"/>
          <p:cNvSpPr>
            <a:spLocks noChangeShapeType="1"/>
          </p:cNvSpPr>
          <p:nvPr/>
        </p:nvSpPr>
        <p:spPr bwMode="auto">
          <a:xfrm>
            <a:off x="7162800" y="4038600"/>
            <a:ext cx="381000" cy="45720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6" name="Line 86"/>
          <p:cNvSpPr>
            <a:spLocks noChangeShapeType="1"/>
          </p:cNvSpPr>
          <p:nvPr/>
        </p:nvSpPr>
        <p:spPr bwMode="auto">
          <a:xfrm flipH="1">
            <a:off x="7696200" y="4114800"/>
            <a:ext cx="433388" cy="3667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7" name="Rectangle 89"/>
          <p:cNvSpPr>
            <a:spLocks noChangeArrowheads="1"/>
          </p:cNvSpPr>
          <p:nvPr/>
        </p:nvSpPr>
        <p:spPr bwMode="auto">
          <a:xfrm>
            <a:off x="6446838" y="446881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67608" name="Freeform 90"/>
          <p:cNvSpPr>
            <a:spLocks/>
          </p:cNvSpPr>
          <p:nvPr/>
        </p:nvSpPr>
        <p:spPr bwMode="auto">
          <a:xfrm>
            <a:off x="6991350" y="3910013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4" y="14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29" y="131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9" name="Rectangle 91"/>
          <p:cNvSpPr>
            <a:spLocks noChangeArrowheads="1"/>
          </p:cNvSpPr>
          <p:nvPr/>
        </p:nvSpPr>
        <p:spPr bwMode="auto">
          <a:xfrm>
            <a:off x="7099300" y="39322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b</a:t>
            </a:r>
            <a:endParaRPr lang="en-US"/>
          </a:p>
        </p:txBody>
      </p:sp>
      <p:sp>
        <p:nvSpPr>
          <p:cNvPr id="67610" name="Freeform 92"/>
          <p:cNvSpPr>
            <a:spLocks/>
          </p:cNvSpPr>
          <p:nvPr/>
        </p:nvSpPr>
        <p:spPr bwMode="auto">
          <a:xfrm>
            <a:off x="7529513" y="4452938"/>
            <a:ext cx="230187" cy="228600"/>
          </a:xfrm>
          <a:custGeom>
            <a:avLst/>
            <a:gdLst>
              <a:gd name="T0" fmla="*/ 2147483647 w 145"/>
              <a:gd name="T1" fmla="*/ 2147483647 h 144"/>
              <a:gd name="T2" fmla="*/ 2147483647 w 145"/>
              <a:gd name="T3" fmla="*/ 2147483647 h 144"/>
              <a:gd name="T4" fmla="*/ 2147483647 w 145"/>
              <a:gd name="T5" fmla="*/ 2147483647 h 144"/>
              <a:gd name="T6" fmla="*/ 2147483647 w 145"/>
              <a:gd name="T7" fmla="*/ 2147483647 h 144"/>
              <a:gd name="T8" fmla="*/ 2147483647 w 145"/>
              <a:gd name="T9" fmla="*/ 2147483647 h 144"/>
              <a:gd name="T10" fmla="*/ 2147483647 w 145"/>
              <a:gd name="T11" fmla="*/ 0 h 144"/>
              <a:gd name="T12" fmla="*/ 2147483647 w 145"/>
              <a:gd name="T13" fmla="*/ 2147483647 h 144"/>
              <a:gd name="T14" fmla="*/ 2147483647 w 145"/>
              <a:gd name="T15" fmla="*/ 2147483647 h 144"/>
              <a:gd name="T16" fmla="*/ 2147483647 w 145"/>
              <a:gd name="T17" fmla="*/ 2147483647 h 144"/>
              <a:gd name="T18" fmla="*/ 2147483647 w 145"/>
              <a:gd name="T19" fmla="*/ 2147483647 h 144"/>
              <a:gd name="T20" fmla="*/ 0 w 145"/>
              <a:gd name="T21" fmla="*/ 2147483647 h 144"/>
              <a:gd name="T22" fmla="*/ 2147483647 w 145"/>
              <a:gd name="T23" fmla="*/ 2147483647 h 144"/>
              <a:gd name="T24" fmla="*/ 2147483647 w 145"/>
              <a:gd name="T25" fmla="*/ 2147483647 h 144"/>
              <a:gd name="T26" fmla="*/ 2147483647 w 145"/>
              <a:gd name="T27" fmla="*/ 2147483647 h 144"/>
              <a:gd name="T28" fmla="*/ 2147483647 w 145"/>
              <a:gd name="T29" fmla="*/ 2147483647 h 144"/>
              <a:gd name="T30" fmla="*/ 2147483647 w 145"/>
              <a:gd name="T31" fmla="*/ 2147483647 h 144"/>
              <a:gd name="T32" fmla="*/ 2147483647 w 145"/>
              <a:gd name="T33" fmla="*/ 2147483647 h 144"/>
              <a:gd name="T34" fmla="*/ 2147483647 w 145"/>
              <a:gd name="T35" fmla="*/ 2147483647 h 144"/>
              <a:gd name="T36" fmla="*/ 2147483647 w 145"/>
              <a:gd name="T37" fmla="*/ 2147483647 h 144"/>
              <a:gd name="T38" fmla="*/ 2147483647 w 145"/>
              <a:gd name="T39" fmla="*/ 2147483647 h 144"/>
              <a:gd name="T40" fmla="*/ 2147483647 w 145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5"/>
              <a:gd name="T64" fmla="*/ 0 h 144"/>
              <a:gd name="T65" fmla="*/ 145 w 145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5" h="144">
                <a:moveTo>
                  <a:pt x="145" y="73"/>
                </a:moveTo>
                <a:lnTo>
                  <a:pt x="142" y="50"/>
                </a:lnTo>
                <a:lnTo>
                  <a:pt x="130" y="31"/>
                </a:lnTo>
                <a:lnTo>
                  <a:pt x="115" y="14"/>
                </a:lnTo>
                <a:lnTo>
                  <a:pt x="96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5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5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6" y="140"/>
                </a:lnTo>
                <a:lnTo>
                  <a:pt x="115" y="131"/>
                </a:lnTo>
                <a:lnTo>
                  <a:pt x="130" y="115"/>
                </a:lnTo>
                <a:lnTo>
                  <a:pt x="142" y="94"/>
                </a:lnTo>
                <a:lnTo>
                  <a:pt x="145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1" name="Rectangle 93"/>
          <p:cNvSpPr>
            <a:spLocks noChangeArrowheads="1"/>
          </p:cNvSpPr>
          <p:nvPr/>
        </p:nvSpPr>
        <p:spPr bwMode="auto">
          <a:xfrm>
            <a:off x="7635875" y="447516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67612" name="Rectangle 94"/>
          <p:cNvSpPr>
            <a:spLocks noChangeArrowheads="1"/>
          </p:cNvSpPr>
          <p:nvPr/>
        </p:nvSpPr>
        <p:spPr bwMode="auto">
          <a:xfrm>
            <a:off x="7696200" y="38100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4</a:t>
            </a:r>
            <a:endParaRPr lang="en-US" sz="1400"/>
          </a:p>
        </p:txBody>
      </p:sp>
      <p:sp>
        <p:nvSpPr>
          <p:cNvPr id="67613" name="Line 95"/>
          <p:cNvSpPr>
            <a:spLocks noChangeShapeType="1"/>
          </p:cNvSpPr>
          <p:nvPr/>
        </p:nvSpPr>
        <p:spPr bwMode="auto">
          <a:xfrm flipH="1">
            <a:off x="6577013" y="4090988"/>
            <a:ext cx="433387" cy="3651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4" name="Freeform 96"/>
          <p:cNvSpPr>
            <a:spLocks/>
          </p:cNvSpPr>
          <p:nvPr/>
        </p:nvSpPr>
        <p:spPr bwMode="auto">
          <a:xfrm>
            <a:off x="8134350" y="3910013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6" y="14"/>
                </a:lnTo>
                <a:lnTo>
                  <a:pt x="95" y="4"/>
                </a:lnTo>
                <a:lnTo>
                  <a:pt x="73" y="0"/>
                </a:lnTo>
                <a:lnTo>
                  <a:pt x="50" y="4"/>
                </a:lnTo>
                <a:lnTo>
                  <a:pt x="31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31" y="131"/>
                </a:lnTo>
                <a:lnTo>
                  <a:pt x="50" y="140"/>
                </a:lnTo>
                <a:lnTo>
                  <a:pt x="73" y="144"/>
                </a:lnTo>
                <a:lnTo>
                  <a:pt x="95" y="140"/>
                </a:lnTo>
                <a:lnTo>
                  <a:pt x="116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5" name="Rectangle 97"/>
          <p:cNvSpPr>
            <a:spLocks noChangeArrowheads="1"/>
          </p:cNvSpPr>
          <p:nvPr/>
        </p:nvSpPr>
        <p:spPr bwMode="auto">
          <a:xfrm>
            <a:off x="8243888" y="3932238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67616" name="Freeform 98"/>
          <p:cNvSpPr>
            <a:spLocks/>
          </p:cNvSpPr>
          <p:nvPr/>
        </p:nvSpPr>
        <p:spPr bwMode="auto">
          <a:xfrm>
            <a:off x="8704263" y="4468813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144" y="71"/>
                </a:moveTo>
                <a:lnTo>
                  <a:pt x="141" y="50"/>
                </a:lnTo>
                <a:lnTo>
                  <a:pt x="131" y="28"/>
                </a:lnTo>
                <a:lnTo>
                  <a:pt x="114" y="13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3"/>
                </a:lnTo>
                <a:lnTo>
                  <a:pt x="14" y="28"/>
                </a:lnTo>
                <a:lnTo>
                  <a:pt x="4" y="50"/>
                </a:lnTo>
                <a:lnTo>
                  <a:pt x="0" y="71"/>
                </a:lnTo>
                <a:lnTo>
                  <a:pt x="4" y="94"/>
                </a:lnTo>
                <a:lnTo>
                  <a:pt x="14" y="115"/>
                </a:lnTo>
                <a:lnTo>
                  <a:pt x="29" y="130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0"/>
                </a:lnTo>
                <a:lnTo>
                  <a:pt x="131" y="115"/>
                </a:lnTo>
                <a:lnTo>
                  <a:pt x="141" y="94"/>
                </a:lnTo>
                <a:lnTo>
                  <a:pt x="144" y="7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7" name="Rectangle 99"/>
          <p:cNvSpPr>
            <a:spLocks noChangeArrowheads="1"/>
          </p:cNvSpPr>
          <p:nvPr/>
        </p:nvSpPr>
        <p:spPr bwMode="auto">
          <a:xfrm>
            <a:off x="8809038" y="449580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67618" name="Line 100"/>
          <p:cNvSpPr>
            <a:spLocks noChangeShapeType="1"/>
          </p:cNvSpPr>
          <p:nvPr/>
        </p:nvSpPr>
        <p:spPr bwMode="auto">
          <a:xfrm>
            <a:off x="8339138" y="4108450"/>
            <a:ext cx="441325" cy="3667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9" name="Line 101"/>
          <p:cNvSpPr>
            <a:spLocks noChangeShapeType="1"/>
          </p:cNvSpPr>
          <p:nvPr/>
        </p:nvSpPr>
        <p:spPr bwMode="auto">
          <a:xfrm flipV="1">
            <a:off x="7218363" y="3995738"/>
            <a:ext cx="919162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0" name="Rectangle 102"/>
          <p:cNvSpPr>
            <a:spLocks noChangeArrowheads="1"/>
          </p:cNvSpPr>
          <p:nvPr/>
        </p:nvSpPr>
        <p:spPr bwMode="auto">
          <a:xfrm>
            <a:off x="6629400" y="41148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3</a:t>
            </a:r>
            <a:endParaRPr lang="en-US" sz="1400"/>
          </a:p>
        </p:txBody>
      </p:sp>
      <p:sp>
        <p:nvSpPr>
          <p:cNvPr id="67621" name="Line 103"/>
          <p:cNvSpPr>
            <a:spLocks noChangeShapeType="1"/>
          </p:cNvSpPr>
          <p:nvPr/>
        </p:nvSpPr>
        <p:spPr bwMode="auto">
          <a:xfrm flipV="1">
            <a:off x="6599238" y="4545013"/>
            <a:ext cx="917575" cy="317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2" name="Line 104"/>
          <p:cNvSpPr>
            <a:spLocks noChangeShapeType="1"/>
          </p:cNvSpPr>
          <p:nvPr/>
        </p:nvSpPr>
        <p:spPr bwMode="auto">
          <a:xfrm>
            <a:off x="7758113" y="4548188"/>
            <a:ext cx="922337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3" name="Rectangle 105"/>
          <p:cNvSpPr>
            <a:spLocks noChangeArrowheads="1"/>
          </p:cNvSpPr>
          <p:nvPr/>
        </p:nvSpPr>
        <p:spPr bwMode="auto">
          <a:xfrm>
            <a:off x="7056438" y="45450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7</a:t>
            </a:r>
            <a:endParaRPr lang="en-US" sz="1400"/>
          </a:p>
        </p:txBody>
      </p:sp>
      <p:sp>
        <p:nvSpPr>
          <p:cNvPr id="67624" name="Rectangle 106"/>
          <p:cNvSpPr>
            <a:spLocks noChangeArrowheads="1"/>
          </p:cNvSpPr>
          <p:nvPr/>
        </p:nvSpPr>
        <p:spPr bwMode="auto">
          <a:xfrm>
            <a:off x="8199438" y="460216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4</a:t>
            </a:r>
            <a:endParaRPr lang="en-US" sz="1400"/>
          </a:p>
        </p:txBody>
      </p:sp>
      <p:sp>
        <p:nvSpPr>
          <p:cNvPr id="67625" name="Rectangle 107"/>
          <p:cNvSpPr>
            <a:spLocks noChangeArrowheads="1"/>
          </p:cNvSpPr>
          <p:nvPr/>
        </p:nvSpPr>
        <p:spPr bwMode="auto">
          <a:xfrm>
            <a:off x="8570913" y="411797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6</a:t>
            </a:r>
            <a:endParaRPr lang="en-US" sz="1400"/>
          </a:p>
        </p:txBody>
      </p:sp>
      <p:sp>
        <p:nvSpPr>
          <p:cNvPr id="67626" name="Rectangle 108"/>
          <p:cNvSpPr>
            <a:spLocks noChangeArrowheads="1"/>
          </p:cNvSpPr>
          <p:nvPr/>
        </p:nvSpPr>
        <p:spPr bwMode="auto">
          <a:xfrm>
            <a:off x="7285038" y="42672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2</a:t>
            </a:r>
            <a:endParaRPr lang="en-US" sz="1400"/>
          </a:p>
        </p:txBody>
      </p:sp>
      <p:sp>
        <p:nvSpPr>
          <p:cNvPr id="67627" name="Rectangle 109"/>
          <p:cNvSpPr>
            <a:spLocks noChangeArrowheads="1"/>
          </p:cNvSpPr>
          <p:nvPr/>
        </p:nvSpPr>
        <p:spPr bwMode="auto">
          <a:xfrm>
            <a:off x="7970838" y="42608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5</a:t>
            </a:r>
            <a:endParaRPr lang="en-US" sz="1400"/>
          </a:p>
        </p:txBody>
      </p:sp>
      <p:sp>
        <p:nvSpPr>
          <p:cNvPr id="67628" name="Freeform 111"/>
          <p:cNvSpPr>
            <a:spLocks/>
          </p:cNvSpPr>
          <p:nvPr/>
        </p:nvSpPr>
        <p:spPr bwMode="auto">
          <a:xfrm>
            <a:off x="6403975" y="5616575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144" y="73"/>
                </a:moveTo>
                <a:lnTo>
                  <a:pt x="140" y="50"/>
                </a:lnTo>
                <a:lnTo>
                  <a:pt x="130" y="31"/>
                </a:lnTo>
                <a:lnTo>
                  <a:pt x="115" y="14"/>
                </a:lnTo>
                <a:lnTo>
                  <a:pt x="94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3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3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4" y="140"/>
                </a:lnTo>
                <a:lnTo>
                  <a:pt x="115" y="131"/>
                </a:lnTo>
                <a:lnTo>
                  <a:pt x="130" y="115"/>
                </a:lnTo>
                <a:lnTo>
                  <a:pt x="140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9" name="Rectangle 112"/>
          <p:cNvSpPr>
            <a:spLocks noChangeArrowheads="1"/>
          </p:cNvSpPr>
          <p:nvPr/>
        </p:nvSpPr>
        <p:spPr bwMode="auto">
          <a:xfrm>
            <a:off x="6510338" y="563880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67630" name="Freeform 113"/>
          <p:cNvSpPr>
            <a:spLocks/>
          </p:cNvSpPr>
          <p:nvPr/>
        </p:nvSpPr>
        <p:spPr bwMode="auto">
          <a:xfrm>
            <a:off x="6978650" y="5083175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4" y="14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29" y="131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31" name="Rectangle 114"/>
          <p:cNvSpPr>
            <a:spLocks noChangeArrowheads="1"/>
          </p:cNvSpPr>
          <p:nvPr/>
        </p:nvSpPr>
        <p:spPr bwMode="auto">
          <a:xfrm>
            <a:off x="7086600" y="510540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b</a:t>
            </a:r>
            <a:endParaRPr lang="en-US"/>
          </a:p>
        </p:txBody>
      </p:sp>
      <p:sp>
        <p:nvSpPr>
          <p:cNvPr id="67632" name="Freeform 115"/>
          <p:cNvSpPr>
            <a:spLocks/>
          </p:cNvSpPr>
          <p:nvPr/>
        </p:nvSpPr>
        <p:spPr bwMode="auto">
          <a:xfrm>
            <a:off x="7546975" y="5626100"/>
            <a:ext cx="230188" cy="228600"/>
          </a:xfrm>
          <a:custGeom>
            <a:avLst/>
            <a:gdLst>
              <a:gd name="T0" fmla="*/ 2147483647 w 145"/>
              <a:gd name="T1" fmla="*/ 2147483647 h 144"/>
              <a:gd name="T2" fmla="*/ 2147483647 w 145"/>
              <a:gd name="T3" fmla="*/ 2147483647 h 144"/>
              <a:gd name="T4" fmla="*/ 2147483647 w 145"/>
              <a:gd name="T5" fmla="*/ 2147483647 h 144"/>
              <a:gd name="T6" fmla="*/ 2147483647 w 145"/>
              <a:gd name="T7" fmla="*/ 2147483647 h 144"/>
              <a:gd name="T8" fmla="*/ 2147483647 w 145"/>
              <a:gd name="T9" fmla="*/ 2147483647 h 144"/>
              <a:gd name="T10" fmla="*/ 2147483647 w 145"/>
              <a:gd name="T11" fmla="*/ 0 h 144"/>
              <a:gd name="T12" fmla="*/ 2147483647 w 145"/>
              <a:gd name="T13" fmla="*/ 2147483647 h 144"/>
              <a:gd name="T14" fmla="*/ 2147483647 w 145"/>
              <a:gd name="T15" fmla="*/ 2147483647 h 144"/>
              <a:gd name="T16" fmla="*/ 2147483647 w 145"/>
              <a:gd name="T17" fmla="*/ 2147483647 h 144"/>
              <a:gd name="T18" fmla="*/ 2147483647 w 145"/>
              <a:gd name="T19" fmla="*/ 2147483647 h 144"/>
              <a:gd name="T20" fmla="*/ 0 w 145"/>
              <a:gd name="T21" fmla="*/ 2147483647 h 144"/>
              <a:gd name="T22" fmla="*/ 2147483647 w 145"/>
              <a:gd name="T23" fmla="*/ 2147483647 h 144"/>
              <a:gd name="T24" fmla="*/ 2147483647 w 145"/>
              <a:gd name="T25" fmla="*/ 2147483647 h 144"/>
              <a:gd name="T26" fmla="*/ 2147483647 w 145"/>
              <a:gd name="T27" fmla="*/ 2147483647 h 144"/>
              <a:gd name="T28" fmla="*/ 2147483647 w 145"/>
              <a:gd name="T29" fmla="*/ 2147483647 h 144"/>
              <a:gd name="T30" fmla="*/ 2147483647 w 145"/>
              <a:gd name="T31" fmla="*/ 2147483647 h 144"/>
              <a:gd name="T32" fmla="*/ 2147483647 w 145"/>
              <a:gd name="T33" fmla="*/ 2147483647 h 144"/>
              <a:gd name="T34" fmla="*/ 2147483647 w 145"/>
              <a:gd name="T35" fmla="*/ 2147483647 h 144"/>
              <a:gd name="T36" fmla="*/ 2147483647 w 145"/>
              <a:gd name="T37" fmla="*/ 2147483647 h 144"/>
              <a:gd name="T38" fmla="*/ 2147483647 w 145"/>
              <a:gd name="T39" fmla="*/ 2147483647 h 144"/>
              <a:gd name="T40" fmla="*/ 2147483647 w 145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5"/>
              <a:gd name="T64" fmla="*/ 0 h 144"/>
              <a:gd name="T65" fmla="*/ 145 w 145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5" h="144">
                <a:moveTo>
                  <a:pt x="145" y="73"/>
                </a:moveTo>
                <a:lnTo>
                  <a:pt x="142" y="50"/>
                </a:lnTo>
                <a:lnTo>
                  <a:pt x="130" y="31"/>
                </a:lnTo>
                <a:lnTo>
                  <a:pt x="115" y="14"/>
                </a:lnTo>
                <a:lnTo>
                  <a:pt x="96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5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5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6" y="140"/>
                </a:lnTo>
                <a:lnTo>
                  <a:pt x="115" y="131"/>
                </a:lnTo>
                <a:lnTo>
                  <a:pt x="130" y="115"/>
                </a:lnTo>
                <a:lnTo>
                  <a:pt x="142" y="94"/>
                </a:lnTo>
                <a:lnTo>
                  <a:pt x="145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33" name="Rectangle 116"/>
          <p:cNvSpPr>
            <a:spLocks noChangeArrowheads="1"/>
          </p:cNvSpPr>
          <p:nvPr/>
        </p:nvSpPr>
        <p:spPr bwMode="auto">
          <a:xfrm>
            <a:off x="7653338" y="5648325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67634" name="Rectangle 117"/>
          <p:cNvSpPr>
            <a:spLocks noChangeArrowheads="1"/>
          </p:cNvSpPr>
          <p:nvPr/>
        </p:nvSpPr>
        <p:spPr bwMode="auto">
          <a:xfrm>
            <a:off x="7696200" y="49530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4</a:t>
            </a:r>
            <a:endParaRPr lang="en-US" sz="1400"/>
          </a:p>
        </p:txBody>
      </p:sp>
      <p:sp>
        <p:nvSpPr>
          <p:cNvPr id="67635" name="Line 118"/>
          <p:cNvSpPr>
            <a:spLocks noChangeShapeType="1"/>
          </p:cNvSpPr>
          <p:nvPr/>
        </p:nvSpPr>
        <p:spPr bwMode="auto">
          <a:xfrm flipH="1">
            <a:off x="6564313" y="5264150"/>
            <a:ext cx="433387" cy="3651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6" name="Line 119"/>
          <p:cNvSpPr>
            <a:spLocks noChangeShapeType="1"/>
          </p:cNvSpPr>
          <p:nvPr/>
        </p:nvSpPr>
        <p:spPr bwMode="auto">
          <a:xfrm>
            <a:off x="7183438" y="5268913"/>
            <a:ext cx="439737" cy="36353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7" name="Freeform 120"/>
          <p:cNvSpPr>
            <a:spLocks/>
          </p:cNvSpPr>
          <p:nvPr/>
        </p:nvSpPr>
        <p:spPr bwMode="auto">
          <a:xfrm>
            <a:off x="8121650" y="5083175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6" y="14"/>
                </a:lnTo>
                <a:lnTo>
                  <a:pt x="95" y="4"/>
                </a:lnTo>
                <a:lnTo>
                  <a:pt x="73" y="0"/>
                </a:lnTo>
                <a:lnTo>
                  <a:pt x="50" y="4"/>
                </a:lnTo>
                <a:lnTo>
                  <a:pt x="31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31" y="131"/>
                </a:lnTo>
                <a:lnTo>
                  <a:pt x="50" y="140"/>
                </a:lnTo>
                <a:lnTo>
                  <a:pt x="73" y="144"/>
                </a:lnTo>
                <a:lnTo>
                  <a:pt x="95" y="140"/>
                </a:lnTo>
                <a:lnTo>
                  <a:pt x="116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38" name="Rectangle 121"/>
          <p:cNvSpPr>
            <a:spLocks noChangeArrowheads="1"/>
          </p:cNvSpPr>
          <p:nvPr/>
        </p:nvSpPr>
        <p:spPr bwMode="auto">
          <a:xfrm>
            <a:off x="8231188" y="51054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67639" name="Freeform 122"/>
          <p:cNvSpPr>
            <a:spLocks/>
          </p:cNvSpPr>
          <p:nvPr/>
        </p:nvSpPr>
        <p:spPr bwMode="auto">
          <a:xfrm>
            <a:off x="8691563" y="5641975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144" y="71"/>
                </a:moveTo>
                <a:lnTo>
                  <a:pt x="141" y="50"/>
                </a:lnTo>
                <a:lnTo>
                  <a:pt x="131" y="28"/>
                </a:lnTo>
                <a:lnTo>
                  <a:pt x="114" y="13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3"/>
                </a:lnTo>
                <a:lnTo>
                  <a:pt x="14" y="28"/>
                </a:lnTo>
                <a:lnTo>
                  <a:pt x="4" y="50"/>
                </a:lnTo>
                <a:lnTo>
                  <a:pt x="0" y="71"/>
                </a:lnTo>
                <a:lnTo>
                  <a:pt x="4" y="94"/>
                </a:lnTo>
                <a:lnTo>
                  <a:pt x="14" y="115"/>
                </a:lnTo>
                <a:lnTo>
                  <a:pt x="29" y="130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0"/>
                </a:lnTo>
                <a:lnTo>
                  <a:pt x="131" y="115"/>
                </a:lnTo>
                <a:lnTo>
                  <a:pt x="141" y="94"/>
                </a:lnTo>
                <a:lnTo>
                  <a:pt x="144" y="7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40" name="Rectangle 123"/>
          <p:cNvSpPr>
            <a:spLocks noChangeArrowheads="1"/>
          </p:cNvSpPr>
          <p:nvPr/>
        </p:nvSpPr>
        <p:spPr bwMode="auto">
          <a:xfrm>
            <a:off x="8796338" y="56594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67641" name="Line 124"/>
          <p:cNvSpPr>
            <a:spLocks noChangeShapeType="1"/>
          </p:cNvSpPr>
          <p:nvPr/>
        </p:nvSpPr>
        <p:spPr bwMode="auto">
          <a:xfrm flipH="1">
            <a:off x="7710488" y="5275263"/>
            <a:ext cx="433387" cy="3667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2" name="Line 125"/>
          <p:cNvSpPr>
            <a:spLocks noChangeShapeType="1"/>
          </p:cNvSpPr>
          <p:nvPr/>
        </p:nvSpPr>
        <p:spPr bwMode="auto">
          <a:xfrm>
            <a:off x="8326438" y="5281613"/>
            <a:ext cx="441325" cy="3667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3" name="Line 126"/>
          <p:cNvSpPr>
            <a:spLocks noChangeShapeType="1"/>
          </p:cNvSpPr>
          <p:nvPr/>
        </p:nvSpPr>
        <p:spPr bwMode="auto">
          <a:xfrm flipV="1">
            <a:off x="7205663" y="5168900"/>
            <a:ext cx="919162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4" name="Rectangle 127"/>
          <p:cNvSpPr>
            <a:spLocks noChangeArrowheads="1"/>
          </p:cNvSpPr>
          <p:nvPr/>
        </p:nvSpPr>
        <p:spPr bwMode="auto">
          <a:xfrm>
            <a:off x="6616700" y="528796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3</a:t>
            </a:r>
            <a:endParaRPr lang="en-US" sz="1400"/>
          </a:p>
        </p:txBody>
      </p:sp>
      <p:sp>
        <p:nvSpPr>
          <p:cNvPr id="67645" name="Line 128"/>
          <p:cNvSpPr>
            <a:spLocks noChangeShapeType="1"/>
          </p:cNvSpPr>
          <p:nvPr/>
        </p:nvSpPr>
        <p:spPr bwMode="auto">
          <a:xfrm flipV="1">
            <a:off x="6632575" y="5718175"/>
            <a:ext cx="917575" cy="317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6" name="Line 129"/>
          <p:cNvSpPr>
            <a:spLocks noChangeShapeType="1"/>
          </p:cNvSpPr>
          <p:nvPr/>
        </p:nvSpPr>
        <p:spPr bwMode="auto">
          <a:xfrm>
            <a:off x="7775575" y="5721350"/>
            <a:ext cx="922338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7" name="Rectangle 130"/>
          <p:cNvSpPr>
            <a:spLocks noChangeArrowheads="1"/>
          </p:cNvSpPr>
          <p:nvPr/>
        </p:nvSpPr>
        <p:spPr bwMode="auto">
          <a:xfrm>
            <a:off x="7110413" y="57594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7</a:t>
            </a:r>
            <a:endParaRPr lang="en-US" sz="1400"/>
          </a:p>
        </p:txBody>
      </p:sp>
      <p:sp>
        <p:nvSpPr>
          <p:cNvPr id="67648" name="Rectangle 131"/>
          <p:cNvSpPr>
            <a:spLocks noChangeArrowheads="1"/>
          </p:cNvSpPr>
          <p:nvPr/>
        </p:nvSpPr>
        <p:spPr bwMode="auto">
          <a:xfrm>
            <a:off x="8216900" y="57753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4</a:t>
            </a:r>
            <a:endParaRPr lang="en-US" sz="1400"/>
          </a:p>
        </p:txBody>
      </p:sp>
      <p:sp>
        <p:nvSpPr>
          <p:cNvPr id="67649" name="Rectangle 132"/>
          <p:cNvSpPr>
            <a:spLocks noChangeArrowheads="1"/>
          </p:cNvSpPr>
          <p:nvPr/>
        </p:nvSpPr>
        <p:spPr bwMode="auto">
          <a:xfrm>
            <a:off x="8558213" y="529113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6</a:t>
            </a:r>
            <a:endParaRPr lang="en-US" sz="1400"/>
          </a:p>
        </p:txBody>
      </p:sp>
      <p:sp>
        <p:nvSpPr>
          <p:cNvPr id="67650" name="Rectangle 133"/>
          <p:cNvSpPr>
            <a:spLocks noChangeArrowheads="1"/>
          </p:cNvSpPr>
          <p:nvPr/>
        </p:nvSpPr>
        <p:spPr bwMode="auto">
          <a:xfrm>
            <a:off x="7310438" y="543083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2</a:t>
            </a:r>
            <a:endParaRPr lang="en-US" sz="1400"/>
          </a:p>
        </p:txBody>
      </p:sp>
      <p:sp>
        <p:nvSpPr>
          <p:cNvPr id="67651" name="Rectangle 134"/>
          <p:cNvSpPr>
            <a:spLocks noChangeArrowheads="1"/>
          </p:cNvSpPr>
          <p:nvPr/>
        </p:nvSpPr>
        <p:spPr bwMode="auto">
          <a:xfrm>
            <a:off x="7988300" y="54340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5</a:t>
            </a:r>
            <a:endParaRPr lang="en-US" sz="1400"/>
          </a:p>
        </p:txBody>
      </p:sp>
      <p:sp>
        <p:nvSpPr>
          <p:cNvPr id="67652" name="Text Box 135"/>
          <p:cNvSpPr txBox="1">
            <a:spLocks noChangeArrowheads="1"/>
          </p:cNvSpPr>
          <p:nvPr/>
        </p:nvSpPr>
        <p:spPr bwMode="auto">
          <a:xfrm>
            <a:off x="457200" y="26670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/>
              <a:t>     b(a,3)              c(b,3+4</a:t>
            </a:r>
            <a:r>
              <a:rPr lang="en-US">
                <a:cs typeface="Times New Roman" pitchFamily="18" charset="0"/>
              </a:rPr>
              <a:t>)  </a:t>
            </a:r>
            <a:r>
              <a:rPr lang="en-US" u="sng">
                <a:cs typeface="Times New Roman" pitchFamily="18" charset="0"/>
              </a:rPr>
              <a:t>d(b,3+2)</a:t>
            </a:r>
            <a:r>
              <a:rPr lang="en-US">
                <a:cs typeface="Times New Roman" pitchFamily="18" charset="0"/>
              </a:rPr>
              <a:t>  e(-,</a:t>
            </a:r>
            <a:r>
              <a:rPr lang="en-US"/>
              <a:t>∞)</a:t>
            </a:r>
          </a:p>
        </p:txBody>
      </p:sp>
      <p:sp>
        <p:nvSpPr>
          <p:cNvPr id="67653" name="Text Box 136"/>
          <p:cNvSpPr txBox="1">
            <a:spLocks noChangeArrowheads="1"/>
          </p:cNvSpPr>
          <p:nvPr/>
        </p:nvSpPr>
        <p:spPr bwMode="auto">
          <a:xfrm>
            <a:off x="533400" y="38100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/>
              <a:t>   d(b,5)                  </a:t>
            </a:r>
            <a:r>
              <a:rPr lang="en-US" u="sng"/>
              <a:t>c(b,7</a:t>
            </a:r>
            <a:r>
              <a:rPr lang="en-US" u="sng">
                <a:cs typeface="Times New Roman" pitchFamily="18" charset="0"/>
              </a:rPr>
              <a:t>)</a:t>
            </a:r>
            <a:r>
              <a:rPr lang="en-US">
                <a:cs typeface="Times New Roman" pitchFamily="18" charset="0"/>
              </a:rPr>
              <a:t>   e(d,</a:t>
            </a:r>
            <a:r>
              <a:rPr lang="en-US"/>
              <a:t>5+4)</a:t>
            </a:r>
          </a:p>
        </p:txBody>
      </p:sp>
      <p:sp>
        <p:nvSpPr>
          <p:cNvPr id="67654" name="Text Box 137"/>
          <p:cNvSpPr txBox="1">
            <a:spLocks noChangeArrowheads="1"/>
          </p:cNvSpPr>
          <p:nvPr/>
        </p:nvSpPr>
        <p:spPr bwMode="auto">
          <a:xfrm>
            <a:off x="533400" y="50292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/>
              <a:t>   c(b,7) 		</a:t>
            </a:r>
            <a:r>
              <a:rPr lang="en-US" u="sng">
                <a:cs typeface="Times New Roman" pitchFamily="18" charset="0"/>
              </a:rPr>
              <a:t>e(d,</a:t>
            </a:r>
            <a:r>
              <a:rPr lang="en-US" u="sng"/>
              <a:t>9)</a:t>
            </a:r>
          </a:p>
        </p:txBody>
      </p:sp>
      <p:sp>
        <p:nvSpPr>
          <p:cNvPr id="67655" name="Text Box 138"/>
          <p:cNvSpPr txBox="1">
            <a:spLocks noChangeArrowheads="1"/>
          </p:cNvSpPr>
          <p:nvPr/>
        </p:nvSpPr>
        <p:spPr bwMode="auto">
          <a:xfrm>
            <a:off x="533400" y="59436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/>
              <a:t>   e(d,9) 		</a:t>
            </a:r>
            <a:endParaRPr lang="en-US" u="sng"/>
          </a:p>
        </p:txBody>
      </p:sp>
      <p:sp>
        <p:nvSpPr>
          <p:cNvPr id="67656" name="Rectangle 141"/>
          <p:cNvSpPr>
            <a:spLocks noChangeArrowheads="1"/>
          </p:cNvSpPr>
          <p:nvPr/>
        </p:nvSpPr>
        <p:spPr bwMode="auto">
          <a:xfrm>
            <a:off x="4343400" y="68580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67657" name="Freeform 143"/>
          <p:cNvSpPr>
            <a:spLocks/>
          </p:cNvSpPr>
          <p:nvPr/>
        </p:nvSpPr>
        <p:spPr bwMode="auto">
          <a:xfrm>
            <a:off x="6477000" y="3200400"/>
            <a:ext cx="230188" cy="228600"/>
          </a:xfrm>
          <a:custGeom>
            <a:avLst/>
            <a:gdLst>
              <a:gd name="T0" fmla="*/ 2147483647 w 145"/>
              <a:gd name="T1" fmla="*/ 2147483647 h 144"/>
              <a:gd name="T2" fmla="*/ 2147483647 w 145"/>
              <a:gd name="T3" fmla="*/ 2147483647 h 144"/>
              <a:gd name="T4" fmla="*/ 2147483647 w 145"/>
              <a:gd name="T5" fmla="*/ 2147483647 h 144"/>
              <a:gd name="T6" fmla="*/ 2147483647 w 145"/>
              <a:gd name="T7" fmla="*/ 2147483647 h 144"/>
              <a:gd name="T8" fmla="*/ 2147483647 w 145"/>
              <a:gd name="T9" fmla="*/ 2147483647 h 144"/>
              <a:gd name="T10" fmla="*/ 2147483647 w 145"/>
              <a:gd name="T11" fmla="*/ 0 h 144"/>
              <a:gd name="T12" fmla="*/ 2147483647 w 145"/>
              <a:gd name="T13" fmla="*/ 2147483647 h 144"/>
              <a:gd name="T14" fmla="*/ 2147483647 w 145"/>
              <a:gd name="T15" fmla="*/ 2147483647 h 144"/>
              <a:gd name="T16" fmla="*/ 2147483647 w 145"/>
              <a:gd name="T17" fmla="*/ 2147483647 h 144"/>
              <a:gd name="T18" fmla="*/ 2147483647 w 145"/>
              <a:gd name="T19" fmla="*/ 2147483647 h 144"/>
              <a:gd name="T20" fmla="*/ 0 w 145"/>
              <a:gd name="T21" fmla="*/ 2147483647 h 144"/>
              <a:gd name="T22" fmla="*/ 2147483647 w 145"/>
              <a:gd name="T23" fmla="*/ 2147483647 h 144"/>
              <a:gd name="T24" fmla="*/ 2147483647 w 145"/>
              <a:gd name="T25" fmla="*/ 2147483647 h 144"/>
              <a:gd name="T26" fmla="*/ 2147483647 w 145"/>
              <a:gd name="T27" fmla="*/ 2147483647 h 144"/>
              <a:gd name="T28" fmla="*/ 2147483647 w 145"/>
              <a:gd name="T29" fmla="*/ 2147483647 h 144"/>
              <a:gd name="T30" fmla="*/ 2147483647 w 145"/>
              <a:gd name="T31" fmla="*/ 2147483647 h 144"/>
              <a:gd name="T32" fmla="*/ 2147483647 w 145"/>
              <a:gd name="T33" fmla="*/ 2147483647 h 144"/>
              <a:gd name="T34" fmla="*/ 2147483647 w 145"/>
              <a:gd name="T35" fmla="*/ 2147483647 h 144"/>
              <a:gd name="T36" fmla="*/ 2147483647 w 145"/>
              <a:gd name="T37" fmla="*/ 2147483647 h 144"/>
              <a:gd name="T38" fmla="*/ 2147483647 w 145"/>
              <a:gd name="T39" fmla="*/ 2147483647 h 144"/>
              <a:gd name="T40" fmla="*/ 2147483647 w 145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5"/>
              <a:gd name="T64" fmla="*/ 0 h 144"/>
              <a:gd name="T65" fmla="*/ 145 w 145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5" h="144">
                <a:moveTo>
                  <a:pt x="145" y="73"/>
                </a:moveTo>
                <a:lnTo>
                  <a:pt x="142" y="50"/>
                </a:lnTo>
                <a:lnTo>
                  <a:pt x="130" y="31"/>
                </a:lnTo>
                <a:lnTo>
                  <a:pt x="115" y="14"/>
                </a:lnTo>
                <a:lnTo>
                  <a:pt x="96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5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5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6" y="140"/>
                </a:lnTo>
                <a:lnTo>
                  <a:pt x="115" y="131"/>
                </a:lnTo>
                <a:lnTo>
                  <a:pt x="130" y="115"/>
                </a:lnTo>
                <a:lnTo>
                  <a:pt x="142" y="94"/>
                </a:lnTo>
                <a:lnTo>
                  <a:pt x="145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58" name="Rectangle 144"/>
          <p:cNvSpPr>
            <a:spLocks noChangeArrowheads="1"/>
          </p:cNvSpPr>
          <p:nvPr/>
        </p:nvSpPr>
        <p:spPr bwMode="auto">
          <a:xfrm>
            <a:off x="6523038" y="32464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67659" name="Freeform 145"/>
          <p:cNvSpPr>
            <a:spLocks/>
          </p:cNvSpPr>
          <p:nvPr/>
        </p:nvSpPr>
        <p:spPr bwMode="auto">
          <a:xfrm>
            <a:off x="6991350" y="2690813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4" y="14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29" y="131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60" name="Rectangle 146"/>
          <p:cNvSpPr>
            <a:spLocks noChangeArrowheads="1"/>
          </p:cNvSpPr>
          <p:nvPr/>
        </p:nvSpPr>
        <p:spPr bwMode="auto">
          <a:xfrm>
            <a:off x="7099300" y="27130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b</a:t>
            </a:r>
            <a:endParaRPr lang="en-US"/>
          </a:p>
        </p:txBody>
      </p:sp>
      <p:sp>
        <p:nvSpPr>
          <p:cNvPr id="67661" name="Freeform 147"/>
          <p:cNvSpPr>
            <a:spLocks/>
          </p:cNvSpPr>
          <p:nvPr/>
        </p:nvSpPr>
        <p:spPr bwMode="auto">
          <a:xfrm>
            <a:off x="7559675" y="3233738"/>
            <a:ext cx="230188" cy="228600"/>
          </a:xfrm>
          <a:custGeom>
            <a:avLst/>
            <a:gdLst>
              <a:gd name="T0" fmla="*/ 2147483647 w 145"/>
              <a:gd name="T1" fmla="*/ 2147483647 h 144"/>
              <a:gd name="T2" fmla="*/ 2147483647 w 145"/>
              <a:gd name="T3" fmla="*/ 2147483647 h 144"/>
              <a:gd name="T4" fmla="*/ 2147483647 w 145"/>
              <a:gd name="T5" fmla="*/ 2147483647 h 144"/>
              <a:gd name="T6" fmla="*/ 2147483647 w 145"/>
              <a:gd name="T7" fmla="*/ 2147483647 h 144"/>
              <a:gd name="T8" fmla="*/ 2147483647 w 145"/>
              <a:gd name="T9" fmla="*/ 2147483647 h 144"/>
              <a:gd name="T10" fmla="*/ 2147483647 w 145"/>
              <a:gd name="T11" fmla="*/ 0 h 144"/>
              <a:gd name="T12" fmla="*/ 2147483647 w 145"/>
              <a:gd name="T13" fmla="*/ 2147483647 h 144"/>
              <a:gd name="T14" fmla="*/ 2147483647 w 145"/>
              <a:gd name="T15" fmla="*/ 2147483647 h 144"/>
              <a:gd name="T16" fmla="*/ 2147483647 w 145"/>
              <a:gd name="T17" fmla="*/ 2147483647 h 144"/>
              <a:gd name="T18" fmla="*/ 2147483647 w 145"/>
              <a:gd name="T19" fmla="*/ 2147483647 h 144"/>
              <a:gd name="T20" fmla="*/ 0 w 145"/>
              <a:gd name="T21" fmla="*/ 2147483647 h 144"/>
              <a:gd name="T22" fmla="*/ 2147483647 w 145"/>
              <a:gd name="T23" fmla="*/ 2147483647 h 144"/>
              <a:gd name="T24" fmla="*/ 2147483647 w 145"/>
              <a:gd name="T25" fmla="*/ 2147483647 h 144"/>
              <a:gd name="T26" fmla="*/ 2147483647 w 145"/>
              <a:gd name="T27" fmla="*/ 2147483647 h 144"/>
              <a:gd name="T28" fmla="*/ 2147483647 w 145"/>
              <a:gd name="T29" fmla="*/ 2147483647 h 144"/>
              <a:gd name="T30" fmla="*/ 2147483647 w 145"/>
              <a:gd name="T31" fmla="*/ 2147483647 h 144"/>
              <a:gd name="T32" fmla="*/ 2147483647 w 145"/>
              <a:gd name="T33" fmla="*/ 2147483647 h 144"/>
              <a:gd name="T34" fmla="*/ 2147483647 w 145"/>
              <a:gd name="T35" fmla="*/ 2147483647 h 144"/>
              <a:gd name="T36" fmla="*/ 2147483647 w 145"/>
              <a:gd name="T37" fmla="*/ 2147483647 h 144"/>
              <a:gd name="T38" fmla="*/ 2147483647 w 145"/>
              <a:gd name="T39" fmla="*/ 2147483647 h 144"/>
              <a:gd name="T40" fmla="*/ 2147483647 w 145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5"/>
              <a:gd name="T64" fmla="*/ 0 h 144"/>
              <a:gd name="T65" fmla="*/ 145 w 145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5" h="144">
                <a:moveTo>
                  <a:pt x="145" y="73"/>
                </a:moveTo>
                <a:lnTo>
                  <a:pt x="142" y="50"/>
                </a:lnTo>
                <a:lnTo>
                  <a:pt x="130" y="31"/>
                </a:lnTo>
                <a:lnTo>
                  <a:pt x="115" y="14"/>
                </a:lnTo>
                <a:lnTo>
                  <a:pt x="96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5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5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6" y="140"/>
                </a:lnTo>
                <a:lnTo>
                  <a:pt x="115" y="131"/>
                </a:lnTo>
                <a:lnTo>
                  <a:pt x="130" y="115"/>
                </a:lnTo>
                <a:lnTo>
                  <a:pt x="142" y="94"/>
                </a:lnTo>
                <a:lnTo>
                  <a:pt x="145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62" name="Rectangle 148"/>
          <p:cNvSpPr>
            <a:spLocks noChangeArrowheads="1"/>
          </p:cNvSpPr>
          <p:nvPr/>
        </p:nvSpPr>
        <p:spPr bwMode="auto">
          <a:xfrm>
            <a:off x="7666038" y="325596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67663" name="Rectangle 149"/>
          <p:cNvSpPr>
            <a:spLocks noChangeArrowheads="1"/>
          </p:cNvSpPr>
          <p:nvPr/>
        </p:nvSpPr>
        <p:spPr bwMode="auto">
          <a:xfrm>
            <a:off x="7696200" y="25908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4</a:t>
            </a:r>
            <a:endParaRPr lang="en-US" sz="1400"/>
          </a:p>
        </p:txBody>
      </p:sp>
      <p:sp>
        <p:nvSpPr>
          <p:cNvPr id="67664" name="Line 150"/>
          <p:cNvSpPr>
            <a:spLocks noChangeShapeType="1"/>
          </p:cNvSpPr>
          <p:nvPr/>
        </p:nvSpPr>
        <p:spPr bwMode="auto">
          <a:xfrm flipH="1">
            <a:off x="6553200" y="2871788"/>
            <a:ext cx="457200" cy="32861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65" name="Line 151"/>
          <p:cNvSpPr>
            <a:spLocks noChangeShapeType="1"/>
          </p:cNvSpPr>
          <p:nvPr/>
        </p:nvSpPr>
        <p:spPr bwMode="auto">
          <a:xfrm>
            <a:off x="7196138" y="2876550"/>
            <a:ext cx="439737" cy="36353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66" name="Freeform 152"/>
          <p:cNvSpPr>
            <a:spLocks/>
          </p:cNvSpPr>
          <p:nvPr/>
        </p:nvSpPr>
        <p:spPr bwMode="auto">
          <a:xfrm>
            <a:off x="8134350" y="2690813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6" y="14"/>
                </a:lnTo>
                <a:lnTo>
                  <a:pt x="95" y="4"/>
                </a:lnTo>
                <a:lnTo>
                  <a:pt x="73" y="0"/>
                </a:lnTo>
                <a:lnTo>
                  <a:pt x="50" y="4"/>
                </a:lnTo>
                <a:lnTo>
                  <a:pt x="31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31" y="131"/>
                </a:lnTo>
                <a:lnTo>
                  <a:pt x="50" y="140"/>
                </a:lnTo>
                <a:lnTo>
                  <a:pt x="73" y="144"/>
                </a:lnTo>
                <a:lnTo>
                  <a:pt x="95" y="140"/>
                </a:lnTo>
                <a:lnTo>
                  <a:pt x="116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67" name="Rectangle 153"/>
          <p:cNvSpPr>
            <a:spLocks noChangeArrowheads="1"/>
          </p:cNvSpPr>
          <p:nvPr/>
        </p:nvSpPr>
        <p:spPr bwMode="auto">
          <a:xfrm>
            <a:off x="8243888" y="2713038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67668" name="Freeform 154"/>
          <p:cNvSpPr>
            <a:spLocks/>
          </p:cNvSpPr>
          <p:nvPr/>
        </p:nvSpPr>
        <p:spPr bwMode="auto">
          <a:xfrm>
            <a:off x="8704263" y="3249613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144" y="71"/>
                </a:moveTo>
                <a:lnTo>
                  <a:pt x="141" y="50"/>
                </a:lnTo>
                <a:lnTo>
                  <a:pt x="131" y="28"/>
                </a:lnTo>
                <a:lnTo>
                  <a:pt x="114" y="13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3"/>
                </a:lnTo>
                <a:lnTo>
                  <a:pt x="14" y="28"/>
                </a:lnTo>
                <a:lnTo>
                  <a:pt x="4" y="50"/>
                </a:lnTo>
                <a:lnTo>
                  <a:pt x="0" y="71"/>
                </a:lnTo>
                <a:lnTo>
                  <a:pt x="4" y="94"/>
                </a:lnTo>
                <a:lnTo>
                  <a:pt x="14" y="115"/>
                </a:lnTo>
                <a:lnTo>
                  <a:pt x="29" y="130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0"/>
                </a:lnTo>
                <a:lnTo>
                  <a:pt x="131" y="115"/>
                </a:lnTo>
                <a:lnTo>
                  <a:pt x="141" y="94"/>
                </a:lnTo>
                <a:lnTo>
                  <a:pt x="144" y="7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69" name="Rectangle 155"/>
          <p:cNvSpPr>
            <a:spLocks noChangeArrowheads="1"/>
          </p:cNvSpPr>
          <p:nvPr/>
        </p:nvSpPr>
        <p:spPr bwMode="auto">
          <a:xfrm>
            <a:off x="8809038" y="3267075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67670" name="Line 156"/>
          <p:cNvSpPr>
            <a:spLocks noChangeShapeType="1"/>
          </p:cNvSpPr>
          <p:nvPr/>
        </p:nvSpPr>
        <p:spPr bwMode="auto">
          <a:xfrm flipH="1">
            <a:off x="7723188" y="2882900"/>
            <a:ext cx="433387" cy="3667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71" name="Line 157"/>
          <p:cNvSpPr>
            <a:spLocks noChangeShapeType="1"/>
          </p:cNvSpPr>
          <p:nvPr/>
        </p:nvSpPr>
        <p:spPr bwMode="auto">
          <a:xfrm>
            <a:off x="8339138" y="2889250"/>
            <a:ext cx="441325" cy="3667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72" name="Line 158"/>
          <p:cNvSpPr>
            <a:spLocks noChangeShapeType="1"/>
          </p:cNvSpPr>
          <p:nvPr/>
        </p:nvSpPr>
        <p:spPr bwMode="auto">
          <a:xfrm flipV="1">
            <a:off x="7218363" y="2776538"/>
            <a:ext cx="919162" cy="317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73" name="Rectangle 159"/>
          <p:cNvSpPr>
            <a:spLocks noChangeArrowheads="1"/>
          </p:cNvSpPr>
          <p:nvPr/>
        </p:nvSpPr>
        <p:spPr bwMode="auto">
          <a:xfrm>
            <a:off x="6629400" y="28956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3</a:t>
            </a:r>
            <a:endParaRPr lang="en-US" sz="1400"/>
          </a:p>
        </p:txBody>
      </p:sp>
      <p:sp>
        <p:nvSpPr>
          <p:cNvPr id="67674" name="Line 160"/>
          <p:cNvSpPr>
            <a:spLocks noChangeShapeType="1"/>
          </p:cNvSpPr>
          <p:nvPr/>
        </p:nvSpPr>
        <p:spPr bwMode="auto">
          <a:xfrm flipV="1">
            <a:off x="6705600" y="3352800"/>
            <a:ext cx="85725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75" name="Line 161"/>
          <p:cNvSpPr>
            <a:spLocks noChangeShapeType="1"/>
          </p:cNvSpPr>
          <p:nvPr/>
        </p:nvSpPr>
        <p:spPr bwMode="auto">
          <a:xfrm>
            <a:off x="7788275" y="3328988"/>
            <a:ext cx="922338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76" name="Rectangle 162"/>
          <p:cNvSpPr>
            <a:spLocks noChangeArrowheads="1"/>
          </p:cNvSpPr>
          <p:nvPr/>
        </p:nvSpPr>
        <p:spPr bwMode="auto">
          <a:xfrm>
            <a:off x="7086600" y="33528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7</a:t>
            </a:r>
            <a:endParaRPr lang="en-US" sz="1400"/>
          </a:p>
        </p:txBody>
      </p:sp>
      <p:sp>
        <p:nvSpPr>
          <p:cNvPr id="67677" name="Rectangle 163"/>
          <p:cNvSpPr>
            <a:spLocks noChangeArrowheads="1"/>
          </p:cNvSpPr>
          <p:nvPr/>
        </p:nvSpPr>
        <p:spPr bwMode="auto">
          <a:xfrm>
            <a:off x="8229600" y="338296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4</a:t>
            </a:r>
            <a:endParaRPr lang="en-US" sz="1400"/>
          </a:p>
        </p:txBody>
      </p:sp>
      <p:sp>
        <p:nvSpPr>
          <p:cNvPr id="67678" name="Rectangle 164"/>
          <p:cNvSpPr>
            <a:spLocks noChangeArrowheads="1"/>
          </p:cNvSpPr>
          <p:nvPr/>
        </p:nvSpPr>
        <p:spPr bwMode="auto">
          <a:xfrm>
            <a:off x="8570913" y="289877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6</a:t>
            </a:r>
            <a:endParaRPr lang="en-US" sz="1400"/>
          </a:p>
        </p:txBody>
      </p:sp>
      <p:sp>
        <p:nvSpPr>
          <p:cNvPr id="67679" name="Rectangle 165"/>
          <p:cNvSpPr>
            <a:spLocks noChangeArrowheads="1"/>
          </p:cNvSpPr>
          <p:nvPr/>
        </p:nvSpPr>
        <p:spPr bwMode="auto">
          <a:xfrm>
            <a:off x="7315200" y="30480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2</a:t>
            </a:r>
            <a:endParaRPr lang="en-US" sz="1400"/>
          </a:p>
        </p:txBody>
      </p:sp>
      <p:sp>
        <p:nvSpPr>
          <p:cNvPr id="67680" name="Rectangle 166"/>
          <p:cNvSpPr>
            <a:spLocks noChangeArrowheads="1"/>
          </p:cNvSpPr>
          <p:nvPr/>
        </p:nvSpPr>
        <p:spPr bwMode="auto">
          <a:xfrm>
            <a:off x="8001000" y="3041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5</a:t>
            </a:r>
            <a:endParaRPr lang="en-US" sz="1400"/>
          </a:p>
        </p:txBody>
      </p:sp>
      <p:cxnSp>
        <p:nvCxnSpPr>
          <p:cNvPr id="67681" name="Straight Connector 134"/>
          <p:cNvCxnSpPr>
            <a:cxnSpLocks noChangeShapeType="1"/>
          </p:cNvCxnSpPr>
          <p:nvPr/>
        </p:nvCxnSpPr>
        <p:spPr bwMode="auto">
          <a:xfrm>
            <a:off x="3929063" y="3214688"/>
            <a:ext cx="1071562" cy="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7682" name="Content Placeholder 7" descr="scan0035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6" t="9091" r="24200" b="36365"/>
          <a:stretch>
            <a:fillRect/>
          </a:stretch>
        </p:blipFill>
        <p:spPr>
          <a:xfrm>
            <a:off x="2262188" y="5715000"/>
            <a:ext cx="3667125" cy="1000125"/>
          </a:xfrm>
        </p:spPr>
      </p:pic>
      <p:sp>
        <p:nvSpPr>
          <p:cNvPr id="67683" name="Text Box 137"/>
          <p:cNvSpPr txBox="1">
            <a:spLocks noChangeArrowheads="1"/>
          </p:cNvSpPr>
          <p:nvPr/>
        </p:nvSpPr>
        <p:spPr bwMode="auto">
          <a:xfrm>
            <a:off x="3851275" y="3141663"/>
            <a:ext cx="1512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6600"/>
                </a:solidFill>
              </a:rPr>
              <a:t>updated to 5</a:t>
            </a:r>
            <a:endParaRPr lang="tr-TR" sz="1800" dirty="0">
              <a:solidFill>
                <a:srgbClr val="FF6600"/>
              </a:solidFill>
            </a:endParaRPr>
          </a:p>
        </p:txBody>
      </p:sp>
      <p:sp>
        <p:nvSpPr>
          <p:cNvPr id="67684" name="Line 138"/>
          <p:cNvSpPr>
            <a:spLocks noChangeShapeType="1"/>
          </p:cNvSpPr>
          <p:nvPr/>
        </p:nvSpPr>
        <p:spPr bwMode="auto">
          <a:xfrm flipH="1">
            <a:off x="4643438" y="2133600"/>
            <a:ext cx="144462" cy="5746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85" name="TextBox 1"/>
          <p:cNvSpPr txBox="1">
            <a:spLocks noChangeArrowheads="1"/>
          </p:cNvSpPr>
          <p:nvPr/>
        </p:nvSpPr>
        <p:spPr bwMode="auto">
          <a:xfrm>
            <a:off x="900113" y="1373188"/>
            <a:ext cx="67246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 </a:t>
            </a:r>
            <a:r>
              <a:rPr lang="en-US" dirty="0" smtClean="0"/>
              <a:t>a(-,0)  </a:t>
            </a:r>
            <a:r>
              <a:rPr lang="en-US" u="sng" dirty="0"/>
              <a:t>b(-,</a:t>
            </a:r>
            <a:r>
              <a:rPr lang="en-US" dirty="0">
                <a:cs typeface="Times New Roman" pitchFamily="18" charset="0"/>
              </a:rPr>
              <a:t> ∞</a:t>
            </a:r>
            <a:r>
              <a:rPr lang="en-US" u="sng" dirty="0"/>
              <a:t>)</a:t>
            </a:r>
            <a:r>
              <a:rPr lang="en-US" dirty="0"/>
              <a:t>  c(-,</a:t>
            </a:r>
            <a:r>
              <a:rPr lang="en-US" dirty="0">
                <a:cs typeface="Times New Roman" pitchFamily="18" charset="0"/>
              </a:rPr>
              <a:t>∞)  d(-, ∞)  e(-,</a:t>
            </a:r>
            <a:r>
              <a:rPr lang="en-US" dirty="0"/>
              <a:t>∞)</a:t>
            </a:r>
          </a:p>
          <a:p>
            <a:endParaRPr lang="en-US" dirty="0"/>
          </a:p>
        </p:txBody>
      </p:sp>
      <p:sp>
        <p:nvSpPr>
          <p:cNvPr id="139" name="Text Box 137"/>
          <p:cNvSpPr txBox="1">
            <a:spLocks noChangeArrowheads="1"/>
          </p:cNvSpPr>
          <p:nvPr/>
        </p:nvSpPr>
        <p:spPr bwMode="auto">
          <a:xfrm>
            <a:off x="2267744" y="4286424"/>
            <a:ext cx="2178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6600"/>
                </a:solidFill>
              </a:rPr>
              <a:t>n</a:t>
            </a:r>
            <a:r>
              <a:rPr lang="en-US" sz="1800" dirty="0" smtClean="0">
                <a:solidFill>
                  <a:srgbClr val="FF6600"/>
                </a:solidFill>
              </a:rPr>
              <a:t>ot updated </a:t>
            </a:r>
            <a:r>
              <a:rPr lang="en-US" sz="1800" dirty="0">
                <a:solidFill>
                  <a:srgbClr val="FF6600"/>
                </a:solidFill>
              </a:rPr>
              <a:t>to </a:t>
            </a:r>
            <a:r>
              <a:rPr lang="en-US" sz="1800" dirty="0" smtClean="0">
                <a:solidFill>
                  <a:srgbClr val="FF6600"/>
                </a:solidFill>
              </a:rPr>
              <a:t>10</a:t>
            </a:r>
            <a:endParaRPr lang="tr-TR" sz="1800" dirty="0">
              <a:solidFill>
                <a:srgbClr val="FF66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2843808" y="4242593"/>
            <a:ext cx="1021754" cy="1825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Shortest paths – Dijkstra’s algorithm</a:t>
            </a:r>
            <a:endParaRPr lang="tr-TR" smtClean="0"/>
          </a:p>
        </p:txBody>
      </p:sp>
      <p:pic>
        <p:nvPicPr>
          <p:cNvPr id="6861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230313"/>
            <a:ext cx="7416800" cy="551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8913"/>
            <a:ext cx="5249862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9635" name="TextBox 1"/>
          <p:cNvSpPr txBox="1">
            <a:spLocks noChangeArrowheads="1"/>
          </p:cNvSpPr>
          <p:nvPr/>
        </p:nvSpPr>
        <p:spPr bwMode="auto">
          <a:xfrm>
            <a:off x="6372225" y="1628775"/>
            <a:ext cx="2736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>
                <a:solidFill>
                  <a:schemeClr val="bg2"/>
                </a:solidFill>
              </a:rPr>
              <a:t>Another 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Another example</a:t>
            </a:r>
            <a:endParaRPr lang="tr-TR" smtClean="0">
              <a:effectLst/>
            </a:endParaRPr>
          </a:p>
        </p:txBody>
      </p:sp>
      <p:pic>
        <p:nvPicPr>
          <p:cNvPr id="706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76300"/>
            <a:ext cx="5903912" cy="586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8913"/>
            <a:ext cx="37433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16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8"/>
          <a:stretch>
            <a:fillRect/>
          </a:stretch>
        </p:blipFill>
        <p:spPr bwMode="auto">
          <a:xfrm>
            <a:off x="900113" y="3429000"/>
            <a:ext cx="37433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88913"/>
            <a:ext cx="4587875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630" b="54706"/>
          <a:stretch>
            <a:fillRect/>
          </a:stretch>
        </p:blipFill>
        <p:spPr bwMode="auto">
          <a:xfrm>
            <a:off x="782638" y="90488"/>
            <a:ext cx="65976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37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21" r="3355" b="-2679"/>
          <a:stretch>
            <a:fillRect/>
          </a:stretch>
        </p:blipFill>
        <p:spPr bwMode="auto">
          <a:xfrm>
            <a:off x="782638" y="3195638"/>
            <a:ext cx="659765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516216" y="90488"/>
            <a:ext cx="864072" cy="310515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Greedy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Algorithm works in steps</a:t>
            </a:r>
          </a:p>
          <a:p>
            <a:pPr>
              <a:defRPr/>
            </a:pPr>
            <a:r>
              <a:rPr lang="en-US" dirty="0" smtClean="0">
                <a:solidFill>
                  <a:srgbClr val="FF6600"/>
                </a:solidFill>
              </a:rPr>
              <a:t>In each step, a decision is made (based on the current information) that </a:t>
            </a:r>
            <a:r>
              <a:rPr lang="en-US" u="sng" dirty="0" smtClean="0">
                <a:solidFill>
                  <a:srgbClr val="FF6600"/>
                </a:solidFill>
              </a:rPr>
              <a:t>seems</a:t>
            </a:r>
            <a:r>
              <a:rPr lang="en-US" dirty="0" smtClean="0">
                <a:solidFill>
                  <a:srgbClr val="FF6600"/>
                </a:solidFill>
              </a:rPr>
              <a:t> to be good, without regard for the </a:t>
            </a:r>
            <a:r>
              <a:rPr lang="en-US" dirty="0">
                <a:solidFill>
                  <a:srgbClr val="FF6600"/>
                </a:solidFill>
              </a:rPr>
              <a:t>future </a:t>
            </a:r>
            <a:r>
              <a:rPr lang="en-US" dirty="0" smtClean="0">
                <a:solidFill>
                  <a:srgbClr val="FF6600"/>
                </a:solidFill>
              </a:rPr>
              <a:t>consequences (and usually without regard for previous history)</a:t>
            </a:r>
          </a:p>
          <a:p>
            <a:pPr>
              <a:defRPr/>
            </a:pPr>
            <a:endParaRPr lang="en-US" dirty="0" smtClean="0">
              <a:solidFill>
                <a:srgbClr val="FF6600"/>
              </a:solidFill>
            </a:endParaRPr>
          </a:p>
          <a:p>
            <a:pPr>
              <a:defRPr/>
            </a:pPr>
            <a:r>
              <a:rPr lang="en-US" dirty="0" smtClean="0"/>
              <a:t>Generally, this means that some </a:t>
            </a:r>
            <a:r>
              <a:rPr lang="en-US" dirty="0" smtClean="0">
                <a:solidFill>
                  <a:srgbClr val="FF0000"/>
                </a:solidFill>
              </a:rPr>
              <a:t>local optimum </a:t>
            </a:r>
            <a:r>
              <a:rPr lang="en-US" dirty="0" smtClean="0"/>
              <a:t>is chosen.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This "take what you can get now" strategy is the source of the name for this class of algorithms -  "Greedy“. At every step, the algorithm chooses the best morsel it can swallow, without worrying about the future. 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Notes on Dijkstra’s algorithm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Finds optimal solution</a:t>
            </a:r>
          </a:p>
          <a:p>
            <a:pPr>
              <a:defRPr/>
            </a:pPr>
            <a:r>
              <a:rPr lang="en-US" smtClean="0"/>
              <a:t>Doesn’t work for graphs with  negative weights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Applicable to both undirected and directed graphs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Efficiency</a:t>
            </a:r>
          </a:p>
          <a:p>
            <a:pPr lvl="1">
              <a:defRPr/>
            </a:pPr>
            <a:r>
              <a:rPr lang="en-US" sz="2400" smtClean="0"/>
              <a:t>O(|V|</a:t>
            </a:r>
            <a:r>
              <a:rPr lang="en-US" sz="2400" baseline="30000" smtClean="0"/>
              <a:t>2</a:t>
            </a:r>
            <a:r>
              <a:rPr kumimoji="0" lang="en-US" sz="2400" smtClean="0"/>
              <a:t>) for graphs represented by weight matrix and array implementation of priority queue</a:t>
            </a:r>
          </a:p>
          <a:p>
            <a:pPr lvl="1">
              <a:defRPr/>
            </a:pPr>
            <a:r>
              <a:rPr lang="en-US" sz="2400" smtClean="0"/>
              <a:t>O(|E</a:t>
            </a:r>
            <a:r>
              <a:rPr kumimoji="0" lang="en-US" sz="2400" smtClean="0"/>
              <a:t>|log|V|) for graphs represented by adjacency lists and min-heap implementation of priority queue</a:t>
            </a:r>
          </a:p>
          <a:p>
            <a:pPr lvl="1">
              <a:defRPr/>
            </a:pPr>
            <a:endParaRPr kumimoji="0"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Dijkstra’s algorithm</a:t>
            </a:r>
            <a:endParaRPr lang="tr-TR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Demo: see </a:t>
            </a:r>
            <a:r>
              <a:rPr lang="en-US" dirty="0" smtClean="0"/>
              <a:t>the graph at </a:t>
            </a:r>
            <a:r>
              <a:rPr lang="tr-TR" dirty="0" smtClean="0">
                <a:hlinkClick r:id="rId2"/>
              </a:rPr>
              <a:t>http://www.answers.com/Dijkstra's+algorithm?gwp=11&amp;ver=2.4.0.651&amp;method=3</a:t>
            </a:r>
            <a:r>
              <a:rPr lang="en-US" dirty="0" smtClean="0"/>
              <a:t> 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Greedy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Algorithm works in steps</a:t>
            </a:r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In each step, a decision is made (based on the current information) that </a:t>
            </a:r>
            <a:r>
              <a:rPr lang="en-US" u="sng" dirty="0">
                <a:solidFill>
                  <a:srgbClr val="FF6600"/>
                </a:solidFill>
              </a:rPr>
              <a:t>seems</a:t>
            </a:r>
            <a:r>
              <a:rPr lang="en-US" dirty="0">
                <a:solidFill>
                  <a:srgbClr val="FF6600"/>
                </a:solidFill>
              </a:rPr>
              <a:t> to be good, without regard for the previous history and future consequences</a:t>
            </a:r>
          </a:p>
          <a:p>
            <a:pPr marL="0" indent="0">
              <a:buNone/>
              <a:defRPr/>
            </a:pPr>
            <a:endParaRPr lang="en-US" dirty="0" smtClean="0">
              <a:solidFill>
                <a:srgbClr val="FF6600"/>
              </a:solidFill>
            </a:endParaRP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Greedy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precisely: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Algorithm works in steps</a:t>
            </a:r>
          </a:p>
          <a:p>
            <a:pPr>
              <a:defRPr/>
            </a:pPr>
            <a:r>
              <a:rPr lang="en-US" smtClean="0">
                <a:solidFill>
                  <a:srgbClr val="FF6600"/>
                </a:solidFill>
              </a:rPr>
              <a:t>In each step, a choice is made that is:</a:t>
            </a:r>
          </a:p>
          <a:p>
            <a:pPr lvl="1">
              <a:defRPr/>
            </a:pPr>
            <a:r>
              <a:rPr lang="en-US" smtClean="0">
                <a:solidFill>
                  <a:srgbClr val="FF6600"/>
                </a:solidFill>
              </a:rPr>
              <a:t>Feasible – satisfies the problem’s constraints</a:t>
            </a:r>
          </a:p>
          <a:p>
            <a:pPr lvl="1">
              <a:defRPr/>
            </a:pPr>
            <a:r>
              <a:rPr lang="en-US" smtClean="0">
                <a:solidFill>
                  <a:srgbClr val="FF6600"/>
                </a:solidFill>
              </a:rPr>
              <a:t>Locally optimal – is the best local choice among all feasible choices available at that step</a:t>
            </a:r>
          </a:p>
          <a:p>
            <a:pPr lvl="1">
              <a:defRPr/>
            </a:pPr>
            <a:r>
              <a:rPr lang="en-US" smtClean="0">
                <a:solidFill>
                  <a:srgbClr val="FF6600"/>
                </a:solidFill>
              </a:rPr>
              <a:t>Irrevocable – once made cannot be changed on subsequent steps</a:t>
            </a:r>
          </a:p>
          <a:p>
            <a:pPr lvl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0"/>
      <p:bldP spid="3" grpId="0" build="p" bldLvl="4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Greedy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When the algorithm terminates, we hope that the local optimum is a global optimum.</a:t>
            </a:r>
          </a:p>
          <a:p>
            <a:pPr>
              <a:defRPr/>
            </a:pPr>
            <a:endParaRPr lang="en-CA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Some greedy algorithms yield an </a:t>
            </a:r>
            <a:r>
              <a:rPr lang="en-US" u="sng" dirty="0" smtClean="0"/>
              <a:t>optimal</a:t>
            </a:r>
            <a:r>
              <a:rPr lang="en-US" dirty="0" smtClean="0"/>
              <a:t> (precise) solution for every instance.				            </a:t>
            </a:r>
            <a:r>
              <a:rPr lang="en-US" dirty="0" smtClean="0">
                <a:solidFill>
                  <a:srgbClr val="00B050"/>
                </a:solidFill>
              </a:rPr>
              <a:t>(case A)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Most greedy algorithms don’t but can be useful for fast approximations.</a:t>
            </a:r>
          </a:p>
          <a:p>
            <a:pPr>
              <a:defRPr/>
            </a:pPr>
            <a:r>
              <a:rPr lang="en-CA" u="sng" dirty="0" smtClean="0"/>
              <a:t>Approximate</a:t>
            </a:r>
            <a:r>
              <a:rPr lang="en-CA" dirty="0" smtClean="0"/>
              <a:t> solutions are used when</a:t>
            </a:r>
          </a:p>
          <a:p>
            <a:pPr marL="342900" lvl="1" indent="-342900">
              <a:buSzPct val="75000"/>
              <a:buFontTx/>
              <a:buNone/>
              <a:defRPr/>
            </a:pPr>
            <a:r>
              <a:rPr lang="en-CA" dirty="0" smtClean="0"/>
              <a:t>Exact algorithm is not known				</a:t>
            </a:r>
            <a:r>
              <a:rPr lang="en-US" sz="2400" dirty="0" smtClean="0">
                <a:solidFill>
                  <a:srgbClr val="00B050"/>
                </a:solidFill>
                <a:ea typeface="+mn-ea"/>
                <a:cs typeface="+mn-cs"/>
              </a:rPr>
              <a:t>(case </a:t>
            </a:r>
            <a:r>
              <a:rPr lang="en-US" sz="2400" dirty="0">
                <a:solidFill>
                  <a:srgbClr val="00B050"/>
                </a:solidFill>
                <a:ea typeface="+mn-ea"/>
                <a:cs typeface="+mn-cs"/>
              </a:rPr>
              <a:t>B1)</a:t>
            </a:r>
            <a:endParaRPr lang="en-CA" sz="2400" dirty="0">
              <a:solidFill>
                <a:srgbClr val="00B050"/>
              </a:solidFill>
              <a:ea typeface="+mn-ea"/>
              <a:cs typeface="+mn-cs"/>
            </a:endParaRPr>
          </a:p>
          <a:p>
            <a:pPr marL="342900" lvl="1" indent="-342900">
              <a:buSzPct val="75000"/>
              <a:buFontTx/>
              <a:buNone/>
              <a:defRPr/>
            </a:pPr>
            <a:r>
              <a:rPr lang="en-CA" dirty="0" smtClean="0"/>
              <a:t>Exact algorithm exists but is too slow			</a:t>
            </a:r>
            <a:r>
              <a:rPr lang="en-US" sz="2400" dirty="0" smtClean="0">
                <a:solidFill>
                  <a:srgbClr val="00B050"/>
                </a:solidFill>
                <a:ea typeface="+mn-ea"/>
                <a:cs typeface="+mn-cs"/>
              </a:rPr>
              <a:t>(</a:t>
            </a:r>
            <a:r>
              <a:rPr lang="en-US" sz="2400" dirty="0">
                <a:solidFill>
                  <a:srgbClr val="00B050"/>
                </a:solidFill>
                <a:ea typeface="+mn-ea"/>
                <a:cs typeface="+mn-cs"/>
              </a:rPr>
              <a:t>case B2)</a:t>
            </a:r>
          </a:p>
          <a:p>
            <a:pPr lvl="1">
              <a:defRPr/>
            </a:pPr>
            <a:endParaRPr lang="en-CA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/>
              <a:t>Recall: Applications of the Greedy Strategy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25538"/>
            <a:ext cx="8305800" cy="49053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Optimal solutions: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change making for “normal” coin denominations</a:t>
            </a:r>
          </a:p>
          <a:p>
            <a:pPr lvl="1">
              <a:defRPr/>
            </a:pPr>
            <a:r>
              <a:rPr lang="en-US" sz="2400" dirty="0" smtClean="0"/>
              <a:t>minimum spanning tree (Prim’s &amp; </a:t>
            </a:r>
            <a:r>
              <a:rPr lang="en-US" sz="2400" dirty="0" err="1" smtClean="0"/>
              <a:t>Kruskal’s</a:t>
            </a:r>
            <a:r>
              <a:rPr lang="en-US" sz="2400" dirty="0" smtClean="0"/>
              <a:t> algorithms)</a:t>
            </a:r>
          </a:p>
          <a:p>
            <a:pPr lvl="1">
              <a:defRPr/>
            </a:pPr>
            <a:r>
              <a:rPr lang="en-US" sz="2400" dirty="0">
                <a:solidFill>
                  <a:srgbClr val="00B050"/>
                </a:solidFill>
              </a:rPr>
              <a:t>single-source shortest paths (</a:t>
            </a:r>
            <a:r>
              <a:rPr lang="en-US" sz="2400" dirty="0" err="1">
                <a:solidFill>
                  <a:srgbClr val="00B050"/>
                </a:solidFill>
              </a:rPr>
              <a:t>Dijkstra’s</a:t>
            </a:r>
            <a:r>
              <a:rPr lang="en-US" sz="2400" dirty="0">
                <a:solidFill>
                  <a:srgbClr val="00B050"/>
                </a:solidFill>
              </a:rPr>
              <a:t> algorithm) </a:t>
            </a:r>
          </a:p>
          <a:p>
            <a:pPr lvl="1">
              <a:defRPr/>
            </a:pPr>
            <a:r>
              <a:rPr lang="en-US" sz="2400" dirty="0" smtClean="0"/>
              <a:t>simple scheduling problems</a:t>
            </a:r>
          </a:p>
          <a:p>
            <a:pPr lvl="1">
              <a:defRPr/>
            </a:pPr>
            <a:r>
              <a:rPr lang="en-US" sz="2400" dirty="0">
                <a:solidFill>
                  <a:srgbClr val="00B050"/>
                </a:solidFill>
              </a:rPr>
              <a:t>Huffman codes</a:t>
            </a:r>
          </a:p>
          <a:p>
            <a:pPr>
              <a:defRPr/>
            </a:pPr>
            <a:r>
              <a:rPr lang="en-US" dirty="0" smtClean="0"/>
              <a:t>Approximations:</a:t>
            </a:r>
          </a:p>
          <a:p>
            <a:pPr lvl="1">
              <a:defRPr/>
            </a:pPr>
            <a:r>
              <a:rPr lang="en-US" sz="2400" dirty="0">
                <a:solidFill>
                  <a:srgbClr val="00B050"/>
                </a:solidFill>
              </a:rPr>
              <a:t>traveling salesperson problem (Nearest-Neighbor algorithm)</a:t>
            </a:r>
          </a:p>
          <a:p>
            <a:pPr lvl="1">
              <a:defRPr/>
            </a:pPr>
            <a:r>
              <a:rPr lang="en-CA" sz="2400" dirty="0">
                <a:solidFill>
                  <a:srgbClr val="00B050"/>
                </a:solidFill>
              </a:rPr>
              <a:t>bin-packing problem</a:t>
            </a:r>
            <a:endParaRPr lang="en-US" sz="2400" dirty="0">
              <a:solidFill>
                <a:srgbClr val="00B050"/>
              </a:solidFill>
            </a:endParaRPr>
          </a:p>
          <a:p>
            <a:pPr lvl="1">
              <a:defRPr/>
            </a:pPr>
            <a:r>
              <a:rPr lang="en-US" sz="2400" dirty="0" smtClean="0"/>
              <a:t>knapsack problem</a:t>
            </a:r>
          </a:p>
          <a:p>
            <a:pPr lvl="1">
              <a:defRPr/>
            </a:pPr>
            <a:r>
              <a:rPr lang="en-US" sz="2400" dirty="0" smtClean="0"/>
              <a:t>other combinatorial optimization problems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 build="p" autoUpdateAnimBg="0" advAuto="0"/>
      <p:bldP spid="420867" grpId="0" build="p" bldLvl="4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algorithms are usually very </a:t>
            </a:r>
            <a:r>
              <a:rPr lang="en-US" dirty="0"/>
              <a:t>easy to </a:t>
            </a:r>
            <a:r>
              <a:rPr lang="en-US" dirty="0" smtClean="0"/>
              <a:t>invent, simple to implement, very efficient</a:t>
            </a:r>
          </a:p>
          <a:p>
            <a:r>
              <a:rPr lang="en-US" dirty="0" smtClean="0"/>
              <a:t>However, for  many hard problems the approach is too week and the solutions obtained are not good enough (</a:t>
            </a:r>
            <a:r>
              <a:rPr lang="en-US" dirty="0" err="1" smtClean="0"/>
              <a:t>eg</a:t>
            </a:r>
            <a:r>
              <a:rPr lang="en-US" dirty="0" smtClean="0"/>
              <a:t> for TSP)</a:t>
            </a:r>
          </a:p>
          <a:p>
            <a:endParaRPr lang="en-US" dirty="0"/>
          </a:p>
          <a:p>
            <a:r>
              <a:rPr lang="en-US"/>
              <a:t>Greedy algorithms can be characterized as being 'short sighted', and as 'non-recoverable'.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Iterative improvement vs. Greedy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algorithms above use </a:t>
            </a:r>
            <a:r>
              <a:rPr lang="en-US" dirty="0" smtClean="0">
                <a:solidFill>
                  <a:srgbClr val="FF0000"/>
                </a:solidFill>
              </a:rPr>
              <a:t>incremental formulation </a:t>
            </a:r>
            <a:r>
              <a:rPr lang="en-US" dirty="0" smtClean="0"/>
              <a:t>– the solution is constructed by adding a locally optimal piece to a partially constructed solution starting from an empty solution </a:t>
            </a:r>
            <a:r>
              <a:rPr lang="en-US" sz="1400" dirty="0" smtClean="0"/>
              <a:t>[</a:t>
            </a:r>
            <a:r>
              <a:rPr lang="en-US" sz="1400" dirty="0" err="1" smtClean="0"/>
              <a:t>Levitin</a:t>
            </a:r>
            <a:r>
              <a:rPr lang="en-US" sz="1400" dirty="0" smtClean="0"/>
              <a:t> 371, </a:t>
            </a:r>
            <a:r>
              <a:rPr lang="en-US" sz="1400" dirty="0" err="1" smtClean="0"/>
              <a:t>Hromkovic</a:t>
            </a:r>
            <a:r>
              <a:rPr lang="en-US" sz="1400" dirty="0" smtClean="0"/>
              <a:t> 145]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the literature this is known as Greedy algorithms</a:t>
            </a:r>
          </a:p>
          <a:p>
            <a:pPr lvl="1"/>
            <a:r>
              <a:rPr lang="en-US" dirty="0" smtClean="0"/>
              <a:t>Other applications of the ‘greedy idea’ also exist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Iterative improvement </a:t>
            </a:r>
            <a:r>
              <a:rPr lang="en-US" dirty="0" smtClean="0"/>
              <a:t>algorithms use a complete-state formulation – the algorithm starts from an initial feasible solution and each step involves some local change which improves the value of the objective function. This, in a sense, is also a greedy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algorithms in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AI setting (a heuristic function instead of an objective function) the greedy algorithm is actually called (steepest-accent) </a:t>
            </a:r>
            <a:r>
              <a:rPr lang="en-US" dirty="0" smtClean="0">
                <a:solidFill>
                  <a:srgbClr val="FF0000"/>
                </a:solidFill>
              </a:rPr>
              <a:t>hill-climbing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Greedy local search = hill climbing   [in our definition before is greedy always local?]</a:t>
            </a:r>
          </a:p>
          <a:p>
            <a:pPr lvl="1"/>
            <a:r>
              <a:rPr lang="en-US" dirty="0" smtClean="0"/>
              <a:t>There are many variants of hill-climbing.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Best-first search and A* are greedy systematic search algorithms</a:t>
            </a:r>
          </a:p>
          <a:p>
            <a:r>
              <a:rPr lang="en-US" dirty="0" smtClean="0"/>
              <a:t>Our greedy algorithms before </a:t>
            </a:r>
            <a:r>
              <a:rPr lang="en-US" dirty="0"/>
              <a:t>are </a:t>
            </a:r>
            <a:r>
              <a:rPr lang="en-US" dirty="0" smtClean="0"/>
              <a:t>actually local search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82000" cy="685800"/>
          </a:xfrm>
        </p:spPr>
        <p:txBody>
          <a:bodyPr/>
          <a:lstStyle/>
          <a:p>
            <a:r>
              <a:rPr lang="en-US" dirty="0" smtClean="0"/>
              <a:t>Greedy algorithms in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Greedy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More precisely: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Algorithm works in steps</a:t>
            </a:r>
          </a:p>
          <a:p>
            <a:pPr>
              <a:defRPr/>
            </a:pPr>
            <a:r>
              <a:rPr lang="en-US" dirty="0" smtClean="0">
                <a:solidFill>
                  <a:srgbClr val="FF6600"/>
                </a:solidFill>
              </a:rPr>
              <a:t>In each step, a choice is made that is:</a:t>
            </a:r>
          </a:p>
          <a:p>
            <a:pPr lvl="1">
              <a:defRPr/>
            </a:pPr>
            <a:r>
              <a:rPr lang="en-US" dirty="0" smtClean="0">
                <a:solidFill>
                  <a:srgbClr val="FF6600"/>
                </a:solidFill>
              </a:rPr>
              <a:t>Feasible – satisfies the problem’s constraints</a:t>
            </a:r>
          </a:p>
          <a:p>
            <a:pPr lvl="1">
              <a:defRPr/>
            </a:pPr>
            <a:r>
              <a:rPr lang="en-US" dirty="0" smtClean="0">
                <a:solidFill>
                  <a:srgbClr val="FF6600"/>
                </a:solidFill>
              </a:rPr>
              <a:t>Locally optimal – is the best local choice among all feasible choices available at that step</a:t>
            </a:r>
          </a:p>
          <a:p>
            <a:pPr lvl="1">
              <a:defRPr/>
            </a:pPr>
            <a:r>
              <a:rPr lang="en-US" dirty="0" smtClean="0">
                <a:solidFill>
                  <a:srgbClr val="FF6600"/>
                </a:solidFill>
              </a:rPr>
              <a:t>Irrevocable – once made cannot be changed on subsequent steps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This </a:t>
            </a:r>
            <a:r>
              <a:rPr lang="en-US" dirty="0" smtClean="0"/>
              <a:t>is one of the most basic heuristics</a:t>
            </a:r>
            <a:endParaRPr lang="en-US" dirty="0"/>
          </a:p>
          <a:p>
            <a:pPr lvl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0"/>
      <p:bldP spid="3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Local Greedy Algorithms </a:t>
            </a:r>
            <a:endParaRPr lang="en-US" dirty="0"/>
          </a:p>
        </p:txBody>
      </p:sp>
      <p:pic>
        <p:nvPicPr>
          <p:cNvPr id="10243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3" b="53593"/>
          <a:stretch>
            <a:fillRect/>
          </a:stretch>
        </p:blipFill>
        <p:spPr>
          <a:xfrm>
            <a:off x="539750" y="1066800"/>
            <a:ext cx="7756525" cy="4162425"/>
          </a:xfrm>
        </p:spPr>
      </p:pic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971550" y="5229225"/>
            <a:ext cx="74882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/>
              <a:t>s – current state		</a:t>
            </a:r>
          </a:p>
          <a:p>
            <a:pPr algn="l"/>
            <a:r>
              <a:rPr lang="en-US"/>
              <a:t>N(s) – possible children (neighborhood) of s</a:t>
            </a:r>
          </a:p>
          <a:p>
            <a:pPr algn="l"/>
            <a:r>
              <a:rPr lang="en-US"/>
              <a:t>L(N(s),s) – legal (feasible, allowed) children</a:t>
            </a:r>
          </a:p>
          <a:p>
            <a:pPr algn="l"/>
            <a:r>
              <a:rPr lang="en-US"/>
              <a:t>Bold circle – selected child</a:t>
            </a:r>
          </a:p>
          <a:p>
            <a:pPr algn="l"/>
            <a:endParaRPr lang="en-US"/>
          </a:p>
        </p:txBody>
      </p:sp>
      <p:cxnSp>
        <p:nvCxnSpPr>
          <p:cNvPr id="10245" name="Straight Arrow Connector 3"/>
          <p:cNvCxnSpPr>
            <a:cxnSpLocks noChangeShapeType="1"/>
          </p:cNvCxnSpPr>
          <p:nvPr/>
        </p:nvCxnSpPr>
        <p:spPr bwMode="auto">
          <a:xfrm flipV="1">
            <a:off x="1692275" y="3357563"/>
            <a:ext cx="1584325" cy="3095625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CA" dirty="0" smtClean="0">
                <a:effectLst/>
              </a:rPr>
              <a:t>Greedy Algorithms - Settings</a:t>
            </a:r>
            <a:endParaRPr lang="en-US" dirty="0" smtClean="0">
              <a:effectLst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dirty="0" smtClean="0">
              <a:effectLst/>
            </a:endParaRPr>
          </a:p>
          <a:p>
            <a:r>
              <a:rPr lang="en-CA" sz="2800" dirty="0" smtClean="0">
                <a:effectLst/>
              </a:rPr>
              <a:t>Settings</a:t>
            </a:r>
          </a:p>
          <a:p>
            <a:pPr lvl="1"/>
            <a:r>
              <a:rPr lang="en-CA" sz="2400" dirty="0" smtClean="0">
                <a:effectLst/>
              </a:rPr>
              <a:t>Optimization problem – looking for an optimal state – </a:t>
            </a:r>
            <a:r>
              <a:rPr lang="en-CA" sz="2400" dirty="0" smtClean="0">
                <a:solidFill>
                  <a:srgbClr val="FF0000"/>
                </a:solidFill>
                <a:effectLst/>
              </a:rPr>
              <a:t>objective function</a:t>
            </a:r>
          </a:p>
          <a:p>
            <a:pPr lvl="1"/>
            <a:r>
              <a:rPr lang="en-CA" sz="2400" dirty="0" smtClean="0">
                <a:effectLst/>
              </a:rPr>
              <a:t>“Regular” state space problem in Artificial Intelligence – we use a heuristic function to direct the search – </a:t>
            </a:r>
            <a:r>
              <a:rPr lang="en-CA" sz="2400" dirty="0" smtClean="0">
                <a:solidFill>
                  <a:srgbClr val="FF0000"/>
                </a:solidFill>
                <a:effectLst/>
              </a:rPr>
              <a:t>heuristic function</a:t>
            </a:r>
          </a:p>
          <a:p>
            <a:endParaRPr lang="en-CA" sz="2800" dirty="0" smtClean="0">
              <a:effectLst/>
            </a:endParaRPr>
          </a:p>
          <a:p>
            <a:endParaRPr lang="en-CA" sz="2800" dirty="0" smtClean="0">
              <a:effectLst/>
            </a:endParaRPr>
          </a:p>
          <a:p>
            <a:pPr>
              <a:buFont typeface="Monotype Sorts" pitchFamily="2" charset="2"/>
              <a:buNone/>
            </a:pPr>
            <a:endParaRPr lang="en-US" dirty="0" smtClean="0">
              <a:effectLst/>
            </a:endParaRPr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42F22FB3-4ECD-412A-B278-31E8E5D6C040}" type="slidenum">
              <a:rPr 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pPr algn="r" eaLnBrk="1" hangingPunct="1"/>
              <a:t>8</a:t>
            </a:fld>
            <a:endParaRPr lang="en-US" sz="1400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utoUpdateAnimBg="0" advAuto="0"/>
      <p:bldP spid="7171" grpId="0" build="p" bldLvl="4" autoUpdateAnimBg="0"/>
    </p:bldLst>
  </p:timing>
</p:sld>
</file>

<file path=ppt/theme/theme1.xml><?xml version="1.0" encoding="utf-8"?>
<a:theme xmlns:a="http://schemas.openxmlformats.org/drawingml/2006/main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CS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Designs\CS1.pot</Template>
  <TotalTime>6908</TotalTime>
  <Words>2282</Words>
  <Application>Microsoft Office PowerPoint</Application>
  <PresentationFormat>On-screen Show (4:3)</PresentationFormat>
  <Paragraphs>499</Paragraphs>
  <Slides>69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CS1</vt:lpstr>
      <vt:lpstr>PowerPoint Presentation</vt:lpstr>
      <vt:lpstr>Recall</vt:lpstr>
      <vt:lpstr>Greedy  Algorithms</vt:lpstr>
      <vt:lpstr>Greedy algorithms</vt:lpstr>
      <vt:lpstr>Greedy Algorithms</vt:lpstr>
      <vt:lpstr>Greedy Algorithms </vt:lpstr>
      <vt:lpstr>Greedy Algorithms </vt:lpstr>
      <vt:lpstr>Local Greedy Algorithms </vt:lpstr>
      <vt:lpstr>Greedy Algorithms - Settings</vt:lpstr>
      <vt:lpstr>State-Space Landscape</vt:lpstr>
      <vt:lpstr>State-Space Landscape</vt:lpstr>
      <vt:lpstr>State-Space Landscape</vt:lpstr>
      <vt:lpstr>Greedy Algorithms</vt:lpstr>
      <vt:lpstr>Applications of the Greedy Strategy</vt:lpstr>
      <vt:lpstr>Change-Making Problem</vt:lpstr>
      <vt:lpstr>Change-Making Problem</vt:lpstr>
      <vt:lpstr>Change-Making Problem</vt:lpstr>
      <vt:lpstr>PowerPoint Presentation</vt:lpstr>
      <vt:lpstr>Recall: Greedy Algorithms </vt:lpstr>
      <vt:lpstr>Change-Making Problem</vt:lpstr>
      <vt:lpstr>Change-Making Problem</vt:lpstr>
      <vt:lpstr>PowerPoint Presentation</vt:lpstr>
      <vt:lpstr>Applications of the Greedy Strategy</vt:lpstr>
      <vt:lpstr>Huffman Codes (Data Compression)</vt:lpstr>
      <vt:lpstr>Morse code</vt:lpstr>
      <vt:lpstr>Binary tree for the coding</vt:lpstr>
      <vt:lpstr>Example</vt:lpstr>
      <vt:lpstr>Huffman codes</vt:lpstr>
      <vt:lpstr>Example</vt:lpstr>
      <vt:lpstr>Analysis</vt:lpstr>
      <vt:lpstr>Applications of the Greedy Strategy</vt:lpstr>
      <vt:lpstr>The Bin-Packing Problem</vt:lpstr>
      <vt:lpstr>Optimal solution</vt:lpstr>
      <vt:lpstr>No solution for online bin-packing</vt:lpstr>
      <vt:lpstr>Online Bin-Packing</vt:lpstr>
      <vt:lpstr>Next fit</vt:lpstr>
      <vt:lpstr>First fit</vt:lpstr>
      <vt:lpstr>PowerPoint Presentation</vt:lpstr>
      <vt:lpstr>PowerPoint Presentation</vt:lpstr>
      <vt:lpstr>PowerPoint Presentation</vt:lpstr>
      <vt:lpstr>Offline Bin-Packing</vt:lpstr>
      <vt:lpstr>PowerPoint Presentation</vt:lpstr>
      <vt:lpstr>Recall: Greedy Algorithms</vt:lpstr>
      <vt:lpstr>Recall: Applications of the Greedy Strategy</vt:lpstr>
      <vt:lpstr>Recall: Travelling Salesperson Problem</vt:lpstr>
      <vt:lpstr>Travelling Salesperson Problem</vt:lpstr>
      <vt:lpstr>Recall: Travelling Salesperson Problem</vt:lpstr>
      <vt:lpstr>Recall: Travelling Salesperson Problem</vt:lpstr>
      <vt:lpstr>The Nearest-Neighbour Algorithm</vt:lpstr>
      <vt:lpstr>The Nearest-Neighbour Algorithm</vt:lpstr>
      <vt:lpstr>The Nearest-Neighbour Algorithm</vt:lpstr>
      <vt:lpstr>Shortest paths – Dijkstra’s algorithm</vt:lpstr>
      <vt:lpstr>Example</vt:lpstr>
      <vt:lpstr>Shortest paths – Dijkstra’s algorithm</vt:lpstr>
      <vt:lpstr>PowerPoint Presentation</vt:lpstr>
      <vt:lpstr>Another example</vt:lpstr>
      <vt:lpstr>PowerPoint Presentation</vt:lpstr>
      <vt:lpstr>PowerPoint Presentation</vt:lpstr>
      <vt:lpstr>PowerPoint Presentation</vt:lpstr>
      <vt:lpstr>Notes on Dijkstra’s algorithm</vt:lpstr>
      <vt:lpstr>Dijkstra’s algorithm</vt:lpstr>
      <vt:lpstr>Greedy Algorithms </vt:lpstr>
      <vt:lpstr>Greedy Algorithms </vt:lpstr>
      <vt:lpstr>Greedy Algorithms</vt:lpstr>
      <vt:lpstr>Recall: Applications of the Greedy Strategy</vt:lpstr>
      <vt:lpstr>Summary </vt:lpstr>
      <vt:lpstr>Iterative improvement vs. Greedy algorithm</vt:lpstr>
      <vt:lpstr>Greedy algorithms in AI</vt:lpstr>
      <vt:lpstr>Greedy algorithms in AI</vt:lpstr>
    </vt:vector>
  </TitlesOfParts>
  <Company>Villanova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 Greedy Technique</dc:title>
  <dc:creator>Anany Levitin</dc:creator>
  <cp:lastModifiedBy>Kostadin</cp:lastModifiedBy>
  <cp:revision>181</cp:revision>
  <dcterms:created xsi:type="dcterms:W3CDTF">1999-08-23T17:38:43Z</dcterms:created>
  <dcterms:modified xsi:type="dcterms:W3CDTF">2013-05-21T05:08:00Z</dcterms:modified>
</cp:coreProperties>
</file>