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22" r:id="rId2"/>
    <p:sldId id="331" r:id="rId3"/>
    <p:sldId id="267" r:id="rId4"/>
    <p:sldId id="268" r:id="rId5"/>
    <p:sldId id="304" r:id="rId6"/>
    <p:sldId id="305" r:id="rId7"/>
    <p:sldId id="315" r:id="rId8"/>
    <p:sldId id="310" r:id="rId9"/>
    <p:sldId id="311" r:id="rId10"/>
    <p:sldId id="312" r:id="rId11"/>
    <p:sldId id="317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4" r:id="rId23"/>
    <p:sldId id="345" r:id="rId24"/>
    <p:sldId id="346" r:id="rId25"/>
    <p:sldId id="347" r:id="rId26"/>
    <p:sldId id="348" r:id="rId27"/>
    <p:sldId id="350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27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F28C364E-73CB-445D-9FCA-598CE4755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8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253D5BB9-47F3-42FA-898F-FA840D98E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68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C2CF-F98F-4872-999E-C1A212AB6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D9717-FE91-419E-B983-381AC9306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44A53-7024-4696-9CDA-CBB3E1603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E09DE-A3F8-4F00-8166-7C5FC7408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7CABE-EBFE-4878-A19F-A06413330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AF84F-6E8E-4236-BDBE-5187A0EC8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5DA6-8AC9-416E-B46A-7C05270D0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CD533-BCD8-4D9A-BD75-0472AC626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CF56F-A0D1-4B5D-9529-7F0EF7C03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3050A-B41F-418E-9574-ABB53FC90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DE802-F853-49BB-BF33-BCA5D72B6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738446-3E1F-4F4B-ADC0-5CACCDEDA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Lecture </a:t>
            </a:r>
            <a:r>
              <a:rPr lang="en-US" sz="4800" dirty="0" smtClean="0"/>
              <a:t>1a</a:t>
            </a:r>
            <a:endParaRPr lang="en-US" sz="4800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914400" y="3427413"/>
            <a:ext cx="8077200" cy="1752600"/>
          </a:xfrm>
        </p:spPr>
        <p:txBody>
          <a:bodyPr/>
          <a:lstStyle/>
          <a:p>
            <a:r>
              <a:rPr lang="en-US" sz="4000" smtClean="0"/>
              <a:t>Introduction</a:t>
            </a:r>
            <a:endParaRPr lang="en-US" sz="4000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5C86197-7861-41A6-A8C2-0B0510AED5E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1" t="22209" r="23570" b="14833"/>
          <a:stretch>
            <a:fillRect/>
          </a:stretch>
        </p:blipFill>
        <p:spPr bwMode="auto">
          <a:xfrm>
            <a:off x="381000" y="228600"/>
            <a:ext cx="8534400" cy="63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1" name="Straight Arrow Connector 2"/>
          <p:cNvCxnSpPr>
            <a:cxnSpLocks noChangeShapeType="1"/>
          </p:cNvCxnSpPr>
          <p:nvPr/>
        </p:nvCxnSpPr>
        <p:spPr bwMode="auto">
          <a:xfrm flipH="1">
            <a:off x="3505200" y="152400"/>
            <a:ext cx="2590800" cy="7620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606E31-E01D-4F83-AE2A-36133BD8B9FA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Conclusion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algorithm is the central concept in Computer Science </a:t>
            </a:r>
          </a:p>
          <a:p>
            <a:r>
              <a:rPr lang="en-CA" dirty="0" smtClean="0"/>
              <a:t>Consequently, it is also a central concept in Computer Engineering and Software Engineering</a:t>
            </a:r>
          </a:p>
        </p:txBody>
      </p:sp>
      <p:sp>
        <p:nvSpPr>
          <p:cNvPr id="13316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tr-TR" sz="1200"/>
          </a:p>
        </p:txBody>
      </p:sp>
      <p:sp>
        <p:nvSpPr>
          <p:cNvPr id="133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70C7B0E6-0ADD-41E1-AF9C-6EF2A9FADE46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133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14A9631-18D2-46CF-AB11-5416641B5E0D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Historically first question of CSc</a:t>
            </a:r>
            <a:endParaRPr lang="tr-TR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5425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smtClean="0"/>
              <a:t>Historically the first, fundamental research question in computer science:</a:t>
            </a:r>
            <a:endParaRPr lang="en-US" sz="2500" i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500" i="1" smtClean="0">
                <a:solidFill>
                  <a:srgbClr val="FF0000"/>
                </a:solidFill>
              </a:rPr>
              <a:t>“Are there well-defined problems that cannot be automatically solved (by a computer, regardless of the computational powers of contemporary computers or futuristic ones)?”</a:t>
            </a:r>
            <a:endParaRPr lang="en-US" sz="25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500" smtClean="0"/>
          </a:p>
          <a:p>
            <a:pPr>
              <a:lnSpc>
                <a:spcPct val="90000"/>
              </a:lnSpc>
            </a:pPr>
            <a:r>
              <a:rPr lang="en-US" sz="2500" smtClean="0"/>
              <a:t>Efforts to answer this question led to the founding of computer science as an independent science. </a:t>
            </a:r>
          </a:p>
          <a:p>
            <a:pPr>
              <a:lnSpc>
                <a:spcPct val="90000"/>
              </a:lnSpc>
            </a:pPr>
            <a:r>
              <a:rPr lang="en-US" sz="2500" smtClean="0"/>
              <a:t>Today, this field of Computer Science is known as </a:t>
            </a:r>
            <a:r>
              <a:rPr lang="en-US" sz="2500" b="1" smtClean="0">
                <a:solidFill>
                  <a:srgbClr val="FF0000"/>
                </a:solidFill>
              </a:rPr>
              <a:t>Computability Theory</a:t>
            </a:r>
            <a:r>
              <a:rPr lang="en-US" sz="2500" smtClean="0"/>
              <a:t>. </a:t>
            </a:r>
            <a:endParaRPr lang="tr-TR" sz="25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11DDA-7C78-44BF-9F19-146C2738532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fundamental question</a:t>
            </a:r>
            <a:endParaRPr lang="tr-TR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5425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“How difficult is it to solve a given algorithmic problem?”</a:t>
            </a:r>
            <a:endParaRPr lang="en-US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Today, this branch of Computer Science is known as </a:t>
            </a:r>
            <a:r>
              <a:rPr lang="en-US" b="1" smtClean="0">
                <a:solidFill>
                  <a:srgbClr val="FF0000"/>
                </a:solidFill>
              </a:rPr>
              <a:t>Complexity Theory</a:t>
            </a:r>
            <a:r>
              <a:rPr lang="en-US" smtClean="0"/>
              <a:t>. </a:t>
            </a:r>
            <a:endParaRPr lang="tr-TR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11DDA-7C78-44BF-9F19-146C273853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fundamental question</a:t>
            </a:r>
            <a:endParaRPr 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something can be computed, what </a:t>
            </a:r>
            <a:r>
              <a:rPr lang="en-CA" dirty="0" smtClean="0">
                <a:solidFill>
                  <a:srgbClr val="FF0000"/>
                </a:solidFill>
              </a:rPr>
              <a:t>resources</a:t>
            </a:r>
            <a:r>
              <a:rPr lang="en-CA" dirty="0" smtClean="0"/>
              <a:t> (time, memory, …) will be needed?</a:t>
            </a:r>
          </a:p>
          <a:p>
            <a:pPr lvl="1"/>
            <a:r>
              <a:rPr lang="en-CA" dirty="0" smtClean="0"/>
              <a:t>A computation may be possible but not practical 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fld id="{DB423ED3-A197-4494-B46F-4153FBB5331C}" type="slidenum">
              <a:rPr lang="en-US" altLang="en-US" smtClean="0"/>
              <a:pPr algn="ctr"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59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Theory</a:t>
            </a:r>
            <a:endParaRPr lang="tr-TR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49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 important achievement – an elegant scheme to classify problems according to their computational difficulty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Class P, Class NP, Is P = NP?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NP-complete, NP-hard algorithms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…</a:t>
            </a:r>
            <a:endParaRPr lang="tr-T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11DDA-7C78-44BF-9F19-146C273853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Problems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do not have algorithmic solutions at all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solvable / unsolvable problems</a:t>
            </a:r>
          </a:p>
          <a:p>
            <a:r>
              <a:rPr lang="en-CA" dirty="0" smtClean="0"/>
              <a:t>Some </a:t>
            </a:r>
            <a:r>
              <a:rPr lang="en-CA" i="1" dirty="0" smtClean="0"/>
              <a:t>solvable</a:t>
            </a:r>
            <a:r>
              <a:rPr lang="en-CA" dirty="0" smtClean="0"/>
              <a:t> problems are easy problems, some are hard</a:t>
            </a:r>
            <a:r>
              <a:rPr lang="en-US" dirty="0" smtClean="0"/>
              <a:t>. Some problems have algorithmic solutions that do not complete in a reasonable amount of time.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tractable / intractable problems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= easy / hard problems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fld id="{7987D25B-5BDB-4D6E-8E21-E99A9B62AA1D}" type="slidenum">
              <a:rPr lang="en-US" altLang="en-US" smtClean="0"/>
              <a:pPr algn="ctr"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61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CF56F-A0D1-4B5D-9529-7F0EF7C035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600200" y="2895600"/>
            <a:ext cx="6400800" cy="3581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4191000" y="-1905000"/>
            <a:ext cx="1219200" cy="6400800"/>
          </a:xfrm>
          <a:prstGeom prst="rightBrace">
            <a:avLst/>
          </a:prstGeom>
          <a:noFill/>
          <a:ln w="222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228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problems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495800" y="2895600"/>
            <a:ext cx="0" cy="3581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752600" y="1992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Solvable problems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 rot="16200000">
            <a:off x="2819400" y="1143000"/>
            <a:ext cx="457200" cy="2895600"/>
          </a:xfrm>
          <a:prstGeom prst="rightBrace">
            <a:avLst/>
          </a:prstGeom>
          <a:noFill/>
          <a:ln w="222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355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Unsolvable problems</a:t>
            </a:r>
            <a:endParaRPr lang="en-US" b="1" dirty="0">
              <a:solidFill>
                <a:srgbClr val="009900"/>
              </a:solidFill>
            </a:endParaRPr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 bwMode="auto">
          <a:xfrm>
            <a:off x="1600200" y="4686300"/>
            <a:ext cx="2895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600200" y="359306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Tractable (easy) problems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52694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Intractable (hard)  problems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72400" cy="47244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Solvable </a:t>
            </a:r>
            <a:r>
              <a:rPr lang="en-US" sz="3200" dirty="0">
                <a:solidFill>
                  <a:srgbClr val="FF0000"/>
                </a:solidFill>
              </a:rPr>
              <a:t>problems</a:t>
            </a:r>
          </a:p>
          <a:p>
            <a:pPr lvl="2"/>
            <a:r>
              <a:rPr lang="en-US" sz="2800" dirty="0">
                <a:solidFill>
                  <a:srgbClr val="00B050"/>
                </a:solidFill>
              </a:rPr>
              <a:t>Tractable (easy) </a:t>
            </a:r>
            <a:r>
              <a:rPr lang="en-US" sz="2800" dirty="0" smtClean="0">
                <a:solidFill>
                  <a:srgbClr val="00B050"/>
                </a:solidFill>
              </a:rPr>
              <a:t>problems</a:t>
            </a:r>
          </a:p>
          <a:p>
            <a:pPr lvl="3"/>
            <a:r>
              <a:rPr lang="en-US" sz="2800" dirty="0" smtClean="0">
                <a:solidFill>
                  <a:srgbClr val="00B050"/>
                </a:solidFill>
              </a:rPr>
              <a:t>There exists a solution of polynomial or better efficiency - polynomial-time problems</a:t>
            </a:r>
            <a:endParaRPr lang="en-US" sz="2800" dirty="0">
              <a:solidFill>
                <a:srgbClr val="00B050"/>
              </a:solidFill>
            </a:endParaRPr>
          </a:p>
          <a:p>
            <a:pPr lvl="2"/>
            <a:r>
              <a:rPr lang="en-US" sz="2800" dirty="0">
                <a:solidFill>
                  <a:srgbClr val="00B050"/>
                </a:solidFill>
              </a:rPr>
              <a:t>Intractable (hard) </a:t>
            </a:r>
            <a:r>
              <a:rPr lang="en-US" sz="2800" dirty="0" smtClean="0">
                <a:solidFill>
                  <a:srgbClr val="00B050"/>
                </a:solidFill>
              </a:rPr>
              <a:t>problems</a:t>
            </a:r>
          </a:p>
          <a:p>
            <a:pPr lvl="3"/>
            <a:r>
              <a:rPr lang="en-US" sz="2800" dirty="0" smtClean="0">
                <a:solidFill>
                  <a:srgbClr val="00B050"/>
                </a:solidFill>
              </a:rPr>
              <a:t>There exists no solution of better than exponential efficiency – non-polynomial time problems</a:t>
            </a:r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18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1370013" y="76200"/>
            <a:ext cx="7313612" cy="914400"/>
          </a:xfrm>
        </p:spPr>
        <p:txBody>
          <a:bodyPr/>
          <a:lstStyle/>
          <a:p>
            <a:r>
              <a:rPr lang="en-CA" dirty="0" smtClean="0"/>
              <a:t>Typical Growth Rates </a:t>
            </a:r>
            <a:r>
              <a:rPr lang="en-CA" sz="1600" dirty="0" smtClean="0"/>
              <a:t>(Most Common Efficiency Functions)</a:t>
            </a:r>
            <a:endParaRPr lang="en-US" sz="16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2A59B42-F9BF-4835-83E7-09A844FECB2F}" type="slidenum">
              <a:rPr lang="en-US" altLang="en-US" sz="1200">
                <a:latin typeface="+mj-lt"/>
              </a:rPr>
              <a:pPr algn="r">
                <a:defRPr/>
              </a:pPr>
              <a:t>19</a:t>
            </a:fld>
            <a:endParaRPr lang="en-US" altLang="en-US" sz="1200">
              <a:latin typeface="+mj-lt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65401"/>
            <a:ext cx="6858000" cy="58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828800" y="965401"/>
            <a:ext cx="4724400" cy="46734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48000" y="93663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Hard problems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Intractable problems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16002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Easy problems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Tractable problems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Polynomial-time </a:t>
            </a:r>
          </a:p>
          <a:p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problems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Class P</a:t>
            </a:r>
          </a:p>
          <a:p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field of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Computer Engineering</a:t>
            </a:r>
          </a:p>
          <a:p>
            <a:r>
              <a:rPr lang="en-US" dirty="0" smtClean="0"/>
              <a:t>Software Engineering</a:t>
            </a:r>
          </a:p>
          <a:p>
            <a:r>
              <a:rPr lang="en-US" dirty="0" smtClean="0"/>
              <a:t>Information Systems</a:t>
            </a:r>
          </a:p>
          <a:p>
            <a:r>
              <a:rPr lang="en-US" dirty="0" smtClean="0"/>
              <a:t>Information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E09DE-A3F8-4F00-8166-7C5FC74085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Theory of Computation</a:t>
            </a:r>
            <a:endParaRPr lang="tr-TR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3613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dirty="0" smtClean="0"/>
              <a:t>Theory of Computation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Computability theory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Strongly related to the </a:t>
            </a:r>
            <a:r>
              <a:rPr lang="en-CA" sz="2000" dirty="0" smtClean="0">
                <a:solidFill>
                  <a:srgbClr val="FF0000"/>
                </a:solidFill>
              </a:rPr>
              <a:t>Theory of abstract automata and formal languages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Complexity theory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Strongly related to efficiency of algorithms = algorithm analysis</a:t>
            </a:r>
          </a:p>
          <a:p>
            <a:pPr lvl="2">
              <a:lnSpc>
                <a:spcPct val="90000"/>
              </a:lnSpc>
            </a:pPr>
            <a:r>
              <a:rPr lang="en-US" sz="2000" i="1" dirty="0" smtClean="0">
                <a:solidFill>
                  <a:srgbClr val="CC3300"/>
                </a:solidFill>
              </a:rPr>
              <a:t>Efficiency</a:t>
            </a:r>
            <a:r>
              <a:rPr lang="en-US" sz="2000" dirty="0" smtClean="0">
                <a:solidFill>
                  <a:srgbClr val="CC3300"/>
                </a:solidFill>
              </a:rPr>
              <a:t> of algorithms is reciprocal to </a:t>
            </a:r>
            <a:r>
              <a:rPr lang="en-US" sz="2000" i="1" dirty="0" smtClean="0">
                <a:solidFill>
                  <a:srgbClr val="CC3300"/>
                </a:solidFill>
              </a:rPr>
              <a:t>complexity</a:t>
            </a:r>
            <a:r>
              <a:rPr lang="en-US" sz="2000" dirty="0" smtClean="0">
                <a:solidFill>
                  <a:srgbClr val="CC3300"/>
                </a:solidFill>
              </a:rPr>
              <a:t> of algorithms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C3300"/>
                </a:solidFill>
              </a:rPr>
              <a:t>In principle the same subject, but complexity theory is more theoretical, more high-level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600" dirty="0" smtClean="0"/>
          </a:p>
          <a:p>
            <a:pPr lvl="1">
              <a:lnSpc>
                <a:spcPct val="90000"/>
              </a:lnSpc>
            </a:pPr>
            <a:endParaRPr lang="tr-TR" dirty="0" smtClean="0"/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04E31A-3E2E-485E-A19E-AC1F839EB66A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96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Computation – definition</a:t>
            </a:r>
            <a:endParaRPr lang="tr-TR" dirty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600200"/>
            <a:ext cx="7313612" cy="442118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Theory of Computation</a:t>
            </a:r>
            <a:r>
              <a:rPr lang="en-US" dirty="0" smtClean="0">
                <a:solidFill>
                  <a:srgbClr val="FF0000"/>
                </a:solidFill>
              </a:rPr>
              <a:t> is the branch of Computer Science and Mathematics that deals with whether and how efficiently problems can be solved on a model of computation, using an algorithm.</a:t>
            </a:r>
          </a:p>
          <a:p>
            <a:r>
              <a:rPr lang="en-US" dirty="0" smtClean="0"/>
              <a:t>Also called </a:t>
            </a:r>
          </a:p>
          <a:p>
            <a:pPr lvl="1"/>
            <a:r>
              <a:rPr lang="en-US" dirty="0" smtClean="0"/>
              <a:t>Computer Theory</a:t>
            </a:r>
          </a:p>
          <a:p>
            <a:pPr lvl="1"/>
            <a:r>
              <a:rPr lang="en-US" dirty="0" smtClean="0"/>
              <a:t>Theoretical Computer Science</a:t>
            </a:r>
          </a:p>
          <a:p>
            <a:pPr marL="914400" lvl="2" indent="0">
              <a:buNone/>
            </a:pPr>
            <a:r>
              <a:rPr lang="en-US" dirty="0" smtClean="0"/>
              <a:t>[Theoretical </a:t>
            </a:r>
            <a:r>
              <a:rPr lang="en-US" dirty="0" err="1" smtClean="0"/>
              <a:t>CSci</a:t>
            </a:r>
            <a:r>
              <a:rPr lang="en-US" dirty="0" smtClean="0"/>
              <a:t> has sometimes a wider meaning]</a:t>
            </a:r>
            <a:endParaRPr lang="tr-T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11DDA-7C78-44BF-9F19-146C2738532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3612" cy="1143000"/>
          </a:xfrm>
        </p:spPr>
        <p:txBody>
          <a:bodyPr/>
          <a:lstStyle/>
          <a:p>
            <a:r>
              <a:rPr lang="en-US" dirty="0" smtClean="0"/>
              <a:t>Dealing with Hard Problems</a:t>
            </a:r>
            <a:br>
              <a:rPr lang="en-US" dirty="0" smtClean="0"/>
            </a:br>
            <a:r>
              <a:rPr lang="en-US" sz="2800" dirty="0" smtClean="0"/>
              <a:t>[Major topic in Algorithm Design]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 order to deal practically with hard computational problems, </a:t>
            </a:r>
            <a:r>
              <a:rPr lang="en-US" sz="2400" dirty="0" smtClean="0"/>
              <a:t>one </a:t>
            </a:r>
            <a:r>
              <a:rPr lang="en-US" sz="2400" dirty="0"/>
              <a:t>must often accept </a:t>
            </a:r>
            <a:r>
              <a:rPr lang="en-US" sz="2400" i="1" dirty="0"/>
              <a:t>weakening of the requirement to guarantee computing the correct result</a:t>
            </a:r>
            <a:r>
              <a:rPr lang="en-US" sz="2400" dirty="0"/>
              <a:t>. This can be done in different ways: </a:t>
            </a:r>
          </a:p>
          <a:p>
            <a:pPr lvl="0"/>
            <a:r>
              <a:rPr lang="en-US" sz="2400" dirty="0"/>
              <a:t>Accept a “reasonable” solution which is not exactly correct or, for optimization problems, is slightly suboptimal. The result of this approach is the so called </a:t>
            </a:r>
            <a:r>
              <a:rPr lang="en-US" sz="2400" dirty="0">
                <a:solidFill>
                  <a:srgbClr val="FF0000"/>
                </a:solidFill>
              </a:rPr>
              <a:t>approximate algorithms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Accept that the probability for finding a correct, or optimal solution may be slightly less than 1 – </a:t>
            </a:r>
            <a:r>
              <a:rPr lang="en-US" sz="2400" dirty="0">
                <a:solidFill>
                  <a:srgbClr val="FF0000"/>
                </a:solidFill>
              </a:rPr>
              <a:t>randomized </a:t>
            </a:r>
            <a:r>
              <a:rPr lang="en-US" sz="2800" dirty="0">
                <a:solidFill>
                  <a:srgbClr val="FF0000"/>
                </a:solidFill>
              </a:rPr>
              <a:t>algorithms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Hard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leads us to two independent divisions of algorithms: 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Exact (precise) algorithms </a:t>
            </a:r>
            <a:r>
              <a:rPr lang="en-US" dirty="0"/>
              <a:t>vs. </a:t>
            </a:r>
            <a:r>
              <a:rPr lang="en-US" b="1" dirty="0">
                <a:solidFill>
                  <a:srgbClr val="FF0000"/>
                </a:solidFill>
              </a:rPr>
              <a:t>approximate algorithms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Deterministic algorithms </a:t>
            </a:r>
            <a:r>
              <a:rPr lang="en-US" dirty="0"/>
              <a:t>vs. </a:t>
            </a:r>
            <a:r>
              <a:rPr lang="en-US" b="1" dirty="0">
                <a:solidFill>
                  <a:srgbClr val="FF0000"/>
                </a:solidFill>
              </a:rPr>
              <a:t>randomized (stochastic)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Hard Problems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257303"/>
              </p:ext>
            </p:extLst>
          </p:nvPr>
        </p:nvGraphicFramePr>
        <p:xfrm>
          <a:off x="990600" y="1447800"/>
          <a:ext cx="7391401" cy="434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3"/>
                <a:gridCol w="2543794"/>
                <a:gridCol w="2543794"/>
              </a:tblGrid>
              <a:tr h="945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Algorithms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Exact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Approximate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98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Deterministic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98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Randomized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276600" y="2438400"/>
            <a:ext cx="2514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2438400"/>
            <a:ext cx="2514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4114800"/>
            <a:ext cx="2514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4114800"/>
            <a:ext cx="2514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Course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E09DE-A3F8-4F00-8166-7C5FC740854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33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39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Course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E09DE-A3F8-4F00-8166-7C5FC74085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80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Coping </a:t>
            </a:r>
            <a:r>
              <a:rPr lang="en-US" b="1" dirty="0"/>
              <a:t>with Hardness</a:t>
            </a:r>
            <a:endParaRPr lang="en-US" dirty="0"/>
          </a:p>
          <a:p>
            <a:pPr lvl="1"/>
            <a:r>
              <a:rPr lang="en-US" dirty="0" smtClean="0"/>
              <a:t>Backtracking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Branch-and-Bound.</a:t>
            </a:r>
          </a:p>
          <a:p>
            <a:pPr lvl="1"/>
            <a:r>
              <a:rPr lang="en-US" dirty="0"/>
              <a:t>Approximation algorithms.</a:t>
            </a:r>
          </a:p>
          <a:p>
            <a:pPr lvl="1"/>
            <a:r>
              <a:rPr lang="en-US" dirty="0"/>
              <a:t>Heuristic algorithms.</a:t>
            </a:r>
          </a:p>
          <a:p>
            <a:pPr lvl="1"/>
            <a:r>
              <a:rPr lang="en-US" dirty="0"/>
              <a:t>Local search.</a:t>
            </a:r>
          </a:p>
          <a:p>
            <a:pPr lvl="1"/>
            <a:r>
              <a:rPr lang="en-US" dirty="0"/>
              <a:t>Randomized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E09DE-A3F8-4F00-8166-7C5FC740854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71F2675-4BB0-4B88-8331-6319EF3C14C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Computer Science: Definition 1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Definition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CA" smtClean="0"/>
              <a:t>Computer Science is </a:t>
            </a:r>
            <a:r>
              <a:rPr lang="en-CA" u="sng" smtClean="0">
                <a:solidFill>
                  <a:srgbClr val="FF0000"/>
                </a:solidFill>
              </a:rPr>
              <a:t>the study of algorithms</a:t>
            </a:r>
            <a:r>
              <a:rPr lang="en-CA" smtClean="0"/>
              <a:t>, including:</a:t>
            </a:r>
          </a:p>
          <a:p>
            <a:pPr lvl="1" eaLnBrk="1" hangingPunct="1"/>
            <a:r>
              <a:rPr lang="en-CA" smtClean="0"/>
              <a:t>Their formal and mathematical properties</a:t>
            </a:r>
          </a:p>
          <a:p>
            <a:pPr lvl="1" eaLnBrk="1" hangingPunct="1"/>
            <a:r>
              <a:rPr lang="en-CA" smtClean="0"/>
              <a:t>Their hardware realizations</a:t>
            </a:r>
          </a:p>
          <a:p>
            <a:pPr lvl="1" eaLnBrk="1" hangingPunct="1"/>
            <a:r>
              <a:rPr lang="en-CA" smtClean="0"/>
              <a:t>Their linguistic realizations</a:t>
            </a:r>
          </a:p>
          <a:p>
            <a:pPr lvl="1" eaLnBrk="1" hangingPunct="1"/>
            <a:r>
              <a:rPr lang="en-CA" smtClean="0"/>
              <a:t>Their applications</a:t>
            </a:r>
          </a:p>
          <a:p>
            <a:pPr lvl="1" algn="r" eaLnBrk="1" hangingPunct="1">
              <a:buFont typeface="Wingdings" pitchFamily="2" charset="2"/>
              <a:buNone/>
            </a:pPr>
            <a:r>
              <a:rPr lang="en-CA" sz="1400" smtClean="0"/>
              <a:t>[</a:t>
            </a:r>
            <a:r>
              <a:rPr lang="en-US" sz="1400" smtClean="0"/>
              <a:t>Gibbs and Tucker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739210C-0CD1-4373-8A0C-9D3E032C15B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Computer Science: Definition 1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676400"/>
            <a:ext cx="731361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500" smtClean="0">
                <a:solidFill>
                  <a:srgbClr val="FF0000"/>
                </a:solidFill>
              </a:rPr>
              <a:t>Formal and mathematical properties of algorithms: whether they are correct and efficient, what can be computed</a:t>
            </a:r>
          </a:p>
          <a:p>
            <a:pPr eaLnBrk="1" hangingPunct="1">
              <a:lnSpc>
                <a:spcPct val="90000"/>
              </a:lnSpc>
            </a:pPr>
            <a:r>
              <a:rPr lang="en-CA" sz="2500" smtClean="0"/>
              <a:t>Hardware: building computer systems to execute algorithms</a:t>
            </a:r>
          </a:p>
          <a:p>
            <a:pPr eaLnBrk="1" hangingPunct="1">
              <a:lnSpc>
                <a:spcPct val="90000"/>
              </a:lnSpc>
            </a:pPr>
            <a:r>
              <a:rPr lang="en-CA" sz="2500" smtClean="0"/>
              <a:t>Linguistic realizations: designing programming languages and translators so that programs can be executed by the hardware</a:t>
            </a:r>
          </a:p>
          <a:p>
            <a:pPr eaLnBrk="1" hangingPunct="1">
              <a:lnSpc>
                <a:spcPct val="90000"/>
              </a:lnSpc>
            </a:pPr>
            <a:r>
              <a:rPr lang="en-CA" sz="2500" smtClean="0"/>
              <a:t>Applications: identifying important problems and designing algorithms and software to solve them</a:t>
            </a:r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2" t="23042" r="32915" b="9497"/>
          <a:stretch>
            <a:fillRect/>
          </a:stretch>
        </p:blipFill>
        <p:spPr bwMode="auto">
          <a:xfrm>
            <a:off x="2438400" y="304800"/>
            <a:ext cx="487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450A6-1D07-4EFB-A479-B45E287DCB1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t="31749" r="26610" b="26929"/>
          <a:stretch>
            <a:fillRect/>
          </a:stretch>
        </p:blipFill>
        <p:spPr bwMode="auto">
          <a:xfrm>
            <a:off x="0" y="1676400"/>
            <a:ext cx="91440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CA" sz="3600">
                <a:solidFill>
                  <a:schemeClr val="tx2"/>
                </a:solidFill>
                <a:latin typeface="Arial" charset="0"/>
              </a:rPr>
              <a:t>Computer Science</a:t>
            </a:r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cxnSp>
        <p:nvCxnSpPr>
          <p:cNvPr id="8196" name="Straight Arrow Connector 4"/>
          <p:cNvCxnSpPr>
            <a:cxnSpLocks noChangeShapeType="1"/>
          </p:cNvCxnSpPr>
          <p:nvPr/>
        </p:nvCxnSpPr>
        <p:spPr bwMode="auto">
          <a:xfrm flipH="1">
            <a:off x="3505200" y="2438400"/>
            <a:ext cx="1905000" cy="12954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426968-BBE3-4645-840E-9C9C8A6AE2D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9" t="23723" r="26523" b="11008"/>
          <a:stretch>
            <a:fillRect/>
          </a:stretch>
        </p:blipFill>
        <p:spPr bwMode="auto">
          <a:xfrm>
            <a:off x="1066800" y="152400"/>
            <a:ext cx="7315200" cy="651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ADCD9B-BC7F-42D5-848C-F361EC07AAB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8" t="28569" r="32498" b="20563"/>
          <a:stretch>
            <a:fillRect/>
          </a:stretch>
        </p:blipFill>
        <p:spPr bwMode="auto">
          <a:xfrm>
            <a:off x="914400" y="381000"/>
            <a:ext cx="7620000" cy="641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3" name="Straight Arrow Connector 2"/>
          <p:cNvCxnSpPr>
            <a:cxnSpLocks noChangeShapeType="1"/>
          </p:cNvCxnSpPr>
          <p:nvPr/>
        </p:nvCxnSpPr>
        <p:spPr bwMode="auto">
          <a:xfrm flipH="1">
            <a:off x="4343400" y="381000"/>
            <a:ext cx="2362200" cy="304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C1432F8-CE29-4ACE-8DA7-191D6594289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22195" r="28510" b="9473"/>
          <a:stretch>
            <a:fillRect/>
          </a:stretch>
        </p:blipFill>
        <p:spPr bwMode="auto">
          <a:xfrm>
            <a:off x="1066800" y="304800"/>
            <a:ext cx="6324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325098D-35D5-4B05-B536-EC79921EB38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1458</TotalTime>
  <Words>722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Eclipse</vt:lpstr>
      <vt:lpstr>Lecture 1a</vt:lpstr>
      <vt:lpstr>The field of Computing</vt:lpstr>
      <vt:lpstr>Computer Science: Definition 1</vt:lpstr>
      <vt:lpstr>Computer Science: Definition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Historically first question of CSc</vt:lpstr>
      <vt:lpstr>Another fundamental question</vt:lpstr>
      <vt:lpstr>Another fundamental question</vt:lpstr>
      <vt:lpstr>Complexity Theory</vt:lpstr>
      <vt:lpstr>Problems</vt:lpstr>
      <vt:lpstr>PowerPoint Presentation</vt:lpstr>
      <vt:lpstr>Problems</vt:lpstr>
      <vt:lpstr>Typical Growth Rates (Most Common Efficiency Functions)</vt:lpstr>
      <vt:lpstr>Theory of Computation</vt:lpstr>
      <vt:lpstr>Theory of Computation – definition</vt:lpstr>
      <vt:lpstr>Dealing with Hard Problems [Major topic in Algorithm Design]</vt:lpstr>
      <vt:lpstr>Dealing with Hard Problems</vt:lpstr>
      <vt:lpstr>Dealing with Hard Problems</vt:lpstr>
      <vt:lpstr>From the Course outline</vt:lpstr>
      <vt:lpstr>From the Course outline</vt:lpstr>
      <vt:lpstr>From the Course outline</vt:lpstr>
    </vt:vector>
  </TitlesOfParts>
  <Company>MRC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MRC</dc:creator>
  <cp:lastModifiedBy>Kostadin</cp:lastModifiedBy>
  <cp:revision>80</cp:revision>
  <dcterms:created xsi:type="dcterms:W3CDTF">2004-08-30T15:48:41Z</dcterms:created>
  <dcterms:modified xsi:type="dcterms:W3CDTF">2013-02-18T19:06:15Z</dcterms:modified>
</cp:coreProperties>
</file>