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14"/>
  </p:notesMasterIdLst>
  <p:handoutMasterIdLst>
    <p:handoutMasterId r:id="rId15"/>
  </p:handoutMasterIdLst>
  <p:sldIdLst>
    <p:sldId id="298" r:id="rId2"/>
    <p:sldId id="299" r:id="rId3"/>
    <p:sldId id="300" r:id="rId4"/>
    <p:sldId id="301" r:id="rId5"/>
    <p:sldId id="309" r:id="rId6"/>
    <p:sldId id="302" r:id="rId7"/>
    <p:sldId id="303" r:id="rId8"/>
    <p:sldId id="304" r:id="rId9"/>
    <p:sldId id="306" r:id="rId10"/>
    <p:sldId id="305" r:id="rId11"/>
    <p:sldId id="307" r:id="rId12"/>
    <p:sldId id="308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6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3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146A31-CDE9-44E6-986C-B37B88DCAD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0E373224-D588-415D-ACA8-75B8651D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47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3040D-DCD6-4A01-8D62-8E1B370043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B0001-111A-4DA5-B1CB-E4A28EC935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2D897-7328-4D41-B9AA-4AE0A938CD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92ABB-346C-46C7-B277-030AEDE69E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884EE-2024-4E6A-A576-AAD6F586C9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E1D91-C9EF-4239-95AC-9027556F3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EC920-7510-467D-A856-5CC9D70EA4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7D5E1-D1C0-4A7C-870D-107B4D4391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16048-2FC9-4852-A68F-5D74A55A1E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7845F-F32D-45F2-BEDC-700F40649B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F5410-2723-449C-9A72-0DE3D8E85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C91B44AE-8BF7-4B7F-836A-CB3CCF4ED4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282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282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14500"/>
            <a:ext cx="7623175" cy="13589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Lecture </a:t>
            </a:r>
            <a:r>
              <a:rPr lang="en-US" dirty="0" smtClean="0"/>
              <a:t>2a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Some 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Comparison of Functions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ABBF9C-2E49-4637-9BF1-9F94E5E44F6B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11268" name="Picture 4" descr="table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575" y="1752600"/>
            <a:ext cx="86328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Comparison of Functions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ABBF9C-2E49-4637-9BF1-9F94E5E44F6B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6"/>
          <a:stretch/>
        </p:blipFill>
        <p:spPr bwMode="auto">
          <a:xfrm>
            <a:off x="228600" y="914400"/>
            <a:ext cx="8687042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1" r="78762" b="53764"/>
          <a:stretch/>
        </p:blipFill>
        <p:spPr bwMode="auto">
          <a:xfrm>
            <a:off x="1980127" y="4919730"/>
            <a:ext cx="3201473" cy="179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9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67"/>
          <a:stretch/>
        </p:blipFill>
        <p:spPr bwMode="auto">
          <a:xfrm>
            <a:off x="1524000" y="60198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Assume the function represents the number of operations executed and  one operation takes 1 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E92ABB-346C-46C7-B277-030AEDE69E2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88"/>
          <a:stretch/>
        </p:blipFill>
        <p:spPr bwMode="auto">
          <a:xfrm>
            <a:off x="381000" y="1143000"/>
            <a:ext cx="8382000" cy="5040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00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Real-Valued Functions of a Real Variable </a:t>
            </a:r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f: R </a:t>
            </a:r>
            <a:r>
              <a:rPr lang="en-CA" smtClean="0">
                <a:sym typeface="Wingdings" pitchFamily="2" charset="2"/>
              </a:rPr>
              <a:t> R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ym typeface="Wingdings" pitchFamily="2" charset="2"/>
              </a:rPr>
              <a:t>	y = f(x)</a:t>
            </a:r>
            <a:br>
              <a:rPr lang="en-CA" smtClean="0">
                <a:sym typeface="Wingdings" pitchFamily="2" charset="2"/>
              </a:rPr>
            </a:br>
            <a:endParaRPr lang="en-CA" smtClean="0">
              <a:sym typeface="Wingdings" pitchFamily="2" charset="2"/>
            </a:endParaRPr>
          </a:p>
          <a:p>
            <a:endParaRPr lang="en-CA" smtClean="0"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en-CA" smtClean="0">
                <a:sym typeface="Wingdings" pitchFamily="2" charset="2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ym typeface="Wingdings" pitchFamily="2" charset="2"/>
              </a:rPr>
              <a:t>in Algorithm Analysis   t = g(n)</a:t>
            </a:r>
          </a:p>
          <a:p>
            <a:r>
              <a:rPr lang="en-CA" smtClean="0">
                <a:sym typeface="Wingdings" pitchFamily="2" charset="2"/>
              </a:rPr>
              <a:t>f: N  R</a:t>
            </a:r>
            <a:r>
              <a:rPr lang="en-CA" baseline="30000" smtClean="0">
                <a:sym typeface="Wingdings" pitchFamily="2" charset="2"/>
              </a:rPr>
              <a:t>+</a:t>
            </a:r>
          </a:p>
          <a:p>
            <a:pPr>
              <a:buFont typeface="Wingdings" pitchFamily="2" charset="2"/>
              <a:buNone/>
            </a:pPr>
            <a:r>
              <a:rPr lang="en-US" baseline="30000" smtClean="0"/>
              <a:t>	</a:t>
            </a:r>
            <a:r>
              <a:rPr lang="en-US" sz="3800" baseline="30000" smtClean="0"/>
              <a:t>non-decreasing</a:t>
            </a:r>
          </a:p>
          <a:p>
            <a:pPr>
              <a:buFont typeface="Wingdings" pitchFamily="2" charset="2"/>
              <a:buNone/>
            </a:pPr>
            <a:r>
              <a:rPr lang="en-US" sz="3800" baseline="30000" smtClean="0"/>
              <a:t>	discrete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0AB0A-0013-4604-8075-7087CC0B38E6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2" cstate="print"/>
          <a:srcRect l="23918" t="31410" r="58142" b="44321"/>
          <a:stretch>
            <a:fillRect/>
          </a:stretch>
        </p:blipFill>
        <p:spPr bwMode="auto">
          <a:xfrm>
            <a:off x="2743200" y="1752600"/>
            <a:ext cx="2438400" cy="203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4038600"/>
            <a:ext cx="27146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Power Functions</a:t>
            </a:r>
            <a:endParaRPr 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CA" dirty="0" smtClean="0"/>
              <a:t>	</a:t>
            </a:r>
            <a:r>
              <a:rPr lang="en-CA" dirty="0" smtClean="0">
                <a:solidFill>
                  <a:srgbClr val="CC0000"/>
                </a:solidFill>
              </a:rPr>
              <a:t>y = </a:t>
            </a:r>
            <a:r>
              <a:rPr lang="en-CA" dirty="0" err="1" smtClean="0">
                <a:solidFill>
                  <a:srgbClr val="CC0000"/>
                </a:solidFill>
              </a:rPr>
              <a:t>x</a:t>
            </a:r>
            <a:r>
              <a:rPr lang="en-CA" baseline="30000" dirty="0" err="1" smtClean="0">
                <a:solidFill>
                  <a:srgbClr val="CC0000"/>
                </a:solidFill>
              </a:rPr>
              <a:t>a</a:t>
            </a:r>
            <a:r>
              <a:rPr lang="en-CA" dirty="0" smtClean="0">
                <a:solidFill>
                  <a:srgbClr val="CC0000"/>
                </a:solidFill>
              </a:rPr>
              <a:t> , a</a:t>
            </a:r>
            <a:r>
              <a:rPr lang="en-CA" dirty="0" smtClean="0">
                <a:solidFill>
                  <a:srgbClr val="CC0000"/>
                </a:solidFill>
                <a:sym typeface="Symbol" pitchFamily="18" charset="2"/>
              </a:rPr>
              <a:t>0</a:t>
            </a:r>
          </a:p>
          <a:p>
            <a:pPr>
              <a:buFont typeface="Wingdings" pitchFamily="2" charset="2"/>
              <a:buNone/>
            </a:pPr>
            <a:endParaRPr lang="en-CA" dirty="0" smtClean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CA" sz="2400" dirty="0" smtClean="0">
                <a:sym typeface="Symbol" pitchFamily="18" charset="2"/>
              </a:rPr>
              <a:t>a - exponent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95A78D-A6E0-44E5-8EC9-FB9EDE0B823E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pic>
        <p:nvPicPr>
          <p:cNvPr id="5125" name="Picture 4" descr="scan0005.jpg"/>
          <p:cNvPicPr>
            <a:picLocks noChangeAspect="1"/>
          </p:cNvPicPr>
          <p:nvPr/>
        </p:nvPicPr>
        <p:blipFill rotWithShape="1">
          <a:blip r:embed="rId2" cstate="print">
            <a:lum bright="10000" contrast="10000"/>
          </a:blip>
          <a:srcRect r="2330" b="2574"/>
          <a:stretch/>
        </p:blipFill>
        <p:spPr bwMode="auto">
          <a:xfrm rot="-185017">
            <a:off x="2854431" y="1375541"/>
            <a:ext cx="61399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3581400" y="4495800"/>
            <a:ext cx="3429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7086600" y="4343400"/>
            <a:ext cx="19050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solidFill>
                  <a:srgbClr val="FFC000"/>
                </a:solidFill>
              </a:rPr>
              <a:t>y = x</a:t>
            </a:r>
            <a:r>
              <a:rPr lang="en-CA" b="1" baseline="30000">
                <a:solidFill>
                  <a:srgbClr val="FFC000"/>
                </a:solidFill>
              </a:rPr>
              <a:t>0</a:t>
            </a:r>
            <a:r>
              <a:rPr lang="en-CA" b="1">
                <a:solidFill>
                  <a:srgbClr val="FFC000"/>
                </a:solidFill>
              </a:rPr>
              <a:t> = 1</a:t>
            </a:r>
          </a:p>
          <a:p>
            <a:r>
              <a:rPr lang="en-CA" sz="1200" b="1">
                <a:solidFill>
                  <a:srgbClr val="FFC000"/>
                </a:solidFill>
              </a:rPr>
              <a:t>(the constant function)</a:t>
            </a:r>
            <a:endParaRPr lang="en-US" sz="1200" b="1">
              <a:solidFill>
                <a:srgbClr val="FFC000"/>
              </a:solidFill>
            </a:endParaRPr>
          </a:p>
        </p:txBody>
      </p:sp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6553200" y="2390775"/>
            <a:ext cx="1905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200" b="1">
                <a:solidFill>
                  <a:srgbClr val="FFC000"/>
                </a:solidFill>
              </a:rPr>
              <a:t>(the linear function)</a:t>
            </a:r>
            <a:endParaRPr lang="en-US" sz="1200" b="1">
              <a:solidFill>
                <a:srgbClr val="FFC000"/>
              </a:solidFill>
            </a:endParaRPr>
          </a:p>
        </p:txBody>
      </p:sp>
      <p:sp>
        <p:nvSpPr>
          <p:cNvPr id="5129" name="TextBox 9"/>
          <p:cNvSpPr txBox="1">
            <a:spLocks noChangeArrowheads="1"/>
          </p:cNvSpPr>
          <p:nvPr/>
        </p:nvSpPr>
        <p:spPr bwMode="auto">
          <a:xfrm>
            <a:off x="5715000" y="1704975"/>
            <a:ext cx="1905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200" b="1">
                <a:solidFill>
                  <a:srgbClr val="FFC000"/>
                </a:solidFill>
              </a:rPr>
              <a:t>(the quadratic function)</a:t>
            </a:r>
            <a:endParaRPr lang="en-US" sz="1200" b="1">
              <a:solidFill>
                <a:srgbClr val="FFC000"/>
              </a:solidFill>
            </a:endParaRPr>
          </a:p>
        </p:txBody>
      </p:sp>
      <p:sp>
        <p:nvSpPr>
          <p:cNvPr id="5130" name="TextBox 10"/>
          <p:cNvSpPr txBox="1">
            <a:spLocks noChangeArrowheads="1"/>
          </p:cNvSpPr>
          <p:nvPr/>
        </p:nvSpPr>
        <p:spPr bwMode="auto">
          <a:xfrm>
            <a:off x="5334000" y="1447800"/>
            <a:ext cx="1905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200" b="1">
                <a:solidFill>
                  <a:srgbClr val="FFC000"/>
                </a:solidFill>
              </a:rPr>
              <a:t>(the cubic function)</a:t>
            </a:r>
            <a:endParaRPr lang="en-US" sz="1200" b="1">
              <a:solidFill>
                <a:srgbClr val="FFC000"/>
              </a:solidFill>
            </a:endParaRPr>
          </a:p>
        </p:txBody>
      </p:sp>
      <p:pic>
        <p:nvPicPr>
          <p:cNvPr id="513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779838"/>
            <a:ext cx="6096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2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046538"/>
            <a:ext cx="6096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3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1905000"/>
            <a:ext cx="8382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The Exponential Function</a:t>
            </a:r>
            <a:endParaRPr 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CA" dirty="0" smtClean="0"/>
              <a:t>	</a:t>
            </a:r>
            <a:r>
              <a:rPr lang="en-CA" dirty="0" smtClean="0">
                <a:solidFill>
                  <a:srgbClr val="CC0000"/>
                </a:solidFill>
              </a:rPr>
              <a:t>y = </a:t>
            </a:r>
            <a:r>
              <a:rPr lang="en-CA" dirty="0" err="1" smtClean="0">
                <a:solidFill>
                  <a:srgbClr val="CC0000"/>
                </a:solidFill>
              </a:rPr>
              <a:t>b</a:t>
            </a:r>
            <a:r>
              <a:rPr lang="en-CA" baseline="30000" dirty="0" err="1" smtClean="0">
                <a:solidFill>
                  <a:srgbClr val="CC0000"/>
                </a:solidFill>
              </a:rPr>
              <a:t>x</a:t>
            </a:r>
            <a:r>
              <a:rPr lang="en-CA" dirty="0" smtClean="0">
                <a:solidFill>
                  <a:srgbClr val="CC0000"/>
                </a:solidFill>
              </a:rPr>
              <a:t> ,   b&gt;1</a:t>
            </a:r>
            <a:r>
              <a:rPr lang="en-CA" dirty="0" smtClean="0"/>
              <a:t>   </a:t>
            </a:r>
            <a:r>
              <a:rPr lang="en-CA" sz="2400" dirty="0" smtClean="0"/>
              <a:t>b - base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7B56ED-3C58-482E-8E5B-9E954DA08CC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362200"/>
            <a:ext cx="3200400" cy="38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0"/>
            <a:ext cx="26130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2362200"/>
            <a:ext cx="1905000" cy="343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3429000"/>
            <a:ext cx="27146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3" name="Text Box 10"/>
          <p:cNvSpPr txBox="1">
            <a:spLocks noChangeArrowheads="1"/>
          </p:cNvSpPr>
          <p:nvPr/>
        </p:nvSpPr>
        <p:spPr bwMode="auto">
          <a:xfrm>
            <a:off x="4191000" y="57150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y=2</a:t>
            </a:r>
            <a:r>
              <a:rPr lang="en-US" baseline="30000"/>
              <a:t>x</a:t>
            </a:r>
            <a:endParaRPr lang="tr-TR" baseline="30000"/>
          </a:p>
        </p:txBody>
      </p:sp>
      <p:sp>
        <p:nvSpPr>
          <p:cNvPr id="6154" name="Text Box 11"/>
          <p:cNvSpPr txBox="1">
            <a:spLocks noChangeArrowheads="1"/>
          </p:cNvSpPr>
          <p:nvPr/>
        </p:nvSpPr>
        <p:spPr bwMode="auto">
          <a:xfrm>
            <a:off x="6400800" y="57292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y=2</a:t>
            </a:r>
            <a:r>
              <a:rPr lang="en-US" baseline="30000"/>
              <a:t>x</a:t>
            </a:r>
            <a:endParaRPr lang="tr-TR" baseline="30000"/>
          </a:p>
        </p:txBody>
      </p:sp>
      <p:sp>
        <p:nvSpPr>
          <p:cNvPr id="6155" name="Text Box 12"/>
          <p:cNvSpPr txBox="1">
            <a:spLocks noChangeArrowheads="1"/>
          </p:cNvSpPr>
          <p:nvPr/>
        </p:nvSpPr>
        <p:spPr bwMode="auto">
          <a:xfrm>
            <a:off x="7239000" y="7620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=e</a:t>
            </a:r>
            <a:r>
              <a:rPr lang="en-US" baseline="30000"/>
              <a:t>x</a:t>
            </a:r>
            <a:endParaRPr lang="tr-TR" baseline="30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316048-2FC9-4852-A68F-5D74A55A1EA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981200" y="1524000"/>
            <a:ext cx="6324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600" dirty="0">
                <a:solidFill>
                  <a:srgbClr val="CC0000"/>
                </a:solidFill>
              </a:rPr>
              <a:t>y = </a:t>
            </a:r>
            <a:r>
              <a:rPr lang="en-CA" sz="3600" dirty="0" err="1" smtClean="0">
                <a:solidFill>
                  <a:srgbClr val="CC0000"/>
                </a:solidFill>
              </a:rPr>
              <a:t>x</a:t>
            </a:r>
            <a:r>
              <a:rPr lang="en-CA" sz="3600" baseline="30000" dirty="0" err="1" smtClean="0">
                <a:solidFill>
                  <a:srgbClr val="CC0000"/>
                </a:solidFill>
              </a:rPr>
              <a:t>a</a:t>
            </a:r>
            <a:r>
              <a:rPr lang="en-CA" sz="3600" dirty="0" smtClean="0">
                <a:solidFill>
                  <a:srgbClr val="CC0000"/>
                </a:solidFill>
              </a:rPr>
              <a:t>   power function</a:t>
            </a:r>
          </a:p>
          <a:p>
            <a:endParaRPr lang="en-CA" sz="3600" dirty="0">
              <a:solidFill>
                <a:srgbClr val="CC0000"/>
              </a:solidFill>
            </a:endParaRPr>
          </a:p>
          <a:p>
            <a:r>
              <a:rPr lang="en-CA" sz="3600" dirty="0">
                <a:solidFill>
                  <a:srgbClr val="CC0000"/>
                </a:solidFill>
              </a:rPr>
              <a:t>y = </a:t>
            </a:r>
            <a:r>
              <a:rPr lang="en-CA" sz="3600" dirty="0" smtClean="0">
                <a:solidFill>
                  <a:srgbClr val="CC0000"/>
                </a:solidFill>
              </a:rPr>
              <a:t>a</a:t>
            </a:r>
            <a:r>
              <a:rPr lang="en-CA" sz="3600" baseline="30000" dirty="0" smtClean="0">
                <a:solidFill>
                  <a:srgbClr val="CC0000"/>
                </a:solidFill>
              </a:rPr>
              <a:t>x     </a:t>
            </a:r>
            <a:r>
              <a:rPr lang="en-CA" sz="3600" dirty="0" smtClean="0">
                <a:solidFill>
                  <a:srgbClr val="CC0000"/>
                </a:solidFill>
              </a:rPr>
              <a:t>exponential function</a:t>
            </a:r>
            <a:endParaRPr lang="en-CA" sz="3600" dirty="0">
              <a:solidFill>
                <a:srgbClr val="CC0000"/>
              </a:solidFill>
            </a:endParaRPr>
          </a:p>
          <a:p>
            <a:endParaRPr lang="en-CA" sz="3600" dirty="0">
              <a:solidFill>
                <a:srgbClr val="CC0000"/>
              </a:solidFill>
            </a:endParaRPr>
          </a:p>
          <a:p>
            <a:r>
              <a:rPr lang="en-CA" sz="3600" dirty="0" smtClean="0">
                <a:solidFill>
                  <a:srgbClr val="CC0000"/>
                </a:solidFill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28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The Logarithmic Function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DC34E3-AB5B-41D7-8D23-0470F002239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81200"/>
            <a:ext cx="315118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114800" y="2209800"/>
            <a:ext cx="3200400" cy="3148013"/>
          </a:xfrm>
          <a:noFill/>
        </p:spPr>
      </p:pic>
      <p:sp>
        <p:nvSpPr>
          <p:cNvPr id="7174" name="TextBox 6"/>
          <p:cNvSpPr txBox="1">
            <a:spLocks noChangeArrowheads="1"/>
          </p:cNvSpPr>
          <p:nvPr/>
        </p:nvSpPr>
        <p:spPr bwMode="auto">
          <a:xfrm>
            <a:off x="1600200" y="12192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400">
                <a:solidFill>
                  <a:srgbClr val="CC0000"/>
                </a:solidFill>
              </a:rPr>
              <a:t>y = log</a:t>
            </a:r>
            <a:r>
              <a:rPr lang="en-CA" sz="2400" baseline="-25000">
                <a:solidFill>
                  <a:srgbClr val="CC0000"/>
                </a:solidFill>
              </a:rPr>
              <a:t>b</a:t>
            </a:r>
            <a:r>
              <a:rPr lang="en-CA" sz="2400">
                <a:solidFill>
                  <a:srgbClr val="CC0000"/>
                </a:solidFill>
              </a:rPr>
              <a:t>x</a:t>
            </a:r>
            <a:r>
              <a:rPr lang="en-CA" sz="2400"/>
              <a:t> </a:t>
            </a:r>
            <a:r>
              <a:rPr lang="en-CA" sz="2400">
                <a:sym typeface="Symbol" pitchFamily="18" charset="2"/>
              </a:rPr>
              <a:t>  b</a:t>
            </a:r>
            <a:r>
              <a:rPr lang="en-CA" sz="2400" baseline="30000">
                <a:sym typeface="Symbol" pitchFamily="18" charset="2"/>
              </a:rPr>
              <a:t>y</a:t>
            </a:r>
            <a:r>
              <a:rPr lang="en-CA" sz="2400">
                <a:sym typeface="Symbol" pitchFamily="18" charset="2"/>
              </a:rPr>
              <a:t> = x</a:t>
            </a:r>
            <a:r>
              <a:rPr lang="en-CA" sz="2400"/>
              <a:t> 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Comparison of Functions</a:t>
            </a:r>
            <a:endParaRPr lang="en-US" smtClean="0"/>
          </a:p>
        </p:txBody>
      </p:sp>
      <p:pic>
        <p:nvPicPr>
          <p:cNvPr id="8195" name="Content Placeholder 4" descr="scan0006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10000" contrast="10000"/>
          </a:blip>
          <a:srcRect/>
          <a:stretch>
            <a:fillRect/>
          </a:stretch>
        </p:blipFill>
        <p:spPr>
          <a:xfrm>
            <a:off x="857250" y="1447800"/>
            <a:ext cx="5010150" cy="4530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9A7DD3-A845-4A4B-83DE-D5ED915A559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Comparison of Functions</a:t>
            </a:r>
            <a:endParaRPr lang="en-US" smtClean="0"/>
          </a:p>
        </p:txBody>
      </p:sp>
      <p:pic>
        <p:nvPicPr>
          <p:cNvPr id="9219" name="Content Placeholder 4" descr="scan0006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10000" contrast="10000"/>
          </a:blip>
          <a:srcRect/>
          <a:stretch>
            <a:fillRect/>
          </a:stretch>
        </p:blipFill>
        <p:spPr>
          <a:xfrm rot="21442049">
            <a:off x="482600" y="1447800"/>
            <a:ext cx="5010150" cy="4530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54B352-23C1-4459-AD07-99C194B9E0E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9221" name="Picture 5" descr="Empty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0" y="1600200"/>
            <a:ext cx="3276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4800600" y="5481638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400">
                <a:solidFill>
                  <a:srgbClr val="C00000"/>
                </a:solidFill>
              </a:rPr>
              <a:t>Important for large enough x!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5029200" y="5257800"/>
            <a:ext cx="228600" cy="274638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1</a:t>
            </a:r>
            <a:endParaRPr lang="tr-TR" sz="1200"/>
          </a:p>
        </p:txBody>
      </p:sp>
      <p:sp>
        <p:nvSpPr>
          <p:cNvPr id="8" name="TextBox 7"/>
          <p:cNvSpPr txBox="1"/>
          <p:nvPr/>
        </p:nvSpPr>
        <p:spPr>
          <a:xfrm>
            <a:off x="5713658" y="3494900"/>
            <a:ext cx="2364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</a:t>
            </a:r>
            <a:r>
              <a:rPr lang="en-US" sz="1200" dirty="0" err="1" smtClean="0"/>
              <a:t>inearithmic</a:t>
            </a:r>
            <a:r>
              <a:rPr lang="en-US" sz="1200" dirty="0" smtClean="0"/>
              <a:t> function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Typical Growth Rates </a:t>
            </a:r>
            <a:r>
              <a:rPr lang="en-CA" sz="1600" smtClean="0"/>
              <a:t>(Most Common Efficiency Functions)</a:t>
            </a:r>
            <a:endParaRPr lang="en-US" sz="16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CE7939-9424-4906-B456-4171462EF6B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10244" name="Picture 7"/>
          <p:cNvPicPr>
            <a:picLocks noChangeAspect="1" noChangeArrowheads="1"/>
          </p:cNvPicPr>
          <p:nvPr/>
        </p:nvPicPr>
        <p:blipFill>
          <a:blip r:embed="rId2" cstate="print">
            <a:lum bright="-10000"/>
          </a:blip>
          <a:srcRect/>
          <a:stretch>
            <a:fillRect/>
          </a:stretch>
        </p:blipFill>
        <p:spPr bwMode="auto">
          <a:xfrm>
            <a:off x="838200" y="990600"/>
            <a:ext cx="6858000" cy="580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557493" y="3912302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</a:t>
            </a:r>
            <a:r>
              <a:rPr lang="en-US" sz="1200" dirty="0" err="1" smtClean="0"/>
              <a:t>inearithmic</a:t>
            </a:r>
            <a:r>
              <a:rPr lang="en-US" sz="1200" dirty="0" smtClean="0"/>
              <a:t> f.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1845</TotalTime>
  <Words>127</Words>
  <Application>Microsoft Office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Edge</vt:lpstr>
      <vt:lpstr>Lecture 2a Some Functions</vt:lpstr>
      <vt:lpstr>Real-Valued Functions of a Real Variable </vt:lpstr>
      <vt:lpstr>Power Functions</vt:lpstr>
      <vt:lpstr>The Exponential Function</vt:lpstr>
      <vt:lpstr>PowerPoint Presentation</vt:lpstr>
      <vt:lpstr>The Logarithmic Function</vt:lpstr>
      <vt:lpstr>Comparison of Functions</vt:lpstr>
      <vt:lpstr>Comparison of Functions</vt:lpstr>
      <vt:lpstr>Typical Growth Rates (Most Common Efficiency Functions)</vt:lpstr>
      <vt:lpstr>Comparison of Functions</vt:lpstr>
      <vt:lpstr>Comparison of Functions</vt:lpstr>
      <vt:lpstr>Assume the function represents the number of operations executed and  one operation takes 1 ns</vt:lpstr>
    </vt:vector>
  </TitlesOfParts>
  <Company>Unknown 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Parul Chaturvedi</dc:creator>
  <cp:lastModifiedBy>Kostadin</cp:lastModifiedBy>
  <cp:revision>155</cp:revision>
  <dcterms:created xsi:type="dcterms:W3CDTF">2004-05-04T15:13:55Z</dcterms:created>
  <dcterms:modified xsi:type="dcterms:W3CDTF">2013-02-25T18:39:58Z</dcterms:modified>
</cp:coreProperties>
</file>