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7"/>
  </p:notesMasterIdLst>
  <p:handoutMasterIdLst>
    <p:handoutMasterId r:id="rId28"/>
  </p:handoutMasterIdLst>
  <p:sldIdLst>
    <p:sldId id="298" r:id="rId2"/>
    <p:sldId id="412" r:id="rId3"/>
    <p:sldId id="381" r:id="rId4"/>
    <p:sldId id="388" r:id="rId5"/>
    <p:sldId id="390" r:id="rId6"/>
    <p:sldId id="389" r:id="rId7"/>
    <p:sldId id="414" r:id="rId8"/>
    <p:sldId id="415" r:id="rId9"/>
    <p:sldId id="416" r:id="rId10"/>
    <p:sldId id="391" r:id="rId11"/>
    <p:sldId id="383" r:id="rId12"/>
    <p:sldId id="405" r:id="rId13"/>
    <p:sldId id="409" r:id="rId14"/>
    <p:sldId id="392" r:id="rId15"/>
    <p:sldId id="393" r:id="rId16"/>
    <p:sldId id="394" r:id="rId17"/>
    <p:sldId id="401" r:id="rId18"/>
    <p:sldId id="406" r:id="rId19"/>
    <p:sldId id="402" r:id="rId20"/>
    <p:sldId id="417" r:id="rId21"/>
    <p:sldId id="418" r:id="rId22"/>
    <p:sldId id="419" r:id="rId23"/>
    <p:sldId id="396" r:id="rId24"/>
    <p:sldId id="404" r:id="rId25"/>
    <p:sldId id="411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AAD294-55AB-43A7-807B-2A2E2815A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558EF25-6F5E-45DF-AC10-845189625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4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AA40-8972-4366-B80F-59A789BDE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F7B82-07BB-40C3-B662-AFD775A0E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E407A-315F-4281-BC93-E000BC2E04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C8459-669A-4ED9-BCEB-332AA763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DE71A-3216-4C88-AC16-BB2DB2F14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F0B6-4EF4-423B-A291-91D00467B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4475-9489-4C3C-B0DD-8BC530302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E9CB8-DE73-4F31-8699-C93160714E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C91D-4892-4380-8EC3-8933C8B629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579D1-7400-4B27-AA53-FE4AAB317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004B8-E6AC-4244-97C3-A3C511EF7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2CB036D1-053E-4A5C-8E68-D459D2F04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28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2c</a:t>
            </a:r>
            <a:br>
              <a:rPr lang="en-US" dirty="0" smtClean="0"/>
            </a:br>
            <a:r>
              <a:rPr lang="en-US" dirty="0" smtClean="0"/>
              <a:t>Algorithms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American multiplication</a:t>
            </a:r>
            <a:endParaRPr lang="en-US" smtClean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30725"/>
          </a:xfrm>
        </p:spPr>
        <p:txBody>
          <a:bodyPr/>
          <a:lstStyle/>
          <a:p>
            <a:r>
              <a:rPr lang="en-CA" dirty="0" smtClean="0"/>
              <a:t>m*n [</a:t>
            </a:r>
            <a:r>
              <a:rPr lang="en-CA" u="sng" dirty="0" smtClean="0"/>
              <a:t>additions</a:t>
            </a:r>
            <a:r>
              <a:rPr lang="en-CA" dirty="0" smtClean="0"/>
              <a:t> of </a:t>
            </a:r>
            <a:r>
              <a:rPr lang="en-CA" dirty="0" err="1" smtClean="0"/>
              <a:t>multiposition</a:t>
            </a:r>
            <a:r>
              <a:rPr lang="en-CA" dirty="0" smtClean="0"/>
              <a:t> numbers + </a:t>
            </a:r>
          </a:p>
          <a:p>
            <a:pPr>
              <a:buNone/>
            </a:pPr>
            <a:r>
              <a:rPr lang="en-CA" dirty="0" smtClean="0"/>
              <a:t>	       </a:t>
            </a:r>
            <a:r>
              <a:rPr lang="en-CA" dirty="0" err="1" smtClean="0"/>
              <a:t>multiposition</a:t>
            </a:r>
            <a:r>
              <a:rPr lang="en-CA" dirty="0" smtClean="0"/>
              <a:t> shifts </a:t>
            </a:r>
            <a:r>
              <a:rPr lang="en-CA" dirty="0"/>
              <a:t>+ accesses to table of </a:t>
            </a:r>
            <a:r>
              <a:rPr lang="en-CA" dirty="0" smtClean="0"/>
              <a:t>	          	  1-digit multiplication </a:t>
            </a:r>
            <a:r>
              <a:rPr lang="en-CA" dirty="0"/>
              <a:t>]</a:t>
            </a:r>
            <a:endParaRPr lang="en-CA" dirty="0" smtClean="0"/>
          </a:p>
          <a:p>
            <a:pPr lvl="2">
              <a:buFont typeface="Wingdings" pitchFamily="2" charset="2"/>
              <a:buNone/>
            </a:pPr>
            <a:r>
              <a:rPr lang="en-CA" sz="3000" dirty="0" smtClean="0">
                <a:solidFill>
                  <a:srgbClr val="C00000"/>
                </a:solidFill>
              </a:rPr>
              <a:t>If m=n		O(n</a:t>
            </a:r>
            <a:r>
              <a:rPr lang="en-CA" sz="3000" baseline="30000" dirty="0" smtClean="0">
                <a:solidFill>
                  <a:srgbClr val="C00000"/>
                </a:solidFill>
              </a:rPr>
              <a:t>2</a:t>
            </a:r>
            <a:r>
              <a:rPr lang="en-CA" sz="3000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CA" sz="3400" dirty="0" smtClean="0"/>
          </a:p>
          <a:p>
            <a:pPr lvl="1">
              <a:buFont typeface="Wingdings" pitchFamily="2" charset="2"/>
              <a:buNone/>
            </a:pPr>
            <a:endParaRPr lang="en-CA" sz="3400" dirty="0" smtClean="0"/>
          </a:p>
          <a:p>
            <a:pPr lvl="1">
              <a:buFont typeface="Wingdings" pitchFamily="2" charset="2"/>
              <a:buNone/>
            </a:pPr>
            <a:endParaRPr lang="en-CA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F25376-B2C6-40CB-BCC7-EC8384274B6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Recall: Elementary operation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Elementary operation </a:t>
            </a:r>
            <a:r>
              <a:rPr lang="en-CA" dirty="0" smtClean="0">
                <a:solidFill>
                  <a:srgbClr val="FFC000"/>
                </a:solidFill>
              </a:rPr>
              <a:t>is an operation that is </a:t>
            </a:r>
            <a:r>
              <a:rPr lang="en-CA" dirty="0" err="1" smtClean="0">
                <a:solidFill>
                  <a:srgbClr val="FFC000"/>
                </a:solidFill>
              </a:rPr>
              <a:t>upperbounded</a:t>
            </a:r>
            <a:r>
              <a:rPr lang="en-CA" dirty="0" smtClean="0">
                <a:solidFill>
                  <a:srgbClr val="FFC000"/>
                </a:solidFill>
              </a:rPr>
              <a:t> by a constant amount of time regardless of the input (instance)</a:t>
            </a:r>
          </a:p>
          <a:p>
            <a:pPr lvl="1"/>
            <a:r>
              <a:rPr lang="en-CA" dirty="0" smtClean="0">
                <a:solidFill>
                  <a:srgbClr val="FFC000"/>
                </a:solidFill>
              </a:rPr>
              <a:t>Most importantly, this time does not depend on the size of the instance</a:t>
            </a:r>
          </a:p>
          <a:p>
            <a:r>
              <a:rPr lang="en-CA" dirty="0" smtClean="0"/>
              <a:t>Above, all operations are elementary:</a:t>
            </a:r>
          </a:p>
          <a:p>
            <a:pPr lvl="1"/>
            <a:r>
              <a:rPr lang="en-CA" u="sng" dirty="0"/>
              <a:t>addition of two numbers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hift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ccess to table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E176F-D3EE-4AFA-B2E5-BE1BB844837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British multiplication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984D46-998B-460B-A211-FDF50BA5CD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4495800" y="1066800"/>
            <a:ext cx="3200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	  27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 	x    431</a:t>
            </a:r>
            <a:endParaRPr lang="en-US" sz="280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-------------------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CA" sz="2800"/>
              <a:t>	  108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	81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CA" sz="2800"/>
              <a:t>	         27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-------------------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   11637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CA" sz="280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>
                <a:solidFill>
                  <a:schemeClr val="tx2"/>
                </a:solidFill>
              </a:rPr>
              <a:t>British</a:t>
            </a:r>
            <a:endParaRPr lang="en-US" sz="3000">
              <a:solidFill>
                <a:schemeClr val="tx2"/>
              </a:solidFill>
            </a:endParaRPr>
          </a:p>
        </p:txBody>
      </p:sp>
      <p:sp>
        <p:nvSpPr>
          <p:cNvPr id="10245" name="Content Placeholder 2"/>
          <p:cNvSpPr txBox="1">
            <a:spLocks/>
          </p:cNvSpPr>
          <p:nvPr/>
        </p:nvSpPr>
        <p:spPr bwMode="auto">
          <a:xfrm>
            <a:off x="990600" y="1066800"/>
            <a:ext cx="3200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	  27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 	x    431</a:t>
            </a:r>
            <a:endParaRPr lang="en-US" sz="280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-------------------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	   27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	 81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   108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-------------------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   11637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CA" sz="280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>
                <a:solidFill>
                  <a:schemeClr val="tx2"/>
                </a:solidFill>
              </a:rPr>
              <a:t>American</a:t>
            </a:r>
            <a:endParaRPr lang="en-US" sz="3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Example: British multiplication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8F62983-AEBE-477D-83BB-304C5DF1CA2A}" type="slidenum">
              <a:rPr lang="en-US" altLang="en-US" sz="1200">
                <a:latin typeface="+mj-lt"/>
              </a:rPr>
              <a:pPr algn="r">
                <a:defRPr/>
              </a:pPr>
              <a:t>13</a:t>
            </a:fld>
            <a:endParaRPr lang="en-US" altLang="en-US" sz="1200">
              <a:latin typeface="+mj-lt"/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990600" y="2057400"/>
            <a:ext cx="7086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CA" sz="2800"/>
              <a:t>	Analysis – same result as American multiplication</a:t>
            </a:r>
            <a:endParaRPr lang="en-US" sz="3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Multiplication through addition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  x * y = 0 + x + x + … + x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		</a:t>
            </a:r>
            <a:r>
              <a:rPr lang="en-CA" sz="2800" dirty="0" smtClean="0">
                <a:solidFill>
                  <a:srgbClr val="00B050"/>
                </a:solidFill>
              </a:rPr>
              <a:t>or: </a:t>
            </a:r>
            <a:r>
              <a:rPr lang="en-CA" dirty="0" smtClean="0">
                <a:solidFill>
                  <a:srgbClr val="00B050"/>
                </a:solidFill>
              </a:rPr>
              <a:t>x * y = x + x + … + x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C8B4C3-912A-4062-ACD3-BFF2C59DE42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3314700" y="1104900"/>
            <a:ext cx="533400" cy="2590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048000" y="27432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solidFill>
                  <a:srgbClr val="FFC000"/>
                </a:solidFill>
              </a:rPr>
              <a:t>y times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609600" y="3505200"/>
            <a:ext cx="5257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CA" sz="2400" dirty="0"/>
              <a:t>result = 0</a:t>
            </a:r>
          </a:p>
          <a:p>
            <a:pPr>
              <a:buFont typeface="Wingdings" pitchFamily="2" charset="2"/>
              <a:buNone/>
            </a:pPr>
            <a:r>
              <a:rPr lang="en-CA" sz="2400" dirty="0"/>
              <a:t>for </a:t>
            </a:r>
            <a:r>
              <a:rPr lang="en-CA" sz="2400" dirty="0" err="1"/>
              <a:t>i</a:t>
            </a:r>
            <a:r>
              <a:rPr lang="en-CA" sz="2400" dirty="0" smtClean="0"/>
              <a:t> in range (y): </a:t>
            </a:r>
            <a:r>
              <a:rPr lang="en-CA" sz="2400" dirty="0"/>
              <a:t>			</a:t>
            </a:r>
            <a:endParaRPr lang="en-CA" sz="2400" dirty="0" smtClean="0"/>
          </a:p>
          <a:p>
            <a:pPr>
              <a:buFont typeface="Wingdings" pitchFamily="2" charset="2"/>
              <a:buNone/>
            </a:pPr>
            <a:r>
              <a:rPr lang="en-CA" sz="2400" dirty="0" smtClean="0"/>
              <a:t>	result += x</a:t>
            </a:r>
          </a:p>
          <a:p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048500" y="2705100"/>
            <a:ext cx="533400" cy="1828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781800" y="3973512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 smtClean="0">
                <a:solidFill>
                  <a:srgbClr val="FFC000"/>
                </a:solidFill>
              </a:rPr>
              <a:t>y - 1 </a:t>
            </a:r>
            <a:r>
              <a:rPr lang="en-CA" b="1" dirty="0">
                <a:solidFill>
                  <a:srgbClr val="FFC000"/>
                </a:solidFill>
              </a:rPr>
              <a:t>times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486141" y="4694872"/>
            <a:ext cx="373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CA" sz="2400" dirty="0">
                <a:solidFill>
                  <a:srgbClr val="00B050"/>
                </a:solidFill>
              </a:rPr>
              <a:t>result = </a:t>
            </a:r>
            <a:r>
              <a:rPr lang="en-CA" sz="2400" dirty="0" smtClean="0">
                <a:solidFill>
                  <a:srgbClr val="00B050"/>
                </a:solidFill>
              </a:rPr>
              <a:t>x</a:t>
            </a:r>
            <a:endParaRPr lang="en-CA" sz="24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sz="2400" dirty="0">
                <a:solidFill>
                  <a:srgbClr val="00B050"/>
                </a:solidFill>
              </a:rPr>
              <a:t>for </a:t>
            </a:r>
            <a:r>
              <a:rPr lang="en-CA" sz="2400" dirty="0" err="1">
                <a:solidFill>
                  <a:srgbClr val="00B050"/>
                </a:solidFill>
              </a:rPr>
              <a:t>i</a:t>
            </a:r>
            <a:r>
              <a:rPr lang="en-CA" sz="2400" dirty="0" smtClean="0">
                <a:solidFill>
                  <a:srgbClr val="00B050"/>
                </a:solidFill>
              </a:rPr>
              <a:t> in range (y-1): </a:t>
            </a:r>
            <a:r>
              <a:rPr lang="en-CA" sz="2400" dirty="0">
                <a:solidFill>
                  <a:srgbClr val="00B050"/>
                </a:solidFill>
              </a:rPr>
              <a:t>		</a:t>
            </a:r>
            <a:r>
              <a:rPr lang="en-CA" sz="2400" dirty="0" smtClean="0">
                <a:solidFill>
                  <a:srgbClr val="00B050"/>
                </a:solidFill>
              </a:rPr>
              <a:t>result += 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Multiplication through addition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	y additions     y &lt; 10</a:t>
            </a:r>
            <a:r>
              <a:rPr lang="en-CA" baseline="30000" smtClean="0"/>
              <a:t>n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		</a:t>
            </a:r>
            <a:r>
              <a:rPr lang="en-CA" sz="3600" smtClean="0">
                <a:solidFill>
                  <a:srgbClr val="C00000"/>
                </a:solidFill>
              </a:rPr>
              <a:t>O(10</a:t>
            </a:r>
            <a:r>
              <a:rPr lang="en-CA" sz="3600" baseline="30000" smtClean="0">
                <a:solidFill>
                  <a:srgbClr val="C00000"/>
                </a:solidFill>
              </a:rPr>
              <a:t>n</a:t>
            </a:r>
            <a:r>
              <a:rPr lang="en-CA" sz="3600" smtClean="0">
                <a:solidFill>
                  <a:srgbClr val="C00000"/>
                </a:solidFill>
              </a:rPr>
              <a:t>)</a:t>
            </a:r>
            <a:endParaRPr lang="en-CA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FF2E3-7630-4404-A821-821869DAEEB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Russian multiplication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	x * y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If x = 2k		x*y = 2k*y = k*2y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If x = 2k+1		 x*y = (2k+1)*y = k*2y + y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659601-FE5C-48D9-BA84-C1F3A9A575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39825"/>
          </a:xfrm>
        </p:spPr>
        <p:txBody>
          <a:bodyPr/>
          <a:lstStyle/>
          <a:p>
            <a:r>
              <a:rPr lang="en-CA" smtClean="0"/>
              <a:t>Russian multiplication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	371   *  	   25		   25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185	   50		   50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92	  100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46	  200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23	  400		  400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11	  800		  800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5        1600		1600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2	3200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1	6400		6400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0			---------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			9275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0A4CBA-2965-4079-B208-0E27346E9E8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39825"/>
          </a:xfrm>
        </p:spPr>
        <p:txBody>
          <a:bodyPr/>
          <a:lstStyle/>
          <a:p>
            <a:r>
              <a:rPr lang="en-CA" smtClean="0"/>
              <a:t>Russian multiplication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	431   *  	    27		  27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215	    54		  54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107	  108		108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53	  216		216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26	  432		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13	  864		 864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6        1728		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3	3456		3456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1	6912		6912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    0			---------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		       11637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CA593-CA58-43B0-9CD1-067A693407B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Russian multiplication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F0FCD0-8551-4664-994D-4ACD7FB63FA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7412" name="Picture 2" descr="C:\Users\Kostadin\Desktop\0 Teaching Fall 2009\351 ADA\0 Lectures\Lec 3 Algs2 +\Schoty_abac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36099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5486400" y="2209800"/>
            <a:ext cx="3276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/>
              <a:t>Russian abacus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Some more examples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6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Russian multiplication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err="1" smtClean="0"/>
              <a:t>halves,doubles</a:t>
            </a:r>
            <a:r>
              <a:rPr lang="en-US" i="1" dirty="0" smtClean="0"/>
              <a:t>=</a:t>
            </a:r>
            <a:r>
              <a:rPr lang="en-US" i="1" dirty="0" err="1" smtClean="0"/>
              <a:t>x,y</a:t>
            </a:r>
            <a:endParaRPr lang="en-US" i="1" dirty="0"/>
          </a:p>
          <a:p>
            <a:pPr>
              <a:buNone/>
            </a:pPr>
            <a:r>
              <a:rPr lang="en-US" i="1" dirty="0"/>
              <a:t>r</a:t>
            </a:r>
            <a:r>
              <a:rPr lang="en-US" i="1" dirty="0" smtClean="0"/>
              <a:t>esult=0</a:t>
            </a:r>
          </a:p>
          <a:p>
            <a:pPr>
              <a:buNone/>
            </a:pPr>
            <a:r>
              <a:rPr lang="en-US" i="1" dirty="0" smtClean="0"/>
              <a:t>while </a:t>
            </a:r>
            <a:r>
              <a:rPr lang="en-US" i="1" dirty="0"/>
              <a:t>halves:</a:t>
            </a:r>
          </a:p>
          <a:p>
            <a:pPr>
              <a:buNone/>
            </a:pPr>
            <a:r>
              <a:rPr lang="en-US" i="1" dirty="0"/>
              <a:t>	if halves%2:</a:t>
            </a:r>
          </a:p>
          <a:p>
            <a:pPr>
              <a:buNone/>
            </a:pPr>
            <a:r>
              <a:rPr lang="en-US" i="1" dirty="0"/>
              <a:t>		result+=doubles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halves//=2</a:t>
            </a:r>
            <a:endParaRPr lang="en-US" i="1" dirty="0"/>
          </a:p>
          <a:p>
            <a:pPr>
              <a:buNone/>
            </a:pPr>
            <a:r>
              <a:rPr lang="en-US" i="1" dirty="0"/>
              <a:t>	doubles*=2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53BF4E-D694-4C5C-A63A-00A02DC7E2A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russMult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halves,doubles</a:t>
            </a:r>
            <a:r>
              <a:rPr lang="en-US" sz="2000" dirty="0"/>
              <a:t>=</a:t>
            </a:r>
            <a:r>
              <a:rPr lang="en-US" sz="2000" dirty="0" err="1"/>
              <a:t>x,y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count,result</a:t>
            </a:r>
            <a:r>
              <a:rPr lang="en-US" sz="2000" dirty="0"/>
              <a:t>=0,0</a:t>
            </a:r>
          </a:p>
          <a:p>
            <a:pPr marL="0" indent="0">
              <a:buNone/>
            </a:pPr>
            <a:r>
              <a:rPr lang="en-US" sz="2000" dirty="0"/>
              <a:t>        while halves:</a:t>
            </a:r>
          </a:p>
          <a:p>
            <a:pPr marL="0" indent="0">
              <a:buNone/>
            </a:pPr>
            <a:r>
              <a:rPr lang="en-US" sz="2000" dirty="0"/>
              <a:t>                if halves%2:</a:t>
            </a:r>
          </a:p>
          <a:p>
            <a:pPr marL="0" indent="0">
              <a:buNone/>
            </a:pPr>
            <a:r>
              <a:rPr lang="en-US" sz="2000" dirty="0"/>
              <a:t>                        result+=doubles</a:t>
            </a:r>
          </a:p>
          <a:p>
            <a:pPr marL="0" indent="0">
              <a:buNone/>
            </a:pPr>
            <a:r>
              <a:rPr lang="en-US" sz="2000" dirty="0"/>
              <a:t>                        count+=1</a:t>
            </a:r>
          </a:p>
          <a:p>
            <a:pPr marL="0" indent="0">
              <a:buNone/>
            </a:pPr>
            <a:r>
              <a:rPr lang="en-US" sz="2000" dirty="0"/>
              <a:t>                halves=halves//2</a:t>
            </a:r>
          </a:p>
          <a:p>
            <a:pPr marL="0" indent="0">
              <a:buNone/>
            </a:pPr>
            <a:r>
              <a:rPr lang="en-US" sz="2000" dirty="0"/>
              <a:t>                doubles*=2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print("HI, I'M THE FUNCTION RUSSMULT")</a:t>
            </a:r>
          </a:p>
          <a:p>
            <a:pPr marL="0" indent="0">
              <a:buNone/>
            </a:pPr>
            <a:r>
              <a:rPr lang="en-US" sz="2000" dirty="0"/>
              <a:t>        print("THE MULTIPLICATION OF ", x, " AND ", y, " IS:  ", result)</a:t>
            </a:r>
          </a:p>
          <a:p>
            <a:pPr marL="0" indent="0">
              <a:buNone/>
            </a:pPr>
            <a:r>
              <a:rPr lang="en-US" sz="2000" dirty="0"/>
              <a:t>        print("THE NUMBER OF ADDITIONS PERFORMED IS:  ", 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C8459-669A-4ED9-BCEB-332AA7634BA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0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implementation -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&gt;&gt;&gt; from myLib3 import *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russMult</a:t>
            </a:r>
            <a:r>
              <a:rPr lang="en-US" sz="2400" dirty="0"/>
              <a:t>(431,27)</a:t>
            </a:r>
          </a:p>
          <a:p>
            <a:pPr marL="0" indent="0">
              <a:buNone/>
            </a:pPr>
            <a:r>
              <a:rPr lang="en-US" sz="2400" dirty="0"/>
              <a:t>HI, I'M THE FUNCTION RUSSMULT</a:t>
            </a:r>
          </a:p>
          <a:p>
            <a:pPr marL="0" indent="0">
              <a:buNone/>
            </a:pPr>
            <a:r>
              <a:rPr lang="en-US" sz="2400" dirty="0"/>
              <a:t>THE MULTIPLICATION OF  431  AND  27  IS:   11637</a:t>
            </a:r>
          </a:p>
          <a:p>
            <a:pPr marL="0" indent="0">
              <a:buNone/>
            </a:pPr>
            <a:r>
              <a:rPr lang="en-US" sz="2400" dirty="0"/>
              <a:t>THE NUMBER OF ADDITIONS PERFORMED IS:   7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C8459-669A-4ED9-BCEB-332AA7634BA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71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Russian multiplication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30725"/>
          </a:xfrm>
          <a:ln>
            <a:solidFill>
              <a:srgbClr val="FFC000"/>
            </a:solidFill>
          </a:ln>
        </p:spPr>
        <p:txBody>
          <a:bodyPr/>
          <a:lstStyle/>
          <a:p>
            <a:r>
              <a:rPr lang="en-CA" dirty="0" smtClean="0">
                <a:solidFill>
                  <a:schemeClr val="accent6"/>
                </a:solidFill>
              </a:rPr>
              <a:t>Worst case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c =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┌</a:t>
            </a:r>
            <a:r>
              <a:rPr lang="en-CA" dirty="0" smtClean="0"/>
              <a:t>log</a:t>
            </a:r>
            <a:r>
              <a:rPr lang="en-CA" baseline="-25000" dirty="0" smtClean="0"/>
              <a:t>2</a:t>
            </a:r>
            <a:r>
              <a:rPr lang="en-CA" dirty="0" smtClean="0"/>
              <a:t>x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┐</a:t>
            </a:r>
            <a:r>
              <a:rPr lang="en-CA" dirty="0" smtClean="0"/>
              <a:t> [divisions by 2, multiplications by 2,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		</a:t>
            </a:r>
            <a:r>
              <a:rPr lang="en-CA" dirty="0" smtClean="0">
                <a:solidFill>
                  <a:schemeClr val="accent6"/>
                </a:solidFill>
              </a:rPr>
              <a:t>additions</a:t>
            </a:r>
            <a:r>
              <a:rPr lang="en-CA" dirty="0" smtClean="0"/>
              <a:t>]</a:t>
            </a:r>
          </a:p>
          <a:p>
            <a:pPr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if x = 431,  c =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┌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en-CA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431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┐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= log</a:t>
            </a:r>
            <a:r>
              <a:rPr lang="en-CA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512 = 9</a:t>
            </a:r>
          </a:p>
          <a:p>
            <a:pPr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	[as in our example]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 x &lt; 10</a:t>
            </a:r>
            <a:r>
              <a:rPr lang="en-CA" baseline="30000" dirty="0" smtClean="0"/>
              <a:t>m</a:t>
            </a:r>
            <a:r>
              <a:rPr lang="en-CA" dirty="0" smtClean="0"/>
              <a:t> </a:t>
            </a:r>
          </a:p>
          <a:p>
            <a:pPr>
              <a:buNone/>
            </a:pPr>
            <a:r>
              <a:rPr lang="en-CA" dirty="0" smtClean="0"/>
              <a:t>	 log</a:t>
            </a:r>
            <a:r>
              <a:rPr lang="en-CA" baseline="-25000" dirty="0" smtClean="0"/>
              <a:t>2</a:t>
            </a:r>
            <a:r>
              <a:rPr lang="en-CA" dirty="0" smtClean="0"/>
              <a:t>x &lt; log</a:t>
            </a:r>
            <a:r>
              <a:rPr lang="en-CA" baseline="-25000" dirty="0" smtClean="0"/>
              <a:t>2</a:t>
            </a:r>
            <a:r>
              <a:rPr lang="en-CA" dirty="0" smtClean="0"/>
              <a:t>(10</a:t>
            </a:r>
            <a:r>
              <a:rPr lang="en-CA" baseline="30000" dirty="0" smtClean="0"/>
              <a:t>m</a:t>
            </a:r>
            <a:r>
              <a:rPr lang="en-CA" dirty="0" smtClean="0"/>
              <a:t>) = </a:t>
            </a:r>
            <a:r>
              <a:rPr lang="en-CA" dirty="0" smtClean="0">
                <a:solidFill>
                  <a:srgbClr val="FF0000"/>
                </a:solidFill>
              </a:rPr>
              <a:t>m*log</a:t>
            </a:r>
            <a:r>
              <a:rPr lang="en-CA" baseline="-25000" dirty="0" smtClean="0">
                <a:solidFill>
                  <a:srgbClr val="FF0000"/>
                </a:solidFill>
              </a:rPr>
              <a:t>2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 smtClean="0">
                <a:solidFill>
                  <a:srgbClr val="FF0000"/>
                </a:solidFill>
                <a:latin typeface="Times New Roman"/>
                <a:cs typeface="Times New Roman"/>
              </a:rPr>
              <a:t>≈ 3.322 </a:t>
            </a:r>
            <a:r>
              <a:rPr lang="en-CA" dirty="0" smtClean="0">
                <a:solidFill>
                  <a:srgbClr val="FF0000"/>
                </a:solidFill>
              </a:rPr>
              <a:t>m </a:t>
            </a:r>
            <a:r>
              <a:rPr lang="en-CA" dirty="0">
                <a:solidFill>
                  <a:srgbClr val="FF0000"/>
                </a:solidFill>
              </a:rPr>
              <a:t>	O(m)</a:t>
            </a:r>
            <a:endParaRPr lang="en-CA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c =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┌</a:t>
            </a:r>
            <a:r>
              <a:rPr lang="en-CA" dirty="0"/>
              <a:t>log</a:t>
            </a:r>
            <a:r>
              <a:rPr lang="en-CA" baseline="-25000" dirty="0"/>
              <a:t>2</a:t>
            </a:r>
            <a:r>
              <a:rPr lang="en-CA" dirty="0"/>
              <a:t>x</a:t>
            </a:r>
            <a:r>
              <a:rPr lang="en-CA" dirty="0">
                <a:solidFill>
                  <a:srgbClr val="3333CC"/>
                </a:solidFill>
                <a:cs typeface="Arial" charset="0"/>
              </a:rPr>
              <a:t>┐</a:t>
            </a:r>
            <a:r>
              <a:rPr lang="en-CA" dirty="0"/>
              <a:t> &lt; </a:t>
            </a:r>
            <a:r>
              <a:rPr lang="en-CA" dirty="0">
                <a:solidFill>
                  <a:srgbClr val="3333CC"/>
                </a:solidFill>
                <a:cs typeface="Arial" charset="0"/>
              </a:rPr>
              <a:t>┌ </a:t>
            </a:r>
            <a:r>
              <a:rPr lang="en-CA" dirty="0"/>
              <a:t>m*</a:t>
            </a:r>
            <a:r>
              <a:rPr lang="en-CA" dirty="0">
                <a:solidFill>
                  <a:srgbClr val="00B050"/>
                </a:solidFill>
              </a:rPr>
              <a:t>log</a:t>
            </a:r>
            <a:r>
              <a:rPr lang="en-CA" baseline="-25000" dirty="0">
                <a:solidFill>
                  <a:srgbClr val="00B050"/>
                </a:solidFill>
              </a:rPr>
              <a:t>2</a:t>
            </a:r>
            <a:r>
              <a:rPr lang="en-CA" dirty="0">
                <a:solidFill>
                  <a:srgbClr val="00B050"/>
                </a:solidFill>
              </a:rPr>
              <a:t>10</a:t>
            </a:r>
            <a:r>
              <a:rPr lang="en-CA" dirty="0">
                <a:solidFill>
                  <a:srgbClr val="3333CC"/>
                </a:solidFill>
                <a:cs typeface="Arial" charset="0"/>
              </a:rPr>
              <a:t> 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┐ </a:t>
            </a:r>
            <a:r>
              <a:rPr lang="en-CA" b="1" dirty="0" smtClean="0">
                <a:solidFill>
                  <a:srgbClr val="3333CC"/>
                </a:solidFill>
                <a:latin typeface="Times New Roman"/>
                <a:cs typeface="Times New Roman"/>
              </a:rPr>
              <a:t>≤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	</a:t>
            </a:r>
            <a:r>
              <a:rPr lang="en-CA" dirty="0"/>
              <a:t> </a:t>
            </a:r>
            <a:r>
              <a:rPr lang="en-CA" dirty="0" smtClean="0">
                <a:solidFill>
                  <a:srgbClr val="3333CC"/>
                </a:solidFill>
                <a:latin typeface="Times New Roman"/>
                <a:cs typeface="Times New Roman"/>
              </a:rPr>
              <a:t>└</a:t>
            </a:r>
            <a:r>
              <a:rPr lang="en-CA" dirty="0" smtClean="0"/>
              <a:t>m*</a:t>
            </a:r>
            <a:r>
              <a:rPr lang="en-CA" dirty="0" smtClean="0">
                <a:solidFill>
                  <a:srgbClr val="00B050"/>
                </a:solidFill>
              </a:rPr>
              <a:t>log</a:t>
            </a:r>
            <a:r>
              <a:rPr lang="en-CA" baseline="-25000" dirty="0" smtClean="0">
                <a:solidFill>
                  <a:srgbClr val="00B050"/>
                </a:solidFill>
              </a:rPr>
              <a:t>2</a:t>
            </a:r>
            <a:r>
              <a:rPr lang="en-CA" dirty="0" smtClean="0">
                <a:solidFill>
                  <a:srgbClr val="00B050"/>
                </a:solidFill>
              </a:rPr>
              <a:t>10 </a:t>
            </a:r>
            <a:r>
              <a:rPr lang="en-CA" dirty="0">
                <a:solidFill>
                  <a:srgbClr val="3333CC"/>
                </a:solidFill>
                <a:latin typeface="Times New Roman"/>
                <a:cs typeface="Times New Roman"/>
              </a:rPr>
              <a:t>┘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 	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 c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≤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└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3.322*3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┘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└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9.966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┘ =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9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B4F050-6DB6-4B4D-BAE3-99EF25A4C5BF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724400" y="5105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72200" y="5105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2200" y="1752600"/>
            <a:ext cx="1219200" cy="76200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Efficiency of Multiplication Methods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American method			</a:t>
            </a:r>
            <a:r>
              <a:rPr lang="en-CA" dirty="0" smtClean="0">
                <a:solidFill>
                  <a:srgbClr val="C00000"/>
                </a:solidFill>
              </a:rPr>
              <a:t>O(n</a:t>
            </a:r>
            <a:r>
              <a:rPr lang="en-CA" baseline="30000" dirty="0" smtClean="0">
                <a:solidFill>
                  <a:srgbClr val="C00000"/>
                </a:solidFill>
              </a:rPr>
              <a:t>2</a:t>
            </a:r>
            <a:r>
              <a:rPr lang="en-CA" dirty="0" smtClean="0">
                <a:solidFill>
                  <a:srgbClr val="C00000"/>
                </a:solidFill>
              </a:rPr>
              <a:t>)</a:t>
            </a:r>
            <a:endParaRPr lang="en-CA" dirty="0" smtClean="0">
              <a:solidFill>
                <a:schemeClr val="accent2"/>
              </a:solidFill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British method			</a:t>
            </a:r>
            <a:r>
              <a:rPr lang="en-CA" dirty="0" smtClean="0">
                <a:solidFill>
                  <a:srgbClr val="C00000"/>
                </a:solidFill>
              </a:rPr>
              <a:t>O(n</a:t>
            </a:r>
            <a:r>
              <a:rPr lang="en-CA" baseline="30000" dirty="0" smtClean="0">
                <a:solidFill>
                  <a:srgbClr val="C00000"/>
                </a:solidFill>
              </a:rPr>
              <a:t>2</a:t>
            </a:r>
            <a:r>
              <a:rPr lang="en-CA" dirty="0" smtClean="0">
                <a:solidFill>
                  <a:srgbClr val="C00000"/>
                </a:solidFill>
              </a:rPr>
              <a:t>)</a:t>
            </a:r>
            <a:endParaRPr lang="en-CA" dirty="0" smtClean="0">
              <a:solidFill>
                <a:schemeClr val="accent2"/>
              </a:solidFill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Multiplying through addition </a:t>
            </a:r>
            <a:r>
              <a:rPr lang="en-CA" dirty="0" smtClean="0"/>
              <a:t>	</a:t>
            </a:r>
            <a:r>
              <a:rPr lang="en-CA" dirty="0" smtClean="0">
                <a:solidFill>
                  <a:srgbClr val="C00000"/>
                </a:solidFill>
              </a:rPr>
              <a:t>O(10</a:t>
            </a:r>
            <a:r>
              <a:rPr lang="en-CA" baseline="30000" dirty="0" smtClean="0">
                <a:solidFill>
                  <a:srgbClr val="C00000"/>
                </a:solidFill>
              </a:rPr>
              <a:t>n</a:t>
            </a:r>
            <a:r>
              <a:rPr lang="en-CA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Russian method</a:t>
            </a:r>
            <a:r>
              <a:rPr lang="en-CA" dirty="0" smtClean="0"/>
              <a:t>			</a:t>
            </a:r>
            <a:r>
              <a:rPr lang="en-CA" dirty="0" smtClean="0">
                <a:solidFill>
                  <a:srgbClr val="C00000"/>
                </a:solidFill>
              </a:rPr>
              <a:t>O(n)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EB64EBF-846F-4F28-8B3D-CEE9D799095D}" type="slidenum">
              <a:rPr lang="en-US" altLang="en-US" sz="1200">
                <a:latin typeface="+mj-lt"/>
              </a:rPr>
              <a:pPr algn="r">
                <a:defRPr/>
              </a:pPr>
              <a:t>24</a:t>
            </a:fld>
            <a:endParaRPr lang="en-US" altLang="en-US" sz="12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/>
              <a:t>I</a:t>
            </a:r>
            <a:r>
              <a:rPr lang="en-CA" dirty="0" smtClean="0"/>
              <a:t>mplement the four multiplication algorithms in Python. Submit program code + screenshots of execution. Check number of additions and compare with theoretical expectation. More details in </a:t>
            </a:r>
            <a:r>
              <a:rPr lang="en-CA" smtClean="0"/>
              <a:t>the Assignment document</a:t>
            </a:r>
            <a:r>
              <a:rPr lang="en-CA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1F876-B7AE-40E6-B082-EF289AB762D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CA" dirty="0" smtClean="0"/>
              <a:t>In Assignment 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2: Integer multiplication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American method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British method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Multiplying through addition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Russian method</a:t>
            </a:r>
          </a:p>
          <a:p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sz="1600" dirty="0" smtClean="0"/>
          </a:p>
          <a:p>
            <a:pPr>
              <a:buFont typeface="Wingdings" pitchFamily="2" charset="2"/>
              <a:buNone/>
            </a:pPr>
            <a:endParaRPr lang="en-CA" sz="1600" dirty="0" smtClean="0"/>
          </a:p>
          <a:p>
            <a:pPr>
              <a:buFont typeface="Wingdings" pitchFamily="2" charset="2"/>
              <a:buNone/>
            </a:pPr>
            <a:endParaRPr lang="en-CA" sz="1600" dirty="0" smtClean="0"/>
          </a:p>
          <a:p>
            <a:pPr>
              <a:buFont typeface="Wingdings" pitchFamily="2" charset="2"/>
              <a:buNone/>
            </a:pPr>
            <a:endParaRPr lang="en-CA" sz="1600" dirty="0" smtClean="0"/>
          </a:p>
          <a:p>
            <a:pPr>
              <a:buFont typeface="Wingdings" pitchFamily="2" charset="2"/>
              <a:buNone/>
            </a:pPr>
            <a:r>
              <a:rPr lang="en-CA" sz="1600" dirty="0" smtClean="0"/>
              <a:t>[Brassard]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66E54-B1FD-4C9A-B2E5-F738A0E1C93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Example: American multiplication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American method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Multiply numbers x[1,m] and y[1,n]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x = 27    	m = 2</a:t>
            </a:r>
          </a:p>
          <a:p>
            <a:pPr>
              <a:buFont typeface="Wingdings" pitchFamily="2" charset="2"/>
              <a:buNone/>
            </a:pPr>
            <a:r>
              <a:rPr lang="en-CA" sz="2000" dirty="0" smtClean="0"/>
              <a:t>        [2 1]</a:t>
            </a:r>
          </a:p>
          <a:p>
            <a:pPr>
              <a:buFont typeface="Wingdings" pitchFamily="2" charset="2"/>
              <a:buNone/>
            </a:pPr>
            <a:endParaRPr lang="en-CA" sz="2000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y = 431	n = 3</a:t>
            </a:r>
          </a:p>
          <a:p>
            <a:pPr>
              <a:buFont typeface="Wingdings" pitchFamily="2" charset="2"/>
              <a:buNone/>
            </a:pPr>
            <a:r>
              <a:rPr lang="en-CA" sz="2000" dirty="0" smtClean="0"/>
              <a:t>         [3 2 1]</a:t>
            </a:r>
          </a:p>
          <a:p>
            <a:pPr>
              <a:buFont typeface="Wingdings" pitchFamily="2" charset="2"/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AD5E98D-CE4E-4469-9009-C725126F031E}" type="slidenum">
              <a:rPr lang="en-US" altLang="en-US" sz="1200">
                <a:latin typeface="+mj-lt"/>
              </a:rPr>
              <a:pPr algn="r">
                <a:defRPr/>
              </a:pPr>
              <a:t>4</a:t>
            </a:fld>
            <a:endParaRPr lang="en-US" altLang="en-US" sz="12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American multiplication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038600" y="1066800"/>
            <a:ext cx="3200400" cy="579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z="2800" smtClean="0"/>
              <a:t>		  27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 	x    431</a:t>
            </a:r>
            <a:endParaRPr lang="en-US" sz="2800" smtClean="0"/>
          </a:p>
          <a:p>
            <a:pPr>
              <a:buFont typeface="Wingdings" pitchFamily="2" charset="2"/>
              <a:buNone/>
            </a:pPr>
            <a:r>
              <a:rPr lang="en-CA" sz="2800" smtClean="0"/>
              <a:t>-------------------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		     7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            20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		  210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		  600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	      2800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		8000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-------------------</a:t>
            </a:r>
          </a:p>
          <a:p>
            <a:pPr>
              <a:buFont typeface="Wingdings" pitchFamily="2" charset="2"/>
              <a:buNone/>
            </a:pPr>
            <a:r>
              <a:rPr lang="en-CA" sz="2800" smtClean="0"/>
              <a:t>	    11637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C890F0-0BFB-4015-9824-4A8BE0AF413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1066800"/>
            <a:ext cx="3200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		  27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 	x    431</a:t>
            </a:r>
            <a:endParaRPr lang="en-US" sz="28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-------------------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		   27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		 81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	   108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-------------------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CA" sz="2800" kern="0" dirty="0">
                <a:latin typeface="+mn-lt"/>
              </a:rPr>
              <a:t>	   11637</a:t>
            </a:r>
            <a:endParaRPr lang="en-US" sz="3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Example: American multiplication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American method        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result = 0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for </a:t>
            </a:r>
            <a:r>
              <a:rPr lang="en-CA" dirty="0" err="1" smtClean="0"/>
              <a:t>i</a:t>
            </a:r>
            <a:r>
              <a:rPr lang="en-CA" dirty="0" smtClean="0"/>
              <a:t>=0 to n-1 			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for j=0 to m-1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result=</a:t>
            </a:r>
            <a:r>
              <a:rPr lang="en-CA" dirty="0" err="1" smtClean="0"/>
              <a:t>result+shift</a:t>
            </a:r>
            <a:r>
              <a:rPr lang="en-CA" dirty="0" smtClean="0"/>
              <a:t>(</a:t>
            </a:r>
            <a:r>
              <a:rPr lang="en-CA" dirty="0" err="1" smtClean="0"/>
              <a:t>tableMultipl</a:t>
            </a:r>
            <a:r>
              <a:rPr lang="en-CA" dirty="0" smtClean="0"/>
              <a:t>(x[</a:t>
            </a:r>
            <a:r>
              <a:rPr lang="en-CA" dirty="0" err="1" smtClean="0"/>
              <a:t>i</a:t>
            </a:r>
            <a:r>
              <a:rPr lang="en-CA" dirty="0" smtClean="0"/>
              <a:t>],y[j]),</a:t>
            </a:r>
            <a:r>
              <a:rPr lang="en-CA" dirty="0" err="1" smtClean="0"/>
              <a:t>i+j</a:t>
            </a:r>
            <a:r>
              <a:rPr lang="en-CA" dirty="0" smtClean="0"/>
              <a:t>))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F324B64-2067-4DC1-8438-9F16EFC4B586}" type="slidenum">
              <a:rPr lang="en-US" altLang="en-US" sz="1200">
                <a:latin typeface="+mj-lt"/>
              </a:rPr>
              <a:pPr algn="r">
                <a:defRPr/>
              </a:pPr>
              <a:t>6</a:t>
            </a:fld>
            <a:endParaRPr lang="en-US" altLang="en-US" sz="12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C8459-669A-4ED9-BCEB-332AA7634BA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-79653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theMultTable</a:t>
            </a:r>
            <a:r>
              <a:rPr lang="en-US" dirty="0"/>
              <a:t>= {(0,0):0,(0,1):0,(0,2):0,(0,3):0,(0,4):0,</a:t>
            </a:r>
          </a:p>
          <a:p>
            <a:r>
              <a:rPr lang="en-US" dirty="0"/>
              <a:t>            (0,5):0,(0,6):0,(0,7):0,(0,8):0,(0,9):0,</a:t>
            </a:r>
          </a:p>
          <a:p>
            <a:r>
              <a:rPr lang="en-US" dirty="0"/>
              <a:t>            (1,1):1,(1,2):2,(1,3):3,(1,4):4,</a:t>
            </a:r>
          </a:p>
          <a:p>
            <a:r>
              <a:rPr lang="en-US" dirty="0"/>
              <a:t>            (1,5):5,(1,6):6,(1,7):7,(1,8):8,(1,9):9,</a:t>
            </a:r>
          </a:p>
          <a:p>
            <a:r>
              <a:rPr lang="en-US" dirty="0"/>
              <a:t>            (2,2):4,(2,3):6,(2,4):8,</a:t>
            </a:r>
          </a:p>
          <a:p>
            <a:r>
              <a:rPr lang="en-US" dirty="0"/>
              <a:t>            (2,5):10,(2,6):12,(2,7):14,(2,8):16,(2,9):18,</a:t>
            </a:r>
          </a:p>
          <a:p>
            <a:r>
              <a:rPr lang="en-US" dirty="0"/>
              <a:t>            (3,3):9,(3,4):12,</a:t>
            </a:r>
          </a:p>
          <a:p>
            <a:r>
              <a:rPr lang="en-US" dirty="0"/>
              <a:t>            (3,5):15,(3,6):18,(3,7):21,(3,8):24,(3,9):27,</a:t>
            </a:r>
          </a:p>
          <a:p>
            <a:r>
              <a:rPr lang="en-US" dirty="0"/>
              <a:t>            (4,4):16,</a:t>
            </a:r>
          </a:p>
          <a:p>
            <a:r>
              <a:rPr lang="en-US" dirty="0"/>
              <a:t>            (4,5):20,(4,6):24,(4,7):28,(4,8):32,(4,9):36,</a:t>
            </a:r>
          </a:p>
          <a:p>
            <a:r>
              <a:rPr lang="en-US" dirty="0"/>
              <a:t>            (5,5):25,(5,6):30,(5,7):35,(5,8):40,(5,9):45,</a:t>
            </a:r>
          </a:p>
          <a:p>
            <a:r>
              <a:rPr lang="en-US" dirty="0"/>
              <a:t>            (6,6):36,(6,7):42,(6,8):48,(6,9):54,</a:t>
            </a:r>
          </a:p>
          <a:p>
            <a:r>
              <a:rPr lang="en-US" dirty="0"/>
              <a:t>            (7,7):49,(7,8):56,(7,9):63,</a:t>
            </a:r>
          </a:p>
          <a:p>
            <a:r>
              <a:rPr lang="en-US" dirty="0"/>
              <a:t>            (8,8):64,(8,9):72,</a:t>
            </a:r>
          </a:p>
          <a:p>
            <a:r>
              <a:rPr lang="en-US" dirty="0"/>
              <a:t>            (9,9):81}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multTable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):</a:t>
            </a:r>
          </a:p>
          <a:p>
            <a:r>
              <a:rPr lang="en-US" dirty="0"/>
              <a:t>        if a&gt;b:</a:t>
            </a:r>
          </a:p>
          <a:p>
            <a:r>
              <a:rPr lang="en-US" dirty="0"/>
              <a:t>                </a:t>
            </a:r>
            <a:r>
              <a:rPr lang="en-US" dirty="0" err="1"/>
              <a:t>a,b</a:t>
            </a:r>
            <a:r>
              <a:rPr lang="en-US" dirty="0"/>
              <a:t>=</a:t>
            </a:r>
            <a:r>
              <a:rPr lang="en-US" dirty="0" err="1"/>
              <a:t>b,a</a:t>
            </a:r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theMultTable</a:t>
            </a:r>
            <a:r>
              <a:rPr lang="en-US" dirty="0"/>
              <a:t>[(</a:t>
            </a:r>
            <a:r>
              <a:rPr lang="en-US" dirty="0" err="1"/>
              <a:t>a,b</a:t>
            </a:r>
            <a:r>
              <a:rPr lang="en-US" dirty="0"/>
              <a:t>)]</a:t>
            </a:r>
            <a:endParaRPr lang="tr-TR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99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 module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C8459-669A-4ED9-BCEB-332AA7634BA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"/>
            <a:ext cx="8458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def shift(x,i,j)</a:t>
            </a:r>
            <a:r>
              <a:rPr lang="tr-TR" sz="2400" dirty="0"/>
              <a:t>:</a:t>
            </a:r>
          </a:p>
          <a:p>
            <a:r>
              <a:rPr lang="tr-TR" sz="2400" dirty="0"/>
              <a:t>        return x*10**(i+j)</a:t>
            </a:r>
          </a:p>
          <a:p>
            <a:endParaRPr lang="tr-TR" sz="2400" dirty="0"/>
          </a:p>
          <a:p>
            <a:r>
              <a:rPr lang="tr-TR" sz="2000" dirty="0"/>
              <a:t>#Note: x=amerMult([1,7],[4,5,2]) corresponds to data 71 and 254</a:t>
            </a:r>
          </a:p>
          <a:p>
            <a:r>
              <a:rPr lang="tr-TR" sz="2400" dirty="0">
                <a:solidFill>
                  <a:srgbClr val="FF0000"/>
                </a:solidFill>
              </a:rPr>
              <a:t>def amerMult(a,b):</a:t>
            </a:r>
          </a:p>
          <a:p>
            <a:r>
              <a:rPr lang="tr-TR" sz="2400" dirty="0"/>
              <a:t>        result=0</a:t>
            </a:r>
          </a:p>
          <a:p>
            <a:r>
              <a:rPr lang="tr-TR" sz="2400" dirty="0"/>
              <a:t>        for i in range(len(a)):</a:t>
            </a:r>
          </a:p>
          <a:p>
            <a:r>
              <a:rPr lang="tr-TR" sz="2400" dirty="0"/>
              <a:t>                for j in range(len(b)):</a:t>
            </a:r>
          </a:p>
          <a:p>
            <a:r>
              <a:rPr lang="tr-TR" sz="2400" dirty="0"/>
              <a:t>                        </a:t>
            </a:r>
            <a:r>
              <a:rPr lang="en-US" sz="2400" dirty="0" smtClean="0"/>
              <a:t>r</a:t>
            </a:r>
            <a:r>
              <a:rPr lang="tr-TR" sz="2400" dirty="0" err="1" smtClean="0"/>
              <a:t>esult</a:t>
            </a:r>
            <a:r>
              <a:rPr lang="tr-TR" sz="2400" dirty="0" smtClean="0"/>
              <a:t>=</a:t>
            </a:r>
            <a:r>
              <a:rPr lang="tr-TR" sz="2400" dirty="0" err="1" smtClean="0"/>
              <a:t>result+shift</a:t>
            </a:r>
            <a:r>
              <a:rPr lang="tr-TR" sz="2400" dirty="0" smtClean="0"/>
              <a:t>(</a:t>
            </a:r>
            <a:r>
              <a:rPr lang="tr-TR" sz="2400" dirty="0" err="1" smtClean="0"/>
              <a:t>multTable</a:t>
            </a:r>
            <a:r>
              <a:rPr lang="tr-TR" sz="2400" dirty="0" smtClean="0"/>
              <a:t>(a[i</a:t>
            </a:r>
            <a:r>
              <a:rPr lang="tr-TR" sz="2400" dirty="0"/>
              <a:t>],b[j]),i,j)</a:t>
            </a:r>
          </a:p>
          <a:p>
            <a:r>
              <a:rPr lang="tr-TR" sz="2400" dirty="0"/>
              <a:t>        return result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869287"/>
            <a:ext cx="518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&gt;&gt;&gt; from </a:t>
            </a:r>
            <a:r>
              <a:rPr lang="en-US" sz="2800" dirty="0" err="1">
                <a:solidFill>
                  <a:srgbClr val="00B050"/>
                </a:solidFill>
              </a:rPr>
              <a:t>myLib</a:t>
            </a:r>
            <a:r>
              <a:rPr lang="en-US" sz="2800" dirty="0">
                <a:solidFill>
                  <a:srgbClr val="00B050"/>
                </a:solidFill>
              </a:rPr>
              <a:t> import *</a:t>
            </a:r>
          </a:p>
          <a:p>
            <a:r>
              <a:rPr lang="en-US" sz="2800" dirty="0">
                <a:solidFill>
                  <a:srgbClr val="00B050"/>
                </a:solidFill>
              </a:rPr>
              <a:t>&gt;&gt;&gt; x=</a:t>
            </a:r>
            <a:r>
              <a:rPr lang="en-US" sz="2800" dirty="0" err="1">
                <a:solidFill>
                  <a:srgbClr val="00B050"/>
                </a:solidFill>
              </a:rPr>
              <a:t>amerMult</a:t>
            </a:r>
            <a:r>
              <a:rPr lang="en-US" sz="2800" dirty="0">
                <a:solidFill>
                  <a:srgbClr val="00B050"/>
                </a:solidFill>
              </a:rPr>
              <a:t>([7,1],[3,5,2])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&gt;&gt;&gt; x</a:t>
            </a:r>
          </a:p>
          <a:p>
            <a:r>
              <a:rPr lang="en-US" sz="2800" dirty="0">
                <a:solidFill>
                  <a:srgbClr val="00B050"/>
                </a:solidFill>
              </a:rPr>
              <a:t>4301</a:t>
            </a:r>
            <a:endParaRPr lang="tr-TR" sz="28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5105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r>
              <a:rPr lang="tr-TR" i="1" dirty="0" err="1"/>
              <a:t>for</a:t>
            </a:r>
            <a:r>
              <a:rPr lang="tr-TR" i="1" dirty="0"/>
              <a:t> i in </a:t>
            </a:r>
            <a:r>
              <a:rPr lang="tr-TR" i="1" dirty="0" err="1" smtClean="0"/>
              <a:t>range</a:t>
            </a:r>
            <a:r>
              <a:rPr lang="tr-TR" i="1" dirty="0" smtClean="0"/>
              <a:t>(</a:t>
            </a:r>
            <a:r>
              <a:rPr lang="en-US" i="1" dirty="0" smtClean="0"/>
              <a:t>n</a:t>
            </a:r>
            <a:r>
              <a:rPr lang="tr-TR" i="1" dirty="0" smtClean="0"/>
              <a:t>):</a:t>
            </a:r>
            <a:r>
              <a:rPr lang="en-US" i="1" dirty="0" smtClean="0"/>
              <a:t>  </a:t>
            </a:r>
            <a:r>
              <a:rPr lang="en-US" dirty="0" smtClean="0"/>
              <a:t>is equivalent to</a:t>
            </a:r>
          </a:p>
          <a:p>
            <a:r>
              <a:rPr lang="tr-TR" i="1" dirty="0" err="1"/>
              <a:t>for</a:t>
            </a:r>
            <a:r>
              <a:rPr lang="tr-TR" i="1" dirty="0"/>
              <a:t> i in </a:t>
            </a:r>
            <a:r>
              <a:rPr lang="tr-TR" i="1" dirty="0" err="1" smtClean="0"/>
              <a:t>range</a:t>
            </a:r>
            <a:r>
              <a:rPr lang="tr-TR" i="1" dirty="0" smtClean="0"/>
              <a:t>(</a:t>
            </a:r>
            <a:r>
              <a:rPr lang="en-US" i="1" dirty="0" smtClean="0"/>
              <a:t>0,n</a:t>
            </a:r>
            <a:r>
              <a:rPr lang="tr-TR" i="1" dirty="0" smtClean="0"/>
              <a:t>):</a:t>
            </a:r>
            <a:endParaRPr lang="en-US" dirty="0"/>
          </a:p>
          <a:p>
            <a:endParaRPr lang="en-US" dirty="0" smtClean="0"/>
          </a:p>
          <a:p>
            <a:r>
              <a:rPr lang="en-US" i="1" dirty="0"/>
              <a:t>f</a:t>
            </a:r>
            <a:r>
              <a:rPr lang="en-US" i="1" dirty="0" smtClean="0"/>
              <a:t>or </a:t>
            </a:r>
            <a:r>
              <a:rPr lang="en-US" i="1" dirty="0" err="1" smtClean="0"/>
              <a:t>i</a:t>
            </a:r>
            <a:r>
              <a:rPr lang="en-US" i="1" dirty="0" smtClean="0"/>
              <a:t> in range(3,7):</a:t>
            </a:r>
          </a:p>
          <a:p>
            <a:endParaRPr lang="en-US" i="1" dirty="0"/>
          </a:p>
          <a:p>
            <a:r>
              <a:rPr lang="en-US" i="1" dirty="0"/>
              <a:t>f</a:t>
            </a:r>
            <a:r>
              <a:rPr lang="en-US" i="1" dirty="0" smtClean="0"/>
              <a:t>or </a:t>
            </a:r>
            <a:r>
              <a:rPr lang="en-US" i="1" dirty="0" err="1" smtClean="0"/>
              <a:t>i</a:t>
            </a:r>
            <a:r>
              <a:rPr lang="en-US" i="1" dirty="0" smtClean="0"/>
              <a:t> in range(2,10,2)     2,4,6,8</a:t>
            </a:r>
          </a:p>
          <a:p>
            <a:pPr lvl="1"/>
            <a:r>
              <a:rPr lang="en-US" i="1" dirty="0" smtClean="0"/>
              <a:t>list(range(2,10,2)) generates [2,4,6,8] </a:t>
            </a:r>
          </a:p>
          <a:p>
            <a:pPr lvl="1"/>
            <a:r>
              <a:rPr lang="en-US" i="1" dirty="0" smtClean="0"/>
              <a:t>list(range(5,0,-1)) </a:t>
            </a:r>
            <a:r>
              <a:rPr lang="en-US" i="1" dirty="0"/>
              <a:t>generates </a:t>
            </a:r>
            <a:r>
              <a:rPr lang="en-US" i="1" dirty="0" smtClean="0"/>
              <a:t>[5,4,3,2,1]</a:t>
            </a:r>
          </a:p>
          <a:p>
            <a:pPr marL="344487" lvl="1" indent="0">
              <a:buNone/>
            </a:pPr>
            <a:endParaRPr lang="en-US" i="1" dirty="0"/>
          </a:p>
          <a:p>
            <a:pPr marL="344487" lvl="1" indent="0">
              <a:buNone/>
            </a:pPr>
            <a:r>
              <a:rPr lang="en-US" i="1" dirty="0" smtClean="0"/>
              <a:t>range(</a:t>
            </a:r>
            <a:r>
              <a:rPr lang="en-US" i="1" dirty="0" err="1" smtClean="0"/>
              <a:t>start,stop,step</a:t>
            </a:r>
            <a:r>
              <a:rPr lang="en-US" i="1" dirty="0" smtClean="0"/>
              <a:t>) </a:t>
            </a:r>
            <a:endParaRPr lang="en-US" i="1" dirty="0"/>
          </a:p>
          <a:p>
            <a:pPr lvl="1"/>
            <a:endParaRPr lang="tr-T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C8459-669A-4ED9-BCEB-332AA7634BA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2590800"/>
            <a:ext cx="990600" cy="4572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28194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Does not include n; up to n-1 !!!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2733</TotalTime>
  <Words>763</Words>
  <Application>Microsoft Office PowerPoint</Application>
  <PresentationFormat>On-screen Show (4:3)</PresentationFormat>
  <Paragraphs>254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Edge</vt:lpstr>
      <vt:lpstr>Equation</vt:lpstr>
      <vt:lpstr>Lecture 2c Algorithms 2</vt:lpstr>
      <vt:lpstr>PowerPoint Presentation</vt:lpstr>
      <vt:lpstr>Example 2: Integer multiplication</vt:lpstr>
      <vt:lpstr>Example: American multiplication</vt:lpstr>
      <vt:lpstr>Example: American multiplication</vt:lpstr>
      <vt:lpstr>Example: American multiplication</vt:lpstr>
      <vt:lpstr>PowerPoint Presentation</vt:lpstr>
      <vt:lpstr>PowerPoint Presentation</vt:lpstr>
      <vt:lpstr>for</vt:lpstr>
      <vt:lpstr>Example: American multiplication</vt:lpstr>
      <vt:lpstr>Recall: Elementary operation</vt:lpstr>
      <vt:lpstr>Example: British multiplication</vt:lpstr>
      <vt:lpstr>Example: British multiplication</vt:lpstr>
      <vt:lpstr>Multiplication through addition</vt:lpstr>
      <vt:lpstr>Multiplication through addition</vt:lpstr>
      <vt:lpstr>Russian multiplication</vt:lpstr>
      <vt:lpstr>Russian multiplication</vt:lpstr>
      <vt:lpstr>Russian multiplication</vt:lpstr>
      <vt:lpstr>Russian multiplication </vt:lpstr>
      <vt:lpstr>Russian multiplication</vt:lpstr>
      <vt:lpstr>Python implementation - function</vt:lpstr>
      <vt:lpstr>Python implementation - execution</vt:lpstr>
      <vt:lpstr>Russian multiplication</vt:lpstr>
      <vt:lpstr>Efficiency of Multiplication Methods</vt:lpstr>
      <vt:lpstr>In Assignment 1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187</cp:revision>
  <dcterms:created xsi:type="dcterms:W3CDTF">2004-05-04T15:13:55Z</dcterms:created>
  <dcterms:modified xsi:type="dcterms:W3CDTF">2013-03-05T07:18:45Z</dcterms:modified>
</cp:coreProperties>
</file>