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98" r:id="rId2"/>
    <p:sldId id="382" r:id="rId3"/>
    <p:sldId id="397" r:id="rId4"/>
    <p:sldId id="398" r:id="rId5"/>
    <p:sldId id="399" r:id="rId6"/>
    <p:sldId id="400" r:id="rId7"/>
    <p:sldId id="413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AAD294-55AB-43A7-807B-2A2E2815A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7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4558EF25-6F5E-45DF-AC10-845189625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4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2AA40-8972-4366-B80F-59A789BDE7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F7B82-07BB-40C3-B662-AFD775A0E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E407A-315F-4281-BC93-E000BC2E04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C8459-669A-4ED9-BCEB-332AA7634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DE71A-3216-4C88-AC16-BB2DB2F14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CF0B6-4EF4-423B-A291-91D00467B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54475-9489-4C3C-B0DD-8BC530302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E9CB8-DE73-4F31-8699-C93160714E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EC91D-4892-4380-8EC3-8933C8B629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579D1-7400-4B27-AA53-FE4AAB3176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004B8-E6AC-4244-97C3-A3C511EF79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2CB036D1-053E-4A5C-8E68-D459D2F04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28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3589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Lecture 4a</a:t>
            </a:r>
            <a:br>
              <a:rPr lang="en-US" dirty="0" smtClean="0"/>
            </a:br>
            <a:r>
              <a:rPr lang="en-US" dirty="0" smtClean="0"/>
              <a:t>One last example</a:t>
            </a:r>
            <a:br>
              <a:rPr lang="en-US" dirty="0" smtClean="0"/>
            </a:br>
            <a:r>
              <a:rPr lang="en-US" dirty="0" smtClean="0"/>
              <a:t>Calculating polynomials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3: Calculating the value of a Polynomial</a:t>
            </a:r>
            <a:endParaRPr 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r>
              <a:rPr lang="en-CA" dirty="0" smtClean="0"/>
              <a:t>A polynomial of power n:</a:t>
            </a:r>
          </a:p>
          <a:p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     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		where  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We’ll see that</a:t>
            </a:r>
          </a:p>
          <a:p>
            <a:r>
              <a:rPr lang="en-CA" dirty="0" smtClean="0"/>
              <a:t>Standard method [</a:t>
            </a:r>
            <a:r>
              <a:rPr lang="en-CA" dirty="0" smtClean="0">
                <a:cs typeface="Arial" charset="0"/>
              </a:rPr>
              <a:t>≈n</a:t>
            </a:r>
            <a:r>
              <a:rPr lang="en-CA" baseline="30000" dirty="0" smtClean="0">
                <a:cs typeface="Arial" charset="0"/>
              </a:rPr>
              <a:t>2</a:t>
            </a:r>
            <a:r>
              <a:rPr lang="en-CA" dirty="0" smtClean="0">
                <a:cs typeface="Arial" charset="0"/>
              </a:rPr>
              <a:t>/2 </a:t>
            </a:r>
            <a:r>
              <a:rPr lang="en-CA" dirty="0" err="1" smtClean="0">
                <a:cs typeface="Arial" charset="0"/>
              </a:rPr>
              <a:t>mult</a:t>
            </a:r>
            <a:r>
              <a:rPr lang="en-CA" dirty="0" smtClean="0">
                <a:cs typeface="Arial" charset="0"/>
              </a:rPr>
              <a:t>.+ n add] </a:t>
            </a:r>
            <a:r>
              <a:rPr lang="en-CA" dirty="0" smtClean="0">
                <a:solidFill>
                  <a:srgbClr val="C00000"/>
                </a:solidFill>
              </a:rPr>
              <a:t>O(n</a:t>
            </a:r>
            <a:r>
              <a:rPr lang="en-CA" baseline="30000" dirty="0" smtClean="0">
                <a:solidFill>
                  <a:srgbClr val="C00000"/>
                </a:solidFill>
              </a:rPr>
              <a:t>2</a:t>
            </a:r>
            <a:r>
              <a:rPr lang="en-CA" dirty="0" smtClean="0">
                <a:solidFill>
                  <a:srgbClr val="C00000"/>
                </a:solidFill>
              </a:rPr>
              <a:t>)</a:t>
            </a:r>
            <a:endParaRPr lang="en-CA" dirty="0" smtClean="0">
              <a:cs typeface="Arial" charset="0"/>
            </a:endParaRPr>
          </a:p>
          <a:p>
            <a:r>
              <a:rPr lang="en-CA" dirty="0" smtClean="0"/>
              <a:t>Horner’s method [n </a:t>
            </a:r>
            <a:r>
              <a:rPr lang="en-CA" dirty="0" err="1" smtClean="0"/>
              <a:t>mult</a:t>
            </a:r>
            <a:r>
              <a:rPr lang="en-CA" dirty="0" smtClean="0"/>
              <a:t>.+ n add]	    </a:t>
            </a:r>
            <a:r>
              <a:rPr lang="en-CA" dirty="0" smtClean="0">
                <a:solidFill>
                  <a:srgbClr val="C00000"/>
                </a:solidFill>
              </a:rPr>
              <a:t>O(n)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A09B9D-FEEB-4B6E-9561-063DE78D28D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124200"/>
            <a:ext cx="12192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81200"/>
            <a:ext cx="67627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Standard method</a:t>
            </a:r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y = a[0]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for </a:t>
            </a:r>
            <a:r>
              <a:rPr lang="en-CA" dirty="0" err="1" smtClean="0"/>
              <a:t>i</a:t>
            </a:r>
            <a:r>
              <a:rPr lang="en-CA" dirty="0" smtClean="0"/>
              <a:t> in range(1, n+1):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	y += a[</a:t>
            </a:r>
            <a:r>
              <a:rPr lang="en-CA" dirty="0" err="1" smtClean="0"/>
              <a:t>i</a:t>
            </a:r>
            <a:r>
              <a:rPr lang="en-CA" dirty="0" smtClean="0"/>
              <a:t>]*</a:t>
            </a:r>
            <a:r>
              <a:rPr lang="en-CA" dirty="0" err="1" smtClean="0"/>
              <a:t>exp</a:t>
            </a:r>
            <a:r>
              <a:rPr lang="en-CA" dirty="0" smtClean="0"/>
              <a:t>(</a:t>
            </a:r>
            <a:r>
              <a:rPr lang="en-CA" dirty="0" err="1" smtClean="0"/>
              <a:t>x,i</a:t>
            </a:r>
            <a:r>
              <a:rPr lang="en-CA" dirty="0" smtClean="0"/>
              <a:t>)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n additions +                     multiplications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n additions + n</a:t>
            </a:r>
            <a:r>
              <a:rPr lang="en-CA" baseline="30000" dirty="0" smtClean="0"/>
              <a:t>2</a:t>
            </a:r>
            <a:r>
              <a:rPr lang="en-CA" dirty="0" smtClean="0"/>
              <a:t>/2 multiplications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C00000"/>
                </a:solidFill>
              </a:rPr>
              <a:t>O(n</a:t>
            </a:r>
            <a:r>
              <a:rPr lang="en-CA" baseline="30000" dirty="0" smtClean="0">
                <a:solidFill>
                  <a:srgbClr val="C00000"/>
                </a:solidFill>
              </a:rPr>
              <a:t>2</a:t>
            </a:r>
            <a:r>
              <a:rPr lang="en-CA" dirty="0" smtClean="0">
                <a:solidFill>
                  <a:srgbClr val="C00000"/>
                </a:solidFill>
              </a:rPr>
              <a:t>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2E918B-7E60-4848-8F9C-DADBB0BB0D1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267200"/>
            <a:ext cx="1885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2895600" y="3048000"/>
            <a:ext cx="2286000" cy="990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5094668" y="3755611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3333CC"/>
                </a:solidFill>
              </a:rPr>
              <a:t>1 multiplication</a:t>
            </a:r>
            <a:endParaRPr lang="tr-TR" dirty="0">
              <a:solidFill>
                <a:srgbClr val="3333CC"/>
              </a:solidFill>
            </a:endParaRPr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 flipV="1">
            <a:off x="3429000" y="2286000"/>
            <a:ext cx="167640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105400" y="1995488"/>
            <a:ext cx="251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3333CC"/>
                </a:solidFill>
              </a:rPr>
              <a:t>i-1 multiplications</a:t>
            </a:r>
            <a:endParaRPr lang="tr-TR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exp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	</a:t>
            </a:r>
            <a:r>
              <a:rPr lang="en-CA" dirty="0" err="1" smtClean="0"/>
              <a:t>exp</a:t>
            </a:r>
            <a:r>
              <a:rPr lang="en-CA" dirty="0" smtClean="0"/>
              <a:t>(</a:t>
            </a:r>
            <a:r>
              <a:rPr lang="en-CA" dirty="0" err="1" smtClean="0"/>
              <a:t>x,n</a:t>
            </a:r>
            <a:r>
              <a:rPr lang="en-CA" dirty="0" smtClean="0"/>
              <a:t>) = </a:t>
            </a:r>
            <a:r>
              <a:rPr lang="en-CA" dirty="0" err="1" smtClean="0"/>
              <a:t>x</a:t>
            </a:r>
            <a:r>
              <a:rPr lang="en-CA" baseline="30000" dirty="0" err="1" smtClean="0"/>
              <a:t>n</a:t>
            </a:r>
            <a:endParaRPr lang="en-CA" baseline="30000" dirty="0" smtClean="0"/>
          </a:p>
          <a:p>
            <a:pPr>
              <a:buFont typeface="Wingdings" pitchFamily="2" charset="2"/>
              <a:buNone/>
            </a:pPr>
            <a:endParaRPr lang="en-CA" baseline="30000" dirty="0" smtClean="0"/>
          </a:p>
          <a:p>
            <a:pPr>
              <a:buFont typeface="Wingdings" pitchFamily="2" charset="2"/>
              <a:buNone/>
            </a:pPr>
            <a:r>
              <a:rPr lang="en-CA" baseline="30000" dirty="0" smtClean="0"/>
              <a:t>	</a:t>
            </a:r>
            <a:r>
              <a:rPr lang="en-CA" dirty="0" smtClean="0"/>
              <a:t>y = x</a:t>
            </a:r>
            <a:endParaRPr lang="en-CA" baseline="30000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	for </a:t>
            </a:r>
            <a:r>
              <a:rPr lang="en-CA" dirty="0" err="1" smtClean="0"/>
              <a:t>i</a:t>
            </a:r>
            <a:r>
              <a:rPr lang="en-CA" dirty="0" smtClean="0"/>
              <a:t> in range(n-1):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	y *= x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	(n-1) multiplications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5069F5-E19A-439F-89F2-7F9092155AB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Horner’s algorithm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y =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y = …((a</a:t>
            </a:r>
            <a:r>
              <a:rPr lang="en-CA" baseline="-25000" dirty="0" smtClean="0"/>
              <a:t>n</a:t>
            </a:r>
            <a:r>
              <a:rPr lang="en-CA" dirty="0" smtClean="0"/>
              <a:t>)x+a</a:t>
            </a:r>
            <a:r>
              <a:rPr lang="en-CA" baseline="-25000" dirty="0" smtClean="0"/>
              <a:t>n-1</a:t>
            </a:r>
            <a:r>
              <a:rPr lang="en-CA" dirty="0" smtClean="0"/>
              <a:t>)x+…+)x+a</a:t>
            </a:r>
            <a:r>
              <a:rPr lang="en-CA" baseline="-25000" dirty="0" smtClean="0"/>
              <a:t>2</a:t>
            </a:r>
            <a:r>
              <a:rPr lang="en-CA" dirty="0" smtClean="0"/>
              <a:t>)x+a</a:t>
            </a:r>
            <a:r>
              <a:rPr lang="en-CA" baseline="-25000" dirty="0" smtClean="0"/>
              <a:t>1</a:t>
            </a:r>
            <a:r>
              <a:rPr lang="en-CA" dirty="0" smtClean="0"/>
              <a:t>)x+a</a:t>
            </a:r>
            <a:r>
              <a:rPr lang="en-CA" baseline="-25000" dirty="0" smtClean="0"/>
              <a:t>0</a:t>
            </a:r>
          </a:p>
          <a:p>
            <a:pPr>
              <a:buFont typeface="Wingdings" pitchFamily="2" charset="2"/>
              <a:buNone/>
            </a:pPr>
            <a:endParaRPr lang="en-CA" baseline="-25000" dirty="0"/>
          </a:p>
          <a:p>
            <a:pPr>
              <a:buFont typeface="Wingdings" pitchFamily="2" charset="2"/>
              <a:buNone/>
            </a:pPr>
            <a:endParaRPr lang="en-CA" baseline="-25000" dirty="0" smtClean="0"/>
          </a:p>
          <a:p>
            <a:pPr>
              <a:buFont typeface="Wingdings" pitchFamily="2" charset="2"/>
              <a:buNone/>
            </a:pPr>
            <a:endParaRPr lang="en-CA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91217-B1E2-4878-A445-338E8D89051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60960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Horner’s algorithm</a:t>
            </a:r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y = a[n]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for </a:t>
            </a:r>
            <a:r>
              <a:rPr lang="en-CA" dirty="0" err="1" smtClean="0"/>
              <a:t>i</a:t>
            </a:r>
            <a:r>
              <a:rPr lang="en-CA" dirty="0" smtClean="0"/>
              <a:t> in range(n-1,-1,-1):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y = y*x + a[</a:t>
            </a:r>
            <a:r>
              <a:rPr lang="en-CA" dirty="0" err="1" smtClean="0"/>
              <a:t>i</a:t>
            </a:r>
            <a:r>
              <a:rPr lang="en-CA" dirty="0" smtClean="0"/>
              <a:t>]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n [additions, multiplications]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C00000"/>
                </a:solidFill>
              </a:rPr>
              <a:t>O(n)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C8AF49-2E8D-4A05-993D-FAF4B3656B2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51" y="3200400"/>
            <a:ext cx="2133600" cy="107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130" y="5486400"/>
            <a:ext cx="78818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00B050"/>
                </a:solidFill>
              </a:rPr>
              <a:t>Recall that the </a:t>
            </a:r>
            <a:r>
              <a:rPr lang="en-CA" sz="2800" dirty="0">
                <a:solidFill>
                  <a:srgbClr val="00B050"/>
                </a:solidFill>
              </a:rPr>
              <a:t>standard algorithm </a:t>
            </a:r>
            <a:r>
              <a:rPr lang="en-CA" sz="2800" dirty="0" smtClean="0">
                <a:solidFill>
                  <a:srgbClr val="00B050"/>
                </a:solidFill>
              </a:rPr>
              <a:t>was </a:t>
            </a:r>
            <a:r>
              <a:rPr lang="en-CA" sz="2800" dirty="0" smtClean="0">
                <a:solidFill>
                  <a:srgbClr val="C00000"/>
                </a:solidFill>
              </a:rPr>
              <a:t>O(n</a:t>
            </a:r>
            <a:r>
              <a:rPr lang="en-CA" sz="2800" baseline="30000" dirty="0" smtClean="0">
                <a:solidFill>
                  <a:srgbClr val="C00000"/>
                </a:solidFill>
              </a:rPr>
              <a:t>2</a:t>
            </a:r>
            <a:r>
              <a:rPr lang="en-CA" sz="2800" dirty="0" smtClean="0">
                <a:solidFill>
                  <a:srgbClr val="C00000"/>
                </a:solidFill>
              </a:rPr>
              <a:t>)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CA" sz="2800" dirty="0" smtClean="0"/>
              <a:t> 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# a is a list of indexes</a:t>
            </a:r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horner</a:t>
            </a:r>
            <a:r>
              <a:rPr lang="en-US" sz="2400" dirty="0"/>
              <a:t>(</a:t>
            </a:r>
            <a:r>
              <a:rPr lang="en-US" sz="2400" dirty="0" err="1"/>
              <a:t>a,x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     n=</a:t>
            </a:r>
            <a:r>
              <a:rPr lang="en-US" sz="2400" dirty="0" err="1"/>
              <a:t>len</a:t>
            </a:r>
            <a:r>
              <a:rPr lang="en-US" sz="2400" dirty="0"/>
              <a:t>(a)-1</a:t>
            </a:r>
          </a:p>
          <a:p>
            <a:pPr marL="0" indent="0">
              <a:buNone/>
            </a:pPr>
            <a:r>
              <a:rPr lang="en-US" sz="2400" dirty="0"/>
              <a:t>        y = a[n]</a:t>
            </a:r>
          </a:p>
          <a:p>
            <a:pPr marL="0" indent="0">
              <a:buNone/>
            </a:pPr>
            <a:r>
              <a:rPr lang="en-US" sz="2400" dirty="0"/>
              <a:t>        for </a:t>
            </a:r>
            <a:r>
              <a:rPr lang="en-US" sz="2400" dirty="0" err="1"/>
              <a:t>i</a:t>
            </a:r>
            <a:r>
              <a:rPr lang="en-US" sz="2400" dirty="0"/>
              <a:t> in range(n-1,-1,-1):</a:t>
            </a:r>
          </a:p>
          <a:p>
            <a:pPr marL="0" indent="0">
              <a:buNone/>
            </a:pPr>
            <a:r>
              <a:rPr lang="en-US" sz="2400" dirty="0"/>
              <a:t>                y = y*x + a[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    </a:t>
            </a:r>
            <a:r>
              <a:rPr lang="en-US" sz="2400" dirty="0"/>
              <a:t>return y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&gt;&gt;&gt; from </a:t>
            </a:r>
            <a:r>
              <a:rPr lang="en-US" sz="2400" dirty="0" err="1">
                <a:solidFill>
                  <a:srgbClr val="00B050"/>
                </a:solidFill>
              </a:rPr>
              <a:t>myLib</a:t>
            </a:r>
            <a:r>
              <a:rPr lang="en-US" sz="2400" dirty="0">
                <a:solidFill>
                  <a:srgbClr val="00B050"/>
                </a:solidFill>
              </a:rPr>
              <a:t> 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&gt;&gt;&gt; a=[4,-2,1,2]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&gt;&gt;&gt; res=</a:t>
            </a:r>
            <a:r>
              <a:rPr lang="en-US" sz="2400" dirty="0" err="1">
                <a:solidFill>
                  <a:srgbClr val="00B050"/>
                </a:solidFill>
              </a:rPr>
              <a:t>horner</a:t>
            </a:r>
            <a:r>
              <a:rPr lang="en-US" sz="2400" dirty="0">
                <a:solidFill>
                  <a:srgbClr val="00B050"/>
                </a:solidFill>
              </a:rPr>
              <a:t>(a,5)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&gt;&gt;&gt; res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269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CC8459-669A-4ED9-BCEB-332AA7634BA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10200" y="4495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3</a:t>
            </a:r>
            <a:r>
              <a:rPr lang="en-US" dirty="0" smtClean="0"/>
              <a:t>+x</a:t>
            </a:r>
            <a:r>
              <a:rPr lang="en-US" baseline="30000" dirty="0"/>
              <a:t>2</a:t>
            </a:r>
            <a:r>
              <a:rPr lang="en-US" dirty="0" smtClean="0"/>
              <a:t>-2x+4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10200" y="6858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Horner is in myLab3.py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8635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3081</TotalTime>
  <Words>138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Edge</vt:lpstr>
      <vt:lpstr>Lecture 4a One last example Calculating polynomials</vt:lpstr>
      <vt:lpstr>Example 3: Calculating the value of a Polynomial</vt:lpstr>
      <vt:lpstr>Standard method</vt:lpstr>
      <vt:lpstr>exp</vt:lpstr>
      <vt:lpstr>Horner’s algorithm</vt:lpstr>
      <vt:lpstr>Horner’s algorithm</vt:lpstr>
      <vt:lpstr>PowerPoint Presentation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 Kratchanov</cp:lastModifiedBy>
  <cp:revision>189</cp:revision>
  <dcterms:created xsi:type="dcterms:W3CDTF">2004-05-04T15:13:55Z</dcterms:created>
  <dcterms:modified xsi:type="dcterms:W3CDTF">2013-03-11T09:45:11Z</dcterms:modified>
</cp:coreProperties>
</file>