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57"/>
  </p:notesMasterIdLst>
  <p:handoutMasterIdLst>
    <p:handoutMasterId r:id="rId58"/>
  </p:handoutMasterIdLst>
  <p:sldIdLst>
    <p:sldId id="298" r:id="rId2"/>
    <p:sldId id="365" r:id="rId3"/>
    <p:sldId id="400" r:id="rId4"/>
    <p:sldId id="436" r:id="rId5"/>
    <p:sldId id="410" r:id="rId6"/>
    <p:sldId id="437" r:id="rId7"/>
    <p:sldId id="452" r:id="rId8"/>
    <p:sldId id="453" r:id="rId9"/>
    <p:sldId id="411" r:id="rId10"/>
    <p:sldId id="454" r:id="rId11"/>
    <p:sldId id="412" r:id="rId12"/>
    <p:sldId id="419" r:id="rId13"/>
    <p:sldId id="426" r:id="rId14"/>
    <p:sldId id="413" r:id="rId15"/>
    <p:sldId id="456" r:id="rId16"/>
    <p:sldId id="455" r:id="rId17"/>
    <p:sldId id="415" r:id="rId18"/>
    <p:sldId id="418" r:id="rId19"/>
    <p:sldId id="438" r:id="rId20"/>
    <p:sldId id="439" r:id="rId21"/>
    <p:sldId id="440" r:id="rId22"/>
    <p:sldId id="441" r:id="rId23"/>
    <p:sldId id="442" r:id="rId24"/>
    <p:sldId id="443" r:id="rId25"/>
    <p:sldId id="459" r:id="rId26"/>
    <p:sldId id="460" r:id="rId27"/>
    <p:sldId id="480" r:id="rId28"/>
    <p:sldId id="461" r:id="rId29"/>
    <p:sldId id="462" r:id="rId30"/>
    <p:sldId id="366" r:id="rId31"/>
    <p:sldId id="447" r:id="rId32"/>
    <p:sldId id="264" r:id="rId33"/>
    <p:sldId id="316" r:id="rId34"/>
    <p:sldId id="372" r:id="rId35"/>
    <p:sldId id="315" r:id="rId36"/>
    <p:sldId id="317" r:id="rId37"/>
    <p:sldId id="448" r:id="rId38"/>
    <p:sldId id="318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79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DAA600"/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3FEF84-4B2C-4654-8575-41300A8F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fld id="{0AC3CBF1-D51F-41CB-AC42-5EC2780C5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1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C61E1-F842-42B0-85A6-3407CC10C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088E-4C67-484A-857C-AB8522F06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9B2E-41C4-4105-9970-DB6651A1A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E2DB9-1041-4185-BCD9-790A047FC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A8B38-8449-458F-BBCA-D39630077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AC63-D820-45A6-A754-99CA7BE301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2AC52-AE12-4341-BC2B-0835F76A4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DC40-5CEC-4BE7-BA93-4E74E4735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455F-0044-4010-94BD-49DE86DCB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7BCCD-8108-4E10-A7CF-3AB988E30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F1FF4-FD1A-4800-ACFE-BE6B84487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E8B98F8B-2F6D-4FAE-9285-3FC3E8E6B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28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</a:t>
            </a:r>
            <a:r>
              <a:rPr lang="en-US" dirty="0" smtClean="0"/>
              <a:t>4b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Problems and Algorithms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decision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subset of </a:t>
            </a:r>
            <a:r>
              <a:rPr lang="en-US" i="1" dirty="0"/>
              <a:t>X, D</a:t>
            </a:r>
            <a:r>
              <a:rPr lang="en-US" i="1" dirty="0">
                <a:sym typeface="Symbol"/>
              </a:rPr>
              <a:t></a:t>
            </a:r>
            <a:r>
              <a:rPr lang="en-US" i="1" dirty="0"/>
              <a:t>X</a:t>
            </a:r>
            <a:r>
              <a:rPr lang="en-US" dirty="0"/>
              <a:t> (equivalently, a function </a:t>
            </a:r>
            <a:r>
              <a:rPr lang="en-US" i="1" dirty="0"/>
              <a:t>D: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{0,1}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function problem </a:t>
            </a:r>
            <a:r>
              <a:rPr lang="en-US" dirty="0"/>
              <a:t>is a function </a:t>
            </a:r>
            <a:r>
              <a:rPr lang="en-US" i="1" dirty="0"/>
              <a:t>f: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 </a:t>
            </a:r>
            <a:r>
              <a:rPr lang="en-US" b="1" u="sng" dirty="0">
                <a:solidFill>
                  <a:srgbClr val="FF0000"/>
                </a:solidFill>
              </a:rPr>
              <a:t>search problem </a:t>
            </a:r>
            <a:r>
              <a:rPr lang="en-US" dirty="0"/>
              <a:t>is a relation </a:t>
            </a:r>
            <a:r>
              <a:rPr lang="en-US" i="1" dirty="0"/>
              <a:t>S: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 (i.e., a function </a:t>
            </a:r>
            <a:r>
              <a:rPr lang="en-US" i="1" dirty="0"/>
              <a:t>S: </a:t>
            </a:r>
            <a:r>
              <a:rPr lang="en-US" i="1" dirty="0" err="1"/>
              <a:t>X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Pow</a:t>
            </a:r>
            <a:r>
              <a:rPr lang="en-US" i="1" dirty="0"/>
              <a:t>(Y)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is a search problem, with an additional real-valued function </a:t>
            </a:r>
            <a:r>
              <a:rPr lang="en-US" i="1" dirty="0" err="1"/>
              <a:t>eval</a:t>
            </a:r>
            <a:r>
              <a:rPr lang="en-US" i="1" dirty="0"/>
              <a:t>: S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R </a:t>
            </a:r>
            <a:r>
              <a:rPr lang="en-US" dirty="0"/>
              <a:t>added.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5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530725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Search problems</a:t>
            </a:r>
          </a:p>
          <a:p>
            <a:pPr>
              <a:buNone/>
            </a:pPr>
            <a:r>
              <a:rPr lang="en-US" sz="2400" dirty="0" smtClean="0"/>
              <a:t>Assume that sets X and Y are given as well as a relation S: X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Y, S</a:t>
            </a:r>
            <a:r>
              <a:rPr lang="en-US" sz="2400" dirty="0" smtClean="0">
                <a:sym typeface="Symbol" pitchFamily="18" charset="2"/>
              </a:rPr>
              <a:t></a:t>
            </a:r>
            <a:r>
              <a:rPr lang="en-US" sz="2400" dirty="0" smtClean="0"/>
              <a:t>X</a:t>
            </a:r>
            <a:r>
              <a:rPr lang="en-US" sz="2400" dirty="0" smtClean="0">
                <a:sym typeface="Symbol" pitchFamily="18" charset="2"/>
              </a:rPr>
              <a:t></a:t>
            </a:r>
            <a:r>
              <a:rPr lang="en-US" sz="2400" dirty="0" smtClean="0"/>
              <a:t>Y is somehow specified. For </a:t>
            </a:r>
            <a:r>
              <a:rPr lang="en-US" sz="2400" dirty="0" err="1" smtClean="0"/>
              <a:t>x</a:t>
            </a:r>
            <a:r>
              <a:rPr lang="en-US" sz="2400" dirty="0" err="1" smtClean="0">
                <a:sym typeface="Symbol" pitchFamily="18" charset="2"/>
              </a:rPr>
              <a:t></a:t>
            </a:r>
            <a:r>
              <a:rPr lang="en-US" sz="2400" dirty="0" err="1" smtClean="0"/>
              <a:t>X</a:t>
            </a:r>
            <a:r>
              <a:rPr lang="en-US" sz="2400" dirty="0" smtClean="0"/>
              <a:t>, denote by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S(x)= </a:t>
            </a:r>
            <a:r>
              <a:rPr lang="en-US" sz="2400" dirty="0"/>
              <a:t>{y:&lt;</a:t>
            </a:r>
            <a:r>
              <a:rPr lang="en-US" sz="2400" dirty="0" err="1"/>
              <a:t>x,y</a:t>
            </a:r>
            <a:r>
              <a:rPr lang="en-US" sz="2400" dirty="0"/>
              <a:t>&gt;</a:t>
            </a:r>
            <a:r>
              <a:rPr lang="en-US" sz="2400" dirty="0">
                <a:sym typeface="Symbol" pitchFamily="18" charset="2"/>
              </a:rPr>
              <a:t>S</a:t>
            </a:r>
            <a:r>
              <a:rPr lang="en-US" sz="2400" dirty="0" smtClean="0"/>
              <a:t>} the image of x through S</a:t>
            </a:r>
            <a:r>
              <a:rPr lang="en-US" sz="2400" dirty="0"/>
              <a:t>. In particular, S(x) may be empty or infinite.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We refer to </a:t>
            </a:r>
            <a:r>
              <a:rPr lang="en-US" sz="2400" dirty="0"/>
              <a:t>S</a:t>
            </a:r>
            <a:r>
              <a:rPr lang="en-US" sz="2400" dirty="0" smtClean="0"/>
              <a:t> as the set of all </a:t>
            </a:r>
            <a:r>
              <a:rPr lang="en-US" sz="2400" b="1" dirty="0"/>
              <a:t>feasible (valid) </a:t>
            </a:r>
            <a:r>
              <a:rPr lang="en-US" sz="2400" b="1" dirty="0" smtClean="0"/>
              <a:t>solutions</a:t>
            </a:r>
            <a:r>
              <a:rPr lang="en-US" sz="2400" dirty="0" smtClean="0"/>
              <a:t>; a solution is a pair &lt;</a:t>
            </a:r>
            <a:r>
              <a:rPr lang="en-US" sz="2400" dirty="0" err="1" smtClean="0"/>
              <a:t>x,y</a:t>
            </a:r>
            <a:r>
              <a:rPr lang="en-US" sz="2400" dirty="0" smtClean="0"/>
              <a:t>&gt;</a:t>
            </a:r>
            <a:r>
              <a:rPr lang="en-US" sz="2400" dirty="0">
                <a:sym typeface="Symbol" pitchFamily="18" charset="2"/>
              </a:rPr>
              <a:t> </a:t>
            </a:r>
            <a:r>
              <a:rPr lang="en-US" sz="2400" dirty="0" smtClean="0">
                <a:sym typeface="Symbol" pitchFamily="18" charset="2"/>
              </a:rPr>
              <a:t>S.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A </a:t>
            </a:r>
            <a:r>
              <a:rPr lang="en-US" sz="2400" b="1" dirty="0" smtClean="0"/>
              <a:t>search problem</a:t>
            </a:r>
            <a:r>
              <a:rPr lang="en-US" sz="2400" dirty="0" smtClean="0"/>
              <a:t> is an ordered triple &lt;X,Y, S&gt; (less precisely, a search problem is S). </a:t>
            </a:r>
          </a:p>
          <a:p>
            <a:pPr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5B6423-DA71-4D57-95E2-2AC81DEE6F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0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"/>
          <a:stretch/>
        </p:blipFill>
        <p:spPr bwMode="auto">
          <a:xfrm>
            <a:off x="838200" y="1906073"/>
            <a:ext cx="7239000" cy="342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7700" y="3200400"/>
            <a:ext cx="4000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3112532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971800"/>
            <a:ext cx="6286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Search problems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We say that a partial function f: X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Y </a:t>
            </a:r>
            <a:r>
              <a:rPr lang="en-US" sz="2400" b="1" dirty="0" smtClean="0"/>
              <a:t>solves</a:t>
            </a:r>
            <a:r>
              <a:rPr lang="en-US" sz="2400" dirty="0" smtClean="0"/>
              <a:t> the search problem &lt;X, Y, S&gt;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 following two conditions hold:</a:t>
            </a:r>
            <a:endParaRPr lang="en-US" sz="3200" dirty="0" smtClean="0"/>
          </a:p>
          <a:p>
            <a:pPr lvl="2"/>
            <a:r>
              <a:rPr lang="en-US" sz="2400" dirty="0" smtClean="0"/>
              <a:t>f(x) is not defined if S(x)=</a:t>
            </a:r>
            <a:r>
              <a:rPr lang="en-US" sz="2400" dirty="0" smtClean="0">
                <a:sym typeface="Symbol" pitchFamily="18" charset="2"/>
              </a:rPr>
              <a:t></a:t>
            </a:r>
            <a:endParaRPr lang="en-US" sz="2400" dirty="0" smtClean="0"/>
          </a:p>
          <a:p>
            <a:pPr lvl="2"/>
            <a:r>
              <a:rPr lang="en-US" sz="2400" dirty="0" smtClean="0"/>
              <a:t>f(x)</a:t>
            </a:r>
            <a:r>
              <a:rPr lang="en-US" sz="2400" dirty="0" smtClean="0">
                <a:sym typeface="Symbol" pitchFamily="18" charset="2"/>
              </a:rPr>
              <a:t>S</a:t>
            </a:r>
            <a:r>
              <a:rPr lang="en-US" sz="2400" dirty="0" smtClean="0"/>
              <a:t>(x) if R(x)</a:t>
            </a:r>
            <a:r>
              <a:rPr lang="en-US" sz="2400" dirty="0" smtClean="0">
                <a:sym typeface="Symbol" pitchFamily="18" charset="2"/>
              </a:rPr>
              <a:t></a:t>
            </a:r>
            <a:endParaRPr lang="en-US" sz="2400" dirty="0">
              <a:sym typeface="Symbol" pitchFamily="18" charset="2"/>
            </a:endParaRPr>
          </a:p>
          <a:p>
            <a:pPr marL="0" indent="-7938">
              <a:buNone/>
            </a:pPr>
            <a:r>
              <a:rPr lang="en-US" sz="2400" dirty="0"/>
              <a:t>In other words, function f solves the search problem </a:t>
            </a:r>
            <a:r>
              <a:rPr lang="en-US" sz="2400" dirty="0" smtClean="0"/>
              <a:t>S </a:t>
            </a:r>
            <a:r>
              <a:rPr lang="en-US" sz="2400" dirty="0" err="1"/>
              <a:t>iff</a:t>
            </a:r>
            <a:r>
              <a:rPr lang="en-US" sz="2400" dirty="0"/>
              <a:t> it assigns </a:t>
            </a:r>
            <a:r>
              <a:rPr lang="en-US" sz="2400" dirty="0" smtClean="0"/>
              <a:t>to every input x either an output y where &lt;</a:t>
            </a:r>
            <a:r>
              <a:rPr lang="en-US" sz="2400" dirty="0" err="1" smtClean="0"/>
              <a:t>x,y</a:t>
            </a:r>
            <a:r>
              <a:rPr lang="en-US" sz="2400" dirty="0" smtClean="0"/>
              <a:t>&gt; is a </a:t>
            </a:r>
            <a:r>
              <a:rPr lang="en-US" sz="2400" dirty="0"/>
              <a:t>feasible solution of </a:t>
            </a:r>
            <a:r>
              <a:rPr lang="en-US" sz="2400" dirty="0" smtClean="0"/>
              <a:t>x if feasible solutions including x exist, and is </a:t>
            </a:r>
            <a:r>
              <a:rPr lang="en-US" sz="2400" dirty="0"/>
              <a:t>undefined otherwise.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5B6423-DA71-4D57-95E2-2AC81DEE6F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Examples of search problems: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 smtClean="0"/>
              <a:t>Given </a:t>
            </a:r>
            <a:r>
              <a:rPr lang="en-US" sz="2400" dirty="0"/>
              <a:t>a weighted graph G and nodes N and M in G, find a </a:t>
            </a:r>
            <a:r>
              <a:rPr lang="en-US" sz="2400" dirty="0" smtClean="0"/>
              <a:t>path </a:t>
            </a:r>
            <a:r>
              <a:rPr lang="en-US" sz="2400" dirty="0"/>
              <a:t>from N to </a:t>
            </a:r>
            <a:r>
              <a:rPr lang="en-US" sz="2400" dirty="0" smtClean="0"/>
              <a:t>M</a:t>
            </a:r>
            <a:r>
              <a:rPr lang="en-US" sz="2400" dirty="0"/>
              <a:t>.</a:t>
            </a:r>
            <a:endParaRPr lang="en-US" sz="2800" dirty="0" smtClean="0"/>
          </a:p>
          <a:p>
            <a:r>
              <a:rPr lang="en-US" sz="2800" dirty="0" smtClean="0"/>
              <a:t>Find </a:t>
            </a:r>
            <a:r>
              <a:rPr lang="en-US" sz="2800" dirty="0"/>
              <a:t>a valid solution to a system of linear </a:t>
            </a:r>
            <a:r>
              <a:rPr lang="en-US" sz="2800" dirty="0" smtClean="0"/>
              <a:t>equations.</a:t>
            </a:r>
            <a:endParaRPr lang="en-US" sz="2800" dirty="0"/>
          </a:p>
          <a:p>
            <a:r>
              <a:rPr lang="en-US" sz="2800" dirty="0" smtClean="0"/>
              <a:t>Sort </a:t>
            </a:r>
            <a:r>
              <a:rPr lang="en-US" sz="2800" dirty="0"/>
              <a:t>a list of </a:t>
            </a:r>
            <a:r>
              <a:rPr lang="en-US" sz="2800" dirty="0" smtClean="0"/>
              <a:t>numbers.</a:t>
            </a:r>
            <a:endParaRPr lang="en-US" sz="2800" dirty="0"/>
          </a:p>
          <a:p>
            <a:r>
              <a:rPr lang="en-US" sz="2800" dirty="0" smtClean="0"/>
              <a:t>Find </a:t>
            </a:r>
            <a:r>
              <a:rPr lang="en-US" sz="2800" dirty="0"/>
              <a:t>an occurrence of a given pattern in a given </a:t>
            </a:r>
            <a:r>
              <a:rPr lang="en-US" sz="2800" dirty="0" smtClean="0"/>
              <a:t>string.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What we are looking for is, for an input x to find a single </a:t>
            </a:r>
            <a:r>
              <a:rPr lang="en-US" sz="2800" dirty="0" smtClean="0"/>
              <a:t>output y such that &lt;</a:t>
            </a:r>
            <a:r>
              <a:rPr lang="en-US" sz="2800" dirty="0" err="1" smtClean="0"/>
              <a:t>x,y</a:t>
            </a:r>
            <a:r>
              <a:rPr lang="en-US" sz="2800" dirty="0" smtClean="0"/>
              <a:t>&gt; is a feasible solution </a:t>
            </a:r>
            <a:r>
              <a:rPr lang="en-US" sz="2800" dirty="0"/>
              <a:t>if such exists, not all </a:t>
            </a:r>
            <a:r>
              <a:rPr lang="en-US" sz="2800" dirty="0" smtClean="0"/>
              <a:t>feasible solutions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420C1D-F57A-4089-8D56-53BAE2E270B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find all paths from N to M – a list of all shortest paths. This actually is a function problem – the result is the list (the enumeration of all shortest paths)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0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decision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subset of </a:t>
            </a:r>
            <a:r>
              <a:rPr lang="en-US" i="1" dirty="0"/>
              <a:t>X, D</a:t>
            </a:r>
            <a:r>
              <a:rPr lang="en-US" i="1" dirty="0">
                <a:sym typeface="Symbol"/>
              </a:rPr>
              <a:t></a:t>
            </a:r>
            <a:r>
              <a:rPr lang="en-US" i="1" dirty="0"/>
              <a:t>X</a:t>
            </a:r>
            <a:r>
              <a:rPr lang="en-US" dirty="0"/>
              <a:t> (equivalently, a function </a:t>
            </a:r>
            <a:r>
              <a:rPr lang="en-US" i="1" dirty="0"/>
              <a:t>D: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{0,1}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function problem </a:t>
            </a:r>
            <a:r>
              <a:rPr lang="en-US" dirty="0"/>
              <a:t>is a function </a:t>
            </a:r>
            <a:r>
              <a:rPr lang="en-US" i="1" dirty="0"/>
              <a:t>f: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search problem </a:t>
            </a:r>
            <a:r>
              <a:rPr lang="en-US" dirty="0"/>
              <a:t>is a relation </a:t>
            </a:r>
            <a:r>
              <a:rPr lang="en-US" i="1" dirty="0"/>
              <a:t>S: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 (i.e., a function </a:t>
            </a:r>
            <a:r>
              <a:rPr lang="en-US" i="1" dirty="0"/>
              <a:t>S: </a:t>
            </a:r>
            <a:r>
              <a:rPr lang="en-US" i="1" dirty="0" err="1"/>
              <a:t>X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Pow</a:t>
            </a:r>
            <a:r>
              <a:rPr lang="en-US" i="1" dirty="0"/>
              <a:t>(Y)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An </a:t>
            </a:r>
            <a:r>
              <a:rPr lang="en-US" b="1" u="sng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is a search problem, with an additional real-valued function </a:t>
            </a:r>
            <a:r>
              <a:rPr lang="en-US" i="1" dirty="0" err="1"/>
              <a:t>eval</a:t>
            </a:r>
            <a:r>
              <a:rPr lang="en-US" i="1" dirty="0"/>
              <a:t>: S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R </a:t>
            </a:r>
            <a:r>
              <a:rPr lang="en-US" dirty="0"/>
              <a:t>added.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 Problems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Optimization problems </a:t>
            </a:r>
            <a:r>
              <a:rPr lang="en-US" sz="2800" dirty="0" smtClean="0"/>
              <a:t>are a further extension of search problems where, in addition to S which specifies the feasible solutions, an </a:t>
            </a:r>
            <a:r>
              <a:rPr lang="en-US" sz="2800" b="1" i="1" dirty="0" smtClean="0"/>
              <a:t>evaluation function</a:t>
            </a:r>
            <a:r>
              <a:rPr lang="en-US" sz="2800" i="1" dirty="0" smtClean="0"/>
              <a:t> </a:t>
            </a:r>
            <a:r>
              <a:rPr lang="en-US" sz="2800" dirty="0" smtClean="0"/>
              <a:t>(also called </a:t>
            </a:r>
            <a:r>
              <a:rPr lang="en-US" sz="2800" b="1" i="1" dirty="0" smtClean="0"/>
              <a:t>objective function,</a:t>
            </a:r>
            <a:r>
              <a:rPr lang="en-US" sz="2800" dirty="0" smtClean="0"/>
              <a:t> </a:t>
            </a:r>
            <a:r>
              <a:rPr lang="en-US" sz="2800" b="1" i="1" dirty="0" smtClean="0"/>
              <a:t>cost function, fitness function, or solution quality function</a:t>
            </a:r>
            <a:r>
              <a:rPr lang="en-US" sz="2800" dirty="0" smtClean="0"/>
              <a:t>) </a:t>
            </a:r>
            <a:r>
              <a:rPr lang="en-US" sz="2800" i="1" dirty="0" err="1" smtClean="0"/>
              <a:t>eval</a:t>
            </a:r>
            <a:r>
              <a:rPr lang="en-US" sz="2800" dirty="0" smtClean="0"/>
              <a:t> is given which evaluates the solutions: </a:t>
            </a:r>
            <a:r>
              <a:rPr lang="en-US" sz="2800" dirty="0" err="1" smtClean="0"/>
              <a:t>eval</a:t>
            </a:r>
            <a:r>
              <a:rPr lang="en-US" sz="2800" dirty="0" smtClean="0"/>
              <a:t>: S </a:t>
            </a:r>
            <a:r>
              <a:rPr lang="en-US" sz="2800" dirty="0" smtClean="0">
                <a:sym typeface="Wingdings" pitchFamily="2" charset="2"/>
              </a:rPr>
              <a:t> R</a:t>
            </a:r>
            <a:r>
              <a:rPr lang="en-US" sz="2800" baseline="30000" dirty="0" smtClean="0">
                <a:sym typeface="Wingdings" pitchFamily="2" charset="2"/>
              </a:rPr>
              <a:t>+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In an optimization problem, for a given input we are looking for a solution &lt;</a:t>
            </a:r>
            <a:r>
              <a:rPr lang="en-US" sz="2800" dirty="0" err="1" smtClean="0"/>
              <a:t>x,y</a:t>
            </a:r>
            <a:r>
              <a:rPr lang="en-US" sz="2800" dirty="0" smtClean="0"/>
              <a:t>&gt; which is optimal (either min or max).</a:t>
            </a:r>
          </a:p>
          <a:p>
            <a:pPr marL="0" indent="0">
              <a:buNone/>
            </a:pPr>
            <a:r>
              <a:rPr lang="en-US" sz="2800" dirty="0" smtClean="0"/>
              <a:t>There might be more than one optimal solutions for input x; we want to find any one of them.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7BD81D-B1F8-4AD9-B97F-D6F60DDC5D1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86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US" dirty="0" smtClean="0"/>
              <a:t>Optimization problems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Find a shortest path </a:t>
            </a:r>
            <a:r>
              <a:rPr lang="en-US" sz="2400" dirty="0"/>
              <a:t>between two </a:t>
            </a:r>
            <a:r>
              <a:rPr lang="en-US" sz="2400" dirty="0" smtClean="0"/>
              <a:t>given nodes in a given 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5C8DB7-6AB8-4EBC-B180-9DD307830EF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2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Output-solution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30725"/>
          </a:xfrm>
        </p:spPr>
        <p:txBody>
          <a:bodyPr/>
          <a:lstStyle/>
          <a:p>
            <a:r>
              <a:rPr lang="en-US" sz="2800" dirty="0"/>
              <a:t>O</a:t>
            </a:r>
            <a:r>
              <a:rPr lang="en-US" sz="2800" dirty="0" smtClean="0"/>
              <a:t>ften </a:t>
            </a:r>
            <a:r>
              <a:rPr lang="en-US" sz="2800" dirty="0"/>
              <a:t>we consider the problem instance </a:t>
            </a:r>
            <a:r>
              <a:rPr lang="en-US" sz="2800" i="1" dirty="0" err="1"/>
              <a:t>x</a:t>
            </a:r>
            <a:r>
              <a:rPr lang="en-US" sz="2800" i="1" dirty="0" err="1">
                <a:sym typeface="Symbol"/>
              </a:rPr>
              <a:t></a:t>
            </a:r>
            <a:r>
              <a:rPr lang="en-US" sz="2800" i="1" dirty="0" err="1"/>
              <a:t>X</a:t>
            </a:r>
            <a:r>
              <a:rPr lang="en-US" sz="2800" dirty="0"/>
              <a:t> to be specified (chosen). </a:t>
            </a:r>
            <a:r>
              <a:rPr lang="en-US" sz="2800" dirty="0" smtClean="0"/>
              <a:t>E.g., the initial node of a graph is given.</a:t>
            </a:r>
          </a:p>
          <a:p>
            <a:r>
              <a:rPr lang="en-US" sz="2800" dirty="0" smtClean="0"/>
              <a:t>Formally</a:t>
            </a:r>
            <a:r>
              <a:rPr lang="en-US" sz="2800" dirty="0"/>
              <a:t>,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/>
              <a:t>is a one-element set, </a:t>
            </a:r>
            <a:r>
              <a:rPr lang="en-US" sz="2800" i="1" dirty="0"/>
              <a:t>X={x}.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such a case we practically </a:t>
            </a:r>
            <a:r>
              <a:rPr lang="en-US" sz="2800" dirty="0" smtClean="0"/>
              <a:t>equalize the </a:t>
            </a:r>
            <a:r>
              <a:rPr lang="en-US" sz="2800" dirty="0"/>
              <a:t>notions of output </a:t>
            </a:r>
            <a:r>
              <a:rPr lang="en-US" sz="2800" i="1" dirty="0" err="1"/>
              <a:t>y</a:t>
            </a:r>
            <a:r>
              <a:rPr lang="en-US" sz="2800" i="1" dirty="0" err="1">
                <a:sym typeface="Symbol"/>
              </a:rPr>
              <a:t></a:t>
            </a:r>
            <a:r>
              <a:rPr lang="en-US" sz="2800" i="1" dirty="0" err="1"/>
              <a:t>Y</a:t>
            </a:r>
            <a:r>
              <a:rPr lang="en-US" sz="2800" dirty="0"/>
              <a:t> and feasible solution </a:t>
            </a:r>
            <a:r>
              <a:rPr lang="en-US" sz="2800" i="1" dirty="0"/>
              <a:t>&lt;</a:t>
            </a:r>
            <a:r>
              <a:rPr lang="en-US" sz="2800" i="1" dirty="0" err="1"/>
              <a:t>x,y</a:t>
            </a:r>
            <a:r>
              <a:rPr lang="en-US" sz="2800" i="1" dirty="0"/>
              <a:t>&gt;</a:t>
            </a:r>
            <a:r>
              <a:rPr lang="en-US" sz="2800" i="1" dirty="0">
                <a:sym typeface="Symbol"/>
              </a:rPr>
              <a:t></a:t>
            </a:r>
            <a:r>
              <a:rPr lang="en-US" sz="2800" i="1" dirty="0"/>
              <a:t>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Now</a:t>
            </a:r>
            <a:r>
              <a:rPr lang="en-US" sz="2800" dirty="0"/>
              <a:t>, a search problem degenerates to simply a </a:t>
            </a:r>
            <a:r>
              <a:rPr lang="en-US" sz="2800" i="1" dirty="0"/>
              <a:t>set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of feasible solutions called a </a:t>
            </a:r>
            <a:r>
              <a:rPr lang="en-US" sz="2800" b="1" dirty="0">
                <a:solidFill>
                  <a:srgbClr val="FF0000"/>
                </a:solidFill>
              </a:rPr>
              <a:t>search space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(also </a:t>
            </a:r>
            <a:r>
              <a:rPr lang="en-US" sz="2800" dirty="0">
                <a:solidFill>
                  <a:srgbClr val="FF0000"/>
                </a:solidFill>
              </a:rPr>
              <a:t>solution space</a:t>
            </a:r>
            <a:r>
              <a:rPr lang="en-US" sz="2800" dirty="0"/>
              <a:t>, or configuration space, or </a:t>
            </a:r>
            <a:r>
              <a:rPr lang="en-US" sz="2800" dirty="0">
                <a:solidFill>
                  <a:srgbClr val="FF0000"/>
                </a:solidFill>
              </a:rPr>
              <a:t>state </a:t>
            </a:r>
            <a:r>
              <a:rPr lang="en-US" sz="2800" dirty="0" smtClean="0">
                <a:solidFill>
                  <a:srgbClr val="FF0000"/>
                </a:solidFill>
              </a:rPr>
              <a:t>space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The solution space </a:t>
            </a:r>
            <a:r>
              <a:rPr lang="en-US" sz="2800" dirty="0"/>
              <a:t>is only a </a:t>
            </a:r>
            <a:r>
              <a:rPr lang="en-US" sz="2800" dirty="0" smtClean="0"/>
              <a:t>set (not </a:t>
            </a:r>
            <a:r>
              <a:rPr lang="en-US" sz="2800" dirty="0"/>
              <a:t>a </a:t>
            </a:r>
            <a:r>
              <a:rPr lang="en-US" sz="2800" dirty="0" smtClean="0"/>
              <a:t>graph).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23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>
              <a:defRPr/>
            </a:pPr>
            <a:fld id="{DB2EE97B-CDED-461E-9B57-DD94372D22E9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Problems and Problem Solving</a:t>
            </a:r>
            <a:endParaRPr lang="bg-BG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39004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i="1" dirty="0" smtClean="0"/>
              <a:t>Algorithms solve problems. We need to start with understanding what a problem is</a:t>
            </a:r>
          </a:p>
          <a:p>
            <a:pPr eaLnBrk="1" hangingPunct="1">
              <a:lnSpc>
                <a:spcPct val="90000"/>
              </a:lnSpc>
            </a:pPr>
            <a:endParaRPr lang="en-CA" sz="3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Output-solution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output-solution assumption </a:t>
            </a:r>
            <a:r>
              <a:rPr lang="en-US" i="1" dirty="0"/>
              <a:t>X={x} </a:t>
            </a:r>
            <a:r>
              <a:rPr lang="en-US" dirty="0"/>
              <a:t>a search problem </a:t>
            </a:r>
            <a:r>
              <a:rPr lang="en-US" i="1" dirty="0"/>
              <a:t>S: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 degenerates to a decision problem </a:t>
            </a:r>
            <a:r>
              <a:rPr lang="en-US" i="1" dirty="0"/>
              <a:t>S(x)</a:t>
            </a:r>
            <a:r>
              <a:rPr lang="en-US" i="1" dirty="0">
                <a:sym typeface="Symbol"/>
              </a:rPr>
              <a:t></a:t>
            </a:r>
            <a:r>
              <a:rPr lang="en-US" i="1" dirty="0"/>
              <a:t>Y.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an optimization problem becomes simply a function </a:t>
            </a:r>
            <a:r>
              <a:rPr lang="en-US" i="1" dirty="0" err="1"/>
              <a:t>eval</a:t>
            </a:r>
            <a:r>
              <a:rPr lang="en-US" i="1" dirty="0"/>
              <a:t>: S 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 R.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mtClean="0"/>
              <a:t>Optimization </a:t>
            </a:r>
            <a:r>
              <a:rPr lang="en-US" dirty="0"/>
              <a:t>problems turn out to be now a generalization of decision problems rather than of search problems.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State-Space Landscape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495300" y="1495425"/>
            <a:ext cx="8229600" cy="4525963"/>
          </a:xfrm>
        </p:spPr>
        <p:txBody>
          <a:bodyPr/>
          <a:lstStyle/>
          <a:p>
            <a:pPr marL="609600" indent="-609600"/>
            <a:r>
              <a:rPr lang="en-CA" dirty="0" smtClean="0"/>
              <a:t>Extension of the state space (solution space)</a:t>
            </a:r>
          </a:p>
          <a:p>
            <a:pPr marL="609600" indent="-609600"/>
            <a:r>
              <a:rPr lang="en-CA" dirty="0" smtClean="0"/>
              <a:t>In a state-space landscape we have</a:t>
            </a:r>
          </a:p>
          <a:p>
            <a:pPr marL="990600" lvl="1" indent="-533400" algn="l"/>
            <a:r>
              <a:rPr lang="en-CA" dirty="0" smtClean="0"/>
              <a:t>Location: state</a:t>
            </a:r>
          </a:p>
          <a:p>
            <a:pPr marL="990600" lvl="1" indent="-533400" algn="l"/>
            <a:r>
              <a:rPr lang="en-CA" dirty="0" smtClean="0"/>
              <a:t>Elevation: value of objective function	</a:t>
            </a:r>
          </a:p>
          <a:p>
            <a:pPr marL="609600" indent="-609600" algn="l"/>
            <a:r>
              <a:rPr lang="en-CA" dirty="0" smtClean="0"/>
              <a:t>Elevation is an additional coordinate</a:t>
            </a:r>
            <a:endParaRPr lang="en-US" dirty="0" smtClean="0"/>
          </a:p>
          <a:p>
            <a:pPr marL="609600" indent="-609600">
              <a:buFontTx/>
              <a:buNone/>
            </a:pPr>
            <a:endParaRPr lang="en-CA" dirty="0" smtClean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C0B9FC7-7B52-4198-BEA3-A373AA228FDC}" type="slidenum">
              <a:rPr lang="en-US" sz="1400">
                <a:solidFill>
                  <a:schemeClr val="accent2"/>
                </a:solidFill>
              </a:rPr>
              <a:pPr algn="r" eaLnBrk="1" hangingPunct="1"/>
              <a:t>21</a:t>
            </a:fld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State-Space Landscape</a:t>
            </a:r>
            <a:endParaRPr 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Two-dimensional state-space</a:t>
            </a:r>
            <a:endParaRPr lang="en-US" dirty="0" smtClean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978EDA6-2E0E-4383-949A-F3EFF496582B}" type="slidenum">
              <a:rPr lang="en-US" sz="1400">
                <a:solidFill>
                  <a:schemeClr val="accent2"/>
                </a:solidFill>
              </a:rPr>
              <a:pPr algn="r" eaLnBrk="1" hangingPunct="1"/>
              <a:t>22</a:t>
            </a:fld>
            <a:endParaRPr lang="en-US" sz="1400">
              <a:solidFill>
                <a:schemeClr val="accent2"/>
              </a:solidFill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4" y="2538697"/>
            <a:ext cx="7529513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7" descr="Emp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083417"/>
            <a:ext cx="28146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7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hill-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514600"/>
            <a:ext cx="729615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State-Space Landscape</a:t>
            </a:r>
            <a:endParaRPr lang="en-US" dirty="0" smtClean="0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BB4E23A-A069-4340-B092-AA92C58AF692}" type="slidenum">
              <a:rPr lang="en-US" sz="1400">
                <a:solidFill>
                  <a:schemeClr val="accent2"/>
                </a:solidFill>
              </a:rPr>
              <a:pPr algn="r" eaLnBrk="1" hangingPunct="1"/>
              <a:t>23</a:t>
            </a:fld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5553075" y="492442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CA"/>
              <a:t>plateau</a:t>
            </a:r>
            <a:endParaRPr lang="en-US"/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666750" y="1352550"/>
            <a:ext cx="8039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CA" sz="2400"/>
              <a:t>One-dimensional</a:t>
            </a:r>
          </a:p>
          <a:p>
            <a:pPr lvl="1" algn="l" eaLnBrk="1" hangingPunct="1">
              <a:buFont typeface="Arial" charset="0"/>
              <a:buChar char="•"/>
            </a:pPr>
            <a:r>
              <a:rPr lang="en-CA" sz="2400"/>
              <a:t>Can move to the left or to the right in the state space</a:t>
            </a:r>
            <a:endParaRPr lang="en-US" sz="2400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3838575" y="6610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392072" y="3862316"/>
            <a:ext cx="682388" cy="1364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652520" y="5243036"/>
            <a:ext cx="682388" cy="1364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68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Combinatorial</a:t>
            </a:r>
            <a:r>
              <a:rPr lang="en-US" dirty="0" smtClean="0"/>
              <a:t> optimization - when </a:t>
            </a:r>
            <a:r>
              <a:rPr lang="en-US" dirty="0"/>
              <a:t>the set of feasible solutions is </a:t>
            </a:r>
            <a:r>
              <a:rPr lang="en-US" dirty="0" smtClean="0"/>
              <a:t>discrete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6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US" dirty="0"/>
              <a:t>Sometimes, the search space S (which as we remember is simply a set) is equipped with a </a:t>
            </a:r>
            <a:r>
              <a:rPr lang="en-US" b="1" dirty="0"/>
              <a:t>neighborhood relation</a:t>
            </a:r>
            <a:r>
              <a:rPr lang="en-US" dirty="0"/>
              <a:t> (called also </a:t>
            </a:r>
            <a:r>
              <a:rPr lang="en-US" b="1" dirty="0"/>
              <a:t>successor relation</a:t>
            </a:r>
            <a:r>
              <a:rPr lang="en-US" dirty="0"/>
              <a:t>) </a:t>
            </a:r>
            <a:r>
              <a:rPr lang="en-US" i="1" dirty="0"/>
              <a:t>N: S</a:t>
            </a:r>
            <a:r>
              <a:rPr lang="en-US" i="1" dirty="0">
                <a:sym typeface="Wingdings"/>
              </a:rPr>
              <a:t></a:t>
            </a:r>
            <a:r>
              <a:rPr lang="en-US" i="1" dirty="0" smtClean="0"/>
              <a:t>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Equivalently</a:t>
            </a:r>
            <a:r>
              <a:rPr lang="en-US" dirty="0"/>
              <a:t>, one can think of a neighborhood function </a:t>
            </a:r>
            <a:r>
              <a:rPr lang="en-US" i="1" dirty="0"/>
              <a:t>N: </a:t>
            </a:r>
            <a:r>
              <a:rPr lang="en-US" i="1" dirty="0" err="1"/>
              <a:t>S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Pow</a:t>
            </a:r>
            <a:r>
              <a:rPr lang="en-US" i="1" dirty="0"/>
              <a:t>(S)</a:t>
            </a:r>
            <a:r>
              <a:rPr lang="en-US" dirty="0"/>
              <a:t> which, for each feasible solution </a:t>
            </a:r>
            <a:r>
              <a:rPr lang="en-US" i="1" dirty="0" err="1"/>
              <a:t>s</a:t>
            </a:r>
            <a:r>
              <a:rPr lang="en-US" i="1" dirty="0" err="1">
                <a:sym typeface="Symbol"/>
              </a:rPr>
              <a:t></a:t>
            </a:r>
            <a:r>
              <a:rPr lang="en-US" i="1" dirty="0" err="1"/>
              <a:t>S</a:t>
            </a:r>
            <a:r>
              <a:rPr lang="en-US" dirty="0"/>
              <a:t> defines a set of neighbors of </a:t>
            </a:r>
            <a:r>
              <a:rPr lang="en-US" i="1" dirty="0"/>
              <a:t>s, N(s)</a:t>
            </a:r>
            <a:r>
              <a:rPr lang="en-US" i="1" dirty="0">
                <a:sym typeface="Symbol"/>
              </a:rPr>
              <a:t></a:t>
            </a:r>
            <a:r>
              <a:rPr lang="en-US" i="1" dirty="0"/>
              <a:t>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neighborhood relation </a:t>
            </a:r>
            <a:r>
              <a:rPr lang="en-US" i="1" dirty="0"/>
              <a:t>may</a:t>
            </a:r>
            <a:r>
              <a:rPr lang="en-US" dirty="0"/>
              <a:t> be based on some kind of </a:t>
            </a:r>
            <a:r>
              <a:rPr lang="en-US" dirty="0" smtClean="0"/>
              <a:t>similarity/distance </a:t>
            </a:r>
            <a:r>
              <a:rPr lang="en-US" dirty="0"/>
              <a:t>between </a:t>
            </a:r>
            <a:r>
              <a:rPr lang="en-US" dirty="0" smtClean="0"/>
              <a:t>solutions.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9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The neighborhood relation </a:t>
            </a:r>
            <a:r>
              <a:rPr lang="en-US" dirty="0"/>
              <a:t>is used when solving </a:t>
            </a:r>
            <a:r>
              <a:rPr lang="en-US" dirty="0" smtClean="0"/>
              <a:t>a search problem </a:t>
            </a:r>
            <a:r>
              <a:rPr lang="en-US" dirty="0"/>
              <a:t>using a </a:t>
            </a:r>
            <a:r>
              <a:rPr lang="en-US" dirty="0">
                <a:solidFill>
                  <a:srgbClr val="FF0000"/>
                </a:solidFill>
              </a:rPr>
              <a:t>local search </a:t>
            </a:r>
            <a:r>
              <a:rPr lang="en-US" dirty="0" smtClean="0"/>
              <a:t>algorithm.</a:t>
            </a:r>
            <a:endParaRPr lang="en-US" dirty="0"/>
          </a:p>
          <a:p>
            <a:r>
              <a:rPr lang="en-US" dirty="0"/>
              <a:t>Utilizing the neighborhood relation, we can “upgrade” the search space (a set) into a </a:t>
            </a:r>
            <a:r>
              <a:rPr lang="en-US" b="1" dirty="0">
                <a:solidFill>
                  <a:srgbClr val="FF0000"/>
                </a:solidFill>
              </a:rPr>
              <a:t>search graph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(called also a </a:t>
            </a:r>
            <a:r>
              <a:rPr lang="en-US" b="1" dirty="0"/>
              <a:t>neighborhood graph</a:t>
            </a:r>
            <a:r>
              <a:rPr lang="en-US" dirty="0"/>
              <a:t>) </a:t>
            </a:r>
            <a:r>
              <a:rPr lang="en-US" dirty="0" smtClean="0"/>
              <a:t>which </a:t>
            </a:r>
            <a:r>
              <a:rPr lang="en-US" dirty="0"/>
              <a:t>is a directed graph with a node set </a:t>
            </a:r>
            <a:r>
              <a:rPr lang="en-US" i="1" dirty="0"/>
              <a:t>S</a:t>
            </a:r>
            <a:r>
              <a:rPr lang="en-US" dirty="0"/>
              <a:t> and an arrow from node </a:t>
            </a:r>
            <a:r>
              <a:rPr lang="en-US" i="1" dirty="0"/>
              <a:t>s</a:t>
            </a:r>
            <a:r>
              <a:rPr lang="en-US" dirty="0"/>
              <a:t> to node </a:t>
            </a:r>
            <a:r>
              <a:rPr lang="en-US" i="1" dirty="0"/>
              <a:t>s’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s’ </a:t>
            </a:r>
            <a:r>
              <a:rPr lang="en-US" dirty="0"/>
              <a:t>is a neighbor of </a:t>
            </a:r>
            <a:r>
              <a:rPr lang="en-US" i="1" dirty="0"/>
              <a:t>s</a:t>
            </a:r>
            <a:r>
              <a:rPr lang="en-US" dirty="0"/>
              <a:t>, i.e., </a:t>
            </a:r>
            <a:r>
              <a:rPr lang="en-US" i="1" dirty="0" err="1"/>
              <a:t>s’</a:t>
            </a:r>
            <a:r>
              <a:rPr lang="en-US" i="1" dirty="0" err="1">
                <a:sym typeface="Symbol"/>
              </a:rPr>
              <a:t></a:t>
            </a:r>
            <a:r>
              <a:rPr lang="en-US" i="1" dirty="0" err="1"/>
              <a:t>N</a:t>
            </a:r>
            <a:r>
              <a:rPr lang="en-US" i="1" dirty="0"/>
              <a:t>(s).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a search graph one may use a </a:t>
            </a:r>
            <a:r>
              <a:rPr lang="en-US" dirty="0" smtClean="0"/>
              <a:t>search tree.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0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state space in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29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8455F-0044-4010-94BD-49DE86DCB8B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3957637" cy="255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10665"/>
            <a:ext cx="3624262" cy="265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14410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space is a 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3593068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space is a graph</a:t>
            </a:r>
          </a:p>
          <a:p>
            <a:endParaRPr lang="en-US" dirty="0"/>
          </a:p>
          <a:p>
            <a:r>
              <a:rPr lang="en-US" dirty="0" smtClean="0"/>
              <a:t>N(1) = {2,4}</a:t>
            </a:r>
          </a:p>
          <a:p>
            <a:r>
              <a:rPr lang="en-US" dirty="0" smtClean="0"/>
              <a:t>N(2) = </a:t>
            </a:r>
            <a:r>
              <a:rPr lang="en-US" dirty="0" smtClean="0">
                <a:sym typeface="Symbol"/>
              </a:rPr>
              <a:t></a:t>
            </a:r>
          </a:p>
          <a:p>
            <a:r>
              <a:rPr lang="en-US" dirty="0" smtClean="0"/>
              <a:t>N(3) </a:t>
            </a:r>
            <a:r>
              <a:rPr lang="en-US" dirty="0"/>
              <a:t>= {</a:t>
            </a:r>
            <a:r>
              <a:rPr lang="en-US" dirty="0" smtClean="0"/>
              <a:t>2}</a:t>
            </a:r>
            <a:endParaRPr lang="en-US" dirty="0"/>
          </a:p>
          <a:p>
            <a:r>
              <a:rPr lang="en-US" dirty="0" smtClean="0"/>
              <a:t>N(4) </a:t>
            </a:r>
            <a:r>
              <a:rPr lang="en-US" dirty="0"/>
              <a:t>= </a:t>
            </a:r>
            <a:r>
              <a:rPr lang="en-US" dirty="0" smtClean="0"/>
              <a:t>{1,3,5}</a:t>
            </a:r>
            <a:endParaRPr lang="en-US" dirty="0"/>
          </a:p>
          <a:p>
            <a:r>
              <a:rPr lang="en-US" dirty="0" smtClean="0"/>
              <a:t>N(5) </a:t>
            </a:r>
            <a:r>
              <a:rPr lang="en-US" dirty="0"/>
              <a:t>=  </a:t>
            </a:r>
            <a:r>
              <a:rPr lang="en-US" dirty="0">
                <a:sym typeface="Symbol"/>
              </a:rPr>
              <a:t>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62001" y="4038600"/>
            <a:ext cx="1066799" cy="70863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4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Problems</a:t>
            </a:r>
          </a:p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2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different definitions (types of problems) are used in Computation theory and Algorithm analysis and design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Decision problems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Function problems (function evaluation problems)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Search problems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Optimization problems 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94084C-F2AD-4D27-B789-BCD01F719E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>
              <a:defRPr/>
            </a:pPr>
            <a:fld id="{D6F5C6A6-4F49-4C29-8286-BDDD99A8EA90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Problem Solving</a:t>
            </a:r>
            <a:endParaRPr lang="bg-BG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96200" cy="3900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800" i="1" dirty="0">
                <a:solidFill>
                  <a:schemeClr val="folHlink"/>
                </a:solidFill>
              </a:rPr>
              <a:t>Informal and Formal problems and Problem </a:t>
            </a:r>
            <a:r>
              <a:rPr lang="en-CA" sz="2800" i="1" dirty="0" smtClean="0">
                <a:solidFill>
                  <a:schemeClr val="folHlink"/>
                </a:solidFill>
              </a:rPr>
              <a:t>Solving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>
                <a:solidFill>
                  <a:srgbClr val="FF0000"/>
                </a:solidFill>
              </a:rPr>
              <a:t>Traits of </a:t>
            </a:r>
            <a:r>
              <a:rPr lang="en-US" sz="2800" b="1" i="1" dirty="0" smtClean="0">
                <a:solidFill>
                  <a:srgbClr val="FF0000"/>
                </a:solidFill>
              </a:rPr>
              <a:t>formal</a:t>
            </a:r>
            <a:r>
              <a:rPr lang="en-US" sz="2800" i="1" dirty="0" smtClean="0">
                <a:solidFill>
                  <a:srgbClr val="FF0000"/>
                </a:solidFill>
              </a:rPr>
              <a:t> problem solving: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precise input (initial conditions, initial state)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precise output (goal conditions, final state)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solution’s method is a complete yet finite sequence of simple enough precise steps (a “procedure” or “</a:t>
            </a:r>
            <a:r>
              <a:rPr lang="en-US" sz="2400" b="1" i="1" dirty="0" smtClean="0"/>
              <a:t>algorithm</a:t>
            </a:r>
            <a:r>
              <a:rPr lang="en-US" sz="2400" i="1" dirty="0" smtClean="0"/>
              <a:t>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there is an agent (computer, human) that can execute each step of the solution; the steps belong to a set of “legal” actions for that agent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sz="2400" i="1" dirty="0" smtClean="0"/>
              <a:t>		</a:t>
            </a: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endParaRPr lang="en-CA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AB536B-29BC-4700-A777-E0FC556F70B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Intuitive Notion of an Algorithm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accent1"/>
                </a:solidFill>
              </a:rPr>
              <a:t>Algorithm:</a:t>
            </a:r>
            <a:r>
              <a:rPr lang="en-US" sz="2800" dirty="0" smtClean="0"/>
              <a:t> </a:t>
            </a:r>
            <a:r>
              <a:rPr lang="en-US" b="1" dirty="0" smtClean="0"/>
              <a:t>A finite well-ordered collection of unambiguous and effectively executable operations that, when executed, produces a result and halts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363340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4071B4-F2DA-4473-B45A-6104F7CFBB5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497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 algorithm consists of ordered steps:</a:t>
            </a:r>
          </a:p>
          <a:p>
            <a:pPr lvl="1" eaLnBrk="1" hangingPunct="1"/>
            <a:r>
              <a:rPr lang="en-US" dirty="0" smtClean="0"/>
              <a:t>STEP 1: Do something</a:t>
            </a:r>
          </a:p>
          <a:p>
            <a:pPr lvl="1" eaLnBrk="1" hangingPunct="1"/>
            <a:r>
              <a:rPr lang="en-US" dirty="0" smtClean="0"/>
              <a:t>STEP 2: Do something</a:t>
            </a:r>
          </a:p>
          <a:p>
            <a:pPr lvl="1" eaLnBrk="1" hangingPunct="1"/>
            <a:r>
              <a:rPr lang="en-US" dirty="0" smtClean="0"/>
              <a:t>STEP 3: Do something</a:t>
            </a:r>
          </a:p>
          <a:p>
            <a:pPr lvl="1" eaLnBrk="1" hangingPunct="1"/>
            <a:r>
              <a:rPr lang="en-US" dirty="0" smtClean="0"/>
              <a:t>    . 		.</a:t>
            </a:r>
          </a:p>
          <a:p>
            <a:pPr lvl="1" eaLnBrk="1" hangingPunct="1"/>
            <a:r>
              <a:rPr lang="en-US" dirty="0" smtClean="0"/>
              <a:t>    . 		.</a:t>
            </a:r>
          </a:p>
          <a:p>
            <a:pPr lvl="1" eaLnBrk="1" hangingPunct="1"/>
            <a:r>
              <a:rPr lang="en-US" dirty="0" smtClean="0"/>
              <a:t>    . 		.</a:t>
            </a:r>
          </a:p>
          <a:p>
            <a:pPr lvl="1" eaLnBrk="1" hangingPunct="1"/>
            <a:r>
              <a:rPr lang="en-US" dirty="0" smtClean="0"/>
              <a:t>STEP N: Stop, you are finished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4B8DF3-C5D7-46BC-BEC2-491DD6252B29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 smtClean="0"/>
              <a:t>Computing agent: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A machine, robot, person, or thing understanding and carrying out the steps of the algorithm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Does not need to understand the concepts or ideas underlying the solution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Algorithm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E65417-DEDD-44D3-92EB-4A5FD23452A5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5358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E7C33C-9768-4EA0-8A23-069B3079E801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 of an Algorithm (continued)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  <a:p>
            <a:pPr eaLnBrk="1" hangingPunct="1"/>
            <a:r>
              <a:rPr lang="en-US" sz="2800" dirty="0" smtClean="0"/>
              <a:t>Unambiguous and effectively executable operation</a:t>
            </a:r>
          </a:p>
          <a:p>
            <a:pPr lvl="1" eaLnBrk="1" hangingPunct="1"/>
            <a:r>
              <a:rPr lang="en-US" dirty="0" smtClean="0"/>
              <a:t>An operation that can be understood and carried out directly by the computing agent without need to be further simplified or explained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2741EE-A065-4795-B090-81B84E743906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 of an Algorithm (continued)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49725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u="sng" smtClean="0"/>
              <a:t>primitive operation</a:t>
            </a:r>
            <a:r>
              <a:rPr lang="en-US" sz="2800" smtClean="0"/>
              <a:t> (or a primitive) of the computing agent</a:t>
            </a:r>
          </a:p>
          <a:p>
            <a:pPr lvl="1" eaLnBrk="1" hangingPunct="1"/>
            <a:r>
              <a:rPr lang="en-US" smtClean="0"/>
              <a:t>Operation that is unambiguous for computing agent</a:t>
            </a:r>
          </a:p>
          <a:p>
            <a:pPr lvl="1" eaLnBrk="1" hangingPunct="1"/>
            <a:r>
              <a:rPr lang="en-US" smtClean="0"/>
              <a:t>Primitive operations of different individuals (or machines) vary</a:t>
            </a:r>
          </a:p>
          <a:p>
            <a:pPr lvl="1" eaLnBrk="1" hangingPunct="1"/>
            <a:r>
              <a:rPr lang="en-US" smtClean="0"/>
              <a:t>An algorithm must be composed entirely of primitives for the corresponding computing agent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AB536B-29BC-4700-A777-E0FC556F70BE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Recall: Formal Definition of an Algorithm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accent1"/>
                </a:solidFill>
              </a:rPr>
              <a:t>Algorithm:</a:t>
            </a:r>
            <a:r>
              <a:rPr lang="en-US" sz="2800" dirty="0" smtClean="0"/>
              <a:t> </a:t>
            </a:r>
            <a:r>
              <a:rPr lang="en-US" b="1" dirty="0" smtClean="0"/>
              <a:t>A finite well-ordered collection of unambiguous and effectively executable operations that, when executed, produces a result and halts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3301043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7A23E4-2543-44A6-8E19-206DF613D2CF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Formal Definition of an Algorithm (continued)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800" smtClean="0"/>
              <a:t>The result of the algorithm must be produced after the execution of a finite number of operations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mtClean="0"/>
              <a:t>Infinite loop</a:t>
            </a:r>
          </a:p>
          <a:p>
            <a:pPr lvl="2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400" smtClean="0"/>
              <a:t>The algorithm has no provisions to terminate</a:t>
            </a:r>
          </a:p>
          <a:p>
            <a:pPr lvl="2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CA" sz="2400" smtClean="0"/>
              <a:t>The termination condition never fulfils</a:t>
            </a:r>
            <a:endParaRPr lang="en-US" sz="2400" smtClean="0"/>
          </a:p>
          <a:p>
            <a:pPr lvl="2"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sz="2400" smtClean="0"/>
              <a:t>A common error in the designing of algorithms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>
              <a:defRPr/>
            </a:pPr>
            <a:fld id="{43D15711-5695-4897-82B3-E96E2300598C}" type="slidenum">
              <a:rPr lang="en-US" smtClean="0"/>
              <a:pPr>
                <a:defRPr/>
              </a:pPr>
              <a:t>39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and Programs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3124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Programming can be viewed as the process of </a:t>
            </a:r>
            <a:r>
              <a:rPr lang="en-US" sz="2800" dirty="0" smtClean="0">
                <a:solidFill>
                  <a:srgbClr val="CC0000"/>
                </a:solidFill>
              </a:rPr>
              <a:t>designing and implementing </a:t>
            </a:r>
            <a:r>
              <a:rPr lang="en-US" sz="2800" dirty="0" smtClean="0"/>
              <a:t>algorithms that a computer can carry out</a:t>
            </a:r>
          </a:p>
          <a:p>
            <a:pPr lvl="1" eaLnBrk="1" hangingPunct="1"/>
            <a:r>
              <a:rPr lang="en-US" sz="2400" dirty="0"/>
              <a:t>A</a:t>
            </a:r>
            <a:r>
              <a:rPr lang="en-US" sz="2400" dirty="0" smtClean="0"/>
              <a:t> programmer’s job is to: 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design an algorithm </a:t>
            </a:r>
            <a:r>
              <a:rPr lang="en-US" sz="2400" dirty="0" smtClean="0"/>
              <a:t>for solving a problem, then 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translate the algorithm into a program</a:t>
            </a:r>
            <a:r>
              <a:rPr lang="en-US" sz="2400" dirty="0" smtClean="0"/>
              <a:t>, i.e. represent the algorithm using a programming language that the computer can understand (after translation); </a:t>
            </a:r>
          </a:p>
          <a:p>
            <a:pPr marL="1600200" lvl="3" indent="-228600" eaLnBrk="1" hangingPunct="1"/>
            <a:r>
              <a:rPr lang="en-US" sz="2200" dirty="0" smtClean="0"/>
              <a:t>also called coding the algorithm</a:t>
            </a:r>
          </a:p>
          <a:p>
            <a:pPr lvl="2" eaLnBrk="1" hangingPunct="1"/>
            <a:endParaRPr lang="en-CA" sz="1400" dirty="0" smtClean="0"/>
          </a:p>
          <a:p>
            <a:pPr lvl="2" eaLnBrk="1" hangingPunct="1"/>
            <a:endParaRPr lang="en-CA" sz="14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5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decision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subset of </a:t>
            </a:r>
            <a:r>
              <a:rPr lang="en-US" i="1" dirty="0"/>
              <a:t>X, D</a:t>
            </a:r>
            <a:r>
              <a:rPr lang="en-US" i="1" dirty="0">
                <a:sym typeface="Symbol"/>
              </a:rPr>
              <a:t></a:t>
            </a:r>
            <a:r>
              <a:rPr lang="en-US" i="1" dirty="0"/>
              <a:t>X</a:t>
            </a:r>
            <a:r>
              <a:rPr lang="en-US" dirty="0"/>
              <a:t> (equivalently, a function </a:t>
            </a:r>
            <a:r>
              <a:rPr lang="en-US" i="1" dirty="0"/>
              <a:t>D: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{0,1}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function problem </a:t>
            </a:r>
            <a:r>
              <a:rPr lang="en-US" dirty="0"/>
              <a:t>is a function </a:t>
            </a:r>
            <a:r>
              <a:rPr lang="en-US" i="1" dirty="0"/>
              <a:t>f: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search problem </a:t>
            </a:r>
            <a:r>
              <a:rPr lang="en-US" dirty="0"/>
              <a:t>is a relation </a:t>
            </a:r>
            <a:r>
              <a:rPr lang="en-US" i="1" dirty="0"/>
              <a:t>S: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 (i.e., a function </a:t>
            </a:r>
            <a:r>
              <a:rPr lang="en-US" i="1" dirty="0"/>
              <a:t>S: </a:t>
            </a:r>
            <a:r>
              <a:rPr lang="en-US" i="1" dirty="0" err="1"/>
              <a:t>X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Pow</a:t>
            </a:r>
            <a:r>
              <a:rPr lang="en-US" i="1" dirty="0"/>
              <a:t>(Y)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is a search problem, with an additional real-valued function </a:t>
            </a:r>
            <a:r>
              <a:rPr lang="en-US" i="1" dirty="0" err="1"/>
              <a:t>eval</a:t>
            </a:r>
            <a:r>
              <a:rPr lang="en-US" i="1" dirty="0"/>
              <a:t>: S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R </a:t>
            </a:r>
            <a:r>
              <a:rPr lang="en-US" dirty="0"/>
              <a:t>added.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5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A5B5540-C9F5-4648-B49F-C74CC050C5D7}" type="slidenum">
              <a:rPr lang="en-US" sz="1200">
                <a:latin typeface="+mj-lt"/>
              </a:rPr>
              <a:pPr algn="r">
                <a:defRPr/>
              </a:pPr>
              <a:t>40</a:t>
            </a:fld>
            <a:endParaRPr lang="en-US" sz="120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and Programs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31242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CC0000"/>
                </a:solidFill>
              </a:rPr>
              <a:t>Computer program – an implementation (representation) of an algorithm in a given programming language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Different programs can represent the same algorithm</a:t>
            </a:r>
            <a:endParaRPr lang="en-US" sz="3100" smtClean="0"/>
          </a:p>
          <a:p>
            <a:pPr lvl="2" eaLnBrk="1" hangingPunct="1"/>
            <a:endParaRPr lang="en-CA" sz="1400" smtClean="0"/>
          </a:p>
          <a:p>
            <a:pPr lvl="2" eaLnBrk="1" hangingPunct="1"/>
            <a:endParaRPr lang="en-CA" sz="1400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0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AB536B-29BC-4700-A777-E0FC556F70BE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 of an Algorithm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eaLnBrk="1" hangingPunct="1"/>
            <a:r>
              <a:rPr lang="en-US" dirty="0" smtClean="0"/>
              <a:t>In Computation theory – formally defined </a:t>
            </a:r>
            <a:r>
              <a:rPr lang="en-US" dirty="0" smtClean="0">
                <a:solidFill>
                  <a:srgbClr val="FF0000"/>
                </a:solidFill>
              </a:rPr>
              <a:t>computation models</a:t>
            </a:r>
          </a:p>
        </p:txBody>
      </p:sp>
    </p:spTree>
    <p:extLst>
      <p:ext uri="{BB962C8B-B14F-4D97-AF65-F5344CB8AC3E}">
        <p14:creationId xmlns:p14="http://schemas.microsoft.com/office/powerpoint/2010/main" val="912027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950C5A-A614-40F8-A94C-B8FB5EDDD86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Operations (in high-level programming languages)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Categories of operations used to construct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CC0000"/>
                </a:solidFill>
              </a:rPr>
              <a:t>Sequential operations</a:t>
            </a:r>
            <a:r>
              <a:rPr lang="en-US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Carries out a single well-defined task; when that task is finished, the algorithm moves on to the next operation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Add 1 cup of butter to the mixture in the bowl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Subtract the amount of the check from the current account balance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Set the value of x to 1</a:t>
            </a:r>
          </a:p>
          <a:p>
            <a:pPr marL="1023937" lvl="3" indent="0"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5082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950C5A-A614-40F8-A94C-B8FB5EDDD86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Operations (in high-level programming languages)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CC0000"/>
                </a:solidFill>
              </a:rPr>
              <a:t>Sequential operations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A; B </a:t>
            </a:r>
          </a:p>
          <a:p>
            <a:pPr marL="1023937" lvl="3" indent="0" eaLnBrk="1" hangingPunct="1">
              <a:lnSpc>
                <a:spcPct val="90000"/>
              </a:lnSpc>
              <a:buNone/>
            </a:pPr>
            <a:endParaRPr lang="en-CA" sz="1800" dirty="0" smtClean="0"/>
          </a:p>
          <a:p>
            <a:pPr marL="1023937" lvl="3" indent="0" eaLnBrk="1" hangingPunct="1">
              <a:lnSpc>
                <a:spcPct val="90000"/>
              </a:lnSpc>
              <a:buNone/>
            </a:pPr>
            <a:r>
              <a:rPr lang="en-CA" sz="2400" dirty="0" smtClean="0"/>
              <a:t>Graphically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124200" y="34290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48200" y="28194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48200" y="41910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48200" y="55626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4200" y="48006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48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85E259-459B-41C4-84F1-200DAD0F57EF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Operations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200" smtClean="0">
                <a:solidFill>
                  <a:srgbClr val="CC0000"/>
                </a:solidFill>
              </a:rPr>
              <a:t>Conditional operations (decisions)</a:t>
            </a:r>
          </a:p>
          <a:p>
            <a:pPr lvl="2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mtClean="0"/>
              <a:t>Ask a question (check a condition) and then select the next operation to be executed on the basis of the answer to that question</a:t>
            </a:r>
          </a:p>
          <a:p>
            <a:pPr lvl="2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mtClean="0"/>
              <a:t>Examples</a:t>
            </a:r>
          </a:p>
          <a:p>
            <a:pPr lvl="3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mtClean="0"/>
              <a:t>If the mixture is too dry, then add one-half cup of water to the bowl</a:t>
            </a:r>
          </a:p>
          <a:p>
            <a:pPr lvl="3" eaLnBrk="1" hangingPunct="1">
              <a:lnSpc>
                <a:spcPct val="90000"/>
              </a:lnSpc>
              <a:spcBef>
                <a:spcPct val="120000"/>
              </a:spcBef>
            </a:pPr>
            <a:r>
              <a:rPr lang="en-US" sz="1800" smtClean="0"/>
              <a:t>If the amount of the check is less than or equal to the current account balance, then cash the check; otherwise, tell the person that the account is overdrawn</a:t>
            </a:r>
          </a:p>
          <a:p>
            <a:pPr lvl="3" eaLnBrk="1" hangingPunct="1">
              <a:lnSpc>
                <a:spcPct val="90000"/>
              </a:lnSpc>
              <a:spcBef>
                <a:spcPct val="120000"/>
              </a:spcBef>
            </a:pPr>
            <a:r>
              <a:rPr lang="en-US" sz="1800" smtClean="0"/>
              <a:t>If x is not equal to 0, then set y equal to 1/x; otherwise, print an error message that says we cannot divide by 0</a:t>
            </a:r>
          </a:p>
        </p:txBody>
      </p:sp>
    </p:spTree>
    <p:extLst>
      <p:ext uri="{BB962C8B-B14F-4D97-AF65-F5344CB8AC3E}">
        <p14:creationId xmlns:p14="http://schemas.microsoft.com/office/powerpoint/2010/main" val="162620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950C5A-A614-40F8-A94C-B8FB5EDDD86E}" type="slidenum">
              <a:rPr lang="en-US" altLang="en-US"/>
              <a:pPr>
                <a:defRPr/>
              </a:pPr>
              <a:t>45</a:t>
            </a:fld>
            <a:endParaRPr lang="en-US" alt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Operations (in high-level programming languages)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CC0000"/>
                </a:solidFill>
              </a:rPr>
              <a:t>Conditional operations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If c then A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671512" lvl="2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else B </a:t>
            </a:r>
          </a:p>
          <a:p>
            <a:pPr marL="1023937" lvl="3" indent="0" eaLnBrk="1" hangingPunct="1">
              <a:lnSpc>
                <a:spcPct val="90000"/>
              </a:lnSpc>
              <a:buNone/>
            </a:pPr>
            <a:endParaRPr lang="en-CA" sz="1800" dirty="0" smtClean="0"/>
          </a:p>
          <a:p>
            <a:pPr marL="1023937" lvl="3" indent="0" eaLnBrk="1" hangingPunct="1">
              <a:lnSpc>
                <a:spcPct val="90000"/>
              </a:lnSpc>
              <a:buNone/>
            </a:pPr>
            <a:r>
              <a:rPr lang="en-CA" sz="2400" dirty="0" smtClean="0"/>
              <a:t>Graphically</a:t>
            </a:r>
            <a:endParaRPr lang="en-US" sz="2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48200" y="29718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38100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0600" y="57150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578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3886200" y="3429000"/>
            <a:ext cx="15240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1"/>
          </p:cNvCxnSpPr>
          <p:nvPr/>
        </p:nvCxnSpPr>
        <p:spPr>
          <a:xfrm flipH="1">
            <a:off x="3581400" y="38100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10200" y="3810000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91200" y="38100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80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3" name="Straight Connector 12"/>
          <p:cNvCxnSpPr>
            <a:stCxn id="16" idx="2"/>
          </p:cNvCxnSpPr>
          <p:nvPr/>
        </p:nvCxnSpPr>
        <p:spPr>
          <a:xfrm>
            <a:off x="3619500" y="5181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5181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619500" y="5562600"/>
            <a:ext cx="22479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89800"/>
                </a:solidFill>
              </a:rPr>
              <a:t>[</a:t>
            </a:r>
            <a:r>
              <a:rPr lang="en-US" b="1" dirty="0">
                <a:solidFill>
                  <a:srgbClr val="C89800"/>
                </a:solidFill>
              </a:rPr>
              <a:t>false</a:t>
            </a:r>
            <a:r>
              <a:rPr lang="en-US" b="1" dirty="0" smtClean="0">
                <a:solidFill>
                  <a:srgbClr val="C89800"/>
                </a:solidFill>
              </a:rPr>
              <a:t>]</a:t>
            </a:r>
            <a:endParaRPr lang="en-US" b="1" dirty="0">
              <a:solidFill>
                <a:srgbClr val="C898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4200" y="3440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89800"/>
                </a:solidFill>
              </a:rPr>
              <a:t>[true]</a:t>
            </a:r>
            <a:endParaRPr lang="en-US" b="1" dirty="0">
              <a:solidFill>
                <a:srgbClr val="C89800"/>
              </a:solidFill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4495800" y="5372100"/>
            <a:ext cx="609600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5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f-elif-else in Python [draw activity diagram]</a:t>
            </a:r>
          </a:p>
          <a:p>
            <a:endParaRPr lang="en-US" dirty="0"/>
          </a:p>
          <a:p>
            <a:r>
              <a:rPr lang="en-US" dirty="0" smtClean="0"/>
              <a:t>= case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190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2F1C63-C0FA-460D-A2BE-214C46B51893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Operations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CA" sz="2200" smtClean="0">
                <a:solidFill>
                  <a:srgbClr val="CC0000"/>
                </a:solidFill>
              </a:rPr>
              <a:t>Iterative operations (Loops, Repetitions)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CA" smtClean="0"/>
              <a:t>Tells us to repeat the execution of a previous or subsequent block of instructions if a given condition is fulfilled 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CA" smtClean="0"/>
              <a:t>Examples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CA" b="1" smtClean="0"/>
              <a:t>Repeat</a:t>
            </a:r>
            <a:r>
              <a:rPr lang="en-CA" smtClean="0"/>
              <a:t> the previous two operations </a:t>
            </a:r>
            <a:r>
              <a:rPr lang="en-CA" b="1" smtClean="0"/>
              <a:t>until</a:t>
            </a:r>
            <a:r>
              <a:rPr lang="en-CA" smtClean="0"/>
              <a:t> the mixture has thickened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CA" b="1" smtClean="0"/>
              <a:t>Repeat</a:t>
            </a:r>
            <a:r>
              <a:rPr lang="en-CA" smtClean="0"/>
              <a:t> the following two operations </a:t>
            </a:r>
            <a:r>
              <a:rPr lang="en-CA" b="1" smtClean="0"/>
              <a:t>10 times</a:t>
            </a:r>
            <a:r>
              <a:rPr lang="en-CA" smtClean="0"/>
              <a:t>.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CA" b="1" smtClean="0"/>
              <a:t>While</a:t>
            </a:r>
            <a:r>
              <a:rPr lang="en-CA" smtClean="0"/>
              <a:t> there are still more cheques to be processed, do the following five steps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CA" b="1" smtClean="0"/>
              <a:t>Repeat</a:t>
            </a:r>
            <a:r>
              <a:rPr lang="en-CA" smtClean="0"/>
              <a:t> steps 1, 2, and 3 </a:t>
            </a:r>
            <a:r>
              <a:rPr lang="en-CA" b="1" smtClean="0"/>
              <a:t>until</a:t>
            </a:r>
            <a:r>
              <a:rPr lang="en-CA" smtClean="0"/>
              <a:t> the value of y is equal to 11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CA" smtClean="0"/>
              <a:t>Graphically …   Modifications with </a:t>
            </a:r>
            <a:r>
              <a:rPr lang="en-CA" b="1" smtClean="0">
                <a:solidFill>
                  <a:schemeClr val="accent2"/>
                </a:solidFill>
              </a:rPr>
              <a:t>pre- and post-condition</a:t>
            </a:r>
          </a:p>
        </p:txBody>
      </p:sp>
    </p:spTree>
    <p:extLst>
      <p:ext uri="{BB962C8B-B14F-4D97-AF65-F5344CB8AC3E}">
        <p14:creationId xmlns:p14="http://schemas.microsoft.com/office/powerpoint/2010/main" val="1208828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562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5-</a:t>
            </a:r>
            <a:fld id="{CD3C1B70-8F62-493D-B83E-35E22ABA2780}" type="slidenum">
              <a:rPr lang="en-US"/>
              <a:pPr algn="l">
                <a:defRPr/>
              </a:pPr>
              <a:t>48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while loop structure</a:t>
            </a:r>
          </a:p>
        </p:txBody>
      </p:sp>
      <p:pic>
        <p:nvPicPr>
          <p:cNvPr id="27652" name="Picture 6" descr="fig_05_08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286000" y="1371600"/>
            <a:ext cx="4448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371600"/>
            <a:ext cx="2743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+mn-lt"/>
              </a:rPr>
              <a:t>While </a:t>
            </a:r>
            <a:r>
              <a:rPr lang="en-US" sz="2200" dirty="0" smtClean="0">
                <a:solidFill>
                  <a:srgbClr val="00B050"/>
                </a:solidFill>
                <a:latin typeface="+mn-lt"/>
              </a:rPr>
              <a:t>c do A</a:t>
            </a:r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 smtClean="0">
              <a:solidFill>
                <a:srgbClr val="00B050"/>
              </a:solidFill>
              <a:latin typeface="+mn-lt"/>
            </a:endParaRPr>
          </a:p>
          <a:p>
            <a:r>
              <a:rPr lang="en-US" sz="2200" dirty="0" smtClean="0">
                <a:solidFill>
                  <a:srgbClr val="DAA600"/>
                </a:solidFill>
                <a:latin typeface="+mn-lt"/>
              </a:rPr>
              <a:t>In Python</a:t>
            </a:r>
            <a:endParaRPr lang="en-US" sz="2200" dirty="0">
              <a:solidFill>
                <a:srgbClr val="DAA600"/>
              </a:solidFill>
              <a:latin typeface="+mn-lt"/>
            </a:endParaRPr>
          </a:p>
          <a:p>
            <a:r>
              <a:rPr lang="en-US" sz="2200" dirty="0" smtClean="0">
                <a:solidFill>
                  <a:srgbClr val="00B050"/>
                </a:solidFill>
                <a:latin typeface="+mn-lt"/>
              </a:rPr>
              <a:t>While c:</a:t>
            </a:r>
          </a:p>
          <a:p>
            <a:r>
              <a:rPr lang="en-US" sz="22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+mn-lt"/>
              </a:rPr>
              <a:t>   A</a:t>
            </a:r>
            <a:endParaRPr lang="en-US" sz="22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4812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73286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562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5-</a:t>
            </a:r>
            <a:fld id="{5982D441-541B-4058-9493-6B23A0AEE326}" type="slidenum">
              <a:rPr lang="en-US"/>
              <a:pPr algn="l">
                <a:defRPr/>
              </a:pPr>
              <a:t>49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repeat loop structure</a:t>
            </a:r>
          </a:p>
        </p:txBody>
      </p:sp>
      <p:pic>
        <p:nvPicPr>
          <p:cNvPr id="28676" name="Picture 6" descr="fig_05_09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590800" y="1447800"/>
            <a:ext cx="34655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371600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+mn-lt"/>
              </a:rPr>
              <a:t>Repeat A until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01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1413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Decision problems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A question in some formal system with a yes-or-no (1-0) answer, depending on the values of some input parameters.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Determine for which elements of X a property holds</a:t>
            </a:r>
          </a:p>
          <a:p>
            <a:pPr marL="344487" lvl="1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decision problem is (defines) a set [of the elements for which the answer is yes]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EE348F-7AFE-4647-A03E-5684D215E53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repeat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exist in Python</a:t>
            </a:r>
          </a:p>
          <a:p>
            <a:pPr lvl="1"/>
            <a:r>
              <a:rPr lang="en-US" dirty="0" smtClean="0"/>
              <a:t>How can we achieve the same effect?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031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69085D-1D92-4751-A569-79EAF81065A2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Operations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lvl="1" eaLnBrk="1" hangingPunct="1">
              <a:spcBef>
                <a:spcPct val="40000"/>
              </a:spcBef>
            </a:pPr>
            <a:r>
              <a:rPr lang="en-US" dirty="0" smtClean="0">
                <a:solidFill>
                  <a:srgbClr val="CC0000"/>
                </a:solidFill>
              </a:rPr>
              <a:t>Invocations (sub-algorithm calls)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400" dirty="0" smtClean="0"/>
              <a:t>Call an existing, named algorithm A to solve a sub-problem</a:t>
            </a:r>
          </a:p>
          <a:p>
            <a:pPr lvl="2" eaLnBrk="1" hangingPunct="1">
              <a:spcBef>
                <a:spcPct val="40000"/>
              </a:spcBef>
            </a:pPr>
            <a:endParaRPr lang="en-CA" sz="2400" dirty="0" smtClean="0"/>
          </a:p>
          <a:p>
            <a:pPr marL="671512" lvl="2" indent="0" eaLnBrk="1" hangingPunct="1">
              <a:spcBef>
                <a:spcPct val="40000"/>
              </a:spcBef>
              <a:buNone/>
            </a:pPr>
            <a:r>
              <a:rPr lang="en-CA" sz="2400" dirty="0" smtClean="0"/>
              <a:t>	     </a:t>
            </a:r>
            <a:r>
              <a:rPr lang="en-CA" kern="1200" dirty="0">
                <a:solidFill>
                  <a:srgbClr val="00B050"/>
                </a:solidFill>
                <a:ea typeface="+mn-ea"/>
                <a:cs typeface="+mn-cs"/>
              </a:rPr>
              <a:t>call A</a:t>
            </a:r>
          </a:p>
          <a:p>
            <a:pPr lvl="2" eaLnBrk="1" hangingPunct="1">
              <a:spcBef>
                <a:spcPct val="40000"/>
              </a:spcBef>
            </a:pPr>
            <a:endParaRPr lang="en-CA" sz="2400" dirty="0" smtClean="0"/>
          </a:p>
          <a:p>
            <a:pPr lvl="2" eaLnBrk="1" hangingPunct="1">
              <a:spcBef>
                <a:spcPct val="40000"/>
              </a:spcBef>
            </a:pPr>
            <a:endParaRPr lang="en-CA" sz="24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2895600" y="40386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┌┼┐</a:t>
            </a:r>
            <a:r>
              <a:rPr lang="en-US" dirty="0" smtClean="0"/>
              <a:t>   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35814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86200" y="47244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65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Instances 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667000"/>
          </a:xfrm>
        </p:spPr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Instances</a:t>
            </a:r>
            <a:r>
              <a:rPr lang="en-CA" dirty="0" smtClean="0"/>
              <a:t> of an algorithm are the different inputs (cases) for the same algorithm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C8B3CD-2B0E-4067-8EFF-526DE1BA1240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4495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343400"/>
            <a:ext cx="2922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105400" y="4648200"/>
            <a:ext cx="2743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example, the </a:t>
            </a:r>
            <a:r>
              <a:rPr lang="en-CA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 of the elements of the list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Size of an Instance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FF0000"/>
                </a:solidFill>
              </a:rPr>
              <a:t>size of an instance </a:t>
            </a:r>
            <a:r>
              <a:rPr lang="en-CA" dirty="0" smtClean="0"/>
              <a:t>is some measure of the number of the components of the instance</a:t>
            </a:r>
          </a:p>
          <a:p>
            <a:pPr lvl="1"/>
            <a:r>
              <a:rPr lang="en-CA" dirty="0" smtClean="0"/>
              <a:t>Most often is an integer – e.g. the number of people in the room</a:t>
            </a:r>
          </a:p>
          <a:p>
            <a:pPr lvl="1"/>
            <a:r>
              <a:rPr lang="en-CA" dirty="0" smtClean="0"/>
              <a:t>Can be an ordered tuple, </a:t>
            </a:r>
            <a:r>
              <a:rPr lang="en-CA" dirty="0" err="1" smtClean="0"/>
              <a:t>eg</a:t>
            </a:r>
            <a:r>
              <a:rPr lang="en-CA" dirty="0" smtClean="0"/>
              <a:t> &lt;</a:t>
            </a:r>
            <a:r>
              <a:rPr lang="en-CA" dirty="0" err="1" smtClean="0"/>
              <a:t>n,m</a:t>
            </a:r>
            <a:r>
              <a:rPr lang="en-CA" dirty="0" smtClean="0"/>
              <a:t>&gt; for an </a:t>
            </a:r>
            <a:r>
              <a:rPr lang="en-CA" dirty="0" err="1" smtClean="0"/>
              <a:t>n</a:t>
            </a:r>
            <a:r>
              <a:rPr lang="en-CA" sz="1600" dirty="0" err="1" smtClean="0"/>
              <a:t>x</a:t>
            </a:r>
            <a:r>
              <a:rPr lang="en-CA" dirty="0" err="1" smtClean="0"/>
              <a:t>m</a:t>
            </a:r>
            <a:r>
              <a:rPr lang="en-CA" dirty="0" smtClean="0"/>
              <a:t> matrix, or &lt;</a:t>
            </a:r>
            <a:r>
              <a:rPr lang="en-CA" dirty="0" err="1" smtClean="0"/>
              <a:t>n,a</a:t>
            </a:r>
            <a:r>
              <a:rPr lang="en-CA" dirty="0" smtClean="0"/>
              <a:t>&gt; where n is the number of nodes and a the number of arrows in a graph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42182B-A4BD-42EC-9A2B-1E0465BD78FB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2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Elementary operation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4530725"/>
          </a:xfrm>
        </p:spPr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Elementary operation </a:t>
            </a:r>
            <a:r>
              <a:rPr lang="en-CA" dirty="0" smtClean="0">
                <a:solidFill>
                  <a:srgbClr val="FFC000"/>
                </a:solidFill>
              </a:rPr>
              <a:t>is an operation that is upper-bounded by a constant amount of time regardless of the input (instance)</a:t>
            </a:r>
          </a:p>
          <a:p>
            <a:pPr lvl="1"/>
            <a:r>
              <a:rPr lang="en-CA" dirty="0" smtClean="0">
                <a:solidFill>
                  <a:srgbClr val="FFC000"/>
                </a:solidFill>
              </a:rPr>
              <a:t>Most importantly, this time does not depend on the size of the instance</a:t>
            </a:r>
          </a:p>
          <a:p>
            <a:r>
              <a:rPr lang="en-CA" dirty="0" smtClean="0"/>
              <a:t>In previous examples, time of all operations is bounded from above</a:t>
            </a:r>
          </a:p>
          <a:p>
            <a:pPr lvl="1"/>
            <a:r>
              <a:rPr lang="en-CA" dirty="0" smtClean="0"/>
              <a:t>Comparison</a:t>
            </a:r>
          </a:p>
          <a:p>
            <a:pPr lvl="1"/>
            <a:r>
              <a:rPr lang="en-CA" dirty="0" smtClean="0"/>
              <a:t>Assignment</a:t>
            </a:r>
          </a:p>
          <a:p>
            <a:pPr marL="344487" lvl="1" indent="0">
              <a:buNone/>
            </a:pPr>
            <a:r>
              <a:rPr lang="en-CA" dirty="0" smtClean="0"/>
              <a:t>These operations are elementary operations</a:t>
            </a:r>
          </a:p>
          <a:p>
            <a:r>
              <a:rPr lang="en-CA" dirty="0"/>
              <a:t>Efficiency is measured through the number of elementary operations</a:t>
            </a:r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E176F-D3EE-4AFA-B2E5-BE1BB8448371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16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max() on lists in Python an elementary operation?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8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7800" y="1143000"/>
            <a:ext cx="5029200" cy="4876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dirty="0" smtClean="0"/>
              <a:t>Problems – Decision problems</a:t>
            </a:r>
          </a:p>
        </p:txBody>
      </p:sp>
      <p:sp>
        <p:nvSpPr>
          <p:cNvPr id="6" name="Freeform 5"/>
          <p:cNvSpPr/>
          <p:nvPr/>
        </p:nvSpPr>
        <p:spPr>
          <a:xfrm>
            <a:off x="2339393" y="2264372"/>
            <a:ext cx="2689807" cy="2231428"/>
          </a:xfrm>
          <a:custGeom>
            <a:avLst/>
            <a:gdLst>
              <a:gd name="connsiteX0" fmla="*/ 2009374 w 5020075"/>
              <a:gd name="connsiteY0" fmla="*/ 302817 h 4222116"/>
              <a:gd name="connsiteX1" fmla="*/ 1751797 w 5020075"/>
              <a:gd name="connsiteY1" fmla="*/ 354332 h 4222116"/>
              <a:gd name="connsiteX2" fmla="*/ 1597250 w 5020075"/>
              <a:gd name="connsiteY2" fmla="*/ 380090 h 4222116"/>
              <a:gd name="connsiteX3" fmla="*/ 1507098 w 5020075"/>
              <a:gd name="connsiteY3" fmla="*/ 405848 h 4222116"/>
              <a:gd name="connsiteX4" fmla="*/ 1468462 w 5020075"/>
              <a:gd name="connsiteY4" fmla="*/ 418727 h 4222116"/>
              <a:gd name="connsiteX5" fmla="*/ 1429825 w 5020075"/>
              <a:gd name="connsiteY5" fmla="*/ 444484 h 4222116"/>
              <a:gd name="connsiteX6" fmla="*/ 1352552 w 5020075"/>
              <a:gd name="connsiteY6" fmla="*/ 457363 h 4222116"/>
              <a:gd name="connsiteX7" fmla="*/ 1223763 w 5020075"/>
              <a:gd name="connsiteY7" fmla="*/ 496000 h 4222116"/>
              <a:gd name="connsiteX8" fmla="*/ 1185126 w 5020075"/>
              <a:gd name="connsiteY8" fmla="*/ 508879 h 4222116"/>
              <a:gd name="connsiteX9" fmla="*/ 1120732 w 5020075"/>
              <a:gd name="connsiteY9" fmla="*/ 521758 h 4222116"/>
              <a:gd name="connsiteX10" fmla="*/ 1017701 w 5020075"/>
              <a:gd name="connsiteY10" fmla="*/ 560394 h 4222116"/>
              <a:gd name="connsiteX11" fmla="*/ 979064 w 5020075"/>
              <a:gd name="connsiteY11" fmla="*/ 586152 h 4222116"/>
              <a:gd name="connsiteX12" fmla="*/ 824518 w 5020075"/>
              <a:gd name="connsiteY12" fmla="*/ 624789 h 4222116"/>
              <a:gd name="connsiteX13" fmla="*/ 721487 w 5020075"/>
              <a:gd name="connsiteY13" fmla="*/ 676304 h 4222116"/>
              <a:gd name="connsiteX14" fmla="*/ 605577 w 5020075"/>
              <a:gd name="connsiteY14" fmla="*/ 702062 h 4222116"/>
              <a:gd name="connsiteX15" fmla="*/ 412394 w 5020075"/>
              <a:gd name="connsiteY15" fmla="*/ 830851 h 4222116"/>
              <a:gd name="connsiteX16" fmla="*/ 309363 w 5020075"/>
              <a:gd name="connsiteY16" fmla="*/ 895245 h 4222116"/>
              <a:gd name="connsiteX17" fmla="*/ 244969 w 5020075"/>
              <a:gd name="connsiteY17" fmla="*/ 972518 h 4222116"/>
              <a:gd name="connsiteX18" fmla="*/ 180574 w 5020075"/>
              <a:gd name="connsiteY18" fmla="*/ 1062670 h 4222116"/>
              <a:gd name="connsiteX19" fmla="*/ 141938 w 5020075"/>
              <a:gd name="connsiteY19" fmla="*/ 1127065 h 4222116"/>
              <a:gd name="connsiteX20" fmla="*/ 90422 w 5020075"/>
              <a:gd name="connsiteY20" fmla="*/ 1204338 h 4222116"/>
              <a:gd name="connsiteX21" fmla="*/ 51785 w 5020075"/>
              <a:gd name="connsiteY21" fmla="*/ 1333127 h 4222116"/>
              <a:gd name="connsiteX22" fmla="*/ 38907 w 5020075"/>
              <a:gd name="connsiteY22" fmla="*/ 1371763 h 4222116"/>
              <a:gd name="connsiteX23" fmla="*/ 13149 w 5020075"/>
              <a:gd name="connsiteY23" fmla="*/ 1461915 h 4222116"/>
              <a:gd name="connsiteX24" fmla="*/ 13149 w 5020075"/>
              <a:gd name="connsiteY24" fmla="*/ 2196011 h 4222116"/>
              <a:gd name="connsiteX25" fmla="*/ 38907 w 5020075"/>
              <a:gd name="connsiteY25" fmla="*/ 2247527 h 4222116"/>
              <a:gd name="connsiteX26" fmla="*/ 51785 w 5020075"/>
              <a:gd name="connsiteY26" fmla="*/ 2311921 h 4222116"/>
              <a:gd name="connsiteX27" fmla="*/ 90422 w 5020075"/>
              <a:gd name="connsiteY27" fmla="*/ 2376315 h 4222116"/>
              <a:gd name="connsiteX28" fmla="*/ 116180 w 5020075"/>
              <a:gd name="connsiteY28" fmla="*/ 2427831 h 4222116"/>
              <a:gd name="connsiteX29" fmla="*/ 193453 w 5020075"/>
              <a:gd name="connsiteY29" fmla="*/ 2543741 h 4222116"/>
              <a:gd name="connsiteX30" fmla="*/ 244969 w 5020075"/>
              <a:gd name="connsiteY30" fmla="*/ 2711166 h 4222116"/>
              <a:gd name="connsiteX31" fmla="*/ 283605 w 5020075"/>
              <a:gd name="connsiteY31" fmla="*/ 2801318 h 4222116"/>
              <a:gd name="connsiteX32" fmla="*/ 335121 w 5020075"/>
              <a:gd name="connsiteY32" fmla="*/ 2891470 h 4222116"/>
              <a:gd name="connsiteX33" fmla="*/ 463909 w 5020075"/>
              <a:gd name="connsiteY33" fmla="*/ 3071774 h 4222116"/>
              <a:gd name="connsiteX34" fmla="*/ 515425 w 5020075"/>
              <a:gd name="connsiteY34" fmla="*/ 3174805 h 4222116"/>
              <a:gd name="connsiteX35" fmla="*/ 644214 w 5020075"/>
              <a:gd name="connsiteY35" fmla="*/ 3342231 h 4222116"/>
              <a:gd name="connsiteX36" fmla="*/ 760123 w 5020075"/>
              <a:gd name="connsiteY36" fmla="*/ 3522535 h 4222116"/>
              <a:gd name="connsiteX37" fmla="*/ 798760 w 5020075"/>
              <a:gd name="connsiteY37" fmla="*/ 3586929 h 4222116"/>
              <a:gd name="connsiteX38" fmla="*/ 991943 w 5020075"/>
              <a:gd name="connsiteY38" fmla="*/ 3715718 h 4222116"/>
              <a:gd name="connsiteX39" fmla="*/ 1185126 w 5020075"/>
              <a:gd name="connsiteY39" fmla="*/ 3857386 h 4222116"/>
              <a:gd name="connsiteX40" fmla="*/ 1275278 w 5020075"/>
              <a:gd name="connsiteY40" fmla="*/ 3908901 h 4222116"/>
              <a:gd name="connsiteX41" fmla="*/ 1339673 w 5020075"/>
              <a:gd name="connsiteY41" fmla="*/ 3960417 h 4222116"/>
              <a:gd name="connsiteX42" fmla="*/ 1519977 w 5020075"/>
              <a:gd name="connsiteY42" fmla="*/ 4024811 h 4222116"/>
              <a:gd name="connsiteX43" fmla="*/ 1635887 w 5020075"/>
              <a:gd name="connsiteY43" fmla="*/ 4063448 h 4222116"/>
              <a:gd name="connsiteX44" fmla="*/ 1867707 w 5020075"/>
              <a:gd name="connsiteY44" fmla="*/ 4114963 h 4222116"/>
              <a:gd name="connsiteX45" fmla="*/ 1996495 w 5020075"/>
              <a:gd name="connsiteY45" fmla="*/ 4127842 h 4222116"/>
              <a:gd name="connsiteX46" fmla="*/ 2099526 w 5020075"/>
              <a:gd name="connsiteY46" fmla="*/ 4166479 h 4222116"/>
              <a:gd name="connsiteX47" fmla="*/ 2202557 w 5020075"/>
              <a:gd name="connsiteY47" fmla="*/ 4179358 h 4222116"/>
              <a:gd name="connsiteX48" fmla="*/ 2679076 w 5020075"/>
              <a:gd name="connsiteY48" fmla="*/ 4192236 h 4222116"/>
              <a:gd name="connsiteX49" fmla="*/ 2743470 w 5020075"/>
              <a:gd name="connsiteY49" fmla="*/ 4205115 h 4222116"/>
              <a:gd name="connsiteX50" fmla="*/ 3567718 w 5020075"/>
              <a:gd name="connsiteY50" fmla="*/ 4205115 h 4222116"/>
              <a:gd name="connsiteX51" fmla="*/ 3709385 w 5020075"/>
              <a:gd name="connsiteY51" fmla="*/ 4140721 h 4222116"/>
              <a:gd name="connsiteX52" fmla="*/ 3902569 w 5020075"/>
              <a:gd name="connsiteY52" fmla="*/ 4089205 h 4222116"/>
              <a:gd name="connsiteX53" fmla="*/ 4069994 w 5020075"/>
              <a:gd name="connsiteY53" fmla="*/ 4050569 h 4222116"/>
              <a:gd name="connsiteX54" fmla="*/ 4198783 w 5020075"/>
              <a:gd name="connsiteY54" fmla="*/ 3999053 h 4222116"/>
              <a:gd name="connsiteX55" fmla="*/ 4301814 w 5020075"/>
              <a:gd name="connsiteY55" fmla="*/ 3908901 h 4222116"/>
              <a:gd name="connsiteX56" fmla="*/ 4353329 w 5020075"/>
              <a:gd name="connsiteY56" fmla="*/ 3870265 h 4222116"/>
              <a:gd name="connsiteX57" fmla="*/ 4430602 w 5020075"/>
              <a:gd name="connsiteY57" fmla="*/ 3754355 h 4222116"/>
              <a:gd name="connsiteX58" fmla="*/ 4520754 w 5020075"/>
              <a:gd name="connsiteY58" fmla="*/ 3638445 h 4222116"/>
              <a:gd name="connsiteX59" fmla="*/ 4559391 w 5020075"/>
              <a:gd name="connsiteY59" fmla="*/ 3586929 h 4222116"/>
              <a:gd name="connsiteX60" fmla="*/ 4610907 w 5020075"/>
              <a:gd name="connsiteY60" fmla="*/ 3535414 h 4222116"/>
              <a:gd name="connsiteX61" fmla="*/ 4636664 w 5020075"/>
              <a:gd name="connsiteY61" fmla="*/ 3496777 h 4222116"/>
              <a:gd name="connsiteX62" fmla="*/ 4675301 w 5020075"/>
              <a:gd name="connsiteY62" fmla="*/ 3471020 h 4222116"/>
              <a:gd name="connsiteX63" fmla="*/ 4752574 w 5020075"/>
              <a:gd name="connsiteY63" fmla="*/ 3406625 h 4222116"/>
              <a:gd name="connsiteX64" fmla="*/ 4791211 w 5020075"/>
              <a:gd name="connsiteY64" fmla="*/ 3303594 h 4222116"/>
              <a:gd name="connsiteX65" fmla="*/ 4816969 w 5020075"/>
              <a:gd name="connsiteY65" fmla="*/ 3252079 h 4222116"/>
              <a:gd name="connsiteX66" fmla="*/ 4881363 w 5020075"/>
              <a:gd name="connsiteY66" fmla="*/ 3110411 h 4222116"/>
              <a:gd name="connsiteX67" fmla="*/ 4920000 w 5020075"/>
              <a:gd name="connsiteY67" fmla="*/ 3071774 h 4222116"/>
              <a:gd name="connsiteX68" fmla="*/ 4958636 w 5020075"/>
              <a:gd name="connsiteY68" fmla="*/ 2955865 h 4222116"/>
              <a:gd name="connsiteX69" fmla="*/ 4971515 w 5020075"/>
              <a:gd name="connsiteY69" fmla="*/ 2878591 h 4222116"/>
              <a:gd name="connsiteX70" fmla="*/ 4984394 w 5020075"/>
              <a:gd name="connsiteY70" fmla="*/ 2827076 h 4222116"/>
              <a:gd name="connsiteX71" fmla="*/ 4997273 w 5020075"/>
              <a:gd name="connsiteY71" fmla="*/ 2762682 h 4222116"/>
              <a:gd name="connsiteX72" fmla="*/ 4945757 w 5020075"/>
              <a:gd name="connsiteY72" fmla="*/ 1410400 h 4222116"/>
              <a:gd name="connsiteX73" fmla="*/ 4920000 w 5020075"/>
              <a:gd name="connsiteY73" fmla="*/ 1333127 h 4222116"/>
              <a:gd name="connsiteX74" fmla="*/ 4894242 w 5020075"/>
              <a:gd name="connsiteY74" fmla="*/ 1281611 h 4222116"/>
              <a:gd name="connsiteX75" fmla="*/ 4868484 w 5020075"/>
              <a:gd name="connsiteY75" fmla="*/ 1178580 h 4222116"/>
              <a:gd name="connsiteX76" fmla="*/ 4829847 w 5020075"/>
              <a:gd name="connsiteY76" fmla="*/ 1114186 h 4222116"/>
              <a:gd name="connsiteX77" fmla="*/ 4804090 w 5020075"/>
              <a:gd name="connsiteY77" fmla="*/ 1049791 h 4222116"/>
              <a:gd name="connsiteX78" fmla="*/ 4791211 w 5020075"/>
              <a:gd name="connsiteY78" fmla="*/ 1011155 h 4222116"/>
              <a:gd name="connsiteX79" fmla="*/ 4752574 w 5020075"/>
              <a:gd name="connsiteY79" fmla="*/ 959639 h 4222116"/>
              <a:gd name="connsiteX80" fmla="*/ 4701059 w 5020075"/>
              <a:gd name="connsiteY80" fmla="*/ 882366 h 4222116"/>
              <a:gd name="connsiteX81" fmla="*/ 4675301 w 5020075"/>
              <a:gd name="connsiteY81" fmla="*/ 817972 h 4222116"/>
              <a:gd name="connsiteX82" fmla="*/ 4610907 w 5020075"/>
              <a:gd name="connsiteY82" fmla="*/ 727820 h 4222116"/>
              <a:gd name="connsiteX83" fmla="*/ 4585149 w 5020075"/>
              <a:gd name="connsiteY83" fmla="*/ 689183 h 4222116"/>
              <a:gd name="connsiteX84" fmla="*/ 4546512 w 5020075"/>
              <a:gd name="connsiteY84" fmla="*/ 650546 h 4222116"/>
              <a:gd name="connsiteX85" fmla="*/ 4494997 w 5020075"/>
              <a:gd name="connsiteY85" fmla="*/ 560394 h 4222116"/>
              <a:gd name="connsiteX86" fmla="*/ 4443481 w 5020075"/>
              <a:gd name="connsiteY86" fmla="*/ 508879 h 4222116"/>
              <a:gd name="connsiteX87" fmla="*/ 4327571 w 5020075"/>
              <a:gd name="connsiteY87" fmla="*/ 380090 h 4222116"/>
              <a:gd name="connsiteX88" fmla="*/ 4185904 w 5020075"/>
              <a:gd name="connsiteY88" fmla="*/ 302817 h 4222116"/>
              <a:gd name="connsiteX89" fmla="*/ 4069994 w 5020075"/>
              <a:gd name="connsiteY89" fmla="*/ 251301 h 4222116"/>
              <a:gd name="connsiteX90" fmla="*/ 4018478 w 5020075"/>
              <a:gd name="connsiteY90" fmla="*/ 238422 h 4222116"/>
              <a:gd name="connsiteX91" fmla="*/ 3941205 w 5020075"/>
              <a:gd name="connsiteY91" fmla="*/ 212665 h 4222116"/>
              <a:gd name="connsiteX92" fmla="*/ 3889690 w 5020075"/>
              <a:gd name="connsiteY92" fmla="*/ 199786 h 4222116"/>
              <a:gd name="connsiteX93" fmla="*/ 3838174 w 5020075"/>
              <a:gd name="connsiteY93" fmla="*/ 174028 h 4222116"/>
              <a:gd name="connsiteX94" fmla="*/ 3786659 w 5020075"/>
              <a:gd name="connsiteY94" fmla="*/ 161149 h 4222116"/>
              <a:gd name="connsiteX95" fmla="*/ 3709385 w 5020075"/>
              <a:gd name="connsiteY95" fmla="*/ 135391 h 4222116"/>
              <a:gd name="connsiteX96" fmla="*/ 3451808 w 5020075"/>
              <a:gd name="connsiteY96" fmla="*/ 122513 h 4222116"/>
              <a:gd name="connsiteX97" fmla="*/ 3361656 w 5020075"/>
              <a:gd name="connsiteY97" fmla="*/ 83876 h 4222116"/>
              <a:gd name="connsiteX98" fmla="*/ 3284383 w 5020075"/>
              <a:gd name="connsiteY98" fmla="*/ 70997 h 4222116"/>
              <a:gd name="connsiteX99" fmla="*/ 3219988 w 5020075"/>
              <a:gd name="connsiteY99" fmla="*/ 45239 h 4222116"/>
              <a:gd name="connsiteX100" fmla="*/ 2357104 w 5020075"/>
              <a:gd name="connsiteY100" fmla="*/ 45239 h 4222116"/>
              <a:gd name="connsiteX101" fmla="*/ 2318467 w 5020075"/>
              <a:gd name="connsiteY101" fmla="*/ 58118 h 4222116"/>
              <a:gd name="connsiteX102" fmla="*/ 2215436 w 5020075"/>
              <a:gd name="connsiteY102" fmla="*/ 83876 h 4222116"/>
              <a:gd name="connsiteX103" fmla="*/ 2138163 w 5020075"/>
              <a:gd name="connsiteY103" fmla="*/ 109634 h 4222116"/>
              <a:gd name="connsiteX104" fmla="*/ 2099526 w 5020075"/>
              <a:gd name="connsiteY104" fmla="*/ 122513 h 4222116"/>
              <a:gd name="connsiteX105" fmla="*/ 2060890 w 5020075"/>
              <a:gd name="connsiteY105" fmla="*/ 135391 h 4222116"/>
              <a:gd name="connsiteX106" fmla="*/ 2035132 w 5020075"/>
              <a:gd name="connsiteY106" fmla="*/ 174028 h 4222116"/>
              <a:gd name="connsiteX107" fmla="*/ 1996495 w 5020075"/>
              <a:gd name="connsiteY107" fmla="*/ 264180 h 4222116"/>
              <a:gd name="connsiteX108" fmla="*/ 1957859 w 5020075"/>
              <a:gd name="connsiteY108" fmla="*/ 289938 h 42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020075" h="4222116">
                <a:moveTo>
                  <a:pt x="2009374" y="302817"/>
                </a:moveTo>
                <a:cubicBezTo>
                  <a:pt x="1591820" y="399174"/>
                  <a:pt x="2015540" y="306378"/>
                  <a:pt x="1751797" y="354332"/>
                </a:cubicBezTo>
                <a:cubicBezTo>
                  <a:pt x="1564593" y="388369"/>
                  <a:pt x="1917508" y="340057"/>
                  <a:pt x="1597250" y="380090"/>
                </a:cubicBezTo>
                <a:lnTo>
                  <a:pt x="1507098" y="405848"/>
                </a:lnTo>
                <a:cubicBezTo>
                  <a:pt x="1494095" y="409749"/>
                  <a:pt x="1480604" y="412656"/>
                  <a:pt x="1468462" y="418727"/>
                </a:cubicBezTo>
                <a:cubicBezTo>
                  <a:pt x="1454618" y="425649"/>
                  <a:pt x="1444509" y="439589"/>
                  <a:pt x="1429825" y="444484"/>
                </a:cubicBezTo>
                <a:cubicBezTo>
                  <a:pt x="1405052" y="452742"/>
                  <a:pt x="1378310" y="453070"/>
                  <a:pt x="1352552" y="457363"/>
                </a:cubicBezTo>
                <a:cubicBezTo>
                  <a:pt x="1263533" y="501873"/>
                  <a:pt x="1339216" y="470344"/>
                  <a:pt x="1223763" y="496000"/>
                </a:cubicBezTo>
                <a:cubicBezTo>
                  <a:pt x="1210511" y="498945"/>
                  <a:pt x="1198296" y="505586"/>
                  <a:pt x="1185126" y="508879"/>
                </a:cubicBezTo>
                <a:cubicBezTo>
                  <a:pt x="1163890" y="514188"/>
                  <a:pt x="1142197" y="517465"/>
                  <a:pt x="1120732" y="521758"/>
                </a:cubicBezTo>
                <a:cubicBezTo>
                  <a:pt x="1030118" y="582165"/>
                  <a:pt x="1145021" y="512649"/>
                  <a:pt x="1017701" y="560394"/>
                </a:cubicBezTo>
                <a:cubicBezTo>
                  <a:pt x="1003208" y="565829"/>
                  <a:pt x="993748" y="581257"/>
                  <a:pt x="979064" y="586152"/>
                </a:cubicBezTo>
                <a:cubicBezTo>
                  <a:pt x="928688" y="602944"/>
                  <a:pt x="872013" y="601042"/>
                  <a:pt x="824518" y="624789"/>
                </a:cubicBezTo>
                <a:cubicBezTo>
                  <a:pt x="790174" y="641961"/>
                  <a:pt x="759362" y="669991"/>
                  <a:pt x="721487" y="676304"/>
                </a:cubicBezTo>
                <a:cubicBezTo>
                  <a:pt x="698117" y="680199"/>
                  <a:pt x="634002" y="686756"/>
                  <a:pt x="605577" y="702062"/>
                </a:cubicBezTo>
                <a:cubicBezTo>
                  <a:pt x="394572" y="815680"/>
                  <a:pt x="548081" y="735870"/>
                  <a:pt x="412394" y="830851"/>
                </a:cubicBezTo>
                <a:cubicBezTo>
                  <a:pt x="396680" y="841851"/>
                  <a:pt x="330519" y="877615"/>
                  <a:pt x="309363" y="895245"/>
                </a:cubicBezTo>
                <a:cubicBezTo>
                  <a:pt x="266916" y="930617"/>
                  <a:pt x="274765" y="930803"/>
                  <a:pt x="244969" y="972518"/>
                </a:cubicBezTo>
                <a:cubicBezTo>
                  <a:pt x="207198" y="1025398"/>
                  <a:pt x="210918" y="1014120"/>
                  <a:pt x="180574" y="1062670"/>
                </a:cubicBezTo>
                <a:cubicBezTo>
                  <a:pt x="167307" y="1083897"/>
                  <a:pt x="155377" y="1105946"/>
                  <a:pt x="141938" y="1127065"/>
                </a:cubicBezTo>
                <a:cubicBezTo>
                  <a:pt x="125318" y="1153182"/>
                  <a:pt x="104267" y="1176649"/>
                  <a:pt x="90422" y="1204338"/>
                </a:cubicBezTo>
                <a:cubicBezTo>
                  <a:pt x="70019" y="1245144"/>
                  <a:pt x="64109" y="1289992"/>
                  <a:pt x="51785" y="1333127"/>
                </a:cubicBezTo>
                <a:cubicBezTo>
                  <a:pt x="48056" y="1346180"/>
                  <a:pt x="42808" y="1358760"/>
                  <a:pt x="38907" y="1371763"/>
                </a:cubicBezTo>
                <a:cubicBezTo>
                  <a:pt x="29927" y="1401698"/>
                  <a:pt x="21735" y="1431864"/>
                  <a:pt x="13149" y="1461915"/>
                </a:cubicBezTo>
                <a:cubicBezTo>
                  <a:pt x="5040" y="1713280"/>
                  <a:pt x="-11870" y="1945818"/>
                  <a:pt x="13149" y="2196011"/>
                </a:cubicBezTo>
                <a:cubicBezTo>
                  <a:pt x="15059" y="2215115"/>
                  <a:pt x="30321" y="2230355"/>
                  <a:pt x="38907" y="2247527"/>
                </a:cubicBezTo>
                <a:cubicBezTo>
                  <a:pt x="43200" y="2268992"/>
                  <a:pt x="43655" y="2291597"/>
                  <a:pt x="51785" y="2311921"/>
                </a:cubicBezTo>
                <a:cubicBezTo>
                  <a:pt x="61082" y="2335163"/>
                  <a:pt x="78265" y="2354433"/>
                  <a:pt x="90422" y="2376315"/>
                </a:cubicBezTo>
                <a:cubicBezTo>
                  <a:pt x="99746" y="2393098"/>
                  <a:pt x="106005" y="2411550"/>
                  <a:pt x="116180" y="2427831"/>
                </a:cubicBezTo>
                <a:cubicBezTo>
                  <a:pt x="155816" y="2491249"/>
                  <a:pt x="160122" y="2470413"/>
                  <a:pt x="193453" y="2543741"/>
                </a:cubicBezTo>
                <a:cubicBezTo>
                  <a:pt x="215239" y="2591669"/>
                  <a:pt x="227701" y="2662815"/>
                  <a:pt x="244969" y="2711166"/>
                </a:cubicBezTo>
                <a:cubicBezTo>
                  <a:pt x="255965" y="2741955"/>
                  <a:pt x="268984" y="2772076"/>
                  <a:pt x="283605" y="2801318"/>
                </a:cubicBezTo>
                <a:cubicBezTo>
                  <a:pt x="299084" y="2832275"/>
                  <a:pt x="315922" y="2862672"/>
                  <a:pt x="335121" y="2891470"/>
                </a:cubicBezTo>
                <a:cubicBezTo>
                  <a:pt x="376090" y="2952924"/>
                  <a:pt x="430878" y="3005713"/>
                  <a:pt x="463909" y="3071774"/>
                </a:cubicBezTo>
                <a:cubicBezTo>
                  <a:pt x="481081" y="3106118"/>
                  <a:pt x="495670" y="3141879"/>
                  <a:pt x="515425" y="3174805"/>
                </a:cubicBezTo>
                <a:cubicBezTo>
                  <a:pt x="551380" y="3234730"/>
                  <a:pt x="599692" y="3288805"/>
                  <a:pt x="644214" y="3342231"/>
                </a:cubicBezTo>
                <a:cubicBezTo>
                  <a:pt x="710674" y="3508386"/>
                  <a:pt x="608086" y="3269143"/>
                  <a:pt x="760123" y="3522535"/>
                </a:cubicBezTo>
                <a:cubicBezTo>
                  <a:pt x="773002" y="3544000"/>
                  <a:pt x="782130" y="3568220"/>
                  <a:pt x="798760" y="3586929"/>
                </a:cubicBezTo>
                <a:cubicBezTo>
                  <a:pt x="848219" y="3642570"/>
                  <a:pt x="937984" y="3673750"/>
                  <a:pt x="991943" y="3715718"/>
                </a:cubicBezTo>
                <a:cubicBezTo>
                  <a:pt x="1073362" y="3779043"/>
                  <a:pt x="1104396" y="3807706"/>
                  <a:pt x="1185126" y="3857386"/>
                </a:cubicBezTo>
                <a:cubicBezTo>
                  <a:pt x="1214603" y="3875525"/>
                  <a:pt x="1246480" y="3889702"/>
                  <a:pt x="1275278" y="3908901"/>
                </a:cubicBezTo>
                <a:cubicBezTo>
                  <a:pt x="1298150" y="3924149"/>
                  <a:pt x="1315929" y="3946566"/>
                  <a:pt x="1339673" y="3960417"/>
                </a:cubicBezTo>
                <a:cubicBezTo>
                  <a:pt x="1403198" y="3997473"/>
                  <a:pt x="1451303" y="4003350"/>
                  <a:pt x="1519977" y="4024811"/>
                </a:cubicBezTo>
                <a:cubicBezTo>
                  <a:pt x="1558850" y="4036959"/>
                  <a:pt x="1596815" y="4051956"/>
                  <a:pt x="1635887" y="4063448"/>
                </a:cubicBezTo>
                <a:cubicBezTo>
                  <a:pt x="1690973" y="4079650"/>
                  <a:pt x="1816024" y="4107211"/>
                  <a:pt x="1867707" y="4114963"/>
                </a:cubicBezTo>
                <a:cubicBezTo>
                  <a:pt x="1910373" y="4121363"/>
                  <a:pt x="1953566" y="4123549"/>
                  <a:pt x="1996495" y="4127842"/>
                </a:cubicBezTo>
                <a:cubicBezTo>
                  <a:pt x="2030839" y="4140721"/>
                  <a:pt x="2063942" y="4157583"/>
                  <a:pt x="2099526" y="4166479"/>
                </a:cubicBezTo>
                <a:cubicBezTo>
                  <a:pt x="2133104" y="4174873"/>
                  <a:pt x="2167980" y="4177821"/>
                  <a:pt x="2202557" y="4179358"/>
                </a:cubicBezTo>
                <a:cubicBezTo>
                  <a:pt x="2361298" y="4186413"/>
                  <a:pt x="2520236" y="4187943"/>
                  <a:pt x="2679076" y="4192236"/>
                </a:cubicBezTo>
                <a:cubicBezTo>
                  <a:pt x="2700541" y="4196529"/>
                  <a:pt x="2721749" y="4202400"/>
                  <a:pt x="2743470" y="4205115"/>
                </a:cubicBezTo>
                <a:cubicBezTo>
                  <a:pt x="3024498" y="4240244"/>
                  <a:pt x="3256573" y="4210986"/>
                  <a:pt x="3567718" y="4205115"/>
                </a:cubicBezTo>
                <a:cubicBezTo>
                  <a:pt x="3695983" y="4173048"/>
                  <a:pt x="3519446" y="4222123"/>
                  <a:pt x="3709385" y="4140721"/>
                </a:cubicBezTo>
                <a:cubicBezTo>
                  <a:pt x="3738816" y="4128108"/>
                  <a:pt x="3876553" y="4096638"/>
                  <a:pt x="3902569" y="4089205"/>
                </a:cubicBezTo>
                <a:cubicBezTo>
                  <a:pt x="4043993" y="4048798"/>
                  <a:pt x="3913438" y="4072934"/>
                  <a:pt x="4069994" y="4050569"/>
                </a:cubicBezTo>
                <a:cubicBezTo>
                  <a:pt x="4111882" y="4036606"/>
                  <a:pt x="4160883" y="4024320"/>
                  <a:pt x="4198783" y="3999053"/>
                </a:cubicBezTo>
                <a:cubicBezTo>
                  <a:pt x="4288103" y="3939507"/>
                  <a:pt x="4236648" y="3964758"/>
                  <a:pt x="4301814" y="3908901"/>
                </a:cubicBezTo>
                <a:cubicBezTo>
                  <a:pt x="4318111" y="3894932"/>
                  <a:pt x="4338151" y="3885443"/>
                  <a:pt x="4353329" y="3870265"/>
                </a:cubicBezTo>
                <a:cubicBezTo>
                  <a:pt x="4390674" y="3832920"/>
                  <a:pt x="4399944" y="3797276"/>
                  <a:pt x="4430602" y="3754355"/>
                </a:cubicBezTo>
                <a:cubicBezTo>
                  <a:pt x="4459052" y="3714525"/>
                  <a:pt x="4490910" y="3677242"/>
                  <a:pt x="4520754" y="3638445"/>
                </a:cubicBezTo>
                <a:cubicBezTo>
                  <a:pt x="4533841" y="3621431"/>
                  <a:pt x="4544213" y="3602107"/>
                  <a:pt x="4559391" y="3586929"/>
                </a:cubicBezTo>
                <a:cubicBezTo>
                  <a:pt x="4576563" y="3569757"/>
                  <a:pt x="4595103" y="3553852"/>
                  <a:pt x="4610907" y="3535414"/>
                </a:cubicBezTo>
                <a:cubicBezTo>
                  <a:pt x="4620980" y="3523662"/>
                  <a:pt x="4625719" y="3507722"/>
                  <a:pt x="4636664" y="3496777"/>
                </a:cubicBezTo>
                <a:cubicBezTo>
                  <a:pt x="4647609" y="3485832"/>
                  <a:pt x="4663410" y="3480929"/>
                  <a:pt x="4675301" y="3471020"/>
                </a:cubicBezTo>
                <a:cubicBezTo>
                  <a:pt x="4774478" y="3388374"/>
                  <a:pt x="4656637" y="3470585"/>
                  <a:pt x="4752574" y="3406625"/>
                </a:cubicBezTo>
                <a:cubicBezTo>
                  <a:pt x="4766734" y="3364145"/>
                  <a:pt x="4770679" y="3349790"/>
                  <a:pt x="4791211" y="3303594"/>
                </a:cubicBezTo>
                <a:cubicBezTo>
                  <a:pt x="4799008" y="3286050"/>
                  <a:pt x="4809406" y="3269725"/>
                  <a:pt x="4816969" y="3252079"/>
                </a:cubicBezTo>
                <a:cubicBezTo>
                  <a:pt x="4839232" y="3200131"/>
                  <a:pt x="4831572" y="3160202"/>
                  <a:pt x="4881363" y="3110411"/>
                </a:cubicBezTo>
                <a:lnTo>
                  <a:pt x="4920000" y="3071774"/>
                </a:lnTo>
                <a:cubicBezTo>
                  <a:pt x="4932879" y="3033138"/>
                  <a:pt x="4951941" y="2996037"/>
                  <a:pt x="4958636" y="2955865"/>
                </a:cubicBezTo>
                <a:cubicBezTo>
                  <a:pt x="4962929" y="2930107"/>
                  <a:pt x="4966394" y="2904197"/>
                  <a:pt x="4971515" y="2878591"/>
                </a:cubicBezTo>
                <a:cubicBezTo>
                  <a:pt x="4974986" y="2861235"/>
                  <a:pt x="4980554" y="2844355"/>
                  <a:pt x="4984394" y="2827076"/>
                </a:cubicBezTo>
                <a:cubicBezTo>
                  <a:pt x="4989143" y="2805708"/>
                  <a:pt x="4992980" y="2784147"/>
                  <a:pt x="4997273" y="2762682"/>
                </a:cubicBezTo>
                <a:cubicBezTo>
                  <a:pt x="4981275" y="1978806"/>
                  <a:pt x="5086346" y="1867317"/>
                  <a:pt x="4945757" y="1410400"/>
                </a:cubicBezTo>
                <a:cubicBezTo>
                  <a:pt x="4937772" y="1384450"/>
                  <a:pt x="4930083" y="1358336"/>
                  <a:pt x="4920000" y="1333127"/>
                </a:cubicBezTo>
                <a:cubicBezTo>
                  <a:pt x="4912870" y="1315301"/>
                  <a:pt x="4900313" y="1299825"/>
                  <a:pt x="4894242" y="1281611"/>
                </a:cubicBezTo>
                <a:cubicBezTo>
                  <a:pt x="4883047" y="1248027"/>
                  <a:pt x="4886698" y="1208936"/>
                  <a:pt x="4868484" y="1178580"/>
                </a:cubicBezTo>
                <a:cubicBezTo>
                  <a:pt x="4855605" y="1157115"/>
                  <a:pt x="4841042" y="1136575"/>
                  <a:pt x="4829847" y="1114186"/>
                </a:cubicBezTo>
                <a:cubicBezTo>
                  <a:pt x="4819508" y="1093508"/>
                  <a:pt x="4812207" y="1071437"/>
                  <a:pt x="4804090" y="1049791"/>
                </a:cubicBezTo>
                <a:cubicBezTo>
                  <a:pt x="4799323" y="1037080"/>
                  <a:pt x="4797946" y="1022942"/>
                  <a:pt x="4791211" y="1011155"/>
                </a:cubicBezTo>
                <a:cubicBezTo>
                  <a:pt x="4780561" y="992518"/>
                  <a:pt x="4765453" y="976811"/>
                  <a:pt x="4752574" y="959639"/>
                </a:cubicBezTo>
                <a:cubicBezTo>
                  <a:pt x="4718527" y="857500"/>
                  <a:pt x="4769967" y="992619"/>
                  <a:pt x="4701059" y="882366"/>
                </a:cubicBezTo>
                <a:cubicBezTo>
                  <a:pt x="4688806" y="862762"/>
                  <a:pt x="4685640" y="838650"/>
                  <a:pt x="4675301" y="817972"/>
                </a:cubicBezTo>
                <a:cubicBezTo>
                  <a:pt x="4665184" y="797738"/>
                  <a:pt x="4620630" y="741432"/>
                  <a:pt x="4610907" y="727820"/>
                </a:cubicBezTo>
                <a:cubicBezTo>
                  <a:pt x="4601910" y="715225"/>
                  <a:pt x="4595058" y="701074"/>
                  <a:pt x="4585149" y="689183"/>
                </a:cubicBezTo>
                <a:cubicBezTo>
                  <a:pt x="4573489" y="675191"/>
                  <a:pt x="4557099" y="665367"/>
                  <a:pt x="4546512" y="650546"/>
                </a:cubicBezTo>
                <a:cubicBezTo>
                  <a:pt x="4494318" y="577475"/>
                  <a:pt x="4547136" y="621222"/>
                  <a:pt x="4494997" y="560394"/>
                </a:cubicBezTo>
                <a:cubicBezTo>
                  <a:pt x="4479193" y="541956"/>
                  <a:pt x="4459615" y="527030"/>
                  <a:pt x="4443481" y="508879"/>
                </a:cubicBezTo>
                <a:cubicBezTo>
                  <a:pt x="4389267" y="447888"/>
                  <a:pt x="4393443" y="433985"/>
                  <a:pt x="4327571" y="380090"/>
                </a:cubicBezTo>
                <a:cubicBezTo>
                  <a:pt x="4255352" y="321002"/>
                  <a:pt x="4260902" y="336149"/>
                  <a:pt x="4185904" y="302817"/>
                </a:cubicBezTo>
                <a:cubicBezTo>
                  <a:pt x="4118581" y="272896"/>
                  <a:pt x="4146348" y="276753"/>
                  <a:pt x="4069994" y="251301"/>
                </a:cubicBezTo>
                <a:cubicBezTo>
                  <a:pt x="4053202" y="245704"/>
                  <a:pt x="4035432" y="243508"/>
                  <a:pt x="4018478" y="238422"/>
                </a:cubicBezTo>
                <a:cubicBezTo>
                  <a:pt x="3992472" y="230620"/>
                  <a:pt x="3967545" y="219250"/>
                  <a:pt x="3941205" y="212665"/>
                </a:cubicBezTo>
                <a:cubicBezTo>
                  <a:pt x="3924033" y="208372"/>
                  <a:pt x="3906263" y="206001"/>
                  <a:pt x="3889690" y="199786"/>
                </a:cubicBezTo>
                <a:cubicBezTo>
                  <a:pt x="3871714" y="193045"/>
                  <a:pt x="3856150" y="180769"/>
                  <a:pt x="3838174" y="174028"/>
                </a:cubicBezTo>
                <a:cubicBezTo>
                  <a:pt x="3821601" y="167813"/>
                  <a:pt x="3803613" y="166235"/>
                  <a:pt x="3786659" y="161149"/>
                </a:cubicBezTo>
                <a:cubicBezTo>
                  <a:pt x="3760653" y="153347"/>
                  <a:pt x="3736502" y="136747"/>
                  <a:pt x="3709385" y="135391"/>
                </a:cubicBezTo>
                <a:lnTo>
                  <a:pt x="3451808" y="122513"/>
                </a:lnTo>
                <a:cubicBezTo>
                  <a:pt x="3420308" y="106763"/>
                  <a:pt x="3395767" y="91456"/>
                  <a:pt x="3361656" y="83876"/>
                </a:cubicBezTo>
                <a:cubicBezTo>
                  <a:pt x="3336165" y="78211"/>
                  <a:pt x="3310141" y="75290"/>
                  <a:pt x="3284383" y="70997"/>
                </a:cubicBezTo>
                <a:cubicBezTo>
                  <a:pt x="3262918" y="62411"/>
                  <a:pt x="3241635" y="53357"/>
                  <a:pt x="3219988" y="45239"/>
                </a:cubicBezTo>
                <a:cubicBezTo>
                  <a:pt x="2952594" y="-55035"/>
                  <a:pt x="2548761" y="42244"/>
                  <a:pt x="2357104" y="45239"/>
                </a:cubicBezTo>
                <a:cubicBezTo>
                  <a:pt x="2344225" y="49532"/>
                  <a:pt x="2331564" y="54546"/>
                  <a:pt x="2318467" y="58118"/>
                </a:cubicBezTo>
                <a:cubicBezTo>
                  <a:pt x="2284314" y="67433"/>
                  <a:pt x="2249020" y="72681"/>
                  <a:pt x="2215436" y="83876"/>
                </a:cubicBezTo>
                <a:lnTo>
                  <a:pt x="2138163" y="109634"/>
                </a:lnTo>
                <a:lnTo>
                  <a:pt x="2099526" y="122513"/>
                </a:lnTo>
                <a:lnTo>
                  <a:pt x="2060890" y="135391"/>
                </a:lnTo>
                <a:cubicBezTo>
                  <a:pt x="2052304" y="148270"/>
                  <a:pt x="2041229" y="159801"/>
                  <a:pt x="2035132" y="174028"/>
                </a:cubicBezTo>
                <a:cubicBezTo>
                  <a:pt x="2012963" y="225755"/>
                  <a:pt x="2036912" y="223762"/>
                  <a:pt x="1996495" y="264180"/>
                </a:cubicBezTo>
                <a:cubicBezTo>
                  <a:pt x="1985550" y="275125"/>
                  <a:pt x="1957859" y="289938"/>
                  <a:pt x="1957859" y="289938"/>
                </a:cubicBezTo>
              </a:path>
            </a:pathLst>
          </a:cu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371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AA600"/>
                </a:solidFill>
              </a:rPr>
              <a:t>X</a:t>
            </a:r>
            <a:endParaRPr lang="en-US" dirty="0">
              <a:solidFill>
                <a:srgbClr val="DAA6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91000" y="3564752"/>
            <a:ext cx="3276600" cy="47384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67600" y="33800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 (True)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4736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 (False)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81600" y="4920734"/>
            <a:ext cx="1981200" cy="41326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924300" y="4038600"/>
            <a:ext cx="114300" cy="76200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29200" y="5334000"/>
            <a:ext cx="1143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Decision problems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Examples:</a:t>
            </a:r>
          </a:p>
          <a:p>
            <a:pPr lvl="1"/>
            <a:r>
              <a:rPr lang="en-US" sz="2400" dirty="0" smtClean="0"/>
              <a:t>Given two numbers </a:t>
            </a:r>
            <a:r>
              <a:rPr lang="en-US" sz="2400" i="1" dirty="0"/>
              <a:t>a</a:t>
            </a:r>
            <a:r>
              <a:rPr lang="en-US" sz="2400" dirty="0" smtClean="0"/>
              <a:t> and b, does </a:t>
            </a:r>
            <a:r>
              <a:rPr lang="en-US" sz="2400" i="1" dirty="0"/>
              <a:t>a</a:t>
            </a:r>
            <a:r>
              <a:rPr lang="en-US" sz="2400" dirty="0" smtClean="0"/>
              <a:t> evenly divide </a:t>
            </a:r>
            <a:r>
              <a:rPr lang="en-US" sz="2400" i="1" dirty="0"/>
              <a:t>b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In a given graph G, does there exist a path between two given nodes N and M?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a given </a:t>
            </a:r>
            <a:r>
              <a:rPr lang="en-US" sz="2400" dirty="0" smtClean="0"/>
              <a:t>weighted graph </a:t>
            </a:r>
            <a:r>
              <a:rPr lang="en-US" sz="2400" dirty="0"/>
              <a:t>G, does there exist a path between </a:t>
            </a:r>
            <a:r>
              <a:rPr lang="en-US" sz="2400" dirty="0" smtClean="0"/>
              <a:t>the two </a:t>
            </a:r>
            <a:r>
              <a:rPr lang="en-US" sz="2400" dirty="0"/>
              <a:t>given nodes </a:t>
            </a:r>
            <a:r>
              <a:rPr lang="en-US" sz="2400" dirty="0" smtClean="0"/>
              <a:t>N </a:t>
            </a:r>
            <a:r>
              <a:rPr lang="en-US" sz="2400" dirty="0"/>
              <a:t>and </a:t>
            </a:r>
            <a:r>
              <a:rPr lang="en-US" sz="2400" dirty="0" smtClean="0"/>
              <a:t>M of length ≤100?</a:t>
            </a:r>
          </a:p>
          <a:p>
            <a:pPr lvl="1"/>
            <a:endParaRPr lang="en-US" sz="2400" dirty="0"/>
          </a:p>
          <a:p>
            <a:pPr marL="344487" lvl="1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EE348F-7AFE-4647-A03E-5684D215E53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822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decision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subset of </a:t>
            </a:r>
            <a:r>
              <a:rPr lang="en-US" i="1" dirty="0"/>
              <a:t>X, D</a:t>
            </a:r>
            <a:r>
              <a:rPr lang="en-US" i="1" dirty="0">
                <a:sym typeface="Symbol"/>
              </a:rPr>
              <a:t></a:t>
            </a:r>
            <a:r>
              <a:rPr lang="en-US" i="1" dirty="0"/>
              <a:t>X</a:t>
            </a:r>
            <a:r>
              <a:rPr lang="en-US" dirty="0"/>
              <a:t> (equivalently, a function </a:t>
            </a:r>
            <a:r>
              <a:rPr lang="en-US" i="1" dirty="0"/>
              <a:t>D: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{0,1}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A </a:t>
            </a:r>
            <a:r>
              <a:rPr lang="en-US" b="1" u="sng" dirty="0">
                <a:solidFill>
                  <a:srgbClr val="FF0000"/>
                </a:solidFill>
              </a:rPr>
              <a:t>function problem </a:t>
            </a:r>
            <a:r>
              <a:rPr lang="en-US" dirty="0"/>
              <a:t>is a function </a:t>
            </a:r>
            <a:r>
              <a:rPr lang="en-US" i="1" dirty="0"/>
              <a:t>f: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search problem </a:t>
            </a:r>
            <a:r>
              <a:rPr lang="en-US" dirty="0"/>
              <a:t>is a relation </a:t>
            </a:r>
            <a:r>
              <a:rPr lang="en-US" i="1" dirty="0"/>
              <a:t>S: X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Y</a:t>
            </a:r>
            <a:r>
              <a:rPr lang="en-US" dirty="0"/>
              <a:t> (i.e., a function </a:t>
            </a:r>
            <a:r>
              <a:rPr lang="en-US" i="1" dirty="0"/>
              <a:t>S: </a:t>
            </a:r>
            <a:r>
              <a:rPr lang="en-US" i="1" dirty="0" err="1"/>
              <a:t>X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Pow</a:t>
            </a:r>
            <a:r>
              <a:rPr lang="en-US" i="1" dirty="0"/>
              <a:t>(Y)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is a search problem, with an additional real-valued function </a:t>
            </a:r>
            <a:r>
              <a:rPr lang="en-US" i="1" dirty="0" err="1"/>
              <a:t>eval</a:t>
            </a:r>
            <a:r>
              <a:rPr lang="en-US" i="1" dirty="0"/>
              <a:t>: S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R </a:t>
            </a:r>
            <a:r>
              <a:rPr lang="en-US" dirty="0"/>
              <a:t>added.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71340" y="1535977"/>
            <a:ext cx="8374488" cy="4530725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Function problems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They have answers that are more complex than a simple 'yes' or 'no'. 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Examples: </a:t>
            </a:r>
          </a:p>
          <a:p>
            <a:pPr lvl="1"/>
            <a:r>
              <a:rPr lang="en-US" sz="2400" dirty="0" smtClean="0"/>
              <a:t>Given two numbers </a:t>
            </a:r>
            <a:r>
              <a:rPr lang="en-US" sz="2400" i="1" dirty="0"/>
              <a:t>a</a:t>
            </a:r>
            <a:r>
              <a:rPr lang="en-US" sz="2400" dirty="0" smtClean="0"/>
              <a:t> and </a:t>
            </a:r>
            <a:r>
              <a:rPr lang="en-US" sz="2400" i="1" dirty="0"/>
              <a:t>b</a:t>
            </a:r>
            <a:r>
              <a:rPr lang="en-US" sz="2400" dirty="0" smtClean="0"/>
              <a:t>, what is the quotient a</a:t>
            </a:r>
            <a:r>
              <a:rPr lang="en-US" sz="2400" i="1" dirty="0" smtClean="0"/>
              <a:t>/b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iven a weighted graph G and nodes </a:t>
            </a:r>
            <a:r>
              <a:rPr lang="en-US" sz="2400" dirty="0"/>
              <a:t>N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M in G, what is the minimum length of a </a:t>
            </a:r>
            <a:r>
              <a:rPr lang="en-US" sz="2400" dirty="0"/>
              <a:t>path </a:t>
            </a:r>
            <a:r>
              <a:rPr lang="en-US" sz="2400" dirty="0" smtClean="0"/>
              <a:t>from N to M?</a:t>
            </a:r>
          </a:p>
          <a:p>
            <a:pPr lvl="1">
              <a:buFont typeface="Wingdings" pitchFamily="2" charset="2"/>
              <a:buNone/>
            </a:pPr>
            <a:r>
              <a:rPr lang="en-CA" sz="2400" dirty="0" smtClean="0"/>
              <a:t>Can be viewed as functions in mathematical sense – the solution to the problem is computing this function. An algorithm solving the problem calculates the function.</a:t>
            </a:r>
            <a:endParaRPr lang="en-US" sz="2400" dirty="0" smtClean="0"/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D4A552-F4FC-4D09-A5BD-B3B9193C3CA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286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8786" y="6096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example, X = </a:t>
            </a:r>
            <a:r>
              <a:rPr lang="en-US" sz="2400" dirty="0" err="1" smtClean="0"/>
              <a:t>AxB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36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2563</Words>
  <Application>Microsoft Office PowerPoint</Application>
  <PresentationFormat>On-screen Show (4:3)</PresentationFormat>
  <Paragraphs>329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Edge</vt:lpstr>
      <vt:lpstr>Lecture 4b Problems and Algorithms </vt:lpstr>
      <vt:lpstr>Problems and Problem Solving</vt:lpstr>
      <vt:lpstr>Problems</vt:lpstr>
      <vt:lpstr>Problems</vt:lpstr>
      <vt:lpstr>Problems</vt:lpstr>
      <vt:lpstr>PowerPoint Presentation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Enumeration problem</vt:lpstr>
      <vt:lpstr>Problems</vt:lpstr>
      <vt:lpstr>Optimization Problems</vt:lpstr>
      <vt:lpstr>Problems</vt:lpstr>
      <vt:lpstr>Output-solution assumption</vt:lpstr>
      <vt:lpstr>Output-solution assumption</vt:lpstr>
      <vt:lpstr>State-Space Landscape</vt:lpstr>
      <vt:lpstr>State-Space Landscape</vt:lpstr>
      <vt:lpstr>State-Space Landscape</vt:lpstr>
      <vt:lpstr>Optimization problems</vt:lpstr>
      <vt:lpstr>Neighborhood</vt:lpstr>
      <vt:lpstr>Neighborhood</vt:lpstr>
      <vt:lpstr>Neighborhood</vt:lpstr>
      <vt:lpstr>PowerPoint Presentation</vt:lpstr>
      <vt:lpstr>PowerPoint Presentation</vt:lpstr>
      <vt:lpstr>Problem Solving</vt:lpstr>
      <vt:lpstr>Intuitive Notion of an Algorithm</vt:lpstr>
      <vt:lpstr>Algorithms</vt:lpstr>
      <vt:lpstr>Algorithms</vt:lpstr>
      <vt:lpstr>Algorithm</vt:lpstr>
      <vt:lpstr>Formal Definition of an Algorithm (continued)</vt:lpstr>
      <vt:lpstr>Formal Definition of an Algorithm (continued)</vt:lpstr>
      <vt:lpstr>Recall: Formal Definition of an Algorithm</vt:lpstr>
      <vt:lpstr>The Formal Definition of an Algorithm (continued)</vt:lpstr>
      <vt:lpstr>Algorithms and Programs</vt:lpstr>
      <vt:lpstr>Algorithms and Programs</vt:lpstr>
      <vt:lpstr>Formal Definition of an Algorithm</vt:lpstr>
      <vt:lpstr>Types of Operations (in high-level programming languages)</vt:lpstr>
      <vt:lpstr>Types of Operations (in high-level programming languages)</vt:lpstr>
      <vt:lpstr>Types of Operations</vt:lpstr>
      <vt:lpstr>Types of Operations (in high-level programming languages)</vt:lpstr>
      <vt:lpstr>PowerPoint Presentation</vt:lpstr>
      <vt:lpstr>Types of Operations</vt:lpstr>
      <vt:lpstr>The while loop structure</vt:lpstr>
      <vt:lpstr>The repeat loop structure</vt:lpstr>
      <vt:lpstr>The repeat loop structure</vt:lpstr>
      <vt:lpstr>Types of Operations</vt:lpstr>
      <vt:lpstr>Instances </vt:lpstr>
      <vt:lpstr>Size of an Instance</vt:lpstr>
      <vt:lpstr>Elementary operation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 Kratchanov</cp:lastModifiedBy>
  <cp:revision>206</cp:revision>
  <dcterms:created xsi:type="dcterms:W3CDTF">2004-05-04T15:13:55Z</dcterms:created>
  <dcterms:modified xsi:type="dcterms:W3CDTF">2013-03-11T09:52:00Z</dcterms:modified>
</cp:coreProperties>
</file>