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6" r:id="rId1"/>
  </p:sldMasterIdLst>
  <p:notesMasterIdLst>
    <p:notesMasterId r:id="rId28"/>
  </p:notesMasterIdLst>
  <p:handoutMasterIdLst>
    <p:handoutMasterId r:id="rId29"/>
  </p:handoutMasterIdLst>
  <p:sldIdLst>
    <p:sldId id="298" r:id="rId2"/>
    <p:sldId id="394" r:id="rId3"/>
    <p:sldId id="397" r:id="rId4"/>
    <p:sldId id="299" r:id="rId5"/>
    <p:sldId id="300" r:id="rId6"/>
    <p:sldId id="301" r:id="rId7"/>
    <p:sldId id="409" r:id="rId8"/>
    <p:sldId id="302" r:id="rId9"/>
    <p:sldId id="303" r:id="rId10"/>
    <p:sldId id="406" r:id="rId11"/>
    <p:sldId id="405" r:id="rId12"/>
    <p:sldId id="395" r:id="rId13"/>
    <p:sldId id="307" r:id="rId14"/>
    <p:sldId id="306" r:id="rId15"/>
    <p:sldId id="332" r:id="rId16"/>
    <p:sldId id="308" r:id="rId17"/>
    <p:sldId id="329" r:id="rId18"/>
    <p:sldId id="331" r:id="rId19"/>
    <p:sldId id="330" r:id="rId20"/>
    <p:sldId id="310" r:id="rId21"/>
    <p:sldId id="311" r:id="rId22"/>
    <p:sldId id="333" r:id="rId23"/>
    <p:sldId id="335" r:id="rId24"/>
    <p:sldId id="334" r:id="rId25"/>
    <p:sldId id="325" r:id="rId26"/>
    <p:sldId id="414" r:id="rId2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86" autoAdjust="0"/>
    <p:restoredTop sz="94660" autoAdjust="0"/>
  </p:normalViewPr>
  <p:slideViewPr>
    <p:cSldViewPr>
      <p:cViewPr varScale="1">
        <p:scale>
          <a:sx n="74" d="100"/>
          <a:sy n="74" d="100"/>
        </p:scale>
        <p:origin x="-131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8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8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C1E0845-CBB6-485F-95AC-E09191AF61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36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fld id="{5253B9D8-F55E-4E8A-AD58-22D34818C2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758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2 Not Yer Tutucusu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smtClean="0">
              <a:latin typeface="Arial" pitchFamily="34" charset="0"/>
            </a:endParaRPr>
          </a:p>
        </p:txBody>
      </p:sp>
      <p:sp>
        <p:nvSpPr>
          <p:cNvPr id="48132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1A769E1-A8A3-466D-88A9-C0ADD8D1C7CA}" type="slidenum">
              <a:rPr lang="en-US" smtClean="0"/>
              <a:pPr eaLnBrk="1" hangingPunct="1"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2 Not Yer Tutucusu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smtClean="0">
              <a:latin typeface="Arial" pitchFamily="34" charset="0"/>
            </a:endParaRPr>
          </a:p>
        </p:txBody>
      </p:sp>
      <p:sp>
        <p:nvSpPr>
          <p:cNvPr id="57348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A50CBAB-70D9-4108-B4EB-8C19386E8E9E}" type="slidenum">
              <a:rPr lang="en-US" smtClean="0"/>
              <a:pPr eaLnBrk="1" hangingPunct="1"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2 Not Yer Tutucusu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smtClean="0">
              <a:latin typeface="Arial" pitchFamily="34" charset="0"/>
            </a:endParaRPr>
          </a:p>
        </p:txBody>
      </p:sp>
      <p:sp>
        <p:nvSpPr>
          <p:cNvPr id="58372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20D3814-8F79-425F-94F5-C277581A40DF}" type="slidenum">
              <a:rPr lang="en-US" smtClean="0"/>
              <a:pPr eaLnBrk="1" hangingPunct="1"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2 Not Yer Tutucusu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smtClean="0">
              <a:latin typeface="Arial" pitchFamily="34" charset="0"/>
            </a:endParaRPr>
          </a:p>
        </p:txBody>
      </p:sp>
      <p:sp>
        <p:nvSpPr>
          <p:cNvPr id="59396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FC43130-0605-460A-BD68-B94020B5F08E}" type="slidenum">
              <a:rPr lang="en-US" smtClean="0"/>
              <a:pPr eaLnBrk="1" hangingPunct="1"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2 Not Yer Tutucusu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smtClean="0">
              <a:latin typeface="Arial" pitchFamily="34" charset="0"/>
            </a:endParaRPr>
          </a:p>
        </p:txBody>
      </p:sp>
      <p:sp>
        <p:nvSpPr>
          <p:cNvPr id="61444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D20B626-E461-4833-B3BC-56E52B05BEBB}" type="slidenum">
              <a:rPr lang="en-US" smtClean="0"/>
              <a:pPr eaLnBrk="1" hangingPunct="1"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2 Not Yer Tutucusu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smtClean="0">
              <a:latin typeface="Arial" pitchFamily="34" charset="0"/>
            </a:endParaRPr>
          </a:p>
        </p:txBody>
      </p:sp>
      <p:sp>
        <p:nvSpPr>
          <p:cNvPr id="60420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85E3D3A-C8C0-491E-BD3C-5D33A0DAC960}" type="slidenum">
              <a:rPr lang="en-US" smtClean="0"/>
              <a:pPr eaLnBrk="1" hangingPunct="1"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2 Not Yer Tutucusu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smtClean="0">
              <a:latin typeface="Arial" pitchFamily="34" charset="0"/>
            </a:endParaRPr>
          </a:p>
        </p:txBody>
      </p:sp>
      <p:sp>
        <p:nvSpPr>
          <p:cNvPr id="62468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C6E0E71-5BD8-497A-803B-CE18EBFB60F2}" type="slidenum">
              <a:rPr lang="en-US" smtClean="0"/>
              <a:pPr eaLnBrk="1" hangingPunct="1"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2 Not Yer Tutucusu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smtClean="0">
              <a:latin typeface="Arial" pitchFamily="34" charset="0"/>
            </a:endParaRPr>
          </a:p>
        </p:txBody>
      </p:sp>
      <p:sp>
        <p:nvSpPr>
          <p:cNvPr id="63492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D93F472-427D-44AE-84BE-F3AF119990A1}" type="slidenum">
              <a:rPr lang="en-US" smtClean="0"/>
              <a:pPr eaLnBrk="1" hangingPunct="1"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2 Not Yer Tutucusu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smtClean="0">
              <a:latin typeface="Arial" pitchFamily="34" charset="0"/>
            </a:endParaRPr>
          </a:p>
        </p:txBody>
      </p:sp>
      <p:sp>
        <p:nvSpPr>
          <p:cNvPr id="64516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BFA6EE3-8B48-4741-97B3-C2D3ED135E93}" type="slidenum">
              <a:rPr lang="en-US" smtClean="0"/>
              <a:pPr eaLnBrk="1" hangingPunct="1"/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2 Not Yer Tutucusu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smtClean="0">
              <a:latin typeface="Arial" pitchFamily="34" charset="0"/>
            </a:endParaRPr>
          </a:p>
        </p:txBody>
      </p:sp>
      <p:sp>
        <p:nvSpPr>
          <p:cNvPr id="65540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C5BC0D3-2227-40D4-933C-2217D6311E23}" type="slidenum">
              <a:rPr lang="en-US" smtClean="0"/>
              <a:pPr eaLnBrk="1" hangingPunct="1"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2 Not Yer Tutucusu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smtClean="0">
              <a:latin typeface="Arial" pitchFamily="34" charset="0"/>
            </a:endParaRPr>
          </a:p>
        </p:txBody>
      </p:sp>
      <p:sp>
        <p:nvSpPr>
          <p:cNvPr id="66564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6899D31-AAB9-4EFF-9A2D-346984F29A63}" type="slidenum">
              <a:rPr lang="en-US" smtClean="0"/>
              <a:pPr eaLnBrk="1" hangingPunct="1"/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2 Not Yer Tutucusu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smtClean="0">
              <a:latin typeface="Arial" pitchFamily="34" charset="0"/>
            </a:endParaRPr>
          </a:p>
        </p:txBody>
      </p:sp>
      <p:sp>
        <p:nvSpPr>
          <p:cNvPr id="49156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ED8D7A4-5C15-4417-91B1-38AB59B2E4B5}" type="slidenum">
              <a:rPr lang="en-US" smtClean="0"/>
              <a:pPr eaLnBrk="1" hangingPunct="1"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2 Not Yer Tutucusu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smtClean="0">
              <a:latin typeface="Arial" pitchFamily="34" charset="0"/>
            </a:endParaRPr>
          </a:p>
        </p:txBody>
      </p:sp>
      <p:sp>
        <p:nvSpPr>
          <p:cNvPr id="67588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A553310-58DE-4F93-A229-E48EF9B53758}" type="slidenum">
              <a:rPr lang="en-US" smtClean="0"/>
              <a:pPr eaLnBrk="1" hangingPunct="1"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2 Not Yer Tutucusu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smtClean="0">
              <a:latin typeface="Arial" pitchFamily="34" charset="0"/>
            </a:endParaRPr>
          </a:p>
        </p:txBody>
      </p:sp>
      <p:sp>
        <p:nvSpPr>
          <p:cNvPr id="68612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FC3B056-6438-4326-B9CD-67EEDFF9890C}" type="slidenum">
              <a:rPr lang="en-US" smtClean="0"/>
              <a:pPr eaLnBrk="1" hangingPunct="1"/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2 Not Yer Tutucusu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smtClean="0">
              <a:latin typeface="Arial" pitchFamily="34" charset="0"/>
            </a:endParaRPr>
          </a:p>
        </p:txBody>
      </p:sp>
      <p:sp>
        <p:nvSpPr>
          <p:cNvPr id="69636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789C14B-3A1A-4EE3-808F-5EB3F75CC381}" type="slidenum">
              <a:rPr lang="en-US" smtClean="0"/>
              <a:pPr eaLnBrk="1" hangingPunct="1"/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81FFAB4-6F33-4FCE-901B-BCBCEB9C9128}" type="slidenum">
              <a:rPr lang="en-US" smtClean="0"/>
              <a:pPr eaLnBrk="1" hangingPunct="1"/>
              <a:t>25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2 Not Yer Tutucusu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smtClean="0">
              <a:latin typeface="Arial" pitchFamily="34" charset="0"/>
            </a:endParaRPr>
          </a:p>
        </p:txBody>
      </p:sp>
      <p:sp>
        <p:nvSpPr>
          <p:cNvPr id="50180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A5161EE-956E-409A-BB21-F9DDD7BF3AAD}" type="slidenum">
              <a:rPr lang="en-US" smtClean="0"/>
              <a:pPr eaLnBrk="1" hangingPunct="1"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2 Not Yer Tutucusu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smtClean="0">
              <a:latin typeface="Arial" pitchFamily="34" charset="0"/>
            </a:endParaRPr>
          </a:p>
        </p:txBody>
      </p:sp>
      <p:sp>
        <p:nvSpPr>
          <p:cNvPr id="51204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1DC022A-DB59-4104-8783-D98E4297F876}" type="slidenum">
              <a:rPr lang="en-US" smtClean="0"/>
              <a:pPr eaLnBrk="1" hangingPunct="1"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2 Not Yer Tutucusu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smtClean="0">
              <a:latin typeface="Arial" pitchFamily="34" charset="0"/>
            </a:endParaRPr>
          </a:p>
        </p:txBody>
      </p:sp>
      <p:sp>
        <p:nvSpPr>
          <p:cNvPr id="52228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7CB6113-E192-4434-8809-A5C782591D4E}" type="slidenum">
              <a:rPr lang="en-US" smtClean="0"/>
              <a:pPr eaLnBrk="1" hangingPunct="1"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2 Not Yer Tutucusu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smtClean="0">
              <a:latin typeface="Arial" pitchFamily="34" charset="0"/>
            </a:endParaRPr>
          </a:p>
        </p:txBody>
      </p:sp>
      <p:sp>
        <p:nvSpPr>
          <p:cNvPr id="53252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AE4F458-4FBB-4C2E-BE76-E6CD8FD10C68}" type="slidenum">
              <a:rPr lang="en-US" smtClean="0"/>
              <a:pPr eaLnBrk="1" hangingPunct="1"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2 Not Yer Tutucusu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smtClean="0">
              <a:latin typeface="Arial" pitchFamily="34" charset="0"/>
            </a:endParaRPr>
          </a:p>
        </p:txBody>
      </p:sp>
      <p:sp>
        <p:nvSpPr>
          <p:cNvPr id="54276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92D02A6-86DC-4C85-AAC0-DA55F1D9F321}" type="slidenum">
              <a:rPr lang="en-US" smtClean="0"/>
              <a:pPr eaLnBrk="1" hangingPunct="1"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2 Not Yer Tutucusu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smtClean="0">
              <a:latin typeface="Arial" pitchFamily="34" charset="0"/>
            </a:endParaRPr>
          </a:p>
        </p:txBody>
      </p:sp>
      <p:sp>
        <p:nvSpPr>
          <p:cNvPr id="55300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65B126A-1696-4795-921E-8C8320A9097D}" type="slidenum">
              <a:rPr lang="en-US" smtClean="0"/>
              <a:pPr eaLnBrk="1" hangingPunct="1"/>
              <a:t>9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2 Not Yer Tutucusu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smtClean="0">
              <a:latin typeface="Arial" pitchFamily="34" charset="0"/>
            </a:endParaRPr>
          </a:p>
        </p:txBody>
      </p:sp>
      <p:sp>
        <p:nvSpPr>
          <p:cNvPr id="56324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E57DAC9-5B7F-432A-975E-443FD747A286}" type="slidenum">
              <a:rPr lang="en-US" smtClean="0"/>
              <a:pPr eaLnBrk="1" hangingPunct="1"/>
              <a:t>11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914400 h 1000"/>
              <a:gd name="T2" fmla="*/ 0 w 1000"/>
              <a:gd name="T3" fmla="*/ 0 h 1000"/>
              <a:gd name="T4" fmla="*/ 79248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3FC859-8741-4A12-8C25-E059528EB05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8359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95E448-3D5E-4840-9655-9DB6C339CF4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31795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C50DEF-D5F6-4BBD-BD2C-521B7A2ADA2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5311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1F2D0-8336-4828-94F5-D235146C9A0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3867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D9E990-6E55-463D-ADC3-0B5FB983EA1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96959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F83718-94D5-476D-A57F-FD4E80790B0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25370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61155-C859-440B-B1CB-DD1F463C433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0709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931EC-4C40-4325-A5D8-F22BE23AFA5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24357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4CFCE1-7B96-4F37-BAA1-3AD59231FDD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21617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0CBAE-133A-493D-82D6-BFB312AC0A3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0558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761C17-B0D2-43F6-961D-7370A6E53FD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4557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628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556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28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fld id="{78208F50-5371-45A8-AE8A-6C764444FAD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30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609600 h 1000"/>
              <a:gd name="T2" fmla="*/ 0 w 1000"/>
              <a:gd name="T3" fmla="*/ 0 h 1000"/>
              <a:gd name="T4" fmla="*/ 82296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59" r:id="rId2"/>
    <p:sldLayoutId id="2147484060" r:id="rId3"/>
    <p:sldLayoutId id="2147484061" r:id="rId4"/>
    <p:sldLayoutId id="2147484062" r:id="rId5"/>
    <p:sldLayoutId id="2147484063" r:id="rId6"/>
    <p:sldLayoutId id="2147484064" r:id="rId7"/>
    <p:sldLayoutId id="2147484065" r:id="rId8"/>
    <p:sldLayoutId id="2147484066" r:id="rId9"/>
    <p:sldLayoutId id="2147484067" r:id="rId10"/>
    <p:sldLayoutId id="214748406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714500"/>
            <a:ext cx="7623175" cy="13589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Lecture 4c</a:t>
            </a:r>
            <a:br>
              <a:rPr lang="en-US" dirty="0" smtClean="0"/>
            </a:br>
            <a:r>
              <a:rPr lang="en-US" dirty="0" smtClean="0"/>
              <a:t>Algorithm Analysis 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Measuring Time Efficiency</a:t>
            </a:r>
            <a:endParaRPr lang="en-US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CA" smtClean="0">
                <a:sym typeface="Symbol" pitchFamily="18" charset="2"/>
              </a:rPr>
              <a:t>If units other than seconds then simply the constant </a:t>
            </a:r>
            <a:r>
              <a:rPr lang="en-CA" i="1" smtClean="0">
                <a:sym typeface="Symbol" pitchFamily="18" charset="2"/>
              </a:rPr>
              <a:t>c</a:t>
            </a:r>
            <a:r>
              <a:rPr lang="en-CA" smtClean="0">
                <a:sym typeface="Symbol" pitchFamily="18" charset="2"/>
              </a:rPr>
              <a:t> will be different</a:t>
            </a:r>
            <a:endParaRPr lang="en-US" smtClean="0"/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368B31E-D975-4C3D-B03F-C8418ACE7512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37"/>
          <a:stretch>
            <a:fillRect/>
          </a:stretch>
        </p:blipFill>
        <p:spPr bwMode="auto">
          <a:xfrm>
            <a:off x="1143000" y="2286000"/>
            <a:ext cx="40386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Asymptotic Notation</a:t>
            </a:r>
            <a:endParaRPr lang="en-US" smtClean="0"/>
          </a:p>
        </p:txBody>
      </p:sp>
      <p:sp>
        <p:nvSpPr>
          <p:cNvPr id="12292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30725"/>
          </a:xfrm>
        </p:spPr>
        <p:txBody>
          <a:bodyPr/>
          <a:lstStyle/>
          <a:p>
            <a:r>
              <a:rPr lang="en-CA" smtClean="0">
                <a:solidFill>
                  <a:srgbClr val="C00000"/>
                </a:solidFill>
                <a:sym typeface="Symbol" pitchFamily="18" charset="2"/>
              </a:rPr>
              <a:t>t(n) = O(g(n))  </a:t>
            </a:r>
            <a:r>
              <a:rPr lang="en-CA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↔  </a:t>
            </a:r>
          </a:p>
          <a:p>
            <a:pPr>
              <a:buFont typeface="Wingdings" pitchFamily="2" charset="2"/>
              <a:buNone/>
            </a:pPr>
            <a:r>
              <a:rPr lang="en-CA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	cR</a:t>
            </a:r>
            <a:r>
              <a:rPr lang="en-CA" baseline="3000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0</a:t>
            </a:r>
            <a:r>
              <a:rPr lang="en-CA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 n</a:t>
            </a:r>
            <a:r>
              <a:rPr lang="en-CA" baseline="-2500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</a:t>
            </a:r>
            <a:r>
              <a:rPr lang="en-CA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N, nn</a:t>
            </a:r>
            <a:r>
              <a:rPr lang="en-CA" baseline="-2500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</a:t>
            </a:r>
            <a:r>
              <a:rPr lang="en-CA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 t(n)  cg(n)</a:t>
            </a:r>
          </a:p>
          <a:p>
            <a:pPr lvl="4"/>
            <a:endParaRPr lang="en-CA" smtClean="0">
              <a:sym typeface="Symbol" pitchFamily="18" charset="2"/>
            </a:endParaRPr>
          </a:p>
          <a:p>
            <a:endParaRPr lang="en-CA" u="sng" smtClean="0">
              <a:solidFill>
                <a:srgbClr val="C00000"/>
              </a:solidFill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D5C5F53-68D8-4D40-9976-60114F60559F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sp>
        <p:nvSpPr>
          <p:cNvPr id="12294" name="TextBox 5"/>
          <p:cNvSpPr txBox="1">
            <a:spLocks noChangeArrowheads="1"/>
          </p:cNvSpPr>
          <p:nvPr/>
        </p:nvSpPr>
        <p:spPr bwMode="auto">
          <a:xfrm>
            <a:off x="5867400" y="5105400"/>
            <a:ext cx="2362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CA"/>
              <a:t>More precisely – only discrete points</a:t>
            </a:r>
            <a:endParaRPr lang="en-US"/>
          </a:p>
        </p:txBody>
      </p:sp>
      <p:sp>
        <p:nvSpPr>
          <p:cNvPr id="12295" name="Text Box 8"/>
          <p:cNvSpPr txBox="1">
            <a:spLocks noChangeArrowheads="1"/>
          </p:cNvSpPr>
          <p:nvPr/>
        </p:nvSpPr>
        <p:spPr bwMode="auto">
          <a:xfrm>
            <a:off x="4267200" y="3429000"/>
            <a:ext cx="685800" cy="3968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i="1"/>
              <a:t>t(n)</a:t>
            </a:r>
            <a:endParaRPr lang="tr-TR" sz="2000" i="1"/>
          </a:p>
        </p:txBody>
      </p:sp>
      <p:sp>
        <p:nvSpPr>
          <p:cNvPr id="12296" name="Text Box 9"/>
          <p:cNvSpPr txBox="1">
            <a:spLocks noChangeArrowheads="1"/>
          </p:cNvSpPr>
          <p:nvPr/>
        </p:nvSpPr>
        <p:spPr bwMode="auto">
          <a:xfrm>
            <a:off x="2265363" y="5751513"/>
            <a:ext cx="533400" cy="40005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i="1">
                <a:solidFill>
                  <a:srgbClr val="FF0000"/>
                </a:solidFill>
              </a:rPr>
              <a:t>n</a:t>
            </a:r>
            <a:r>
              <a:rPr lang="en-US" sz="2000" b="1" i="1" baseline="-25000">
                <a:solidFill>
                  <a:srgbClr val="FF0000"/>
                </a:solidFill>
              </a:rPr>
              <a:t>o</a:t>
            </a:r>
            <a:endParaRPr lang="tr-TR" sz="2000" b="1" i="1" baseline="-25000">
              <a:solidFill>
                <a:srgbClr val="FF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409700" y="4762500"/>
            <a:ext cx="2057400" cy="0"/>
          </a:xfrm>
          <a:prstGeom prst="line">
            <a:avLst/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8" name="Picture 10" descr="Empty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343400"/>
            <a:ext cx="10001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smtClean="0"/>
              <a:t>Synonyms </a:t>
            </a:r>
            <a:endParaRPr lang="en-US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CA" smtClean="0"/>
              <a:t>Actually, not only for running time but for any two functions t(n) and g(n)</a:t>
            </a:r>
          </a:p>
          <a:p>
            <a:endParaRPr lang="en-CA" smtClean="0"/>
          </a:p>
          <a:p>
            <a:r>
              <a:rPr lang="en-CA" smtClean="0"/>
              <a:t>Order</a:t>
            </a:r>
          </a:p>
          <a:p>
            <a:r>
              <a:rPr lang="en-CA" smtClean="0"/>
              <a:t>Order of magnitude</a:t>
            </a:r>
          </a:p>
          <a:p>
            <a:r>
              <a:rPr lang="en-CA" smtClean="0"/>
              <a:t>Order of growth</a:t>
            </a:r>
          </a:p>
          <a:p>
            <a:r>
              <a:rPr lang="en-CA" smtClean="0"/>
              <a:t>Rate of growth</a:t>
            </a:r>
            <a:endParaRPr lang="en-US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C60442FD-2906-42FB-8836-E1F50E6D7752}" type="slidenum">
              <a:rPr lang="en-US" altLang="en-US" sz="1200">
                <a:latin typeface="+mj-lt"/>
              </a:rPr>
              <a:pPr algn="r">
                <a:defRPr/>
              </a:pPr>
              <a:t>12</a:t>
            </a:fld>
            <a:endParaRPr lang="en-US" altLang="en-US" sz="1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800" smtClean="0"/>
              <a:t>Example - Recall: Standard method for calculating polynomial</a:t>
            </a:r>
            <a:endParaRPr lang="en-US" sz="380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y = a[0]</a:t>
            </a:r>
          </a:p>
          <a:p>
            <a:pPr>
              <a:buNone/>
            </a:pPr>
            <a:r>
              <a:rPr lang="en-CA" dirty="0"/>
              <a:t>for </a:t>
            </a:r>
            <a:r>
              <a:rPr lang="en-CA" dirty="0" err="1"/>
              <a:t>i</a:t>
            </a:r>
            <a:r>
              <a:rPr lang="en-CA" dirty="0"/>
              <a:t> in range(1, n+1):</a:t>
            </a:r>
          </a:p>
          <a:p>
            <a:pPr>
              <a:buNone/>
            </a:pPr>
            <a:r>
              <a:rPr lang="en-CA" dirty="0"/>
              <a:t>		y += a[</a:t>
            </a:r>
            <a:r>
              <a:rPr lang="en-CA" dirty="0" err="1"/>
              <a:t>i</a:t>
            </a:r>
            <a:r>
              <a:rPr lang="en-CA" dirty="0"/>
              <a:t>]*</a:t>
            </a:r>
            <a:r>
              <a:rPr lang="en-CA" dirty="0" err="1"/>
              <a:t>exp</a:t>
            </a:r>
            <a:r>
              <a:rPr lang="en-CA" dirty="0"/>
              <a:t>(</a:t>
            </a:r>
            <a:r>
              <a:rPr lang="en-CA" dirty="0" err="1"/>
              <a:t>x,i</a:t>
            </a:r>
            <a:r>
              <a:rPr lang="en-CA" dirty="0"/>
              <a:t>)</a:t>
            </a:r>
          </a:p>
          <a:p>
            <a:pPr>
              <a:buFont typeface="Wingdings" pitchFamily="2" charset="2"/>
              <a:buNone/>
            </a:pPr>
            <a:endParaRPr lang="en-CA" dirty="0" smtClean="0"/>
          </a:p>
          <a:p>
            <a:pPr>
              <a:buFont typeface="Wingdings" pitchFamily="2" charset="2"/>
              <a:buNone/>
            </a:pPr>
            <a:endParaRPr lang="en-CA" dirty="0" smtClean="0"/>
          </a:p>
          <a:p>
            <a:pPr>
              <a:buFont typeface="Wingdings" pitchFamily="2" charset="2"/>
              <a:buNone/>
            </a:pPr>
            <a:r>
              <a:rPr lang="en-CA" dirty="0" smtClean="0"/>
              <a:t>n additions +                     multiplications</a:t>
            </a:r>
          </a:p>
          <a:p>
            <a:pPr>
              <a:buFont typeface="Wingdings" pitchFamily="2" charset="2"/>
              <a:buNone/>
            </a:pPr>
            <a:endParaRPr lang="en-CA" dirty="0" smtClean="0">
              <a:solidFill>
                <a:srgbClr val="C0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CA" dirty="0" smtClean="0">
                <a:solidFill>
                  <a:srgbClr val="C00000"/>
                </a:solidFill>
              </a:rPr>
              <a:t>[We will prove formally now that this algorithm is O(n</a:t>
            </a:r>
            <a:r>
              <a:rPr lang="en-CA" baseline="30000" dirty="0" smtClean="0">
                <a:solidFill>
                  <a:srgbClr val="C00000"/>
                </a:solidFill>
              </a:rPr>
              <a:t>2</a:t>
            </a:r>
            <a:r>
              <a:rPr lang="en-CA" dirty="0" smtClean="0">
                <a:solidFill>
                  <a:srgbClr val="C00000"/>
                </a:solidFill>
              </a:rPr>
              <a:t>)]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59A61-392E-47B7-85C7-7F293B76191B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pic>
        <p:nvPicPr>
          <p:cNvPr id="1434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267200"/>
            <a:ext cx="188595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Example: Standard method for calculating a polynomial </a:t>
            </a:r>
            <a:endParaRPr lang="en-US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0" y="1565275"/>
            <a:ext cx="9144000" cy="4530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CA" smtClean="0"/>
              <a:t>	</a:t>
            </a:r>
            <a:r>
              <a:rPr lang="en-CA" sz="2600" smtClean="0"/>
              <a:t>n additions + n(n+1)/2 multiplications</a:t>
            </a:r>
          </a:p>
          <a:p>
            <a:pPr>
              <a:buFont typeface="Wingdings" pitchFamily="2" charset="2"/>
              <a:buNone/>
            </a:pPr>
            <a:r>
              <a:rPr lang="en-CA" sz="2600" smtClean="0"/>
              <a:t>	Let </a:t>
            </a:r>
            <a:r>
              <a:rPr lang="en-CA" sz="2600" smtClean="0">
                <a:sym typeface="Symbol" pitchFamily="18" charset="2"/>
              </a:rPr>
              <a:t></a:t>
            </a:r>
            <a:r>
              <a:rPr lang="en-CA" sz="2600" baseline="-25000" smtClean="0">
                <a:sym typeface="Symbol" pitchFamily="18" charset="2"/>
              </a:rPr>
              <a:t>a</a:t>
            </a:r>
            <a:r>
              <a:rPr lang="en-CA" sz="2600" smtClean="0">
                <a:sym typeface="Symbol" pitchFamily="18" charset="2"/>
              </a:rPr>
              <a:t> – max time for addition = 1 s</a:t>
            </a:r>
          </a:p>
          <a:p>
            <a:pPr>
              <a:buFont typeface="Wingdings" pitchFamily="2" charset="2"/>
              <a:buNone/>
            </a:pPr>
            <a:r>
              <a:rPr lang="en-CA" sz="2600" smtClean="0"/>
              <a:t>	 </a:t>
            </a:r>
            <a:r>
              <a:rPr lang="en-CA" sz="2600" smtClean="0">
                <a:sym typeface="Symbol" pitchFamily="18" charset="2"/>
              </a:rPr>
              <a:t></a:t>
            </a:r>
            <a:r>
              <a:rPr lang="en-CA" sz="2600" baseline="-25000" smtClean="0">
                <a:sym typeface="Symbol" pitchFamily="18" charset="2"/>
              </a:rPr>
              <a:t>m</a:t>
            </a:r>
            <a:r>
              <a:rPr lang="en-CA" sz="2600" smtClean="0">
                <a:sym typeface="Symbol" pitchFamily="18" charset="2"/>
              </a:rPr>
              <a:t> – max time for multiplication = 2 s</a:t>
            </a:r>
          </a:p>
          <a:p>
            <a:pPr>
              <a:buFont typeface="Wingdings" pitchFamily="2" charset="2"/>
              <a:buNone/>
            </a:pPr>
            <a:r>
              <a:rPr lang="en-CA" smtClean="0">
                <a:sym typeface="Symbol" pitchFamily="18" charset="2"/>
              </a:rPr>
              <a:t>	t(n)  n*</a:t>
            </a:r>
            <a:r>
              <a:rPr lang="en-CA" baseline="-25000" smtClean="0">
                <a:sym typeface="Symbol" pitchFamily="18" charset="2"/>
              </a:rPr>
              <a:t>a</a:t>
            </a:r>
            <a:r>
              <a:rPr lang="en-CA" smtClean="0">
                <a:sym typeface="Symbol" pitchFamily="18" charset="2"/>
              </a:rPr>
              <a:t> + 0.5*(n</a:t>
            </a:r>
            <a:r>
              <a:rPr lang="en-CA" baseline="30000" smtClean="0">
                <a:sym typeface="Symbol" pitchFamily="18" charset="2"/>
              </a:rPr>
              <a:t>2</a:t>
            </a:r>
            <a:r>
              <a:rPr lang="en-CA" smtClean="0">
                <a:sym typeface="Symbol" pitchFamily="18" charset="2"/>
              </a:rPr>
              <a:t>+n)*</a:t>
            </a:r>
            <a:r>
              <a:rPr lang="en-CA" baseline="-25000" smtClean="0">
                <a:sym typeface="Symbol" pitchFamily="18" charset="2"/>
              </a:rPr>
              <a:t>m</a:t>
            </a:r>
            <a:r>
              <a:rPr lang="en-CA" smtClean="0">
                <a:sym typeface="Symbol" pitchFamily="18" charset="2"/>
              </a:rPr>
              <a:t> =</a:t>
            </a:r>
          </a:p>
          <a:p>
            <a:pPr>
              <a:buFont typeface="Wingdings" pitchFamily="2" charset="2"/>
              <a:buNone/>
            </a:pPr>
            <a:r>
              <a:rPr lang="en-CA" smtClean="0">
                <a:sym typeface="Symbol" pitchFamily="18" charset="2"/>
              </a:rPr>
              <a:t>	   = n*10</a:t>
            </a:r>
            <a:r>
              <a:rPr lang="en-CA" baseline="30000" smtClean="0">
                <a:sym typeface="Symbol" pitchFamily="18" charset="2"/>
              </a:rPr>
              <a:t>-6</a:t>
            </a:r>
            <a:r>
              <a:rPr lang="en-CA" smtClean="0">
                <a:sym typeface="Symbol" pitchFamily="18" charset="2"/>
              </a:rPr>
              <a:t> + 0.5*(n</a:t>
            </a:r>
            <a:r>
              <a:rPr lang="en-CA" baseline="30000" smtClean="0">
                <a:sym typeface="Symbol" pitchFamily="18" charset="2"/>
              </a:rPr>
              <a:t>2</a:t>
            </a:r>
            <a:r>
              <a:rPr lang="en-CA" smtClean="0">
                <a:sym typeface="Symbol" pitchFamily="18" charset="2"/>
              </a:rPr>
              <a:t>+n)*2.10</a:t>
            </a:r>
            <a:r>
              <a:rPr lang="en-CA" baseline="30000" smtClean="0">
                <a:sym typeface="Symbol" pitchFamily="18" charset="2"/>
              </a:rPr>
              <a:t>-6 </a:t>
            </a:r>
            <a:r>
              <a:rPr lang="en-CA" smtClean="0">
                <a:sym typeface="Symbol" pitchFamily="18" charset="2"/>
              </a:rPr>
              <a:t>=</a:t>
            </a:r>
          </a:p>
          <a:p>
            <a:pPr>
              <a:buFont typeface="Wingdings" pitchFamily="2" charset="2"/>
              <a:buNone/>
            </a:pPr>
            <a:r>
              <a:rPr lang="en-CA" baseline="30000" smtClean="0">
                <a:sym typeface="Symbol" pitchFamily="18" charset="2"/>
              </a:rPr>
              <a:t>	 </a:t>
            </a:r>
            <a:r>
              <a:rPr lang="en-CA" smtClean="0">
                <a:sym typeface="Symbol" pitchFamily="18" charset="2"/>
              </a:rPr>
              <a:t>  = 10</a:t>
            </a:r>
            <a:r>
              <a:rPr lang="en-CA" baseline="30000" smtClean="0">
                <a:sym typeface="Symbol" pitchFamily="18" charset="2"/>
              </a:rPr>
              <a:t>-6</a:t>
            </a:r>
            <a:r>
              <a:rPr lang="en-CA" smtClean="0">
                <a:sym typeface="Symbol" pitchFamily="18" charset="2"/>
              </a:rPr>
              <a:t>*(n</a:t>
            </a:r>
            <a:r>
              <a:rPr lang="en-CA" baseline="30000" smtClean="0">
                <a:sym typeface="Symbol" pitchFamily="18" charset="2"/>
              </a:rPr>
              <a:t>2 </a:t>
            </a:r>
            <a:r>
              <a:rPr lang="en-CA" smtClean="0">
                <a:sym typeface="Symbol" pitchFamily="18" charset="2"/>
              </a:rPr>
              <a:t>+ 2n) = 10</a:t>
            </a:r>
            <a:r>
              <a:rPr lang="en-CA" baseline="30000" smtClean="0">
                <a:sym typeface="Symbol" pitchFamily="18" charset="2"/>
              </a:rPr>
              <a:t>-6</a:t>
            </a:r>
            <a:r>
              <a:rPr lang="en-CA" smtClean="0">
                <a:sym typeface="Symbol" pitchFamily="18" charset="2"/>
              </a:rPr>
              <a:t>*(n</a:t>
            </a:r>
            <a:r>
              <a:rPr lang="en-CA" baseline="30000" smtClean="0">
                <a:sym typeface="Symbol" pitchFamily="18" charset="2"/>
              </a:rPr>
              <a:t>2 </a:t>
            </a:r>
            <a:r>
              <a:rPr lang="en-CA" smtClean="0">
                <a:sym typeface="Symbol" pitchFamily="18" charset="2"/>
              </a:rPr>
              <a:t>+ 2n</a:t>
            </a:r>
            <a:r>
              <a:rPr lang="en-CA" smtClean="0">
                <a:solidFill>
                  <a:schemeClr val="hlink"/>
                </a:solidFill>
                <a:sym typeface="Symbol" pitchFamily="18" charset="2"/>
              </a:rPr>
              <a:t>.</a:t>
            </a:r>
            <a:r>
              <a:rPr lang="en-CA" smtClean="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en-CA" smtClean="0">
                <a:sym typeface="Symbol" pitchFamily="18" charset="2"/>
              </a:rPr>
              <a:t>) </a:t>
            </a:r>
          </a:p>
          <a:p>
            <a:pPr>
              <a:buFont typeface="Wingdings" pitchFamily="2" charset="2"/>
              <a:buNone/>
            </a:pPr>
            <a:r>
              <a:rPr lang="en-CA" smtClean="0">
                <a:sym typeface="Symbol" pitchFamily="18" charset="2"/>
              </a:rPr>
              <a:t>       </a:t>
            </a:r>
            <a:r>
              <a:rPr lang="en-CA" smtClean="0">
                <a:solidFill>
                  <a:srgbClr val="00B050"/>
                </a:solidFill>
                <a:sym typeface="Symbol" pitchFamily="18" charset="2"/>
              </a:rPr>
              <a:t>[n1; 1n] </a:t>
            </a:r>
            <a:r>
              <a:rPr lang="en-CA" smtClean="0">
                <a:sym typeface="Symbol" pitchFamily="18" charset="2"/>
              </a:rPr>
              <a:t>10</a:t>
            </a:r>
            <a:r>
              <a:rPr lang="en-CA" baseline="30000" smtClean="0">
                <a:sym typeface="Symbol" pitchFamily="18" charset="2"/>
              </a:rPr>
              <a:t>-6</a:t>
            </a:r>
            <a:r>
              <a:rPr lang="en-CA" smtClean="0">
                <a:sym typeface="Symbol" pitchFamily="18" charset="2"/>
              </a:rPr>
              <a:t>*(n</a:t>
            </a:r>
            <a:r>
              <a:rPr lang="en-CA" baseline="30000" smtClean="0">
                <a:sym typeface="Symbol" pitchFamily="18" charset="2"/>
              </a:rPr>
              <a:t>2 </a:t>
            </a:r>
            <a:r>
              <a:rPr lang="en-CA" smtClean="0">
                <a:sym typeface="Symbol" pitchFamily="18" charset="2"/>
              </a:rPr>
              <a:t>+ 2n*n) = </a:t>
            </a:r>
          </a:p>
          <a:p>
            <a:pPr>
              <a:buFont typeface="Wingdings" pitchFamily="2" charset="2"/>
              <a:buNone/>
            </a:pPr>
            <a:r>
              <a:rPr lang="en-CA" smtClean="0">
                <a:sym typeface="Symbol" pitchFamily="18" charset="2"/>
              </a:rPr>
              <a:t>	   = 10</a:t>
            </a:r>
            <a:r>
              <a:rPr lang="en-CA" baseline="30000" smtClean="0">
                <a:sym typeface="Symbol" pitchFamily="18" charset="2"/>
              </a:rPr>
              <a:t>-6</a:t>
            </a:r>
            <a:r>
              <a:rPr lang="en-CA" smtClean="0">
                <a:sym typeface="Symbol" pitchFamily="18" charset="2"/>
              </a:rPr>
              <a:t>*(n</a:t>
            </a:r>
            <a:r>
              <a:rPr lang="en-CA" baseline="30000" smtClean="0">
                <a:sym typeface="Symbol" pitchFamily="18" charset="2"/>
              </a:rPr>
              <a:t>2 </a:t>
            </a:r>
            <a:r>
              <a:rPr lang="en-CA" smtClean="0">
                <a:sym typeface="Symbol" pitchFamily="18" charset="2"/>
              </a:rPr>
              <a:t>+ 2n</a:t>
            </a:r>
            <a:r>
              <a:rPr lang="en-CA" baseline="30000" smtClean="0">
                <a:sym typeface="Symbol" pitchFamily="18" charset="2"/>
              </a:rPr>
              <a:t>2</a:t>
            </a:r>
            <a:r>
              <a:rPr lang="en-CA" smtClean="0">
                <a:sym typeface="Symbol" pitchFamily="18" charset="2"/>
              </a:rPr>
              <a:t>)</a:t>
            </a:r>
            <a:r>
              <a:rPr lang="en-CA" baseline="30000" smtClean="0">
                <a:sym typeface="Symbol" pitchFamily="18" charset="2"/>
              </a:rPr>
              <a:t> </a:t>
            </a:r>
            <a:r>
              <a:rPr lang="en-CA" smtClean="0">
                <a:sym typeface="Symbol" pitchFamily="18" charset="2"/>
              </a:rPr>
              <a:t>= 3*10</a:t>
            </a:r>
            <a:r>
              <a:rPr lang="en-CA" baseline="30000" smtClean="0">
                <a:sym typeface="Symbol" pitchFamily="18" charset="2"/>
              </a:rPr>
              <a:t>-6</a:t>
            </a:r>
            <a:r>
              <a:rPr lang="en-CA" smtClean="0">
                <a:sym typeface="Symbol" pitchFamily="18" charset="2"/>
              </a:rPr>
              <a:t>*n</a:t>
            </a:r>
            <a:r>
              <a:rPr lang="en-CA" baseline="30000" smtClean="0">
                <a:sym typeface="Symbol" pitchFamily="18" charset="2"/>
              </a:rPr>
              <a:t>2</a:t>
            </a:r>
            <a:r>
              <a:rPr lang="en-CA" smtClean="0">
                <a:sym typeface="Symbol" pitchFamily="18" charset="2"/>
              </a:rPr>
              <a:t>       </a:t>
            </a:r>
            <a:r>
              <a:rPr lang="en-CA" smtClean="0">
                <a:solidFill>
                  <a:schemeClr val="hlink"/>
                </a:solidFill>
                <a:sym typeface="Symbol" pitchFamily="18" charset="2"/>
              </a:rPr>
              <a:t>t(n)  3*10</a:t>
            </a:r>
            <a:r>
              <a:rPr lang="en-CA" baseline="30000" smtClean="0">
                <a:solidFill>
                  <a:schemeClr val="hlink"/>
                </a:solidFill>
                <a:sym typeface="Symbol" pitchFamily="18" charset="2"/>
              </a:rPr>
              <a:t>-6</a:t>
            </a:r>
            <a:r>
              <a:rPr lang="en-CA" smtClean="0">
                <a:solidFill>
                  <a:schemeClr val="hlink"/>
                </a:solidFill>
                <a:sym typeface="Symbol" pitchFamily="18" charset="2"/>
              </a:rPr>
              <a:t>*n</a:t>
            </a:r>
            <a:r>
              <a:rPr lang="en-CA" baseline="30000" smtClean="0">
                <a:solidFill>
                  <a:schemeClr val="hlink"/>
                </a:solidFill>
                <a:sym typeface="Symbol" pitchFamily="18" charset="2"/>
              </a:rPr>
              <a:t>2</a:t>
            </a:r>
            <a:endParaRPr lang="en-CA" smtClean="0">
              <a:solidFill>
                <a:schemeClr val="hlink"/>
              </a:solidFill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CA" smtClean="0">
                <a:sym typeface="Symbol" pitchFamily="18" charset="2"/>
              </a:rPr>
              <a:t> 			</a:t>
            </a:r>
            <a:r>
              <a:rPr lang="en-CA" smtClean="0">
                <a:solidFill>
                  <a:srgbClr val="C00000"/>
                </a:solidFill>
                <a:sym typeface="Symbol" pitchFamily="18" charset="2"/>
              </a:rPr>
              <a:t>t(n) = O(n</a:t>
            </a:r>
            <a:r>
              <a:rPr lang="en-CA" baseline="30000" smtClean="0">
                <a:solidFill>
                  <a:srgbClr val="C00000"/>
                </a:solidFill>
                <a:sym typeface="Symbol" pitchFamily="18" charset="2"/>
              </a:rPr>
              <a:t>2</a:t>
            </a:r>
            <a:r>
              <a:rPr lang="en-CA" smtClean="0">
                <a:solidFill>
                  <a:srgbClr val="C00000"/>
                </a:solidFill>
                <a:sym typeface="Symbol" pitchFamily="18" charset="2"/>
              </a:rPr>
              <a:t>)  </a:t>
            </a:r>
            <a:r>
              <a:rPr lang="en-CA" smtClean="0">
                <a:sym typeface="Symbol" pitchFamily="18" charset="2"/>
              </a:rPr>
              <a:t>for </a:t>
            </a:r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c=3*10</a:t>
            </a:r>
            <a:r>
              <a:rPr lang="en-CA" baseline="30000" smtClean="0">
                <a:solidFill>
                  <a:srgbClr val="3333CC"/>
                </a:solidFill>
                <a:sym typeface="Symbol" pitchFamily="18" charset="2"/>
              </a:rPr>
              <a:t>-6</a:t>
            </a:r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 , n</a:t>
            </a:r>
            <a:r>
              <a:rPr lang="en-CA" baseline="-25000" smtClean="0">
                <a:solidFill>
                  <a:srgbClr val="3333CC"/>
                </a:solidFill>
                <a:sym typeface="Symbol" pitchFamily="18" charset="2"/>
              </a:rPr>
              <a:t>0</a:t>
            </a:r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=1</a:t>
            </a:r>
            <a:endParaRPr lang="en-US" smtClean="0">
              <a:solidFill>
                <a:srgbClr val="3333CC"/>
              </a:solidFill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4E5645-5B5E-42B8-ABA7-A7AD29FF64CC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7086600" y="57912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z="3800" smtClean="0"/>
              <a:t>Example: Standard method for calculating a polynomial</a:t>
            </a:r>
            <a:endParaRPr lang="tr-TR" sz="3800" smtClean="0"/>
          </a:p>
        </p:txBody>
      </p:sp>
      <p:pic>
        <p:nvPicPr>
          <p:cNvPr id="174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447800"/>
            <a:ext cx="8018463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Example – another choice of n</a:t>
            </a:r>
            <a:r>
              <a:rPr lang="en-CA" baseline="-25000" smtClean="0"/>
              <a:t>0</a:t>
            </a:r>
            <a:endParaRPr lang="en-US" baseline="-25000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30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CA" smtClean="0">
                <a:sym typeface="Symbol" pitchFamily="18" charset="2"/>
              </a:rPr>
              <a:t>	t(n)  n*</a:t>
            </a:r>
            <a:r>
              <a:rPr lang="en-CA" baseline="-25000" smtClean="0">
                <a:sym typeface="Symbol" pitchFamily="18" charset="2"/>
              </a:rPr>
              <a:t>a</a:t>
            </a:r>
            <a:r>
              <a:rPr lang="en-CA" smtClean="0">
                <a:sym typeface="Symbol" pitchFamily="18" charset="2"/>
              </a:rPr>
              <a:t> + 0.5*(n</a:t>
            </a:r>
            <a:r>
              <a:rPr lang="en-CA" baseline="30000" smtClean="0">
                <a:sym typeface="Symbol" pitchFamily="18" charset="2"/>
              </a:rPr>
              <a:t>2</a:t>
            </a:r>
            <a:r>
              <a:rPr lang="en-CA" smtClean="0">
                <a:sym typeface="Symbol" pitchFamily="18" charset="2"/>
              </a:rPr>
              <a:t>+n)*</a:t>
            </a:r>
            <a:r>
              <a:rPr lang="en-CA" baseline="-25000" smtClean="0">
                <a:sym typeface="Symbol" pitchFamily="18" charset="2"/>
              </a:rPr>
              <a:t>m</a:t>
            </a:r>
            <a:r>
              <a:rPr lang="en-CA" smtClean="0">
                <a:sym typeface="Symbol" pitchFamily="18" charset="2"/>
              </a:rPr>
              <a:t> =</a:t>
            </a:r>
          </a:p>
          <a:p>
            <a:pPr>
              <a:buFont typeface="Wingdings" pitchFamily="2" charset="2"/>
              <a:buNone/>
            </a:pPr>
            <a:r>
              <a:rPr lang="en-CA" smtClean="0">
                <a:sym typeface="Symbol" pitchFamily="18" charset="2"/>
              </a:rPr>
              <a:t>	   = n*10</a:t>
            </a:r>
            <a:r>
              <a:rPr lang="en-CA" baseline="30000" smtClean="0">
                <a:sym typeface="Symbol" pitchFamily="18" charset="2"/>
              </a:rPr>
              <a:t>-6</a:t>
            </a:r>
            <a:r>
              <a:rPr lang="en-CA" smtClean="0">
                <a:sym typeface="Symbol" pitchFamily="18" charset="2"/>
              </a:rPr>
              <a:t> + 0.5*(n</a:t>
            </a:r>
            <a:r>
              <a:rPr lang="en-CA" baseline="30000" smtClean="0">
                <a:sym typeface="Symbol" pitchFamily="18" charset="2"/>
              </a:rPr>
              <a:t>2</a:t>
            </a:r>
            <a:r>
              <a:rPr lang="en-CA" smtClean="0">
                <a:sym typeface="Symbol" pitchFamily="18" charset="2"/>
              </a:rPr>
              <a:t>+n)*2.10</a:t>
            </a:r>
            <a:r>
              <a:rPr lang="en-CA" baseline="30000" smtClean="0">
                <a:sym typeface="Symbol" pitchFamily="18" charset="2"/>
              </a:rPr>
              <a:t>-6 </a:t>
            </a:r>
            <a:r>
              <a:rPr lang="en-CA" smtClean="0">
                <a:sym typeface="Symbol" pitchFamily="18" charset="2"/>
              </a:rPr>
              <a:t>=</a:t>
            </a:r>
          </a:p>
          <a:p>
            <a:pPr>
              <a:buFont typeface="Wingdings" pitchFamily="2" charset="2"/>
              <a:buNone/>
            </a:pPr>
            <a:r>
              <a:rPr lang="en-CA" baseline="30000" smtClean="0">
                <a:sym typeface="Symbol" pitchFamily="18" charset="2"/>
              </a:rPr>
              <a:t>	 </a:t>
            </a:r>
            <a:r>
              <a:rPr lang="en-CA" smtClean="0">
                <a:sym typeface="Symbol" pitchFamily="18" charset="2"/>
              </a:rPr>
              <a:t>  = 10</a:t>
            </a:r>
            <a:r>
              <a:rPr lang="en-CA" baseline="30000" smtClean="0">
                <a:sym typeface="Symbol" pitchFamily="18" charset="2"/>
              </a:rPr>
              <a:t>-6</a:t>
            </a:r>
            <a:r>
              <a:rPr lang="en-CA" smtClean="0">
                <a:sym typeface="Symbol" pitchFamily="18" charset="2"/>
              </a:rPr>
              <a:t>*(n</a:t>
            </a:r>
            <a:r>
              <a:rPr lang="en-CA" baseline="30000" smtClean="0">
                <a:sym typeface="Symbol" pitchFamily="18" charset="2"/>
              </a:rPr>
              <a:t>2 </a:t>
            </a:r>
            <a:r>
              <a:rPr lang="en-CA" smtClean="0">
                <a:sym typeface="Symbol" pitchFamily="18" charset="2"/>
              </a:rPr>
              <a:t>+ 2n) = 10</a:t>
            </a:r>
            <a:r>
              <a:rPr lang="en-CA" baseline="30000" smtClean="0">
                <a:sym typeface="Symbol" pitchFamily="18" charset="2"/>
              </a:rPr>
              <a:t>-6</a:t>
            </a:r>
            <a:r>
              <a:rPr lang="en-CA" smtClean="0">
                <a:sym typeface="Symbol" pitchFamily="18" charset="2"/>
              </a:rPr>
              <a:t>*(n</a:t>
            </a:r>
            <a:r>
              <a:rPr lang="en-CA" baseline="30000" smtClean="0">
                <a:sym typeface="Symbol" pitchFamily="18" charset="2"/>
              </a:rPr>
              <a:t>2 </a:t>
            </a:r>
            <a:r>
              <a:rPr lang="en-CA" smtClean="0">
                <a:sym typeface="Symbol" pitchFamily="18" charset="2"/>
              </a:rPr>
              <a:t>+ 2n</a:t>
            </a:r>
            <a:r>
              <a:rPr lang="en-CA" smtClean="0">
                <a:solidFill>
                  <a:schemeClr val="hlink"/>
                </a:solidFill>
                <a:sym typeface="Symbol" pitchFamily="18" charset="2"/>
              </a:rPr>
              <a:t>.</a:t>
            </a:r>
            <a:r>
              <a:rPr lang="en-CA" smtClean="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en-CA" smtClean="0">
                <a:sym typeface="Symbol" pitchFamily="18" charset="2"/>
              </a:rPr>
              <a:t>) </a:t>
            </a:r>
            <a:r>
              <a:rPr lang="en-CA" baseline="30000" smtClean="0">
                <a:sym typeface="Symbol" pitchFamily="18" charset="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CA" baseline="30000" smtClean="0">
                <a:sym typeface="Symbol" pitchFamily="18" charset="2"/>
              </a:rPr>
              <a:t>	</a:t>
            </a:r>
            <a:r>
              <a:rPr lang="en-CA" smtClean="0">
                <a:sym typeface="Symbol" pitchFamily="18" charset="2"/>
              </a:rPr>
              <a:t>    </a:t>
            </a:r>
            <a:r>
              <a:rPr lang="en-CA" smtClean="0">
                <a:solidFill>
                  <a:srgbClr val="00B050"/>
                </a:solidFill>
                <a:sym typeface="Symbol" pitchFamily="18" charset="2"/>
              </a:rPr>
              <a:t>[n2; 10.5n] </a:t>
            </a:r>
            <a:r>
              <a:rPr lang="en-CA" smtClean="0">
                <a:sym typeface="Symbol" pitchFamily="18" charset="2"/>
              </a:rPr>
              <a:t>10</a:t>
            </a:r>
            <a:r>
              <a:rPr lang="en-CA" baseline="30000" smtClean="0">
                <a:sym typeface="Symbol" pitchFamily="18" charset="2"/>
              </a:rPr>
              <a:t>-6</a:t>
            </a:r>
            <a:r>
              <a:rPr lang="en-CA" smtClean="0">
                <a:sym typeface="Symbol" pitchFamily="18" charset="2"/>
              </a:rPr>
              <a:t>*(n</a:t>
            </a:r>
            <a:r>
              <a:rPr lang="en-CA" baseline="30000" smtClean="0">
                <a:sym typeface="Symbol" pitchFamily="18" charset="2"/>
              </a:rPr>
              <a:t>2</a:t>
            </a:r>
            <a:r>
              <a:rPr lang="en-CA" smtClean="0">
                <a:sym typeface="Symbol" pitchFamily="18" charset="2"/>
              </a:rPr>
              <a:t> + 2*n*0.5n) = </a:t>
            </a:r>
          </a:p>
          <a:p>
            <a:pPr>
              <a:buFont typeface="Wingdings" pitchFamily="2" charset="2"/>
              <a:buNone/>
            </a:pPr>
            <a:r>
              <a:rPr lang="en-CA" smtClean="0">
                <a:sym typeface="Symbol" pitchFamily="18" charset="2"/>
              </a:rPr>
              <a:t>	   = 10</a:t>
            </a:r>
            <a:r>
              <a:rPr lang="en-CA" baseline="30000" smtClean="0">
                <a:sym typeface="Symbol" pitchFamily="18" charset="2"/>
              </a:rPr>
              <a:t>-6</a:t>
            </a:r>
            <a:r>
              <a:rPr lang="en-CA" smtClean="0">
                <a:sym typeface="Symbol" pitchFamily="18" charset="2"/>
              </a:rPr>
              <a:t>*(n</a:t>
            </a:r>
            <a:r>
              <a:rPr lang="en-CA" baseline="30000" smtClean="0">
                <a:sym typeface="Symbol" pitchFamily="18" charset="2"/>
              </a:rPr>
              <a:t>2 </a:t>
            </a:r>
            <a:r>
              <a:rPr lang="en-CA" smtClean="0">
                <a:sym typeface="Symbol" pitchFamily="18" charset="2"/>
              </a:rPr>
              <a:t>+ n</a:t>
            </a:r>
            <a:r>
              <a:rPr lang="en-CA" baseline="30000" smtClean="0">
                <a:sym typeface="Symbol" pitchFamily="18" charset="2"/>
              </a:rPr>
              <a:t>2</a:t>
            </a:r>
            <a:r>
              <a:rPr lang="en-CA" smtClean="0">
                <a:sym typeface="Symbol" pitchFamily="18" charset="2"/>
              </a:rPr>
              <a:t>)</a:t>
            </a:r>
            <a:r>
              <a:rPr lang="en-CA" baseline="30000" smtClean="0">
                <a:sym typeface="Symbol" pitchFamily="18" charset="2"/>
              </a:rPr>
              <a:t> </a:t>
            </a:r>
            <a:r>
              <a:rPr lang="en-CA" smtClean="0">
                <a:sym typeface="Symbol" pitchFamily="18" charset="2"/>
              </a:rPr>
              <a:t>= 2*10</a:t>
            </a:r>
            <a:r>
              <a:rPr lang="en-CA" baseline="30000" smtClean="0">
                <a:sym typeface="Symbol" pitchFamily="18" charset="2"/>
              </a:rPr>
              <a:t>-6</a:t>
            </a:r>
            <a:r>
              <a:rPr lang="en-CA" smtClean="0">
                <a:sym typeface="Symbol" pitchFamily="18" charset="2"/>
              </a:rPr>
              <a:t>*n</a:t>
            </a:r>
            <a:r>
              <a:rPr lang="en-CA" baseline="30000" smtClean="0">
                <a:sym typeface="Symbol" pitchFamily="18" charset="2"/>
              </a:rPr>
              <a:t>2</a:t>
            </a:r>
            <a:r>
              <a:rPr lang="en-CA" smtClean="0">
                <a:sym typeface="Symbol" pitchFamily="18" charset="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CA" smtClean="0">
                <a:sym typeface="Symbol" pitchFamily="18" charset="2"/>
              </a:rPr>
              <a:t>	 </a:t>
            </a:r>
            <a:r>
              <a:rPr lang="en-CA" smtClean="0">
                <a:solidFill>
                  <a:schemeClr val="hlink"/>
                </a:solidFill>
                <a:sym typeface="Symbol" pitchFamily="18" charset="2"/>
              </a:rPr>
              <a:t>t(n)  2*10</a:t>
            </a:r>
            <a:r>
              <a:rPr lang="en-CA" baseline="30000" smtClean="0">
                <a:solidFill>
                  <a:schemeClr val="hlink"/>
                </a:solidFill>
                <a:sym typeface="Symbol" pitchFamily="18" charset="2"/>
              </a:rPr>
              <a:t>-6</a:t>
            </a:r>
            <a:r>
              <a:rPr lang="en-CA" smtClean="0">
                <a:solidFill>
                  <a:schemeClr val="hlink"/>
                </a:solidFill>
                <a:sym typeface="Symbol" pitchFamily="18" charset="2"/>
              </a:rPr>
              <a:t>*n</a:t>
            </a:r>
            <a:r>
              <a:rPr lang="en-CA" baseline="30000" smtClean="0">
                <a:solidFill>
                  <a:schemeClr val="hlink"/>
                </a:solidFill>
                <a:sym typeface="Symbol" pitchFamily="18" charset="2"/>
              </a:rPr>
              <a:t>2</a:t>
            </a:r>
            <a:endParaRPr lang="en-CA" smtClean="0">
              <a:solidFill>
                <a:schemeClr val="hlink"/>
              </a:solidFill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CA" smtClean="0">
                <a:sym typeface="Symbol" pitchFamily="18" charset="2"/>
              </a:rPr>
              <a:t> 			</a:t>
            </a:r>
            <a:r>
              <a:rPr lang="en-CA" smtClean="0">
                <a:solidFill>
                  <a:srgbClr val="C00000"/>
                </a:solidFill>
                <a:sym typeface="Symbol" pitchFamily="18" charset="2"/>
              </a:rPr>
              <a:t>t(n) = O(n</a:t>
            </a:r>
            <a:r>
              <a:rPr lang="en-CA" baseline="30000" smtClean="0">
                <a:solidFill>
                  <a:srgbClr val="C00000"/>
                </a:solidFill>
                <a:sym typeface="Symbol" pitchFamily="18" charset="2"/>
              </a:rPr>
              <a:t>2</a:t>
            </a:r>
            <a:r>
              <a:rPr lang="en-CA" smtClean="0">
                <a:solidFill>
                  <a:srgbClr val="C00000"/>
                </a:solidFill>
                <a:sym typeface="Symbol" pitchFamily="18" charset="2"/>
              </a:rPr>
              <a:t>)  </a:t>
            </a:r>
            <a:r>
              <a:rPr lang="en-CA" smtClean="0">
                <a:sym typeface="Symbol" pitchFamily="18" charset="2"/>
              </a:rPr>
              <a:t>for </a:t>
            </a:r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c’=2*10</a:t>
            </a:r>
            <a:r>
              <a:rPr lang="en-CA" baseline="30000" smtClean="0">
                <a:solidFill>
                  <a:srgbClr val="3333CC"/>
                </a:solidFill>
                <a:sym typeface="Symbol" pitchFamily="18" charset="2"/>
              </a:rPr>
              <a:t>-6</a:t>
            </a:r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 , n’</a:t>
            </a:r>
            <a:r>
              <a:rPr lang="en-CA" baseline="-25000" smtClean="0">
                <a:solidFill>
                  <a:srgbClr val="3333CC"/>
                </a:solidFill>
                <a:sym typeface="Symbol" pitchFamily="18" charset="2"/>
              </a:rPr>
              <a:t>0</a:t>
            </a:r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=2</a:t>
            </a:r>
            <a:endParaRPr lang="en-US" smtClean="0">
              <a:solidFill>
                <a:srgbClr val="3333CC"/>
              </a:solidFill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A8E20EB-FA1F-470D-8684-76430AF23466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524000" y="48006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Slightly Modified Example</a:t>
            </a:r>
            <a:endParaRPr lang="en-US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30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CA" smtClean="0">
                <a:sym typeface="Symbol" pitchFamily="18" charset="2"/>
              </a:rPr>
              <a:t>	t(n)  10</a:t>
            </a:r>
            <a:r>
              <a:rPr lang="en-CA" baseline="30000" smtClean="0">
                <a:sym typeface="Symbol" pitchFamily="18" charset="2"/>
              </a:rPr>
              <a:t>-6</a:t>
            </a:r>
            <a:r>
              <a:rPr lang="en-CA" smtClean="0">
                <a:sym typeface="Symbol" pitchFamily="18" charset="2"/>
              </a:rPr>
              <a:t>*(n</a:t>
            </a:r>
            <a:r>
              <a:rPr lang="en-CA" baseline="30000" smtClean="0">
                <a:sym typeface="Symbol" pitchFamily="18" charset="2"/>
              </a:rPr>
              <a:t>2 </a:t>
            </a:r>
            <a:r>
              <a:rPr lang="en-CA" smtClean="0">
                <a:sym typeface="Symbol" pitchFamily="18" charset="2"/>
              </a:rPr>
              <a:t>+ 2*n</a:t>
            </a:r>
            <a:r>
              <a:rPr lang="en-CA" smtClean="0">
                <a:solidFill>
                  <a:srgbClr val="FF0000"/>
                </a:solidFill>
                <a:sym typeface="Symbol" pitchFamily="18" charset="2"/>
              </a:rPr>
              <a:t> -10</a:t>
            </a:r>
            <a:r>
              <a:rPr lang="en-CA" smtClean="0">
                <a:sym typeface="Symbol" pitchFamily="18" charset="2"/>
              </a:rPr>
              <a:t>)=</a:t>
            </a:r>
            <a:endParaRPr lang="en-CA" smtClean="0">
              <a:solidFill>
                <a:srgbClr val="00B050"/>
              </a:solidFill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CA" smtClean="0">
                <a:solidFill>
                  <a:srgbClr val="00B050"/>
                </a:solidFill>
                <a:sym typeface="Symbol" pitchFamily="18" charset="2"/>
              </a:rPr>
              <a:t>	   </a:t>
            </a:r>
            <a:r>
              <a:rPr lang="en-CA" smtClean="0">
                <a:sym typeface="Symbol" pitchFamily="18" charset="2"/>
              </a:rPr>
              <a:t>= 10</a:t>
            </a:r>
            <a:r>
              <a:rPr lang="en-CA" baseline="30000" smtClean="0">
                <a:sym typeface="Symbol" pitchFamily="18" charset="2"/>
              </a:rPr>
              <a:t>-6</a:t>
            </a:r>
            <a:r>
              <a:rPr lang="en-CA" smtClean="0">
                <a:sym typeface="Symbol" pitchFamily="18" charset="2"/>
              </a:rPr>
              <a:t>*(n</a:t>
            </a:r>
            <a:r>
              <a:rPr lang="en-CA" baseline="30000" smtClean="0">
                <a:sym typeface="Symbol" pitchFamily="18" charset="2"/>
              </a:rPr>
              <a:t>2 </a:t>
            </a:r>
            <a:r>
              <a:rPr lang="en-CA" smtClean="0">
                <a:sym typeface="Symbol" pitchFamily="18" charset="2"/>
              </a:rPr>
              <a:t>+ 2*n</a:t>
            </a:r>
            <a:r>
              <a:rPr lang="en-CA" smtClean="0">
                <a:solidFill>
                  <a:srgbClr val="0070C0"/>
                </a:solidFill>
                <a:sym typeface="Symbol" pitchFamily="18" charset="2"/>
              </a:rPr>
              <a:t>*1</a:t>
            </a:r>
            <a:r>
              <a:rPr lang="en-CA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CA" smtClean="0">
                <a:sym typeface="Symbol" pitchFamily="18" charset="2"/>
              </a:rPr>
              <a:t>-10) </a:t>
            </a:r>
            <a:r>
              <a:rPr lang="en-CA" smtClean="0">
                <a:solidFill>
                  <a:srgbClr val="00B050"/>
                </a:solidFill>
                <a:sym typeface="Symbol" pitchFamily="18" charset="2"/>
              </a:rPr>
              <a:t>[n1; 1n]</a:t>
            </a:r>
          </a:p>
          <a:p>
            <a:pPr>
              <a:buFont typeface="Wingdings" pitchFamily="2" charset="2"/>
              <a:buNone/>
            </a:pPr>
            <a:r>
              <a:rPr lang="en-CA" smtClean="0">
                <a:solidFill>
                  <a:srgbClr val="00B050"/>
                </a:solidFill>
                <a:sym typeface="Symbol" pitchFamily="18" charset="2"/>
              </a:rPr>
              <a:t>	   </a:t>
            </a:r>
            <a:r>
              <a:rPr lang="en-CA" b="1" smtClean="0">
                <a:sym typeface="Symbol" pitchFamily="18" charset="2"/>
              </a:rPr>
              <a:t></a:t>
            </a:r>
            <a:r>
              <a:rPr lang="en-CA" smtClean="0">
                <a:sym typeface="Symbol" pitchFamily="18" charset="2"/>
              </a:rPr>
              <a:t> 10</a:t>
            </a:r>
            <a:r>
              <a:rPr lang="en-CA" baseline="30000" smtClean="0">
                <a:sym typeface="Symbol" pitchFamily="18" charset="2"/>
              </a:rPr>
              <a:t>-6</a:t>
            </a:r>
            <a:r>
              <a:rPr lang="en-CA" smtClean="0">
                <a:sym typeface="Symbol" pitchFamily="18" charset="2"/>
              </a:rPr>
              <a:t>*(n</a:t>
            </a:r>
            <a:r>
              <a:rPr lang="en-CA" baseline="30000" smtClean="0">
                <a:sym typeface="Symbol" pitchFamily="18" charset="2"/>
              </a:rPr>
              <a:t>2</a:t>
            </a:r>
            <a:r>
              <a:rPr lang="en-CA" smtClean="0">
                <a:sym typeface="Symbol" pitchFamily="18" charset="2"/>
              </a:rPr>
              <a:t> + 2*</a:t>
            </a:r>
            <a:r>
              <a:rPr lang="en-CA" smtClean="0">
                <a:solidFill>
                  <a:srgbClr val="0070C0"/>
                </a:solidFill>
                <a:sym typeface="Symbol" pitchFamily="18" charset="2"/>
              </a:rPr>
              <a:t>n</a:t>
            </a:r>
            <a:r>
              <a:rPr lang="en-CA" baseline="30000" smtClean="0">
                <a:solidFill>
                  <a:srgbClr val="0070C0"/>
                </a:solidFill>
                <a:sym typeface="Symbol" pitchFamily="18" charset="2"/>
              </a:rPr>
              <a:t>2</a:t>
            </a:r>
            <a:r>
              <a:rPr lang="en-CA" smtClean="0">
                <a:sym typeface="Symbol" pitchFamily="18" charset="2"/>
              </a:rPr>
              <a:t> -10) = </a:t>
            </a:r>
          </a:p>
          <a:p>
            <a:pPr>
              <a:buFont typeface="Wingdings" pitchFamily="2" charset="2"/>
              <a:buNone/>
            </a:pPr>
            <a:r>
              <a:rPr lang="en-CA" smtClean="0">
                <a:sym typeface="Symbol" pitchFamily="18" charset="2"/>
              </a:rPr>
              <a:t>	   = 10</a:t>
            </a:r>
            <a:r>
              <a:rPr lang="en-CA" baseline="30000" smtClean="0">
                <a:sym typeface="Symbol" pitchFamily="18" charset="2"/>
              </a:rPr>
              <a:t>-6</a:t>
            </a:r>
            <a:r>
              <a:rPr lang="en-CA" smtClean="0">
                <a:sym typeface="Symbol" pitchFamily="18" charset="2"/>
              </a:rPr>
              <a:t>*(3n</a:t>
            </a:r>
            <a:r>
              <a:rPr lang="en-CA" baseline="30000" smtClean="0">
                <a:sym typeface="Symbol" pitchFamily="18" charset="2"/>
              </a:rPr>
              <a:t>2</a:t>
            </a:r>
            <a:r>
              <a:rPr lang="en-CA" smtClean="0">
                <a:sym typeface="Symbol" pitchFamily="18" charset="2"/>
              </a:rPr>
              <a:t> </a:t>
            </a:r>
            <a:r>
              <a:rPr lang="en-CA" smtClean="0">
                <a:solidFill>
                  <a:srgbClr val="0070C0"/>
                </a:solidFill>
                <a:sym typeface="Symbol" pitchFamily="18" charset="2"/>
              </a:rPr>
              <a:t>-10</a:t>
            </a:r>
            <a:r>
              <a:rPr lang="en-CA" smtClean="0">
                <a:sym typeface="Symbol" pitchFamily="18" charset="2"/>
              </a:rPr>
              <a:t>)</a:t>
            </a:r>
            <a:r>
              <a:rPr lang="tr-TR" smtClean="0">
                <a:sym typeface="Symbol" pitchFamily="18" charset="2"/>
              </a:rPr>
              <a:t> &lt;</a:t>
            </a:r>
            <a:r>
              <a:rPr lang="en-CA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CA" smtClean="0">
                <a:sym typeface="Symbol" pitchFamily="18" charset="2"/>
              </a:rPr>
              <a:t> </a:t>
            </a:r>
            <a:r>
              <a:rPr lang="en-CA" smtClean="0">
                <a:solidFill>
                  <a:srgbClr val="00B050"/>
                </a:solidFill>
                <a:sym typeface="Symbol" pitchFamily="18" charset="2"/>
              </a:rPr>
              <a:t>[-10&lt;0] </a:t>
            </a:r>
          </a:p>
          <a:p>
            <a:pPr>
              <a:buFont typeface="Wingdings" pitchFamily="2" charset="2"/>
              <a:buNone/>
            </a:pPr>
            <a:r>
              <a:rPr lang="en-CA" smtClean="0">
                <a:solidFill>
                  <a:srgbClr val="00B050"/>
                </a:solidFill>
                <a:sym typeface="Symbol" pitchFamily="18" charset="2"/>
              </a:rPr>
              <a:t>	   </a:t>
            </a:r>
            <a:r>
              <a:rPr lang="en-CA" smtClean="0">
                <a:sym typeface="Symbol" pitchFamily="18" charset="2"/>
              </a:rPr>
              <a:t>&lt; 3*10</a:t>
            </a:r>
            <a:r>
              <a:rPr lang="en-CA" baseline="30000" smtClean="0">
                <a:sym typeface="Symbol" pitchFamily="18" charset="2"/>
              </a:rPr>
              <a:t>-6</a:t>
            </a:r>
            <a:r>
              <a:rPr lang="en-CA" smtClean="0">
                <a:sym typeface="Symbol" pitchFamily="18" charset="2"/>
              </a:rPr>
              <a:t>*n</a:t>
            </a:r>
            <a:r>
              <a:rPr lang="en-CA" baseline="30000" smtClean="0">
                <a:sym typeface="Symbol" pitchFamily="18" charset="2"/>
              </a:rPr>
              <a:t>2</a:t>
            </a:r>
            <a:r>
              <a:rPr lang="en-CA" smtClean="0">
                <a:sym typeface="Symbol" pitchFamily="18" charset="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CA" smtClean="0">
                <a:sym typeface="Symbol" pitchFamily="18" charset="2"/>
              </a:rPr>
              <a:t> 			</a:t>
            </a:r>
            <a:r>
              <a:rPr lang="en-CA" smtClean="0">
                <a:solidFill>
                  <a:srgbClr val="C00000"/>
                </a:solidFill>
                <a:sym typeface="Symbol" pitchFamily="18" charset="2"/>
              </a:rPr>
              <a:t>t(n) = O(n</a:t>
            </a:r>
            <a:r>
              <a:rPr lang="en-CA" baseline="30000" smtClean="0">
                <a:solidFill>
                  <a:srgbClr val="C00000"/>
                </a:solidFill>
                <a:sym typeface="Symbol" pitchFamily="18" charset="2"/>
              </a:rPr>
              <a:t>2</a:t>
            </a:r>
            <a:r>
              <a:rPr lang="en-CA" smtClean="0">
                <a:solidFill>
                  <a:srgbClr val="C00000"/>
                </a:solidFill>
                <a:sym typeface="Symbol" pitchFamily="18" charset="2"/>
              </a:rPr>
              <a:t>)  </a:t>
            </a:r>
            <a:r>
              <a:rPr lang="en-CA" smtClean="0">
                <a:sym typeface="Symbol" pitchFamily="18" charset="2"/>
              </a:rPr>
              <a:t>for c=3*10</a:t>
            </a:r>
            <a:r>
              <a:rPr lang="en-CA" baseline="30000" smtClean="0">
                <a:sym typeface="Symbol" pitchFamily="18" charset="2"/>
              </a:rPr>
              <a:t>-6</a:t>
            </a:r>
            <a:r>
              <a:rPr lang="en-CA" smtClean="0">
                <a:sym typeface="Symbol" pitchFamily="18" charset="2"/>
              </a:rPr>
              <a:t> , n</a:t>
            </a:r>
            <a:r>
              <a:rPr lang="en-CA" baseline="-25000" smtClean="0">
                <a:sym typeface="Symbol" pitchFamily="18" charset="2"/>
              </a:rPr>
              <a:t>0</a:t>
            </a:r>
            <a:r>
              <a:rPr lang="en-CA" smtClean="0">
                <a:sym typeface="Symbol" pitchFamily="18" charset="2"/>
              </a:rPr>
              <a:t>=1</a:t>
            </a:r>
            <a:endParaRPr lang="en-US" smtClean="0"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533110-F94B-41E4-919C-77C44502DD2A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smtClean="0"/>
              <a:t>Another Example</a:t>
            </a:r>
            <a:endParaRPr lang="en-US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9144000" cy="4530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CA" smtClean="0">
                <a:sym typeface="Symbol" pitchFamily="18" charset="2"/>
              </a:rPr>
              <a:t>	t(n)  10</a:t>
            </a:r>
            <a:r>
              <a:rPr lang="en-CA" baseline="30000" smtClean="0">
                <a:sym typeface="Symbol" pitchFamily="18" charset="2"/>
              </a:rPr>
              <a:t>-6</a:t>
            </a:r>
            <a:r>
              <a:rPr lang="en-CA" smtClean="0">
                <a:sym typeface="Symbol" pitchFamily="18" charset="2"/>
              </a:rPr>
              <a:t>*(</a:t>
            </a:r>
            <a:r>
              <a:rPr lang="en-CA" smtClean="0">
                <a:solidFill>
                  <a:srgbClr val="CC0000"/>
                </a:solidFill>
                <a:sym typeface="Symbol" pitchFamily="18" charset="2"/>
              </a:rPr>
              <a:t>0.05n</a:t>
            </a:r>
            <a:r>
              <a:rPr lang="en-CA" baseline="30000" smtClean="0">
                <a:solidFill>
                  <a:srgbClr val="CC0000"/>
                </a:solidFill>
                <a:sym typeface="Symbol" pitchFamily="18" charset="2"/>
              </a:rPr>
              <a:t>3</a:t>
            </a:r>
            <a:r>
              <a:rPr lang="en-CA" smtClean="0">
                <a:solidFill>
                  <a:srgbClr val="CC0000"/>
                </a:solidFill>
                <a:sym typeface="Symbol" pitchFamily="18" charset="2"/>
              </a:rPr>
              <a:t>-4n</a:t>
            </a:r>
            <a:r>
              <a:rPr lang="en-CA" baseline="30000" smtClean="0">
                <a:solidFill>
                  <a:srgbClr val="CC0000"/>
                </a:solidFill>
                <a:sym typeface="Symbol" pitchFamily="18" charset="2"/>
              </a:rPr>
              <a:t>2</a:t>
            </a:r>
            <a:r>
              <a:rPr lang="en-CA" baseline="30000" smtClean="0">
                <a:solidFill>
                  <a:schemeClr val="hlink"/>
                </a:solidFill>
                <a:sym typeface="Symbol" pitchFamily="18" charset="2"/>
              </a:rPr>
              <a:t> </a:t>
            </a:r>
            <a:r>
              <a:rPr lang="en-CA" smtClean="0">
                <a:sym typeface="Symbol" pitchFamily="18" charset="2"/>
              </a:rPr>
              <a:t>+ 2*n</a:t>
            </a:r>
            <a:r>
              <a:rPr lang="en-CA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CA" smtClean="0">
                <a:solidFill>
                  <a:srgbClr val="0070C0"/>
                </a:solidFill>
                <a:sym typeface="Symbol" pitchFamily="18" charset="2"/>
              </a:rPr>
              <a:t>-10</a:t>
            </a:r>
            <a:r>
              <a:rPr lang="en-CA" smtClean="0">
                <a:sym typeface="Symbol" pitchFamily="18" charset="2"/>
              </a:rPr>
              <a:t>) &lt; </a:t>
            </a:r>
            <a:r>
              <a:rPr lang="en-CA" smtClean="0">
                <a:solidFill>
                  <a:srgbClr val="00B050"/>
                </a:solidFill>
                <a:sym typeface="Symbol" pitchFamily="18" charset="2"/>
              </a:rPr>
              <a:t>[-10&lt;0] </a:t>
            </a:r>
            <a:endParaRPr lang="en-CA" smtClean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CA" smtClean="0">
                <a:sym typeface="Symbol" pitchFamily="18" charset="2"/>
              </a:rPr>
              <a:t>     &lt; 10</a:t>
            </a:r>
            <a:r>
              <a:rPr lang="en-CA" baseline="30000" smtClean="0">
                <a:sym typeface="Symbol" pitchFamily="18" charset="2"/>
              </a:rPr>
              <a:t>-6</a:t>
            </a:r>
            <a:r>
              <a:rPr lang="en-CA" smtClean="0">
                <a:sym typeface="Symbol" pitchFamily="18" charset="2"/>
              </a:rPr>
              <a:t>*(0.05n</a:t>
            </a:r>
            <a:r>
              <a:rPr lang="en-CA" baseline="30000" smtClean="0">
                <a:sym typeface="Symbol" pitchFamily="18" charset="2"/>
              </a:rPr>
              <a:t>3</a:t>
            </a:r>
            <a:r>
              <a:rPr lang="en-CA" smtClean="0">
                <a:sym typeface="Symbol" pitchFamily="18" charset="2"/>
              </a:rPr>
              <a:t>-4n</a:t>
            </a:r>
            <a:r>
              <a:rPr lang="en-CA" baseline="30000" smtClean="0">
                <a:sym typeface="Symbol" pitchFamily="18" charset="2"/>
              </a:rPr>
              <a:t>2 </a:t>
            </a:r>
            <a:r>
              <a:rPr lang="en-CA" smtClean="0">
                <a:sym typeface="Symbol" pitchFamily="18" charset="2"/>
              </a:rPr>
              <a:t>+ 2*n) = </a:t>
            </a:r>
          </a:p>
          <a:p>
            <a:pPr>
              <a:buFont typeface="Wingdings" pitchFamily="2" charset="2"/>
              <a:buNone/>
            </a:pPr>
            <a:r>
              <a:rPr lang="en-CA" smtClean="0">
                <a:sym typeface="Symbol" pitchFamily="18" charset="2"/>
              </a:rPr>
              <a:t>     =10</a:t>
            </a:r>
            <a:r>
              <a:rPr lang="en-CA" baseline="30000" smtClean="0">
                <a:sym typeface="Symbol" pitchFamily="18" charset="2"/>
              </a:rPr>
              <a:t>-6</a:t>
            </a:r>
            <a:r>
              <a:rPr lang="en-CA" smtClean="0">
                <a:sym typeface="Symbol" pitchFamily="18" charset="2"/>
              </a:rPr>
              <a:t>*(0.05n</a:t>
            </a:r>
            <a:r>
              <a:rPr lang="en-CA" baseline="30000" smtClean="0">
                <a:sym typeface="Symbol" pitchFamily="18" charset="2"/>
              </a:rPr>
              <a:t>3</a:t>
            </a:r>
            <a:r>
              <a:rPr lang="en-CA" smtClean="0">
                <a:sym typeface="Symbol" pitchFamily="18" charset="2"/>
              </a:rPr>
              <a:t>-4n</a:t>
            </a:r>
            <a:r>
              <a:rPr lang="en-CA" baseline="30000" smtClean="0">
                <a:sym typeface="Symbol" pitchFamily="18" charset="2"/>
              </a:rPr>
              <a:t>2 </a:t>
            </a:r>
            <a:r>
              <a:rPr lang="en-CA" smtClean="0">
                <a:sym typeface="Symbol" pitchFamily="18" charset="2"/>
              </a:rPr>
              <a:t>+ 2*n.</a:t>
            </a:r>
            <a:r>
              <a:rPr lang="en-CA" smtClean="0">
                <a:solidFill>
                  <a:srgbClr val="0070C0"/>
                </a:solidFill>
                <a:sym typeface="Symbol" pitchFamily="18" charset="2"/>
              </a:rPr>
              <a:t>1.1</a:t>
            </a:r>
            <a:r>
              <a:rPr lang="en-CA" smtClean="0">
                <a:sym typeface="Symbol" pitchFamily="18" charset="2"/>
              </a:rPr>
              <a:t>) </a:t>
            </a:r>
            <a:r>
              <a:rPr lang="en-CA" b="1" smtClean="0">
                <a:sym typeface="Symbol" pitchFamily="18" charset="2"/>
              </a:rPr>
              <a:t></a:t>
            </a:r>
            <a:r>
              <a:rPr lang="en-CA" smtClean="0">
                <a:sym typeface="Symbol" pitchFamily="18" charset="2"/>
              </a:rPr>
              <a:t> </a:t>
            </a:r>
            <a:r>
              <a:rPr lang="en-CA" smtClean="0">
                <a:solidFill>
                  <a:srgbClr val="00B050"/>
                </a:solidFill>
                <a:sym typeface="Symbol" pitchFamily="18" charset="2"/>
              </a:rPr>
              <a:t>[n1; 1n] </a:t>
            </a:r>
            <a:endParaRPr lang="en-CA" smtClean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CA" smtClean="0">
                <a:sym typeface="Symbol" pitchFamily="18" charset="2"/>
              </a:rPr>
              <a:t>	  </a:t>
            </a:r>
            <a:r>
              <a:rPr lang="en-CA" b="1" smtClean="0">
                <a:sym typeface="Symbol" pitchFamily="18" charset="2"/>
              </a:rPr>
              <a:t> </a:t>
            </a:r>
            <a:r>
              <a:rPr lang="en-CA" smtClean="0">
                <a:sym typeface="Symbol" pitchFamily="18" charset="2"/>
              </a:rPr>
              <a:t>10</a:t>
            </a:r>
            <a:r>
              <a:rPr lang="en-CA" baseline="30000" smtClean="0">
                <a:sym typeface="Symbol" pitchFamily="18" charset="2"/>
              </a:rPr>
              <a:t>-6</a:t>
            </a:r>
            <a:r>
              <a:rPr lang="en-CA" smtClean="0">
                <a:sym typeface="Symbol" pitchFamily="18" charset="2"/>
              </a:rPr>
              <a:t>*(0.05n</a:t>
            </a:r>
            <a:r>
              <a:rPr lang="en-CA" baseline="30000" smtClean="0">
                <a:sym typeface="Symbol" pitchFamily="18" charset="2"/>
              </a:rPr>
              <a:t>3</a:t>
            </a:r>
            <a:r>
              <a:rPr lang="en-CA" smtClean="0">
                <a:sym typeface="Symbol" pitchFamily="18" charset="2"/>
              </a:rPr>
              <a:t>-4n</a:t>
            </a:r>
            <a:r>
              <a:rPr lang="en-CA" baseline="30000" smtClean="0">
                <a:sym typeface="Symbol" pitchFamily="18" charset="2"/>
              </a:rPr>
              <a:t>2</a:t>
            </a:r>
            <a:r>
              <a:rPr lang="en-CA" smtClean="0">
                <a:sym typeface="Symbol" pitchFamily="18" charset="2"/>
              </a:rPr>
              <a:t> + 2*</a:t>
            </a:r>
            <a:r>
              <a:rPr lang="en-CA" smtClean="0">
                <a:solidFill>
                  <a:srgbClr val="0070C0"/>
                </a:solidFill>
                <a:sym typeface="Symbol" pitchFamily="18" charset="2"/>
              </a:rPr>
              <a:t>n</a:t>
            </a:r>
            <a:r>
              <a:rPr lang="en-CA" baseline="30000" smtClean="0">
                <a:solidFill>
                  <a:srgbClr val="0070C0"/>
                </a:solidFill>
                <a:sym typeface="Symbol" pitchFamily="18" charset="2"/>
              </a:rPr>
              <a:t>3</a:t>
            </a:r>
            <a:r>
              <a:rPr lang="en-CA" smtClean="0">
                <a:sym typeface="Symbol" pitchFamily="18" charset="2"/>
              </a:rPr>
              <a:t>) = </a:t>
            </a:r>
          </a:p>
          <a:p>
            <a:pPr>
              <a:buFont typeface="Wingdings" pitchFamily="2" charset="2"/>
              <a:buNone/>
            </a:pPr>
            <a:r>
              <a:rPr lang="en-CA" smtClean="0">
                <a:sym typeface="Symbol" pitchFamily="18" charset="2"/>
              </a:rPr>
              <a:t>	   = 10</a:t>
            </a:r>
            <a:r>
              <a:rPr lang="en-CA" baseline="30000" smtClean="0">
                <a:sym typeface="Symbol" pitchFamily="18" charset="2"/>
              </a:rPr>
              <a:t>-6</a:t>
            </a:r>
            <a:r>
              <a:rPr lang="en-CA" smtClean="0">
                <a:sym typeface="Symbol" pitchFamily="18" charset="2"/>
              </a:rPr>
              <a:t>*(2.05n</a:t>
            </a:r>
            <a:r>
              <a:rPr lang="en-CA" baseline="30000" smtClean="0">
                <a:sym typeface="Symbol" pitchFamily="18" charset="2"/>
              </a:rPr>
              <a:t>3</a:t>
            </a:r>
            <a:r>
              <a:rPr lang="en-CA" smtClean="0">
                <a:solidFill>
                  <a:srgbClr val="0070C0"/>
                </a:solidFill>
                <a:sym typeface="Symbol" pitchFamily="18" charset="2"/>
              </a:rPr>
              <a:t>-4n</a:t>
            </a:r>
            <a:r>
              <a:rPr lang="en-CA" baseline="30000" smtClean="0">
                <a:solidFill>
                  <a:srgbClr val="0070C0"/>
                </a:solidFill>
                <a:sym typeface="Symbol" pitchFamily="18" charset="2"/>
              </a:rPr>
              <a:t>2</a:t>
            </a:r>
            <a:r>
              <a:rPr lang="en-CA" smtClean="0">
                <a:sym typeface="Symbol" pitchFamily="18" charset="2"/>
              </a:rPr>
              <a:t>)</a:t>
            </a:r>
            <a:r>
              <a:rPr lang="en-CA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CA" b="1" smtClean="0">
                <a:sym typeface="Symbol" pitchFamily="18" charset="2"/>
              </a:rPr>
              <a:t></a:t>
            </a:r>
            <a:r>
              <a:rPr lang="en-CA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CA" smtClean="0">
                <a:solidFill>
                  <a:srgbClr val="00B050"/>
                </a:solidFill>
                <a:sym typeface="Symbol" pitchFamily="18" charset="2"/>
              </a:rPr>
              <a:t>[n0; -4n</a:t>
            </a:r>
            <a:r>
              <a:rPr lang="en-CA" baseline="30000" smtClean="0">
                <a:solidFill>
                  <a:srgbClr val="00B050"/>
                </a:solidFill>
                <a:sym typeface="Symbol" pitchFamily="18" charset="2"/>
              </a:rPr>
              <a:t>2 </a:t>
            </a:r>
            <a:r>
              <a:rPr lang="en-CA" b="1" smtClean="0">
                <a:solidFill>
                  <a:srgbClr val="00B050"/>
                </a:solidFill>
                <a:sym typeface="Symbol" pitchFamily="18" charset="2"/>
              </a:rPr>
              <a:t> </a:t>
            </a:r>
            <a:r>
              <a:rPr lang="en-CA" smtClean="0">
                <a:solidFill>
                  <a:srgbClr val="00B050"/>
                </a:solidFill>
                <a:sym typeface="Symbol" pitchFamily="18" charset="2"/>
              </a:rPr>
              <a:t>0] </a:t>
            </a:r>
            <a:endParaRPr lang="en-CA" smtClean="0">
              <a:solidFill>
                <a:srgbClr val="FF0000"/>
              </a:solidFill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CA" smtClean="0">
                <a:solidFill>
                  <a:srgbClr val="FF0000"/>
                </a:solidFill>
                <a:sym typeface="Symbol" pitchFamily="18" charset="2"/>
              </a:rPr>
              <a:t>	   </a:t>
            </a:r>
            <a:r>
              <a:rPr lang="en-CA" b="1" smtClean="0">
                <a:sym typeface="Symbol" pitchFamily="18" charset="2"/>
              </a:rPr>
              <a:t></a:t>
            </a:r>
            <a:r>
              <a:rPr lang="en-CA" smtClean="0">
                <a:sym typeface="Symbol" pitchFamily="18" charset="2"/>
              </a:rPr>
              <a:t> 2.05*10</a:t>
            </a:r>
            <a:r>
              <a:rPr lang="en-CA" baseline="30000" smtClean="0">
                <a:sym typeface="Symbol" pitchFamily="18" charset="2"/>
              </a:rPr>
              <a:t>-6</a:t>
            </a:r>
            <a:r>
              <a:rPr lang="en-CA" smtClean="0">
                <a:sym typeface="Symbol" pitchFamily="18" charset="2"/>
              </a:rPr>
              <a:t>*n</a:t>
            </a:r>
            <a:r>
              <a:rPr lang="en-CA" baseline="30000" smtClean="0">
                <a:sym typeface="Symbol" pitchFamily="18" charset="2"/>
              </a:rPr>
              <a:t>3 </a:t>
            </a:r>
            <a:endParaRPr lang="en-CA" smtClean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CA" smtClean="0">
                <a:sym typeface="Symbol" pitchFamily="18" charset="2"/>
              </a:rPr>
              <a:t>		</a:t>
            </a:r>
            <a:r>
              <a:rPr lang="en-CA" smtClean="0">
                <a:solidFill>
                  <a:srgbClr val="C00000"/>
                </a:solidFill>
                <a:sym typeface="Symbol" pitchFamily="18" charset="2"/>
              </a:rPr>
              <a:t>t(n) = O(n</a:t>
            </a:r>
            <a:r>
              <a:rPr lang="en-CA" baseline="30000" smtClean="0">
                <a:solidFill>
                  <a:srgbClr val="C00000"/>
                </a:solidFill>
                <a:sym typeface="Symbol" pitchFamily="18" charset="2"/>
              </a:rPr>
              <a:t>3</a:t>
            </a:r>
            <a:r>
              <a:rPr lang="en-CA" smtClean="0">
                <a:solidFill>
                  <a:srgbClr val="C00000"/>
                </a:solidFill>
                <a:sym typeface="Symbol" pitchFamily="18" charset="2"/>
              </a:rPr>
              <a:t>)  </a:t>
            </a:r>
            <a:r>
              <a:rPr lang="en-CA" smtClean="0">
                <a:sym typeface="Symbol" pitchFamily="18" charset="2"/>
              </a:rPr>
              <a:t>for c=2.05*10</a:t>
            </a:r>
            <a:r>
              <a:rPr lang="en-CA" baseline="30000" smtClean="0">
                <a:sym typeface="Symbol" pitchFamily="18" charset="2"/>
              </a:rPr>
              <a:t>-6</a:t>
            </a:r>
            <a:r>
              <a:rPr lang="en-CA" smtClean="0">
                <a:sym typeface="Symbol" pitchFamily="18" charset="2"/>
              </a:rPr>
              <a:t> , n</a:t>
            </a:r>
            <a:r>
              <a:rPr lang="en-CA" baseline="-25000" smtClean="0">
                <a:sym typeface="Symbol" pitchFamily="18" charset="2"/>
              </a:rPr>
              <a:t>0</a:t>
            </a:r>
            <a:r>
              <a:rPr lang="en-CA" smtClean="0">
                <a:sym typeface="Symbol" pitchFamily="18" charset="2"/>
              </a:rPr>
              <a:t>=1</a:t>
            </a:r>
          </a:p>
          <a:p>
            <a:pPr>
              <a:buFont typeface="Wingdings" pitchFamily="2" charset="2"/>
              <a:buNone/>
            </a:pPr>
            <a:r>
              <a:rPr lang="en-CA" smtClean="0">
                <a:sym typeface="Symbol" pitchFamily="18" charset="2"/>
              </a:rPr>
              <a:t>							    </a:t>
            </a:r>
            <a:r>
              <a:rPr lang="en-CA" smtClean="0">
                <a:solidFill>
                  <a:srgbClr val="00B050"/>
                </a:solidFill>
                <a:sym typeface="Symbol" pitchFamily="18" charset="2"/>
              </a:rPr>
              <a:t>[n 1 and n0]</a:t>
            </a:r>
            <a:endParaRPr lang="en-US" smtClean="0">
              <a:solidFill>
                <a:srgbClr val="00B050"/>
              </a:solidFill>
              <a:sym typeface="Symbol" pitchFamily="18" charset="2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CEE8A0CB-E081-4A21-AA0D-C071740C2180}" type="slidenum">
              <a:rPr lang="en-US" altLang="en-US" sz="1200">
                <a:latin typeface="+mj-lt"/>
              </a:rPr>
              <a:pPr algn="r">
                <a:defRPr/>
              </a:pPr>
              <a:t>18</a:t>
            </a:fld>
            <a:endParaRPr lang="en-US" altLang="en-US" sz="1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Theorem</a:t>
            </a:r>
            <a:endParaRPr lang="en-US" smtClean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mtClean="0">
                <a:solidFill>
                  <a:srgbClr val="CC0000"/>
                </a:solidFill>
              </a:rPr>
              <a:t>If t(</a:t>
            </a:r>
            <a:r>
              <a:rPr lang="tr-TR" smtClean="0">
                <a:solidFill>
                  <a:srgbClr val="CC0000"/>
                </a:solidFill>
              </a:rPr>
              <a:t>n</a:t>
            </a:r>
            <a:r>
              <a:rPr lang="en-CA" smtClean="0">
                <a:solidFill>
                  <a:srgbClr val="CC0000"/>
                </a:solidFill>
              </a:rPr>
              <a:t>) is a polynomial </a:t>
            </a:r>
          </a:p>
          <a:p>
            <a:pPr>
              <a:buFont typeface="Wingdings" pitchFamily="2" charset="2"/>
              <a:buNone/>
            </a:pPr>
            <a:endParaRPr lang="en-CA" smtClean="0">
              <a:solidFill>
                <a:srgbClr val="CC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CA" smtClean="0"/>
              <a:t>	t(n) =</a:t>
            </a:r>
          </a:p>
          <a:p>
            <a:pPr>
              <a:buFont typeface="Wingdings" pitchFamily="2" charset="2"/>
              <a:buNone/>
            </a:pPr>
            <a:endParaRPr lang="en-CA" smtClean="0">
              <a:solidFill>
                <a:srgbClr val="CC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CA" smtClean="0">
                <a:solidFill>
                  <a:srgbClr val="CC0000"/>
                </a:solidFill>
              </a:rPr>
              <a:t>of order k and a</a:t>
            </a:r>
            <a:r>
              <a:rPr lang="en-CA" baseline="-25000" smtClean="0">
                <a:solidFill>
                  <a:srgbClr val="CC0000"/>
                </a:solidFill>
              </a:rPr>
              <a:t>k</a:t>
            </a:r>
            <a:r>
              <a:rPr lang="en-CA" smtClean="0">
                <a:solidFill>
                  <a:srgbClr val="CC0000"/>
                </a:solidFill>
              </a:rPr>
              <a:t>&gt;0 (the other coefficients may be positive or negative) then</a:t>
            </a:r>
          </a:p>
          <a:p>
            <a:pPr>
              <a:buFont typeface="Wingdings" pitchFamily="2" charset="2"/>
              <a:buNone/>
            </a:pPr>
            <a:r>
              <a:rPr lang="en-CA" smtClean="0">
                <a:solidFill>
                  <a:srgbClr val="CC0000"/>
                </a:solidFill>
              </a:rPr>
              <a:t>		t(n)=O(n</a:t>
            </a:r>
            <a:r>
              <a:rPr lang="en-CA" baseline="30000" smtClean="0">
                <a:solidFill>
                  <a:srgbClr val="CC0000"/>
                </a:solidFill>
              </a:rPr>
              <a:t>k</a:t>
            </a:r>
            <a:r>
              <a:rPr lang="en-CA" smtClean="0">
                <a:solidFill>
                  <a:srgbClr val="CC0000"/>
                </a:solidFill>
              </a:rPr>
              <a:t>)</a:t>
            </a:r>
            <a:endParaRPr lang="en-US" smtClean="0">
              <a:solidFill>
                <a:srgbClr val="CC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D8BA0E4-D16F-4EF4-8762-76E0236C3AED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  <p:pic>
        <p:nvPicPr>
          <p:cNvPr id="2048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5" t="53932" r="36308" b="36649"/>
          <a:stretch>
            <a:fillRect/>
          </a:stretch>
        </p:blipFill>
        <p:spPr bwMode="auto">
          <a:xfrm>
            <a:off x="2057400" y="2516188"/>
            <a:ext cx="4953000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tr-TR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Need for analysis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Empirical and theoretical analysis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Time efficiency, space efficiency, …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Definition of order of growth (Big-Oh)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Measuring time efficiency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Theorem – order of growth of polynomial functions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Worst-case, Best-case and Average-case analysis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Asymptotic notation</a:t>
            </a:r>
            <a:endParaRPr lang="en-US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30725"/>
          </a:xfrm>
        </p:spPr>
        <p:txBody>
          <a:bodyPr/>
          <a:lstStyle/>
          <a:p>
            <a:r>
              <a:rPr lang="en-CA" dirty="0" smtClean="0"/>
              <a:t>Big-Oh is an </a:t>
            </a:r>
            <a:r>
              <a:rPr lang="en-CA" i="1" dirty="0" smtClean="0">
                <a:solidFill>
                  <a:schemeClr val="accent2"/>
                </a:solidFill>
              </a:rPr>
              <a:t>asymptotic</a:t>
            </a:r>
            <a:r>
              <a:rPr lang="en-CA" dirty="0" smtClean="0"/>
              <a:t> notation because it deals with the behavior of functions in the limit, that is, for sufficiently large values of its parameters</a:t>
            </a:r>
          </a:p>
          <a:p>
            <a:r>
              <a:rPr lang="en-CA" dirty="0" smtClean="0"/>
              <a:t>We compare the relative rates of growth of functions; t(n)=O(g(n)) guarantees that t(n) grows at a rate no faster than the rate of growth of g(n)</a:t>
            </a:r>
            <a:endParaRPr lang="en-US" dirty="0" smtClean="0"/>
          </a:p>
          <a:p>
            <a:r>
              <a:rPr lang="en-CA" dirty="0" smtClean="0"/>
              <a:t>We’ll study other asymptotic notations later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572B3F1-E701-468D-A5B0-88C1B1D67119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Recall: Measuring Time Efficiency</a:t>
            </a:r>
            <a:endParaRPr lang="en-US" smtClean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530725"/>
          </a:xfrm>
        </p:spPr>
        <p:txBody>
          <a:bodyPr/>
          <a:lstStyle/>
          <a:p>
            <a:r>
              <a:rPr lang="en-CA" smtClean="0"/>
              <a:t>Problems to measure the absolute running time </a:t>
            </a:r>
          </a:p>
          <a:p>
            <a:pPr lvl="1"/>
            <a:r>
              <a:rPr lang="en-CA" smtClean="0"/>
              <a:t>Depends on the size of the instance</a:t>
            </a:r>
          </a:p>
          <a:p>
            <a:pPr lvl="1"/>
            <a:r>
              <a:rPr lang="en-CA" smtClean="0"/>
              <a:t>For instances of the same size, may depend on the instance</a:t>
            </a:r>
          </a:p>
          <a:p>
            <a:pPr lvl="1"/>
            <a:r>
              <a:rPr lang="en-CA" smtClean="0"/>
              <a:t>Depends on:</a:t>
            </a:r>
          </a:p>
          <a:p>
            <a:pPr lvl="2"/>
            <a:r>
              <a:rPr lang="en-CA" smtClean="0"/>
              <a:t>Computer</a:t>
            </a:r>
          </a:p>
          <a:p>
            <a:pPr lvl="2"/>
            <a:r>
              <a:rPr lang="en-CA" smtClean="0"/>
              <a:t>Programming language, compiler</a:t>
            </a:r>
          </a:p>
          <a:p>
            <a:pPr lvl="2"/>
            <a:r>
              <a:rPr lang="en-CA" smtClean="0"/>
              <a:t>Details of implementation, skills of programmer</a:t>
            </a:r>
          </a:p>
          <a:p>
            <a:r>
              <a:rPr lang="en-CA" smtClean="0"/>
              <a:t>Therefore absolute time measures are not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A29220-0A30-4384-B4F7-7779DBEF30A9}" type="slidenum">
              <a:rPr lang="en-US" altLang="en-US" smtClean="0"/>
              <a:pPr>
                <a:defRPr/>
              </a:pPr>
              <a:t>21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smtClean="0"/>
              <a:t>Measuring Time Efficiency</a:t>
            </a:r>
            <a:endParaRPr lang="en-US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4294967295"/>
          </p:nvPr>
        </p:nvSpPr>
        <p:spPr>
          <a:xfrm>
            <a:off x="381000" y="1066800"/>
            <a:ext cx="8229600" cy="4530725"/>
          </a:xfrm>
        </p:spPr>
        <p:txBody>
          <a:bodyPr/>
          <a:lstStyle/>
          <a:p>
            <a:r>
              <a:rPr lang="en-CA" smtClean="0"/>
              <a:t>Problems to measure the absolute running time </a:t>
            </a:r>
          </a:p>
          <a:p>
            <a:pPr>
              <a:buFont typeface="Wingdings" pitchFamily="2" charset="2"/>
              <a:buNone/>
            </a:pPr>
            <a:endParaRPr lang="en-CA" smtClean="0">
              <a:solidFill>
                <a:srgbClr val="C0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CA" smtClean="0">
                <a:solidFill>
                  <a:srgbClr val="C00000"/>
                </a:solidFill>
              </a:rPr>
              <a:t>All these problems removed through the use of asymptotic notation</a:t>
            </a:r>
            <a:endParaRPr lang="en-US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F4B9315D-D05C-4594-B9A2-89A709B9B4A4}" type="slidenum">
              <a:rPr lang="en-US" altLang="en-US" sz="1200">
                <a:latin typeface="+mj-lt"/>
              </a:rPr>
              <a:pPr algn="r">
                <a:defRPr/>
              </a:pPr>
              <a:t>22</a:t>
            </a:fld>
            <a:endParaRPr lang="en-US" altLang="en-US" sz="1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smtClean="0"/>
              <a:t>Recall: Measuring Time Efficiency</a:t>
            </a:r>
            <a:endParaRPr lang="en-US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371600"/>
            <a:ext cx="8229600" cy="4530725"/>
          </a:xfrm>
        </p:spPr>
        <p:txBody>
          <a:bodyPr/>
          <a:lstStyle/>
          <a:p>
            <a:r>
              <a:rPr lang="en-CA" smtClean="0">
                <a:solidFill>
                  <a:srgbClr val="C00000"/>
                </a:solidFill>
              </a:rPr>
              <a:t>We say that an algorithm takes a time </a:t>
            </a:r>
            <a:r>
              <a:rPr lang="en-CA" u="sng" smtClean="0">
                <a:solidFill>
                  <a:srgbClr val="C00000"/>
                </a:solidFill>
              </a:rPr>
              <a:t>in the order of g(n) </a:t>
            </a:r>
            <a:r>
              <a:rPr lang="en-CA" smtClean="0">
                <a:solidFill>
                  <a:srgbClr val="C00000"/>
                </a:solidFill>
              </a:rPr>
              <a:t>for a given function g:N</a:t>
            </a:r>
            <a:r>
              <a:rPr lang="en-CA" smtClean="0">
                <a:solidFill>
                  <a:srgbClr val="C00000"/>
                </a:solidFill>
                <a:sym typeface="Wingdings" pitchFamily="2" charset="2"/>
              </a:rPr>
              <a:t>R</a:t>
            </a:r>
            <a:r>
              <a:rPr lang="en-CA" baseline="30000" smtClean="0">
                <a:solidFill>
                  <a:srgbClr val="C00000"/>
                </a:solidFill>
                <a:sym typeface="Symbol" pitchFamily="18" charset="2"/>
              </a:rPr>
              <a:t>0</a:t>
            </a:r>
            <a:r>
              <a:rPr lang="en-CA" smtClean="0">
                <a:solidFill>
                  <a:srgbClr val="C00000"/>
                </a:solidFill>
              </a:rPr>
              <a:t>, if there exist positive constants c </a:t>
            </a:r>
            <a:r>
              <a:rPr lang="en-CA" smtClean="0">
                <a:solidFill>
                  <a:srgbClr val="C00000"/>
                </a:solidFill>
                <a:sym typeface="Symbol" pitchFamily="18" charset="2"/>
              </a:rPr>
              <a:t> R</a:t>
            </a:r>
            <a:r>
              <a:rPr lang="en-CA" baseline="30000" smtClean="0">
                <a:solidFill>
                  <a:srgbClr val="C00000"/>
                </a:solidFill>
                <a:sym typeface="Symbol" pitchFamily="18" charset="2"/>
              </a:rPr>
              <a:t>&gt;0</a:t>
            </a:r>
            <a:r>
              <a:rPr lang="en-CA" smtClean="0">
                <a:solidFill>
                  <a:srgbClr val="C00000"/>
                </a:solidFill>
                <a:sym typeface="Symbol" pitchFamily="18" charset="2"/>
              </a:rPr>
              <a:t> and </a:t>
            </a:r>
            <a:br>
              <a:rPr lang="en-CA" smtClean="0">
                <a:solidFill>
                  <a:srgbClr val="C00000"/>
                </a:solidFill>
                <a:sym typeface="Symbol" pitchFamily="18" charset="2"/>
              </a:rPr>
            </a:br>
            <a:r>
              <a:rPr lang="en-CA" smtClean="0">
                <a:solidFill>
                  <a:srgbClr val="C00000"/>
                </a:solidFill>
                <a:sym typeface="Symbol" pitchFamily="18" charset="2"/>
              </a:rPr>
              <a:t>n</a:t>
            </a:r>
            <a:r>
              <a:rPr lang="en-CA" baseline="-25000" smtClean="0">
                <a:solidFill>
                  <a:srgbClr val="C00000"/>
                </a:solidFill>
                <a:sym typeface="Symbol" pitchFamily="18" charset="2"/>
              </a:rPr>
              <a:t>0</a:t>
            </a:r>
            <a:r>
              <a:rPr lang="en-CA" smtClean="0">
                <a:solidFill>
                  <a:srgbClr val="C00000"/>
                </a:solidFill>
                <a:sym typeface="Symbol" pitchFamily="18" charset="2"/>
              </a:rPr>
              <a:t>  N, and an implementation of the algorithm that, for every n  n</a:t>
            </a:r>
            <a:r>
              <a:rPr lang="en-CA" baseline="-25000" smtClean="0">
                <a:solidFill>
                  <a:srgbClr val="C00000"/>
                </a:solidFill>
                <a:sym typeface="Symbol" pitchFamily="18" charset="2"/>
              </a:rPr>
              <a:t>0</a:t>
            </a:r>
            <a:r>
              <a:rPr lang="en-CA" smtClean="0">
                <a:solidFill>
                  <a:srgbClr val="C00000"/>
                </a:solidFill>
                <a:sym typeface="Symbol" pitchFamily="18" charset="2"/>
              </a:rPr>
              <a:t> is capable of solving every instance of size n in not more than c*g(n) seconds</a:t>
            </a:r>
          </a:p>
          <a:p>
            <a:r>
              <a:rPr lang="en-CA" smtClean="0">
                <a:sym typeface="Symbol" pitchFamily="18" charset="2"/>
              </a:rPr>
              <a:t>Notation: </a:t>
            </a:r>
            <a:r>
              <a:rPr lang="en-CA" smtClean="0">
                <a:solidFill>
                  <a:srgbClr val="0070C0"/>
                </a:solidFill>
                <a:sym typeface="Symbol" pitchFamily="18" charset="2"/>
              </a:rPr>
              <a:t>t(n) = O(g(n))</a:t>
            </a:r>
          </a:p>
          <a:p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t(n)=O(g(n))  cR</a:t>
            </a:r>
            <a:r>
              <a:rPr lang="en-CA" baseline="30000" smtClean="0">
                <a:solidFill>
                  <a:srgbClr val="3333CC"/>
                </a:solidFill>
                <a:sym typeface="Symbol" pitchFamily="18" charset="2"/>
              </a:rPr>
              <a:t>&gt;0</a:t>
            </a:r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,n</a:t>
            </a:r>
            <a:r>
              <a:rPr lang="en-CA" baseline="-25000" smtClean="0">
                <a:solidFill>
                  <a:srgbClr val="3333CC"/>
                </a:solidFill>
                <a:sym typeface="Symbol" pitchFamily="18" charset="2"/>
              </a:rPr>
              <a:t>0</a:t>
            </a:r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N,nn</a:t>
            </a:r>
            <a:r>
              <a:rPr lang="en-CA" baseline="-25000" smtClean="0">
                <a:solidFill>
                  <a:srgbClr val="3333CC"/>
                </a:solidFill>
                <a:sym typeface="Symbol" pitchFamily="18" charset="2"/>
              </a:rPr>
              <a:t>0</a:t>
            </a:r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: t</a:t>
            </a:r>
            <a:r>
              <a:rPr lang="en-CA" baseline="-25000" smtClean="0">
                <a:solidFill>
                  <a:srgbClr val="3333CC"/>
                </a:solidFill>
                <a:sym typeface="Symbol" pitchFamily="18" charset="2"/>
              </a:rPr>
              <a:t>n</a:t>
            </a:r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cg(n)</a:t>
            </a:r>
            <a:endParaRPr lang="en-CA" smtClean="0">
              <a:sym typeface="Symbol" pitchFamily="18" charset="2"/>
            </a:endParaRPr>
          </a:p>
          <a:p>
            <a:endParaRPr lang="en-US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D590DEAE-9178-4F7B-885B-4C8215B540A2}" type="slidenum">
              <a:rPr lang="en-US" altLang="en-US" sz="1200">
                <a:latin typeface="+mj-lt"/>
              </a:rPr>
              <a:pPr algn="r">
                <a:defRPr/>
              </a:pPr>
              <a:t>23</a:t>
            </a:fld>
            <a:endParaRPr lang="en-US" altLang="en-US" sz="1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smtClean="0"/>
              <a:t>Recall: Measuring Time Efficiency</a:t>
            </a:r>
            <a:endParaRPr lang="en-US" smtClean="0"/>
          </a:p>
        </p:txBody>
      </p:sp>
      <p:sp>
        <p:nvSpPr>
          <p:cNvPr id="2560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066800"/>
            <a:ext cx="8610600" cy="4530725"/>
          </a:xfrm>
        </p:spPr>
        <p:txBody>
          <a:bodyPr/>
          <a:lstStyle/>
          <a:p>
            <a:r>
              <a:rPr lang="en-CA" smtClean="0"/>
              <a:t>Problems to measure the absolute running time </a:t>
            </a:r>
          </a:p>
          <a:p>
            <a:pPr lvl="1"/>
            <a:r>
              <a:rPr lang="en-CA" smtClean="0"/>
              <a:t>Depends on the size of the instance  </a:t>
            </a:r>
            <a:r>
              <a:rPr lang="en-CA" smtClean="0">
                <a:solidFill>
                  <a:srgbClr val="CC0000"/>
                </a:solidFill>
              </a:rPr>
              <a:t>- function of n</a:t>
            </a:r>
            <a:endParaRPr lang="en-CA" smtClean="0"/>
          </a:p>
          <a:p>
            <a:pPr lvl="1"/>
            <a:r>
              <a:rPr lang="en-CA" smtClean="0"/>
              <a:t>For instances of the same size, may depend on the instance - </a:t>
            </a:r>
            <a:r>
              <a:rPr lang="en-CA" smtClean="0">
                <a:solidFill>
                  <a:srgbClr val="CC0000"/>
                </a:solidFill>
              </a:rPr>
              <a:t>… </a:t>
            </a:r>
            <a:r>
              <a:rPr lang="en-CA" smtClean="0">
                <a:solidFill>
                  <a:srgbClr val="C00000"/>
                </a:solidFill>
                <a:sym typeface="Symbol" pitchFamily="18" charset="2"/>
              </a:rPr>
              <a:t>capable of solving </a:t>
            </a:r>
            <a:r>
              <a:rPr lang="en-CA" u="sng" smtClean="0">
                <a:solidFill>
                  <a:srgbClr val="C00000"/>
                </a:solidFill>
                <a:sym typeface="Symbol" pitchFamily="18" charset="2"/>
              </a:rPr>
              <a:t>every</a:t>
            </a:r>
            <a:r>
              <a:rPr lang="en-CA" smtClean="0">
                <a:solidFill>
                  <a:srgbClr val="C00000"/>
                </a:solidFill>
                <a:sym typeface="Symbol" pitchFamily="18" charset="2"/>
              </a:rPr>
              <a:t> instance of size n </a:t>
            </a:r>
            <a:r>
              <a:rPr lang="en-CA" smtClean="0">
                <a:solidFill>
                  <a:srgbClr val="CC0000"/>
                </a:solidFill>
              </a:rPr>
              <a:t>…</a:t>
            </a:r>
          </a:p>
          <a:p>
            <a:pPr lvl="1"/>
            <a:r>
              <a:rPr lang="en-CA" smtClean="0"/>
              <a:t>Depends on:</a:t>
            </a:r>
          </a:p>
          <a:p>
            <a:pPr lvl="2"/>
            <a:r>
              <a:rPr lang="en-CA" smtClean="0"/>
              <a:t>Computer</a:t>
            </a:r>
          </a:p>
          <a:p>
            <a:pPr lvl="2"/>
            <a:r>
              <a:rPr lang="en-CA" smtClean="0"/>
              <a:t>Programming language, compiler</a:t>
            </a:r>
          </a:p>
          <a:p>
            <a:pPr lvl="2"/>
            <a:r>
              <a:rPr lang="en-CA" smtClean="0"/>
              <a:t>Details of implementation, skills of programmer</a:t>
            </a:r>
          </a:p>
          <a:p>
            <a:pPr>
              <a:buFont typeface="Wingdings" pitchFamily="2" charset="2"/>
              <a:buNone/>
            </a:pPr>
            <a:r>
              <a:rPr lang="en-CA" smtClean="0">
                <a:solidFill>
                  <a:srgbClr val="CC0000"/>
                </a:solidFill>
              </a:rPr>
              <a:t>- … </a:t>
            </a:r>
            <a:r>
              <a:rPr lang="en-CA" sz="2600" smtClean="0">
                <a:solidFill>
                  <a:srgbClr val="C00000"/>
                </a:solidFill>
              </a:rPr>
              <a:t>there exist …</a:t>
            </a:r>
            <a:r>
              <a:rPr lang="en-CA" sz="2600" smtClean="0">
                <a:solidFill>
                  <a:srgbClr val="C00000"/>
                </a:solidFill>
                <a:sym typeface="Symbol" pitchFamily="18" charset="2"/>
              </a:rPr>
              <a:t> an implementation of the algorithm …</a:t>
            </a:r>
            <a:r>
              <a:rPr lang="en-CA" smtClean="0">
                <a:solidFill>
                  <a:srgbClr val="C00000"/>
                </a:solidFill>
                <a:sym typeface="Symbol" pitchFamily="18" charset="2"/>
              </a:rPr>
              <a:t> 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D75D32A7-6275-4B0F-A7BF-85F56D181F15}" type="slidenum">
              <a:rPr lang="en-US" altLang="en-US" sz="1200">
                <a:latin typeface="+mj-lt"/>
              </a:rPr>
              <a:pPr algn="r">
                <a:defRPr/>
              </a:pPr>
              <a:t>24</a:t>
            </a:fld>
            <a:endParaRPr lang="en-US" altLang="en-US" sz="1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asymptotic efficiency classes</a:t>
            </a:r>
          </a:p>
        </p:txBody>
      </p:sp>
      <p:graphicFrame>
        <p:nvGraphicFramePr>
          <p:cNvPr id="265255" name="Group 39"/>
          <p:cNvGraphicFramePr>
            <a:graphicFrameLocks noGrp="1"/>
          </p:cNvGraphicFramePr>
          <p:nvPr/>
        </p:nvGraphicFramePr>
        <p:xfrm>
          <a:off x="1295400" y="1219200"/>
          <a:ext cx="7010400" cy="4953000"/>
        </p:xfrm>
        <a:graphic>
          <a:graphicData uri="http://schemas.openxmlformats.org/drawingml/2006/table">
            <a:tbl>
              <a:tblPr/>
              <a:tblGrid>
                <a:gridCol w="3505200"/>
                <a:gridCol w="3505200"/>
              </a:tblGrid>
              <a:tr h="619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constant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log </a:t>
                      </a:r>
                      <a:r>
                        <a:rPr kumimoji="1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n</a:t>
                      </a:r>
                      <a:endParaRPr kumimoji="1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logarithmic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1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linear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1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n </a:t>
                      </a: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log </a:t>
                      </a:r>
                      <a:r>
                        <a:rPr kumimoji="1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1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n-</a:t>
                      </a: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log</a:t>
                      </a:r>
                      <a:r>
                        <a:rPr kumimoji="1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-n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1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n</a:t>
                      </a:r>
                      <a:r>
                        <a:rPr kumimoji="1" lang="en-US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  <a:endParaRPr kumimoji="1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quadratic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1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n</a:t>
                      </a:r>
                      <a:r>
                        <a:rPr kumimoji="1" lang="en-US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cubic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  <a:r>
                        <a:rPr kumimoji="1" lang="en-US" sz="2400" b="1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exponential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1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n</a:t>
                      </a: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!</a:t>
                      </a:r>
                      <a:endParaRPr kumimoji="1" lang="en-US" sz="24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factorial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56" name="Line 40"/>
          <p:cNvSpPr>
            <a:spLocks noChangeShapeType="1"/>
          </p:cNvSpPr>
          <p:nvPr/>
        </p:nvSpPr>
        <p:spPr bwMode="auto">
          <a:xfrm>
            <a:off x="1295400" y="4953000"/>
            <a:ext cx="7010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791200" y="3200400"/>
            <a:ext cx="17526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linearithmic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5CF56F-A0D1-4B5D-9529-7F0EF7C035A3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1600200" y="2895600"/>
            <a:ext cx="6400800" cy="3581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" name="Right Brace 3"/>
          <p:cNvSpPr/>
          <p:nvPr/>
        </p:nvSpPr>
        <p:spPr bwMode="auto">
          <a:xfrm rot="16200000">
            <a:off x="4191000" y="-1905000"/>
            <a:ext cx="1219200" cy="6400800"/>
          </a:xfrm>
          <a:prstGeom prst="rightBrace">
            <a:avLst/>
          </a:prstGeom>
          <a:noFill/>
          <a:ln w="222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33800" y="2286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All problems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4495800" y="2895600"/>
            <a:ext cx="0" cy="3581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1752600" y="1992868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9900"/>
                </a:solidFill>
              </a:rPr>
              <a:t>Solvable problems</a:t>
            </a:r>
            <a:endParaRPr lang="en-US" b="1" dirty="0">
              <a:solidFill>
                <a:srgbClr val="009900"/>
              </a:solidFill>
            </a:endParaRPr>
          </a:p>
        </p:txBody>
      </p:sp>
      <p:sp>
        <p:nvSpPr>
          <p:cNvPr id="9" name="Right Brace 8"/>
          <p:cNvSpPr/>
          <p:nvPr/>
        </p:nvSpPr>
        <p:spPr bwMode="auto">
          <a:xfrm rot="16200000">
            <a:off x="2819400" y="1143000"/>
            <a:ext cx="457200" cy="2895600"/>
          </a:xfrm>
          <a:prstGeom prst="rightBrace">
            <a:avLst/>
          </a:prstGeom>
          <a:noFill/>
          <a:ln w="22225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00600" y="4355068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9900"/>
                </a:solidFill>
              </a:rPr>
              <a:t>Unsolvable problems</a:t>
            </a:r>
            <a:endParaRPr lang="en-US" b="1" dirty="0">
              <a:solidFill>
                <a:srgbClr val="009900"/>
              </a:solidFill>
            </a:endParaRPr>
          </a:p>
        </p:txBody>
      </p:sp>
      <p:cxnSp>
        <p:nvCxnSpPr>
          <p:cNvPr id="13" name="Straight Connector 12"/>
          <p:cNvCxnSpPr>
            <a:stCxn id="3" idx="1"/>
          </p:cNvCxnSpPr>
          <p:nvPr/>
        </p:nvCxnSpPr>
        <p:spPr bwMode="auto">
          <a:xfrm>
            <a:off x="1600200" y="4686300"/>
            <a:ext cx="2895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1600200" y="3593068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Tractable (easy) problems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4000" y="5269468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Intractable (hard)  problems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36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 (continued)</a:t>
            </a:r>
            <a:endParaRPr lang="tr-TR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Elementary operations reviewed</a:t>
            </a:r>
          </a:p>
          <a:p>
            <a:r>
              <a:rPr lang="en-US" dirty="0" smtClean="0"/>
              <a:t>Basic operation</a:t>
            </a:r>
          </a:p>
          <a:p>
            <a:r>
              <a:rPr lang="en-US" dirty="0" smtClean="0"/>
              <a:t>Importance of efficiency</a:t>
            </a:r>
          </a:p>
          <a:p>
            <a:r>
              <a:rPr lang="en-US" dirty="0" smtClean="0"/>
              <a:t>Other asymptotic notations</a:t>
            </a:r>
          </a:p>
          <a:p>
            <a:r>
              <a:rPr lang="en-US" dirty="0" smtClean="0"/>
              <a:t>Properties of asymptotic notations</a:t>
            </a:r>
          </a:p>
          <a:p>
            <a:r>
              <a:rPr lang="en-US" dirty="0" smtClean="0"/>
              <a:t>Extended version of theorem for polynomial functions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Need for Algorithm Analysis</a:t>
            </a:r>
            <a:endParaRPr lang="en-US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mtClean="0"/>
              <a:t>One algorithm may have multiple solutions</a:t>
            </a:r>
          </a:p>
          <a:p>
            <a:r>
              <a:rPr lang="en-CA" smtClean="0"/>
              <a:t>If we consider </a:t>
            </a:r>
            <a:r>
              <a:rPr lang="en-CA" u="sng" smtClean="0">
                <a:solidFill>
                  <a:srgbClr val="00B050"/>
                </a:solidFill>
              </a:rPr>
              <a:t>a few</a:t>
            </a:r>
            <a:r>
              <a:rPr lang="en-CA" smtClean="0">
                <a:solidFill>
                  <a:srgbClr val="00B050"/>
                </a:solidFill>
              </a:rPr>
              <a:t> </a:t>
            </a:r>
            <a:r>
              <a:rPr lang="en-CA" u="sng" smtClean="0">
                <a:solidFill>
                  <a:srgbClr val="0070C0"/>
                </a:solidFill>
              </a:rPr>
              <a:t>small</a:t>
            </a:r>
            <a:r>
              <a:rPr lang="en-CA" smtClean="0"/>
              <a:t> instances of a </a:t>
            </a:r>
            <a:r>
              <a:rPr lang="en-CA" u="sng" smtClean="0">
                <a:solidFill>
                  <a:srgbClr val="FFC000"/>
                </a:solidFill>
              </a:rPr>
              <a:t>simple</a:t>
            </a:r>
            <a:r>
              <a:rPr lang="en-CA" smtClean="0"/>
              <a:t> problem we do not care a lot to compare the solutions.</a:t>
            </a:r>
          </a:p>
          <a:p>
            <a:pPr lvl="1"/>
            <a:r>
              <a:rPr lang="en-CA" smtClean="0"/>
              <a:t>Choose, e.g., the easiest to program</a:t>
            </a:r>
          </a:p>
          <a:p>
            <a:r>
              <a:rPr lang="en-CA" smtClean="0"/>
              <a:t>If </a:t>
            </a:r>
            <a:r>
              <a:rPr lang="en-CA" u="sng" smtClean="0">
                <a:solidFill>
                  <a:srgbClr val="00B050"/>
                </a:solidFill>
              </a:rPr>
              <a:t>many instances</a:t>
            </a:r>
            <a:r>
              <a:rPr lang="en-CA" smtClean="0"/>
              <a:t>, or </a:t>
            </a:r>
            <a:r>
              <a:rPr lang="en-CA" u="sng" smtClean="0">
                <a:solidFill>
                  <a:srgbClr val="0070C0"/>
                </a:solidFill>
              </a:rPr>
              <a:t>large-size instances</a:t>
            </a:r>
            <a:r>
              <a:rPr lang="en-CA" smtClean="0"/>
              <a:t>, or </a:t>
            </a:r>
            <a:r>
              <a:rPr lang="en-CA" u="sng" smtClean="0">
                <a:solidFill>
                  <a:srgbClr val="FFC000"/>
                </a:solidFill>
              </a:rPr>
              <a:t>the problem is difficult </a:t>
            </a:r>
            <a:r>
              <a:rPr lang="en-CA" smtClean="0"/>
              <a:t>– need for careful choice (algorithm analysis = efficiency analysis = complexity analysis)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4045F1-5EBC-4BDC-B2C0-C79E7C619681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Two Approaches to Analysis</a:t>
            </a:r>
            <a:endParaRPr lang="en-US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mtClean="0"/>
              <a:t>Empirical (a posteriori) Analysis</a:t>
            </a:r>
          </a:p>
          <a:p>
            <a:pPr lvl="1"/>
            <a:r>
              <a:rPr lang="en-CA" smtClean="0"/>
              <a:t>Program the algorithms and try on a computer for different instances</a:t>
            </a:r>
          </a:p>
          <a:p>
            <a:r>
              <a:rPr lang="en-CA" smtClean="0"/>
              <a:t>Theoretical (a priori) Analysis</a:t>
            </a:r>
          </a:p>
          <a:p>
            <a:pPr lvl="1"/>
            <a:r>
              <a:rPr lang="en-CA" smtClean="0">
                <a:solidFill>
                  <a:srgbClr val="C00000"/>
                </a:solidFill>
              </a:rPr>
              <a:t>Determine mathematically the quantity of </a:t>
            </a:r>
            <a:r>
              <a:rPr lang="en-CA" u="sng" smtClean="0">
                <a:solidFill>
                  <a:srgbClr val="C00000"/>
                </a:solidFill>
              </a:rPr>
              <a:t>resources</a:t>
            </a:r>
            <a:r>
              <a:rPr lang="en-CA" smtClean="0">
                <a:solidFill>
                  <a:srgbClr val="C00000"/>
                </a:solidFill>
              </a:rPr>
              <a:t> needed for each algorithm as a function of the size of the instances considered</a:t>
            </a:r>
            <a:endParaRPr lang="en-US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0C82C8-E7B7-470F-9D3C-8937287C234A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Resources</a:t>
            </a:r>
            <a:endParaRPr lang="en-US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530725"/>
          </a:xfrm>
        </p:spPr>
        <p:txBody>
          <a:bodyPr/>
          <a:lstStyle/>
          <a:p>
            <a:r>
              <a:rPr lang="en-CA" smtClean="0"/>
              <a:t>Computing time (running time, execution time) – </a:t>
            </a:r>
            <a:r>
              <a:rPr lang="en-CA" smtClean="0">
                <a:solidFill>
                  <a:srgbClr val="C00000"/>
                </a:solidFill>
              </a:rPr>
              <a:t>Time Efficiency</a:t>
            </a:r>
          </a:p>
          <a:p>
            <a:r>
              <a:rPr lang="en-CA" smtClean="0"/>
              <a:t>Storage space – </a:t>
            </a:r>
            <a:r>
              <a:rPr lang="en-CA" smtClean="0">
                <a:solidFill>
                  <a:srgbClr val="C00000"/>
                </a:solidFill>
              </a:rPr>
              <a:t>Space Efficiency</a:t>
            </a:r>
          </a:p>
          <a:p>
            <a:r>
              <a:rPr lang="en-CA" smtClean="0"/>
              <a:t>… e.g.. product of storage space by the time (if the bill is calculated in this manner), number of processors required by a parallel algorithm, etc.</a:t>
            </a:r>
          </a:p>
          <a:p>
            <a:r>
              <a:rPr lang="en-CA" smtClean="0"/>
              <a:t>Most important – </a:t>
            </a:r>
            <a:r>
              <a:rPr lang="en-CA" smtClean="0">
                <a:solidFill>
                  <a:schemeClr val="accent2"/>
                </a:solidFill>
              </a:rPr>
              <a:t>Time efficiency</a:t>
            </a:r>
          </a:p>
          <a:p>
            <a:r>
              <a:rPr lang="en-CA" smtClean="0"/>
              <a:t>Further, if not explicitly specified – time efficiency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D161A3-1CF8-4ABE-B77D-9BF86FFCC49A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 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Space efficiency is the number of memory cells needed to carry out the computation required to solve an instance of the problem </a:t>
            </a:r>
            <a:r>
              <a:rPr lang="en-US" u="sng" dirty="0" smtClean="0"/>
              <a:t>excluding the space allocated to hold the input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Examples: </a:t>
            </a:r>
            <a:r>
              <a:rPr lang="en-US" dirty="0" err="1" smtClean="0"/>
              <a:t>Alsuwaiyel</a:t>
            </a:r>
            <a:r>
              <a:rPr lang="en-US" dirty="0" smtClean="0"/>
              <a:t> sec. 1.9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21F2D0-8336-4828-94F5-D235146C9A0F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91589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Measuring Time Efficiency</a:t>
            </a:r>
            <a:endParaRPr lang="en-US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530725"/>
          </a:xfrm>
        </p:spPr>
        <p:txBody>
          <a:bodyPr/>
          <a:lstStyle/>
          <a:p>
            <a:r>
              <a:rPr lang="en-CA" smtClean="0"/>
              <a:t>Problematic to measure the </a:t>
            </a:r>
            <a:r>
              <a:rPr lang="en-CA" i="1" smtClean="0">
                <a:solidFill>
                  <a:schemeClr val="accent2"/>
                </a:solidFill>
              </a:rPr>
              <a:t>absolute</a:t>
            </a:r>
            <a:r>
              <a:rPr lang="en-CA" smtClean="0"/>
              <a:t> running time </a:t>
            </a:r>
          </a:p>
          <a:p>
            <a:pPr lvl="1"/>
            <a:r>
              <a:rPr lang="en-CA" smtClean="0"/>
              <a:t>Depends on the size of the instance</a:t>
            </a:r>
          </a:p>
          <a:p>
            <a:pPr lvl="1"/>
            <a:r>
              <a:rPr lang="en-CA" smtClean="0"/>
              <a:t>For instances of the same size, may depend on the instance</a:t>
            </a:r>
          </a:p>
          <a:p>
            <a:pPr lvl="1"/>
            <a:r>
              <a:rPr lang="en-CA" smtClean="0"/>
              <a:t>Depends on:</a:t>
            </a:r>
          </a:p>
          <a:p>
            <a:pPr lvl="2"/>
            <a:r>
              <a:rPr lang="en-CA" smtClean="0"/>
              <a:t>Computer</a:t>
            </a:r>
          </a:p>
          <a:p>
            <a:pPr lvl="2"/>
            <a:r>
              <a:rPr lang="en-CA" smtClean="0"/>
              <a:t>Programming language, compiler</a:t>
            </a:r>
          </a:p>
          <a:p>
            <a:pPr lvl="2"/>
            <a:r>
              <a:rPr lang="en-CA" smtClean="0"/>
              <a:t>Details of implementation, skills of programmer</a:t>
            </a:r>
          </a:p>
          <a:p>
            <a:r>
              <a:rPr lang="en-CA" smtClean="0"/>
              <a:t>Therefore absolute time measures are not appropriate and not used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5F6303-4DAE-41B8-A350-1D0A16B9DE5E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Measuring Time Efficiency</a:t>
            </a:r>
            <a:endParaRPr lang="en-US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30725"/>
          </a:xfrm>
        </p:spPr>
        <p:txBody>
          <a:bodyPr/>
          <a:lstStyle/>
          <a:p>
            <a:pPr>
              <a:defRPr/>
            </a:pPr>
            <a:r>
              <a:rPr lang="en-CA" dirty="0" smtClean="0">
                <a:solidFill>
                  <a:srgbClr val="C00000"/>
                </a:solidFill>
              </a:rPr>
              <a:t>We say that an algorithm takes a time </a:t>
            </a:r>
            <a:r>
              <a:rPr lang="en-CA" u="sng" dirty="0" smtClean="0">
                <a:solidFill>
                  <a:srgbClr val="C00000"/>
                </a:solidFill>
              </a:rPr>
              <a:t>in the order of g(n) </a:t>
            </a:r>
            <a:r>
              <a:rPr lang="en-CA" dirty="0" smtClean="0">
                <a:solidFill>
                  <a:srgbClr val="C00000"/>
                </a:solidFill>
              </a:rPr>
              <a:t>for a given function g:N</a:t>
            </a:r>
            <a:r>
              <a:rPr lang="en-CA" dirty="0" smtClean="0">
                <a:solidFill>
                  <a:srgbClr val="C00000"/>
                </a:solidFill>
                <a:sym typeface="Wingdings" pitchFamily="2" charset="2"/>
              </a:rPr>
              <a:t>R</a:t>
            </a:r>
            <a:r>
              <a:rPr lang="en-CA" baseline="30000" dirty="0" smtClean="0">
                <a:solidFill>
                  <a:srgbClr val="C00000"/>
                </a:solidFill>
                <a:sym typeface="Symbol" pitchFamily="18" charset="2"/>
              </a:rPr>
              <a:t>0</a:t>
            </a:r>
            <a:r>
              <a:rPr lang="en-CA" dirty="0" smtClean="0">
                <a:solidFill>
                  <a:srgbClr val="C00000"/>
                </a:solidFill>
              </a:rPr>
              <a:t>, if there exist positive constants c </a:t>
            </a:r>
            <a:r>
              <a:rPr lang="en-CA" dirty="0" smtClean="0">
                <a:solidFill>
                  <a:srgbClr val="C00000"/>
                </a:solidFill>
                <a:sym typeface="Symbol" pitchFamily="18" charset="2"/>
              </a:rPr>
              <a:t> R</a:t>
            </a:r>
            <a:r>
              <a:rPr lang="en-CA" baseline="30000" dirty="0" smtClean="0">
                <a:solidFill>
                  <a:srgbClr val="C00000"/>
                </a:solidFill>
                <a:sym typeface="Symbol" pitchFamily="18" charset="2"/>
              </a:rPr>
              <a:t>&gt;0</a:t>
            </a:r>
            <a:r>
              <a:rPr lang="en-CA" dirty="0" smtClean="0">
                <a:solidFill>
                  <a:srgbClr val="C00000"/>
                </a:solidFill>
                <a:sym typeface="Symbol" pitchFamily="18" charset="2"/>
              </a:rPr>
              <a:t> and </a:t>
            </a:r>
            <a:br>
              <a:rPr lang="en-CA" dirty="0" smtClean="0">
                <a:solidFill>
                  <a:srgbClr val="C00000"/>
                </a:solidFill>
                <a:sym typeface="Symbol" pitchFamily="18" charset="2"/>
              </a:rPr>
            </a:br>
            <a:r>
              <a:rPr lang="en-CA" dirty="0" smtClean="0">
                <a:solidFill>
                  <a:srgbClr val="C00000"/>
                </a:solidFill>
                <a:sym typeface="Symbol" pitchFamily="18" charset="2"/>
              </a:rPr>
              <a:t>n</a:t>
            </a:r>
            <a:r>
              <a:rPr lang="en-CA" baseline="-25000" dirty="0" smtClean="0">
                <a:solidFill>
                  <a:srgbClr val="C00000"/>
                </a:solidFill>
                <a:sym typeface="Symbol" pitchFamily="18" charset="2"/>
              </a:rPr>
              <a:t>0</a:t>
            </a:r>
            <a:r>
              <a:rPr lang="en-CA" dirty="0" smtClean="0">
                <a:solidFill>
                  <a:srgbClr val="C00000"/>
                </a:solidFill>
                <a:sym typeface="Symbol" pitchFamily="18" charset="2"/>
              </a:rPr>
              <a:t>  N, and an implementation of the algorithm that, for every n  n</a:t>
            </a:r>
            <a:r>
              <a:rPr lang="en-CA" baseline="-25000" dirty="0" smtClean="0">
                <a:solidFill>
                  <a:srgbClr val="C00000"/>
                </a:solidFill>
                <a:sym typeface="Symbol" pitchFamily="18" charset="2"/>
              </a:rPr>
              <a:t>0</a:t>
            </a:r>
            <a:r>
              <a:rPr lang="en-CA" dirty="0" smtClean="0">
                <a:solidFill>
                  <a:srgbClr val="C00000"/>
                </a:solidFill>
                <a:sym typeface="Symbol" pitchFamily="18" charset="2"/>
              </a:rPr>
              <a:t> is capable of solving every instance of size n in not more than c*g(n) seconds</a:t>
            </a:r>
          </a:p>
          <a:p>
            <a:pPr>
              <a:defRPr/>
            </a:pPr>
            <a:r>
              <a:rPr lang="en-CA" dirty="0" smtClean="0">
                <a:sym typeface="Symbol" pitchFamily="18" charset="2"/>
              </a:rPr>
              <a:t>Notation: 	</a:t>
            </a:r>
            <a:r>
              <a:rPr lang="en-CA" dirty="0" smtClean="0">
                <a:solidFill>
                  <a:srgbClr val="0070C0"/>
                </a:solidFill>
                <a:sym typeface="Symbol" pitchFamily="18" charset="2"/>
              </a:rPr>
              <a:t>t(n) = O(g(n))</a:t>
            </a:r>
            <a:endParaRPr lang="en-CA" dirty="0" smtClean="0">
              <a:sym typeface="Symbol" pitchFamily="18" charset="2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CA" dirty="0" smtClean="0">
                <a:sym typeface="Symbol" pitchFamily="18" charset="2"/>
              </a:rPr>
              <a:t>			    or	</a:t>
            </a:r>
            <a:r>
              <a:rPr lang="en-CA" sz="3000" dirty="0" smtClean="0">
                <a:solidFill>
                  <a:srgbClr val="0070C0"/>
                </a:solidFill>
                <a:ea typeface="+mn-ea"/>
                <a:cs typeface="+mn-cs"/>
                <a:sym typeface="Symbol" pitchFamily="18" charset="2"/>
              </a:rPr>
              <a:t>t(n) </a:t>
            </a:r>
            <a:r>
              <a:rPr lang="en-CA" sz="3000" b="1" dirty="0" smtClean="0">
                <a:solidFill>
                  <a:srgbClr val="0070C0"/>
                </a:solidFill>
                <a:ea typeface="+mn-ea"/>
                <a:cs typeface="+mn-cs"/>
                <a:sym typeface="Symbol"/>
              </a:rPr>
              <a:t></a:t>
            </a:r>
            <a:r>
              <a:rPr lang="en-CA" sz="3000" dirty="0" smtClean="0">
                <a:solidFill>
                  <a:srgbClr val="0070C0"/>
                </a:solidFill>
                <a:ea typeface="+mn-ea"/>
                <a:cs typeface="+mn-cs"/>
                <a:sym typeface="Symbol" pitchFamily="18" charset="2"/>
              </a:rPr>
              <a:t> O(g(n))		</a:t>
            </a:r>
            <a:r>
              <a:rPr lang="en-CA" sz="3200" dirty="0" smtClean="0">
                <a:sym typeface="Symbol" pitchFamily="18" charset="2"/>
              </a:rPr>
              <a:t> Big-Oh</a:t>
            </a:r>
            <a:r>
              <a:rPr lang="en-CA" sz="3000" dirty="0" smtClean="0">
                <a:solidFill>
                  <a:srgbClr val="0070C0"/>
                </a:solidFill>
                <a:ea typeface="+mn-ea"/>
                <a:cs typeface="+mn-cs"/>
                <a:sym typeface="Symbol" pitchFamily="18" charset="2"/>
              </a:rPr>
              <a:t> </a:t>
            </a:r>
          </a:p>
          <a:p>
            <a:pPr>
              <a:buFont typeface="Wingdings" pitchFamily="2" charset="2"/>
              <a:buNone/>
              <a:defRPr/>
            </a:pPr>
            <a:endParaRPr lang="en-CA" u="sng" dirty="0" smtClean="0">
              <a:solidFill>
                <a:srgbClr val="C00000"/>
              </a:solidFill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928F455-8E1F-4F36-9A5D-8CF53D11C533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3537</TotalTime>
  <Words>826</Words>
  <Application>Microsoft Office PowerPoint</Application>
  <PresentationFormat>On-screen Show (4:3)</PresentationFormat>
  <Paragraphs>213</Paragraphs>
  <Slides>26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Edge</vt:lpstr>
      <vt:lpstr>Lecture 4c Algorithm Analysis 1</vt:lpstr>
      <vt:lpstr>Summary</vt:lpstr>
      <vt:lpstr>Summary (continued)</vt:lpstr>
      <vt:lpstr>Need for Algorithm Analysis</vt:lpstr>
      <vt:lpstr>Two Approaches to Analysis</vt:lpstr>
      <vt:lpstr>Resources</vt:lpstr>
      <vt:lpstr>Space efficiency</vt:lpstr>
      <vt:lpstr>Measuring Time Efficiency</vt:lpstr>
      <vt:lpstr>Measuring Time Efficiency</vt:lpstr>
      <vt:lpstr>Measuring Time Efficiency</vt:lpstr>
      <vt:lpstr>Asymptotic Notation</vt:lpstr>
      <vt:lpstr>Synonyms </vt:lpstr>
      <vt:lpstr>Example - Recall: Standard method for calculating polynomial</vt:lpstr>
      <vt:lpstr>Example: Standard method for calculating a polynomial </vt:lpstr>
      <vt:lpstr>Example: Standard method for calculating a polynomial</vt:lpstr>
      <vt:lpstr>Example – another choice of n0</vt:lpstr>
      <vt:lpstr>Slightly Modified Example</vt:lpstr>
      <vt:lpstr>Another Example</vt:lpstr>
      <vt:lpstr>Theorem</vt:lpstr>
      <vt:lpstr>Asymptotic notation</vt:lpstr>
      <vt:lpstr>Recall: Measuring Time Efficiency</vt:lpstr>
      <vt:lpstr>Measuring Time Efficiency</vt:lpstr>
      <vt:lpstr>Recall: Measuring Time Efficiency</vt:lpstr>
      <vt:lpstr>Recall: Measuring Time Efficiency</vt:lpstr>
      <vt:lpstr>Basic asymptotic efficiency classes</vt:lpstr>
      <vt:lpstr>PowerPoint Presentation</vt:lpstr>
    </vt:vector>
  </TitlesOfParts>
  <Company>Unknown Organization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Parul Chaturvedi</dc:creator>
  <cp:lastModifiedBy>Kostadin Kratchanov</cp:lastModifiedBy>
  <cp:revision>221</cp:revision>
  <dcterms:created xsi:type="dcterms:W3CDTF">2004-05-04T15:13:55Z</dcterms:created>
  <dcterms:modified xsi:type="dcterms:W3CDTF">2013-03-12T12:48:53Z</dcterms:modified>
</cp:coreProperties>
</file>