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6" r:id="rId1"/>
  </p:sldMasterIdLst>
  <p:notesMasterIdLst>
    <p:notesMasterId r:id="rId25"/>
  </p:notesMasterIdLst>
  <p:handoutMasterIdLst>
    <p:handoutMasterId r:id="rId26"/>
  </p:handoutMasterIdLst>
  <p:sldIdLst>
    <p:sldId id="298" r:id="rId2"/>
    <p:sldId id="414" r:id="rId3"/>
    <p:sldId id="312" r:id="rId4"/>
    <p:sldId id="313" r:id="rId5"/>
    <p:sldId id="336" r:id="rId6"/>
    <p:sldId id="314" r:id="rId7"/>
    <p:sldId id="315" r:id="rId8"/>
    <p:sldId id="407" r:id="rId9"/>
    <p:sldId id="316" r:id="rId10"/>
    <p:sldId id="317" r:id="rId11"/>
    <p:sldId id="408" r:id="rId12"/>
    <p:sldId id="318" r:id="rId13"/>
    <p:sldId id="337" r:id="rId14"/>
    <p:sldId id="411" r:id="rId15"/>
    <p:sldId id="319" r:id="rId16"/>
    <p:sldId id="320" r:id="rId17"/>
    <p:sldId id="321" r:id="rId18"/>
    <p:sldId id="322" r:id="rId19"/>
    <p:sldId id="323" r:id="rId20"/>
    <p:sldId id="324" r:id="rId21"/>
    <p:sldId id="412" r:id="rId22"/>
    <p:sldId id="413" r:id="rId23"/>
    <p:sldId id="400" r:id="rId2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6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3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C1E0845-CBB6-485F-95AC-E09191AF61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6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fld id="{5253B9D8-F55E-4E8A-AD58-22D34818C2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75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48132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1A769E1-A8A3-466D-88A9-C0ADD8D1C7CA}" type="slidenum">
              <a:rPr lang="en-US" smtClean="0"/>
              <a:pPr eaLnBrk="1" hangingPunct="1"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78852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3F75C45-7044-472F-ADB9-5C13136168F9}" type="slidenum">
              <a:rPr lang="en-US" smtClean="0"/>
              <a:pPr eaLnBrk="1" hangingPunct="1"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79876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8DA2A68-6816-476C-8121-8F6ACBBAC577}" type="slidenum">
              <a:rPr lang="en-US" smtClean="0"/>
              <a:pPr eaLnBrk="1" hangingPunct="1"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80900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167484C-6598-4108-8F97-68CB7E315B69}" type="slidenum">
              <a:rPr lang="en-US" smtClean="0"/>
              <a:pPr eaLnBrk="1" hangingPunct="1"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81924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8D64117-F74E-4955-A9BF-D2990B7B3740}" type="slidenum">
              <a:rPr lang="en-US" smtClean="0"/>
              <a:pPr eaLnBrk="1" hangingPunct="1"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82948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6185D63-52D0-4227-B2A0-42467B254335}" type="slidenum">
              <a:rPr lang="en-US" smtClean="0"/>
              <a:pPr eaLnBrk="1" hangingPunct="1"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83972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F81EE8-C15E-4DF4-A316-244EF8637DF5}" type="slidenum">
              <a:rPr lang="en-US" smtClean="0"/>
              <a:pPr eaLnBrk="1" hangingPunct="1"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84996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14ACF53-3C4B-452C-9318-98BF644CE3AE}" type="slidenum">
              <a:rPr lang="en-US" smtClean="0"/>
              <a:pPr eaLnBrk="1" hangingPunct="1"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86020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2EE0BBB-B6F0-4F0A-99C9-B0A11F3E5F22}" type="slidenum">
              <a:rPr lang="en-US" smtClean="0"/>
              <a:pPr eaLnBrk="1" hangingPunct="1"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87044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322923A-1BF0-4618-BF72-7AA543686242}" type="slidenum">
              <a:rPr lang="en-US" smtClean="0"/>
              <a:pPr eaLnBrk="1" hangingPunct="1"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88068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414C608-2C6B-40A1-80C6-083EC6CC2F1C}" type="slidenum">
              <a:rPr lang="en-US" smtClean="0"/>
              <a:pPr eaLnBrk="1" hangingPunct="1"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55300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65B126A-1696-4795-921E-8C8320A9097D}" type="slidenum">
              <a:rPr lang="en-US" smtClean="0"/>
              <a:pPr eaLnBrk="1" hangingPunct="1"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71684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895B0E6-100A-4ADB-B331-E7DB06A9A7D4}" type="slidenum">
              <a:rPr lang="en-US" smtClean="0"/>
              <a:pPr eaLnBrk="1" hangingPunct="1"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72708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E1CD6A6-7CAE-4508-9C0A-184388A422BC}" type="slidenum">
              <a:rPr lang="en-US" smtClean="0"/>
              <a:pPr eaLnBrk="1" hangingPunct="1"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73732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23AC78D-8047-4064-AE57-3F570F6A502A}" type="slidenum">
              <a:rPr lang="en-US" smtClean="0"/>
              <a:pPr eaLnBrk="1" hangingPunct="1"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74756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A08440C-2E99-47E5-A8AD-CC9BD13F5283}" type="slidenum">
              <a:rPr lang="en-US" smtClean="0"/>
              <a:pPr eaLnBrk="1" hangingPunct="1"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75780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B78F66A-7130-42D3-A9C6-A137389BF001}" type="slidenum">
              <a:rPr lang="en-US" smtClean="0"/>
              <a:pPr eaLnBrk="1" hangingPunct="1"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76804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ADB5DF7-F3E2-499A-8E4F-A1890772D5AF}" type="slidenum">
              <a:rPr lang="en-US" smtClean="0"/>
              <a:pPr eaLnBrk="1" hangingPunct="1"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77828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C353766-BC7A-467D-9E0C-4EA33296B1F0}" type="slidenum">
              <a:rPr lang="en-US" smtClean="0"/>
              <a:pPr eaLnBrk="1" hangingPunct="1"/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FC859-8741-4A12-8C25-E059528EB05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359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5E448-3D5E-4840-9655-9DB6C339CF4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179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50DEF-D5F6-4BBD-BD2C-521B7A2ADA2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311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1F2D0-8336-4828-94F5-D235146C9A0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867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9E990-6E55-463D-ADC3-0B5FB983EA1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6959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83718-94D5-476D-A57F-FD4E80790B0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2537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61155-C859-440B-B1CB-DD1F463C433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709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931EC-4C40-4325-A5D8-F22BE23AFA5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435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CFCE1-7B96-4F37-BAA1-3AD59231FDD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161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0CBAE-133A-493D-82D6-BFB312AC0A3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55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61C17-B0D2-43F6-961D-7370A6E53FD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55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78208F50-5371-45A8-AE8A-6C764444FAD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30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14500"/>
            <a:ext cx="7623175" cy="13589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Lecture 5a</a:t>
            </a:r>
            <a:br>
              <a:rPr lang="en-US" dirty="0" smtClean="0"/>
            </a:br>
            <a:r>
              <a:rPr lang="en-US" dirty="0" smtClean="0"/>
              <a:t>Algorithm Analysis 1b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Example: Sequential Search</a:t>
            </a:r>
            <a:endParaRPr lang="en-US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CA" dirty="0" smtClean="0"/>
              <a:t>Number of comparisons</a:t>
            </a:r>
          </a:p>
          <a:p>
            <a:pPr>
              <a:buFont typeface="Wingdings" pitchFamily="2" charset="2"/>
              <a:buNone/>
            </a:pPr>
            <a:r>
              <a:rPr lang="en-CA" dirty="0" smtClean="0">
                <a:solidFill>
                  <a:srgbClr val="C00000"/>
                </a:solidFill>
              </a:rPr>
              <a:t>Average case</a:t>
            </a:r>
            <a:r>
              <a:rPr lang="en-CA" dirty="0" smtClean="0"/>
              <a:t>: 	[</a:t>
            </a:r>
            <a:r>
              <a:rPr lang="en-CA" u="sng" dirty="0">
                <a:solidFill>
                  <a:srgbClr val="00B050"/>
                </a:solidFill>
              </a:rPr>
              <a:t>assume</a:t>
            </a:r>
            <a:r>
              <a:rPr lang="en-CA" dirty="0" smtClean="0"/>
              <a:t> probability 1/3 that x is in l and 2/3 it is not; if x is in l equal probabilities x to be in positions 0, 1, …, (n-1)]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C86FB0-6BA7-4CE2-96B1-9614D24BF8F3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3810000"/>
            <a:ext cx="77533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Box 7"/>
          <p:cNvSpPr txBox="1">
            <a:spLocks noChangeArrowheads="1"/>
          </p:cNvSpPr>
          <p:nvPr/>
        </p:nvSpPr>
        <p:spPr bwMode="auto">
          <a:xfrm>
            <a:off x="3962400" y="5410200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CA" sz="2000">
                <a:solidFill>
                  <a:schemeClr val="accent2"/>
                </a:solidFill>
              </a:rPr>
              <a:t>Assumptions are important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34823" name="Rectangle 5"/>
          <p:cNvSpPr>
            <a:spLocks noChangeArrowheads="1"/>
          </p:cNvSpPr>
          <p:nvPr/>
        </p:nvSpPr>
        <p:spPr bwMode="auto">
          <a:xfrm>
            <a:off x="990600" y="5105400"/>
            <a:ext cx="25288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CA" sz="3000">
                <a:solidFill>
                  <a:srgbClr val="CC0000"/>
                </a:solidFill>
              </a:rPr>
              <a:t>c</a:t>
            </a:r>
            <a:r>
              <a:rPr lang="en-CA" sz="3000" baseline="-25000">
                <a:solidFill>
                  <a:srgbClr val="CC0000"/>
                </a:solidFill>
              </a:rPr>
              <a:t>n</a:t>
            </a:r>
            <a:r>
              <a:rPr lang="en-CA" sz="3000">
                <a:solidFill>
                  <a:srgbClr val="CC0000"/>
                </a:solidFill>
              </a:rPr>
              <a:t> = O(n)</a:t>
            </a:r>
            <a:r>
              <a:rPr lang="en-CA" sz="2800"/>
              <a:t> </a:t>
            </a:r>
            <a:endParaRPr lang="en-US" sz="2800"/>
          </a:p>
        </p:txBody>
      </p:sp>
      <p:sp>
        <p:nvSpPr>
          <p:cNvPr id="34824" name="TextBox 7"/>
          <p:cNvSpPr txBox="1">
            <a:spLocks noChangeArrowheads="1"/>
          </p:cNvSpPr>
          <p:nvPr/>
        </p:nvSpPr>
        <p:spPr bwMode="auto">
          <a:xfrm>
            <a:off x="3581400" y="3989388"/>
            <a:ext cx="304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2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Example: Sequential Search</a:t>
            </a:r>
            <a:endParaRPr lang="en-US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CA" smtClean="0"/>
              <a:t>Number of comparisons</a:t>
            </a:r>
          </a:p>
          <a:p>
            <a:pPr>
              <a:buFont typeface="Wingdings" pitchFamily="2" charset="2"/>
              <a:buNone/>
            </a:pPr>
            <a:r>
              <a:rPr lang="en-CA" smtClean="0">
                <a:solidFill>
                  <a:srgbClr val="C00000"/>
                </a:solidFill>
              </a:rPr>
              <a:t>Best case</a:t>
            </a:r>
            <a:r>
              <a:rPr lang="en-CA" smtClean="0"/>
              <a:t>: 	 c</a:t>
            </a:r>
            <a:r>
              <a:rPr lang="en-CA" baseline="-25000" smtClean="0"/>
              <a:t>n</a:t>
            </a:r>
            <a:r>
              <a:rPr lang="en-CA" smtClean="0"/>
              <a:t> = 1	 	</a:t>
            </a:r>
            <a:r>
              <a:rPr lang="en-CA" smtClean="0">
                <a:solidFill>
                  <a:srgbClr val="CC0000"/>
                </a:solidFill>
              </a:rPr>
              <a:t>c</a:t>
            </a:r>
            <a:r>
              <a:rPr lang="en-CA" baseline="-25000" smtClean="0">
                <a:solidFill>
                  <a:srgbClr val="CC0000"/>
                </a:solidFill>
              </a:rPr>
              <a:t>n</a:t>
            </a:r>
            <a:r>
              <a:rPr lang="en-CA" smtClean="0">
                <a:solidFill>
                  <a:srgbClr val="CC0000"/>
                </a:solidFill>
              </a:rPr>
              <a:t> = O(1)</a:t>
            </a:r>
            <a:r>
              <a:rPr lang="en-CA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CA" smtClean="0">
                <a:solidFill>
                  <a:srgbClr val="C00000"/>
                </a:solidFill>
              </a:rPr>
              <a:t>Worst case</a:t>
            </a:r>
            <a:r>
              <a:rPr lang="en-CA" smtClean="0"/>
              <a:t>: 	 c</a:t>
            </a:r>
            <a:r>
              <a:rPr lang="en-CA" baseline="-25000" smtClean="0"/>
              <a:t>n</a:t>
            </a:r>
            <a:r>
              <a:rPr lang="en-CA" smtClean="0"/>
              <a:t> = n	        	</a:t>
            </a:r>
            <a:r>
              <a:rPr lang="en-CA" smtClean="0">
                <a:solidFill>
                  <a:srgbClr val="CC0000"/>
                </a:solidFill>
              </a:rPr>
              <a:t>c</a:t>
            </a:r>
            <a:r>
              <a:rPr lang="en-CA" baseline="-25000" smtClean="0">
                <a:solidFill>
                  <a:srgbClr val="CC0000"/>
                </a:solidFill>
              </a:rPr>
              <a:t>n</a:t>
            </a:r>
            <a:r>
              <a:rPr lang="en-CA" smtClean="0">
                <a:solidFill>
                  <a:srgbClr val="CC0000"/>
                </a:solidFill>
              </a:rPr>
              <a:t> = O(n)</a:t>
            </a:r>
          </a:p>
          <a:p>
            <a:pPr>
              <a:buFont typeface="Wingdings" pitchFamily="2" charset="2"/>
              <a:buNone/>
            </a:pPr>
            <a:r>
              <a:rPr lang="en-CA" smtClean="0">
                <a:solidFill>
                  <a:srgbClr val="CC0000"/>
                </a:solidFill>
              </a:rPr>
              <a:t>Average case 1:</a:t>
            </a:r>
            <a:r>
              <a:rPr lang="en-CA" smtClean="0"/>
              <a:t> c</a:t>
            </a:r>
            <a:r>
              <a:rPr lang="en-CA" baseline="-25000" smtClean="0"/>
              <a:t>n</a:t>
            </a:r>
            <a:r>
              <a:rPr lang="en-CA" smtClean="0"/>
              <a:t> = (n+1)/2	</a:t>
            </a:r>
            <a:r>
              <a:rPr lang="en-CA" smtClean="0">
                <a:solidFill>
                  <a:srgbClr val="CC0000"/>
                </a:solidFill>
              </a:rPr>
              <a:t>c</a:t>
            </a:r>
            <a:r>
              <a:rPr lang="en-CA" baseline="-25000" smtClean="0">
                <a:solidFill>
                  <a:srgbClr val="CC0000"/>
                </a:solidFill>
              </a:rPr>
              <a:t>n</a:t>
            </a:r>
            <a:r>
              <a:rPr lang="en-CA" smtClean="0">
                <a:solidFill>
                  <a:srgbClr val="CC0000"/>
                </a:solidFill>
              </a:rPr>
              <a:t> = O(n)</a:t>
            </a:r>
          </a:p>
          <a:p>
            <a:pPr>
              <a:buFont typeface="Wingdings" pitchFamily="2" charset="2"/>
              <a:buNone/>
            </a:pPr>
            <a:r>
              <a:rPr lang="en-CA" smtClean="0">
                <a:solidFill>
                  <a:srgbClr val="CC0000"/>
                </a:solidFill>
              </a:rPr>
              <a:t>Average case 2:</a:t>
            </a:r>
            <a:r>
              <a:rPr lang="en-CA" smtClean="0"/>
              <a:t> c</a:t>
            </a:r>
            <a:r>
              <a:rPr lang="en-CA" baseline="-25000" smtClean="0"/>
              <a:t>n</a:t>
            </a:r>
            <a:r>
              <a:rPr lang="en-CA" smtClean="0"/>
              <a:t> = (5n+1)/6	</a:t>
            </a:r>
            <a:r>
              <a:rPr lang="en-CA" smtClean="0">
                <a:solidFill>
                  <a:srgbClr val="CC0000"/>
                </a:solidFill>
              </a:rPr>
              <a:t>c</a:t>
            </a:r>
            <a:r>
              <a:rPr lang="en-CA" baseline="-25000" smtClean="0">
                <a:solidFill>
                  <a:srgbClr val="CC0000"/>
                </a:solidFill>
              </a:rPr>
              <a:t>n</a:t>
            </a:r>
            <a:r>
              <a:rPr lang="en-CA" smtClean="0">
                <a:solidFill>
                  <a:srgbClr val="CC0000"/>
                </a:solidFill>
              </a:rPr>
              <a:t> = O(n)</a:t>
            </a: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BE8CFD-6BD8-4A23-9B5E-615CD88C0492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Example: Sequential Search</a:t>
            </a:r>
            <a:endParaRPr lang="en-US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If n = 1000</a:t>
            </a:r>
          </a:p>
          <a:p>
            <a:pPr lvl="1"/>
            <a:r>
              <a:rPr lang="en-CA" smtClean="0"/>
              <a:t>Best case  c</a:t>
            </a:r>
            <a:r>
              <a:rPr lang="en-CA" baseline="-25000" smtClean="0"/>
              <a:t>1000</a:t>
            </a:r>
            <a:r>
              <a:rPr lang="en-CA" smtClean="0"/>
              <a:t> = 1</a:t>
            </a:r>
          </a:p>
          <a:p>
            <a:pPr lvl="1"/>
            <a:r>
              <a:rPr lang="en-CA" smtClean="0"/>
              <a:t>Worst case  c</a:t>
            </a:r>
            <a:r>
              <a:rPr lang="en-CA" baseline="-25000" smtClean="0"/>
              <a:t>1000</a:t>
            </a:r>
            <a:r>
              <a:rPr lang="en-CA" smtClean="0"/>
              <a:t> = 1000</a:t>
            </a:r>
          </a:p>
          <a:p>
            <a:pPr lvl="1"/>
            <a:r>
              <a:rPr lang="en-CA" smtClean="0"/>
              <a:t>Average case  first assumption</a:t>
            </a:r>
          </a:p>
          <a:p>
            <a:pPr lvl="1"/>
            <a:endParaRPr lang="en-CA" smtClean="0"/>
          </a:p>
          <a:p>
            <a:pPr lvl="1"/>
            <a:endParaRPr lang="en-CA" smtClean="0"/>
          </a:p>
          <a:p>
            <a:pPr lvl="1"/>
            <a:r>
              <a:rPr lang="en-CA" smtClean="0"/>
              <a:t>Average case second assumption</a:t>
            </a:r>
          </a:p>
          <a:p>
            <a:pPr lvl="1">
              <a:buFont typeface="Wingdings" pitchFamily="2" charset="2"/>
              <a:buNone/>
            </a:pPr>
            <a:r>
              <a:rPr lang="en-CA" smtClean="0"/>
              <a:t>			 </a:t>
            </a:r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E6A771-0AA8-464D-9DFF-1DCE83E426EC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581400"/>
            <a:ext cx="36957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029200"/>
            <a:ext cx="39052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Example: Sequential Search</a:t>
            </a:r>
            <a:endParaRPr lang="en-US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DA348ECE-E9E8-4AA4-8A47-784552D0DA33}" type="slidenum">
              <a:rPr lang="en-US" altLang="en-US" sz="1200">
                <a:latin typeface="+mj-lt"/>
              </a:rPr>
              <a:pPr algn="r">
                <a:defRPr/>
              </a:pPr>
              <a:t>13</a:t>
            </a:fld>
            <a:endParaRPr lang="en-US" altLang="en-US" sz="1200" dirty="0">
              <a:latin typeface="+mj-lt"/>
            </a:endParaRPr>
          </a:p>
        </p:txBody>
      </p:sp>
      <p:pic>
        <p:nvPicPr>
          <p:cNvPr id="3789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79500"/>
            <a:ext cx="8153400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 of average case analysis – 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Alsuwaiyel</a:t>
            </a:r>
            <a:r>
              <a:rPr lang="en-US" dirty="0" smtClean="0"/>
              <a:t> sec. 1.12.2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21F2D0-8336-4828-94F5-D235146C9A0F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7851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Elementary Operation (more formal definition)</a:t>
            </a:r>
            <a:endParaRPr lang="en-US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An </a:t>
            </a:r>
            <a:r>
              <a:rPr lang="en-CA" smtClean="0">
                <a:solidFill>
                  <a:srgbClr val="C00000"/>
                </a:solidFill>
              </a:rPr>
              <a:t>elementary operation </a:t>
            </a:r>
            <a:r>
              <a:rPr lang="en-CA" smtClean="0"/>
              <a:t>is one whose execution time can be bounded from above by a constant depending only on the particular implementation used (the computer, the programming language, and so on).</a:t>
            </a:r>
          </a:p>
          <a:p>
            <a:r>
              <a:rPr lang="en-CA" smtClean="0"/>
              <a:t>Thus </a:t>
            </a:r>
            <a:r>
              <a:rPr lang="en-CA" b="1" u="sng" smtClean="0"/>
              <a:t>the constant does not depend on either the size </a:t>
            </a:r>
            <a:r>
              <a:rPr lang="en-CA" smtClean="0"/>
              <a:t>or other parameters of the instance being considered.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823942-16AE-40CF-846F-6ACDCDBB2F2B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Elementary Operations</a:t>
            </a:r>
            <a:endParaRPr lang="en-US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534400" cy="4530725"/>
          </a:xfrm>
        </p:spPr>
        <p:txBody>
          <a:bodyPr/>
          <a:lstStyle/>
          <a:p>
            <a:r>
              <a:rPr lang="en-CA" smtClean="0"/>
              <a:t>Assume addition never takes more than t</a:t>
            </a:r>
            <a:r>
              <a:rPr lang="en-CA" baseline="-25000" smtClean="0"/>
              <a:t>a</a:t>
            </a:r>
            <a:r>
              <a:rPr lang="en-CA" smtClean="0"/>
              <a:t> sec, multiplication – t</a:t>
            </a:r>
            <a:r>
              <a:rPr lang="en-CA" baseline="-25000" smtClean="0"/>
              <a:t>m</a:t>
            </a:r>
            <a:r>
              <a:rPr lang="en-CA" smtClean="0"/>
              <a:t> sec and assignment – t</a:t>
            </a:r>
            <a:r>
              <a:rPr lang="en-CA" baseline="-25000" smtClean="0"/>
              <a:t>s</a:t>
            </a:r>
            <a:r>
              <a:rPr lang="en-CA" smtClean="0"/>
              <a:t> sec.</a:t>
            </a:r>
          </a:p>
          <a:p>
            <a:r>
              <a:rPr lang="en-CA" smtClean="0"/>
              <a:t>Assume a additions, m multiplications, s assignments</a:t>
            </a:r>
          </a:p>
          <a:p>
            <a:r>
              <a:rPr lang="en-CA" smtClean="0"/>
              <a:t>t </a:t>
            </a:r>
            <a:r>
              <a:rPr lang="en-CA" smtClean="0">
                <a:sym typeface="Symbol" pitchFamily="18" charset="2"/>
              </a:rPr>
              <a:t> at</a:t>
            </a:r>
            <a:r>
              <a:rPr lang="en-CA" baseline="-25000" smtClean="0">
                <a:sym typeface="Symbol" pitchFamily="18" charset="2"/>
              </a:rPr>
              <a:t>a</a:t>
            </a:r>
            <a:r>
              <a:rPr lang="en-CA" smtClean="0">
                <a:sym typeface="Symbol" pitchFamily="18" charset="2"/>
              </a:rPr>
              <a:t>+mt</a:t>
            </a:r>
            <a:r>
              <a:rPr lang="en-CA" baseline="-25000" smtClean="0">
                <a:sym typeface="Symbol" pitchFamily="18" charset="2"/>
              </a:rPr>
              <a:t>m</a:t>
            </a:r>
            <a:r>
              <a:rPr lang="en-CA" smtClean="0">
                <a:sym typeface="Symbol" pitchFamily="18" charset="2"/>
              </a:rPr>
              <a:t>+st</a:t>
            </a:r>
            <a:r>
              <a:rPr lang="en-CA" baseline="-25000" smtClean="0">
                <a:sym typeface="Symbol" pitchFamily="18" charset="2"/>
              </a:rPr>
              <a:t>s</a:t>
            </a:r>
            <a:r>
              <a:rPr lang="en-CA" smtClean="0">
                <a:sym typeface="Symbol" pitchFamily="18" charset="2"/>
              </a:rPr>
              <a:t>  </a:t>
            </a:r>
            <a:r>
              <a:rPr lang="en-CA" smtClean="0">
                <a:solidFill>
                  <a:schemeClr val="hlink"/>
                </a:solidFill>
                <a:sym typeface="Symbol" pitchFamily="18" charset="2"/>
              </a:rPr>
              <a:t>max(t</a:t>
            </a:r>
            <a:r>
              <a:rPr lang="en-CA" baseline="-25000" smtClean="0">
                <a:solidFill>
                  <a:schemeClr val="hlink"/>
                </a:solidFill>
                <a:sym typeface="Symbol" pitchFamily="18" charset="2"/>
              </a:rPr>
              <a:t>a</a:t>
            </a:r>
            <a:r>
              <a:rPr lang="en-CA" smtClean="0">
                <a:solidFill>
                  <a:schemeClr val="hlink"/>
                </a:solidFill>
                <a:sym typeface="Symbol" pitchFamily="18" charset="2"/>
              </a:rPr>
              <a:t>,t</a:t>
            </a:r>
            <a:r>
              <a:rPr lang="en-CA" baseline="-25000" smtClean="0">
                <a:solidFill>
                  <a:schemeClr val="hlink"/>
                </a:solidFill>
                <a:sym typeface="Symbol" pitchFamily="18" charset="2"/>
              </a:rPr>
              <a:t>m</a:t>
            </a:r>
            <a:r>
              <a:rPr lang="en-CA" smtClean="0">
                <a:solidFill>
                  <a:schemeClr val="hlink"/>
                </a:solidFill>
                <a:sym typeface="Symbol" pitchFamily="18" charset="2"/>
              </a:rPr>
              <a:t>,t</a:t>
            </a:r>
            <a:r>
              <a:rPr lang="en-CA" baseline="-25000" smtClean="0">
                <a:solidFill>
                  <a:schemeClr val="hlink"/>
                </a:solidFill>
                <a:sym typeface="Symbol" pitchFamily="18" charset="2"/>
              </a:rPr>
              <a:t>s</a:t>
            </a:r>
            <a:r>
              <a:rPr lang="en-CA" smtClean="0">
                <a:solidFill>
                  <a:schemeClr val="hlink"/>
                </a:solidFill>
                <a:sym typeface="Symbol" pitchFamily="18" charset="2"/>
              </a:rPr>
              <a:t>)*(</a:t>
            </a:r>
            <a:r>
              <a:rPr lang="en-CA" smtClean="0">
                <a:sym typeface="Symbol" pitchFamily="18" charset="2"/>
              </a:rPr>
              <a:t>a+m+s)</a:t>
            </a:r>
          </a:p>
          <a:p>
            <a:r>
              <a:rPr lang="en-CA" smtClean="0">
                <a:sym typeface="Symbol" pitchFamily="18" charset="2"/>
              </a:rPr>
              <a:t>Therefore, t=O(a+m+s)  -  </a:t>
            </a:r>
            <a:r>
              <a:rPr lang="en-CA" smtClean="0">
                <a:solidFill>
                  <a:srgbClr val="CC0000"/>
                </a:solidFill>
                <a:sym typeface="Symbol" pitchFamily="18" charset="2"/>
              </a:rPr>
              <a:t>only the number of the elementary operations matters!</a:t>
            </a:r>
          </a:p>
          <a:p>
            <a:r>
              <a:rPr lang="en-CA" smtClean="0">
                <a:solidFill>
                  <a:srgbClr val="CC0000"/>
                </a:solidFill>
                <a:sym typeface="Symbol" pitchFamily="18" charset="2"/>
              </a:rPr>
              <a:t>To analyze an algorithm it is enough to simply count the number of elementary operations </a:t>
            </a:r>
          </a:p>
          <a:p>
            <a:r>
              <a:rPr lang="en-CA" smtClean="0">
                <a:sym typeface="Symbol" pitchFamily="18" charset="2"/>
              </a:rPr>
              <a:t>We can consider an elementary operation to be at unit cost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601CB-78A0-41AC-BD21-B017AE4F57B4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39941" name="Line 6"/>
          <p:cNvSpPr>
            <a:spLocks noChangeShapeType="1"/>
          </p:cNvSpPr>
          <p:nvPr/>
        </p:nvSpPr>
        <p:spPr bwMode="auto">
          <a:xfrm flipV="1">
            <a:off x="4495800" y="2667000"/>
            <a:ext cx="1219200" cy="228600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Text Box 7"/>
          <p:cNvSpPr txBox="1">
            <a:spLocks noChangeArrowheads="1"/>
          </p:cNvSpPr>
          <p:nvPr/>
        </p:nvSpPr>
        <p:spPr bwMode="auto">
          <a:xfrm>
            <a:off x="5791200" y="25146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a constant</a:t>
            </a:r>
            <a:endParaRPr lang="tr-TR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Elementary Operations</a:t>
            </a:r>
            <a:endParaRPr lang="en-US" smtClean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r>
              <a:rPr lang="en-CA" smtClean="0"/>
              <a:t>Most often: comparison, assignment, addition, multiplication</a:t>
            </a:r>
          </a:p>
          <a:p>
            <a:endParaRPr lang="en-CA" smtClean="0"/>
          </a:p>
          <a:p>
            <a:endParaRPr lang="en-CA" smtClean="0"/>
          </a:p>
          <a:p>
            <a:r>
              <a:rPr lang="en-CA" smtClean="0"/>
              <a:t>Example of an operation that is not elementary: x</a:t>
            </a:r>
            <a:r>
              <a:rPr lang="en-CA" baseline="30000" smtClean="0"/>
              <a:t>n</a:t>
            </a:r>
            <a:r>
              <a:rPr lang="en-CA" smtClean="0"/>
              <a:t> – time depends on n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FE9D85-DEF6-40D0-B950-4AB2EB94BCD3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Basic Operation</a:t>
            </a:r>
            <a:endParaRPr lang="en-US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3072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Basic operation</a:t>
            </a:r>
            <a:r>
              <a:rPr lang="en-US" dirty="0" smtClean="0"/>
              <a:t>: an elementary operation that is </a:t>
            </a:r>
            <a:r>
              <a:rPr lang="en-US" u="sng" dirty="0" smtClean="0"/>
              <a:t>of highest frequency</a:t>
            </a:r>
            <a:r>
              <a:rPr lang="en-US" dirty="0" smtClean="0"/>
              <a:t> to within a constant factor among all other elementary operations</a:t>
            </a:r>
          </a:p>
          <a:p>
            <a:pPr lvl="1"/>
            <a:r>
              <a:rPr lang="en-US" dirty="0" smtClean="0"/>
              <a:t>Contributes most towards the running time of the algorithm</a:t>
            </a:r>
          </a:p>
          <a:p>
            <a:endParaRPr lang="en-CA" dirty="0" smtClean="0"/>
          </a:p>
          <a:p>
            <a:r>
              <a:rPr lang="en-CA" dirty="0" smtClean="0">
                <a:solidFill>
                  <a:srgbClr val="CC0000"/>
                </a:solidFill>
                <a:sym typeface="Symbol" pitchFamily="18" charset="2"/>
              </a:rPr>
              <a:t>To analyze an algorithm it is even enough to simply count the number of basic operations (no need to count all elementary operations)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39CEE0-5ED7-40F6-B6BB-DB5046EE64D4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Recall: Example: Calculating the value of a Polynomial</a:t>
            </a:r>
            <a:endParaRPr lang="en-US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489075"/>
            <a:ext cx="8229600" cy="4530725"/>
          </a:xfrm>
        </p:spPr>
        <p:txBody>
          <a:bodyPr/>
          <a:lstStyle/>
          <a:p>
            <a:r>
              <a:rPr lang="en-CA" smtClean="0"/>
              <a:t>A polynomial of power n:</a:t>
            </a:r>
          </a:p>
          <a:p>
            <a:endParaRPr lang="en-CA" smtClean="0"/>
          </a:p>
          <a:p>
            <a:pPr>
              <a:buFont typeface="Wingdings" pitchFamily="2" charset="2"/>
              <a:buNone/>
            </a:pPr>
            <a:r>
              <a:rPr lang="en-CA" smtClean="0"/>
              <a:t>     </a:t>
            </a:r>
          </a:p>
          <a:p>
            <a:pPr>
              <a:buFont typeface="Wingdings" pitchFamily="2" charset="2"/>
              <a:buNone/>
            </a:pPr>
            <a:r>
              <a:rPr lang="en-CA" smtClean="0"/>
              <a:t>			where  </a:t>
            </a:r>
          </a:p>
          <a:p>
            <a:endParaRPr lang="en-CA" smtClean="0"/>
          </a:p>
          <a:p>
            <a:r>
              <a:rPr lang="en-CA" u="sng" smtClean="0"/>
              <a:t>Standard method [</a:t>
            </a:r>
            <a:r>
              <a:rPr lang="en-CA" u="sng" smtClean="0">
                <a:cs typeface="Arial" pitchFamily="34" charset="0"/>
              </a:rPr>
              <a:t>≈n</a:t>
            </a:r>
            <a:r>
              <a:rPr lang="en-CA" u="sng" baseline="30000" smtClean="0">
                <a:cs typeface="Arial" pitchFamily="34" charset="0"/>
              </a:rPr>
              <a:t>2</a:t>
            </a:r>
            <a:r>
              <a:rPr lang="en-CA" u="sng" smtClean="0">
                <a:cs typeface="Arial" pitchFamily="34" charset="0"/>
              </a:rPr>
              <a:t>/2 mult.+ n add] </a:t>
            </a:r>
            <a:r>
              <a:rPr lang="en-CA" smtClean="0">
                <a:solidFill>
                  <a:srgbClr val="C00000"/>
                </a:solidFill>
              </a:rPr>
              <a:t>O(n</a:t>
            </a:r>
            <a:r>
              <a:rPr lang="en-CA" baseline="30000" smtClean="0">
                <a:solidFill>
                  <a:srgbClr val="C00000"/>
                </a:solidFill>
              </a:rPr>
              <a:t>2</a:t>
            </a:r>
            <a:r>
              <a:rPr lang="en-CA" smtClean="0">
                <a:solidFill>
                  <a:srgbClr val="C00000"/>
                </a:solidFill>
              </a:rPr>
              <a:t>)</a:t>
            </a:r>
            <a:endParaRPr lang="en-CA" smtClean="0">
              <a:cs typeface="Arial" pitchFamily="34" charset="0"/>
            </a:endParaRPr>
          </a:p>
          <a:p>
            <a:r>
              <a:rPr lang="en-CA" smtClean="0"/>
              <a:t>Horner’s method [n mult.+ n add]	    </a:t>
            </a:r>
            <a:r>
              <a:rPr lang="en-CA" smtClean="0">
                <a:solidFill>
                  <a:srgbClr val="C00000"/>
                </a:solidFill>
              </a:rPr>
              <a:t>O(n)</a:t>
            </a:r>
            <a:endParaRPr lang="en-US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9BF497-8D90-4258-AC90-D5AB6822239A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430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124200"/>
            <a:ext cx="12192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67627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Recall: Measuring </a:t>
            </a:r>
            <a:r>
              <a:rPr lang="en-CA" dirty="0" smtClean="0"/>
              <a:t>Time Efficiency</a:t>
            </a:r>
            <a:endParaRPr lang="en-US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30725"/>
          </a:xfrm>
        </p:spPr>
        <p:txBody>
          <a:bodyPr/>
          <a:lstStyle/>
          <a:p>
            <a:pPr>
              <a:defRPr/>
            </a:pPr>
            <a:r>
              <a:rPr lang="en-CA" dirty="0" smtClean="0">
                <a:solidFill>
                  <a:srgbClr val="C00000"/>
                </a:solidFill>
              </a:rPr>
              <a:t>We say that an algorithm takes a time in the order of g(n) for a given function g:N</a:t>
            </a:r>
            <a:r>
              <a:rPr lang="en-CA" dirty="0" smtClean="0">
                <a:solidFill>
                  <a:srgbClr val="C00000"/>
                </a:solidFill>
                <a:sym typeface="Wingdings" pitchFamily="2" charset="2"/>
              </a:rPr>
              <a:t>R</a:t>
            </a:r>
            <a:r>
              <a:rPr lang="en-CA" baseline="30000" dirty="0" smtClean="0">
                <a:solidFill>
                  <a:srgbClr val="C00000"/>
                </a:solidFill>
                <a:sym typeface="Symbol" pitchFamily="18" charset="2"/>
              </a:rPr>
              <a:t>0</a:t>
            </a:r>
            <a:r>
              <a:rPr lang="en-CA" dirty="0" smtClean="0">
                <a:solidFill>
                  <a:srgbClr val="C00000"/>
                </a:solidFill>
              </a:rPr>
              <a:t>, if there exist positive constants c </a:t>
            </a:r>
            <a:r>
              <a:rPr lang="en-CA" dirty="0" smtClean="0">
                <a:solidFill>
                  <a:srgbClr val="C00000"/>
                </a:solidFill>
                <a:sym typeface="Symbol" pitchFamily="18" charset="2"/>
              </a:rPr>
              <a:t> R</a:t>
            </a:r>
            <a:r>
              <a:rPr lang="en-CA" baseline="30000" dirty="0" smtClean="0">
                <a:solidFill>
                  <a:srgbClr val="C00000"/>
                </a:solidFill>
                <a:sym typeface="Symbol" pitchFamily="18" charset="2"/>
              </a:rPr>
              <a:t>&gt;0</a:t>
            </a:r>
            <a:r>
              <a:rPr lang="en-CA" dirty="0" smtClean="0">
                <a:solidFill>
                  <a:srgbClr val="C00000"/>
                </a:solidFill>
                <a:sym typeface="Symbol" pitchFamily="18" charset="2"/>
              </a:rPr>
              <a:t> and </a:t>
            </a:r>
            <a:br>
              <a:rPr lang="en-CA" dirty="0" smtClean="0">
                <a:solidFill>
                  <a:srgbClr val="C00000"/>
                </a:solidFill>
                <a:sym typeface="Symbol" pitchFamily="18" charset="2"/>
              </a:rPr>
            </a:br>
            <a:r>
              <a:rPr lang="en-CA" dirty="0" smtClean="0">
                <a:solidFill>
                  <a:srgbClr val="C00000"/>
                </a:solidFill>
                <a:sym typeface="Symbol" pitchFamily="18" charset="2"/>
              </a:rPr>
              <a:t>n</a:t>
            </a:r>
            <a:r>
              <a:rPr lang="en-CA" baseline="-25000" dirty="0" smtClean="0">
                <a:solidFill>
                  <a:srgbClr val="C00000"/>
                </a:solidFill>
                <a:sym typeface="Symbol" pitchFamily="18" charset="2"/>
              </a:rPr>
              <a:t>0</a:t>
            </a:r>
            <a:r>
              <a:rPr lang="en-CA" dirty="0" smtClean="0">
                <a:solidFill>
                  <a:srgbClr val="C00000"/>
                </a:solidFill>
                <a:sym typeface="Symbol" pitchFamily="18" charset="2"/>
              </a:rPr>
              <a:t>  N, and an implementation of the algorithm that, for every n  n</a:t>
            </a:r>
            <a:r>
              <a:rPr lang="en-CA" baseline="-25000" dirty="0" smtClean="0">
                <a:solidFill>
                  <a:srgbClr val="C00000"/>
                </a:solidFill>
                <a:sym typeface="Symbol" pitchFamily="18" charset="2"/>
              </a:rPr>
              <a:t>0</a:t>
            </a:r>
            <a:r>
              <a:rPr lang="en-CA" dirty="0" smtClean="0">
                <a:solidFill>
                  <a:srgbClr val="C00000"/>
                </a:solidFill>
                <a:sym typeface="Symbol" pitchFamily="18" charset="2"/>
              </a:rPr>
              <a:t> is capable of solving </a:t>
            </a:r>
            <a:r>
              <a:rPr lang="en-CA" u="sng" dirty="0" smtClean="0">
                <a:solidFill>
                  <a:srgbClr val="C00000"/>
                </a:solidFill>
                <a:sym typeface="Symbol" pitchFamily="18" charset="2"/>
              </a:rPr>
              <a:t>every</a:t>
            </a:r>
            <a:r>
              <a:rPr lang="en-CA" dirty="0" smtClean="0">
                <a:solidFill>
                  <a:srgbClr val="C00000"/>
                </a:solidFill>
                <a:sym typeface="Symbol" pitchFamily="18" charset="2"/>
              </a:rPr>
              <a:t> instance of size n in not more than c*g(n) seconds</a:t>
            </a:r>
          </a:p>
          <a:p>
            <a:pPr>
              <a:defRPr/>
            </a:pPr>
            <a:r>
              <a:rPr lang="en-CA" dirty="0" smtClean="0">
                <a:sym typeface="Symbol" pitchFamily="18" charset="2"/>
              </a:rPr>
              <a:t>Notation: 	</a:t>
            </a:r>
            <a:r>
              <a:rPr lang="en-CA" dirty="0" smtClean="0">
                <a:solidFill>
                  <a:srgbClr val="0070C0"/>
                </a:solidFill>
                <a:sym typeface="Symbol" pitchFamily="18" charset="2"/>
              </a:rPr>
              <a:t>t(n) = O(g(n))</a:t>
            </a:r>
            <a:endParaRPr lang="en-CA" dirty="0" smtClean="0">
              <a:sym typeface="Symbol" pitchFamily="18" charset="2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CA" dirty="0" smtClean="0">
                <a:sym typeface="Symbol" pitchFamily="18" charset="2"/>
              </a:rPr>
              <a:t>			    or	</a:t>
            </a:r>
            <a:r>
              <a:rPr lang="en-CA" sz="3000" dirty="0" smtClean="0">
                <a:solidFill>
                  <a:srgbClr val="0070C0"/>
                </a:solidFill>
                <a:ea typeface="+mn-ea"/>
                <a:cs typeface="+mn-cs"/>
                <a:sym typeface="Symbol" pitchFamily="18" charset="2"/>
              </a:rPr>
              <a:t>t(n) </a:t>
            </a:r>
            <a:r>
              <a:rPr lang="en-CA" sz="3000" b="1" dirty="0" smtClean="0">
                <a:solidFill>
                  <a:srgbClr val="0070C0"/>
                </a:solidFill>
                <a:ea typeface="+mn-ea"/>
                <a:cs typeface="+mn-cs"/>
                <a:sym typeface="Symbol"/>
              </a:rPr>
              <a:t></a:t>
            </a:r>
            <a:r>
              <a:rPr lang="en-CA" sz="3000" dirty="0" smtClean="0">
                <a:solidFill>
                  <a:srgbClr val="0070C0"/>
                </a:solidFill>
                <a:ea typeface="+mn-ea"/>
                <a:cs typeface="+mn-cs"/>
                <a:sym typeface="Symbol" pitchFamily="18" charset="2"/>
              </a:rPr>
              <a:t> O(g(n))		</a:t>
            </a:r>
            <a:r>
              <a:rPr lang="en-CA" sz="3200" dirty="0" smtClean="0">
                <a:sym typeface="Symbol" pitchFamily="18" charset="2"/>
              </a:rPr>
              <a:t> Big-Oh</a:t>
            </a:r>
            <a:r>
              <a:rPr lang="en-CA" sz="3000" dirty="0" smtClean="0">
                <a:solidFill>
                  <a:srgbClr val="0070C0"/>
                </a:solidFill>
                <a:ea typeface="+mn-ea"/>
                <a:cs typeface="+mn-cs"/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endParaRPr lang="en-CA" u="sng" dirty="0" smtClean="0">
              <a:solidFill>
                <a:srgbClr val="C00000"/>
              </a:solidFill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28F455-8E1F-4F36-9A5D-8CF53D11C533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406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Basic operation</a:t>
            </a:r>
            <a:endParaRPr lang="en-US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the standard </a:t>
            </a:r>
            <a:r>
              <a:rPr lang="en-CA" dirty="0" smtClean="0"/>
              <a:t>method the </a:t>
            </a:r>
            <a:r>
              <a:rPr lang="en-CA" dirty="0" smtClean="0"/>
              <a:t>basic operation is multiplication </a:t>
            </a:r>
            <a:r>
              <a:rPr lang="en-CA" dirty="0" smtClean="0"/>
              <a:t>because </a:t>
            </a:r>
            <a:r>
              <a:rPr lang="en-CA" dirty="0" smtClean="0"/>
              <a:t>it is O(n</a:t>
            </a:r>
            <a:r>
              <a:rPr lang="en-CA" baseline="30000" dirty="0" smtClean="0"/>
              <a:t>2</a:t>
            </a:r>
            <a:r>
              <a:rPr lang="en-CA" dirty="0" smtClean="0"/>
              <a:t>) </a:t>
            </a:r>
            <a:endParaRPr lang="en-CA" dirty="0" smtClean="0"/>
          </a:p>
          <a:p>
            <a:r>
              <a:rPr lang="en-CA" dirty="0"/>
              <a:t>In the </a:t>
            </a:r>
            <a:r>
              <a:rPr lang="en-CA" dirty="0" smtClean="0"/>
              <a:t>Horner’ method </a:t>
            </a:r>
            <a:r>
              <a:rPr lang="en-CA" dirty="0"/>
              <a:t>the basic operation </a:t>
            </a:r>
            <a:r>
              <a:rPr lang="en-CA" dirty="0" smtClean="0"/>
              <a:t>can be either multiplication or addition because both are O(n)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68F973-8768-4932-8ACB-0E09F4CEA3F7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analysis of insertion 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21F2D0-8336-4828-94F5-D235146C9A0F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201"/>
          <a:stretch/>
        </p:blipFill>
        <p:spPr bwMode="auto">
          <a:xfrm>
            <a:off x="381000" y="990600"/>
            <a:ext cx="7192792" cy="167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11"/>
          <a:stretch/>
        </p:blipFill>
        <p:spPr bwMode="auto">
          <a:xfrm>
            <a:off x="638577" y="2681388"/>
            <a:ext cx="6248400" cy="2718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0" y="55626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take as basic operation either comparison or assignment; typically for sorting algorithms we choose comparisons.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62777" y="4040546"/>
            <a:ext cx="1952223" cy="531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50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Analysis of 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30725"/>
          </a:xfrm>
        </p:spPr>
        <p:txBody>
          <a:bodyPr/>
          <a:lstStyle/>
          <a:p>
            <a:r>
              <a:rPr lang="en-US" dirty="0" smtClean="0"/>
              <a:t>Version 1:</a:t>
            </a:r>
          </a:p>
          <a:p>
            <a:pPr lvl="1"/>
            <a:r>
              <a:rPr lang="en-US" dirty="0" smtClean="0"/>
              <a:t>Comparisons </a:t>
            </a:r>
            <a:r>
              <a:rPr lang="en-US" dirty="0"/>
              <a:t>= n(n-1)/2 </a:t>
            </a:r>
            <a:endParaRPr lang="en-US" dirty="0" smtClean="0"/>
          </a:p>
          <a:p>
            <a:pPr lvl="1"/>
            <a:r>
              <a:rPr lang="en-US" dirty="0" smtClean="0"/>
              <a:t>Assignments </a:t>
            </a:r>
            <a:r>
              <a:rPr lang="en-US" dirty="0"/>
              <a:t>= 3(n-1) </a:t>
            </a:r>
          </a:p>
          <a:p>
            <a:r>
              <a:rPr lang="en-US" dirty="0"/>
              <a:t>Version </a:t>
            </a:r>
            <a:r>
              <a:rPr lang="en-US" dirty="0" smtClean="0"/>
              <a:t>2:</a:t>
            </a:r>
            <a:endParaRPr lang="en-US" dirty="0"/>
          </a:p>
          <a:p>
            <a:pPr lvl="1"/>
            <a:r>
              <a:rPr lang="en-US" dirty="0"/>
              <a:t>Comparisons = n(n-1)/2 </a:t>
            </a:r>
          </a:p>
          <a:p>
            <a:pPr lvl="1"/>
            <a:r>
              <a:rPr lang="en-US" dirty="0"/>
              <a:t>Assignments = 3(n-1) </a:t>
            </a:r>
            <a:r>
              <a:rPr lang="en-US" dirty="0" smtClean="0"/>
              <a:t>in worst case; 0 in best case</a:t>
            </a:r>
          </a:p>
          <a:p>
            <a:pPr marL="344487" lvl="1" indent="0">
              <a:buNone/>
            </a:pPr>
            <a:endParaRPr lang="en-US" dirty="0"/>
          </a:p>
          <a:p>
            <a:r>
              <a:rPr lang="en-US" dirty="0" smtClean="0"/>
              <a:t>Basic operation: comparisons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21F2D0-8336-4828-94F5-D235146C9A0F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73835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last two topics</a:t>
            </a:r>
            <a:endParaRPr lang="tr-TR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Need for analysis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Empirical and theoretical analysis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Time efficiency, space efficiency, …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Definition of order of growth (Big-Oh) and measuring time efficiency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Theorem – order of growth of polynomial functions</a:t>
            </a:r>
          </a:p>
          <a:p>
            <a:r>
              <a:rPr lang="en-US" dirty="0" smtClean="0"/>
              <a:t>Worst-case, Best-case and Average-case analysis</a:t>
            </a:r>
          </a:p>
          <a:p>
            <a:r>
              <a:rPr lang="en-US" dirty="0" smtClean="0"/>
              <a:t>Elementary </a:t>
            </a:r>
            <a:r>
              <a:rPr lang="en-US" dirty="0"/>
              <a:t>operations</a:t>
            </a:r>
          </a:p>
          <a:p>
            <a:r>
              <a:rPr lang="en-US" dirty="0"/>
              <a:t>Basic operation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Worst-case, Best-case and Average-case Analysis</a:t>
            </a:r>
            <a:endParaRPr lang="en-US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700" smtClean="0"/>
              <a:t>Time efficiency may vary considerably between 2 instances of the same size</a:t>
            </a:r>
          </a:p>
          <a:p>
            <a:pPr lvl="1"/>
            <a:r>
              <a:rPr lang="en-CA" sz="2700" smtClean="0"/>
              <a:t>That’s why in the definition “…able to solve </a:t>
            </a:r>
            <a:r>
              <a:rPr lang="en-CA" sz="2700" smtClean="0">
                <a:solidFill>
                  <a:srgbClr val="3333CC"/>
                </a:solidFill>
              </a:rPr>
              <a:t>any</a:t>
            </a:r>
            <a:r>
              <a:rPr lang="en-CA" sz="2700" smtClean="0"/>
              <a:t> instance of size n in no more than cg(n) time”</a:t>
            </a:r>
          </a:p>
          <a:p>
            <a:pPr lvl="1"/>
            <a:r>
              <a:rPr lang="en-CA" sz="2700" smtClean="0">
                <a:solidFill>
                  <a:srgbClr val="CC0000"/>
                </a:solidFill>
              </a:rPr>
              <a:t>Worst-case</a:t>
            </a:r>
            <a:r>
              <a:rPr lang="en-CA" sz="2700" smtClean="0"/>
              <a:t> analysis is appropriate for algorithms where response time is critical</a:t>
            </a:r>
          </a:p>
          <a:p>
            <a:pPr lvl="1"/>
            <a:r>
              <a:rPr lang="en-CA" sz="2700" smtClean="0"/>
              <a:t>By default worst-case analysis	</a:t>
            </a:r>
          </a:p>
          <a:p>
            <a:pPr lvl="1"/>
            <a:r>
              <a:rPr lang="en-CA" sz="2700" smtClean="0">
                <a:solidFill>
                  <a:srgbClr val="FFC000"/>
                </a:solidFill>
              </a:rPr>
              <a:t>The definition above is for the worst-case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08F74E-9D25-48F8-99E0-DA5624A23A8A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Worst-case, Best-case and Average-case Analysis</a:t>
            </a:r>
            <a:endParaRPr lang="en-US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When an algorithm will be used many times – </a:t>
            </a:r>
            <a:r>
              <a:rPr lang="en-CA" smtClean="0">
                <a:solidFill>
                  <a:srgbClr val="CC0000"/>
                </a:solidFill>
              </a:rPr>
              <a:t>average</a:t>
            </a:r>
            <a:r>
              <a:rPr lang="en-CA" smtClean="0"/>
              <a:t> time is important</a:t>
            </a:r>
          </a:p>
          <a:p>
            <a:pPr lvl="1"/>
            <a:r>
              <a:rPr lang="en-CA" smtClean="0"/>
              <a:t>More difficult to find.</a:t>
            </a:r>
          </a:p>
          <a:p>
            <a:pPr lvl="1"/>
            <a:r>
              <a:rPr lang="en-CA" smtClean="0">
                <a:solidFill>
                  <a:schemeClr val="accent2"/>
                </a:solidFill>
              </a:rPr>
              <a:t>Some a priori knowledge of the distribution of the instances is needed – in some cases this may be unrealistic to determine</a:t>
            </a:r>
          </a:p>
          <a:p>
            <a:pPr lvl="1"/>
            <a:endParaRPr lang="en-CA" smtClean="0"/>
          </a:p>
          <a:p>
            <a:r>
              <a:rPr lang="en-CA" smtClean="0"/>
              <a:t>Sometimes – </a:t>
            </a:r>
            <a:r>
              <a:rPr lang="en-CA" smtClean="0">
                <a:solidFill>
                  <a:srgbClr val="CC0000"/>
                </a:solidFill>
              </a:rPr>
              <a:t>Best-case</a:t>
            </a:r>
            <a:r>
              <a:rPr lang="en-CA" smtClean="0"/>
              <a:t> analysis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732806-FDD5-4FFD-B23A-47855CF6F280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z="3800" smtClean="0"/>
              <a:t>Worst-case, Best-case and Average-case Analysis</a:t>
            </a:r>
            <a:endParaRPr lang="tr-TR" sz="3800" smtClean="0"/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95450"/>
            <a:ext cx="6442075" cy="400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Example: Sequential Search</a:t>
            </a:r>
            <a:endParaRPr lang="en-US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3820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CA" dirty="0" smtClean="0"/>
              <a:t># find index of first element of list l[0,(n-1)]</a:t>
            </a:r>
          </a:p>
          <a:p>
            <a:pPr>
              <a:buFont typeface="Wingdings" pitchFamily="2" charset="2"/>
              <a:buNone/>
            </a:pPr>
            <a:r>
              <a:rPr lang="en-CA" dirty="0" smtClean="0"/>
              <a:t># that is equal to x; if not found then result is -1</a:t>
            </a:r>
          </a:p>
          <a:p>
            <a:pPr lvl="2">
              <a:buNone/>
            </a:pPr>
            <a:r>
              <a:rPr lang="en-US" sz="2400" dirty="0" err="1" smtClean="0">
                <a:solidFill>
                  <a:srgbClr val="00B050"/>
                </a:solidFill>
              </a:rPr>
              <a:t>def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search(</a:t>
            </a:r>
            <a:r>
              <a:rPr lang="en-US" sz="2400" dirty="0" err="1">
                <a:solidFill>
                  <a:srgbClr val="00B050"/>
                </a:solidFill>
              </a:rPr>
              <a:t>x,l</a:t>
            </a:r>
            <a:r>
              <a:rPr lang="en-US" sz="2400" dirty="0">
                <a:solidFill>
                  <a:srgbClr val="00B050"/>
                </a:solidFill>
              </a:rPr>
              <a:t>):</a:t>
            </a:r>
          </a:p>
          <a:p>
            <a:pPr lvl="2">
              <a:buNone/>
            </a:pPr>
            <a:r>
              <a:rPr lang="en-US" sz="2400" dirty="0">
                <a:solidFill>
                  <a:srgbClr val="00B050"/>
                </a:solidFill>
              </a:rPr>
              <a:t>        </a:t>
            </a:r>
            <a:r>
              <a:rPr lang="en-US" sz="2400" dirty="0" err="1" smtClean="0">
                <a:solidFill>
                  <a:srgbClr val="00B050"/>
                </a:solidFill>
              </a:rPr>
              <a:t>result,i</a:t>
            </a:r>
            <a:r>
              <a:rPr lang="en-US" sz="2400" dirty="0" smtClean="0">
                <a:solidFill>
                  <a:srgbClr val="00B050"/>
                </a:solidFill>
              </a:rPr>
              <a:t>=-1,0</a:t>
            </a:r>
            <a:endParaRPr lang="en-US" sz="2400" dirty="0">
              <a:solidFill>
                <a:srgbClr val="00B050"/>
              </a:solidFill>
            </a:endParaRPr>
          </a:p>
          <a:p>
            <a:pPr lvl="2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	    while 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dirty="0">
                <a:solidFill>
                  <a:srgbClr val="00B050"/>
                </a:solidFill>
              </a:rPr>
              <a:t>&lt;</a:t>
            </a:r>
            <a:r>
              <a:rPr lang="en-US" sz="2400" dirty="0" err="1">
                <a:solidFill>
                  <a:srgbClr val="00B050"/>
                </a:solidFill>
              </a:rPr>
              <a:t>len</a:t>
            </a:r>
            <a:r>
              <a:rPr lang="en-US" sz="2400" dirty="0">
                <a:solidFill>
                  <a:srgbClr val="00B050"/>
                </a:solidFill>
              </a:rPr>
              <a:t>(l):</a:t>
            </a:r>
          </a:p>
          <a:p>
            <a:pPr lvl="2">
              <a:buNone/>
            </a:pPr>
            <a:r>
              <a:rPr lang="en-US" sz="2400" dirty="0">
                <a:solidFill>
                  <a:srgbClr val="00B050"/>
                </a:solidFill>
              </a:rPr>
              <a:t>                if l[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dirty="0">
                <a:solidFill>
                  <a:srgbClr val="00B050"/>
                </a:solidFill>
              </a:rPr>
              <a:t>] == x: </a:t>
            </a:r>
          </a:p>
          <a:p>
            <a:pPr lvl="2">
              <a:buNone/>
            </a:pPr>
            <a:r>
              <a:rPr lang="en-US" sz="2400" dirty="0">
                <a:solidFill>
                  <a:srgbClr val="00B050"/>
                </a:solidFill>
              </a:rPr>
              <a:t>                        result = 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endParaRPr lang="en-US" sz="2400" dirty="0">
              <a:solidFill>
                <a:srgbClr val="00B050"/>
              </a:solidFill>
            </a:endParaRPr>
          </a:p>
          <a:p>
            <a:pPr lvl="2">
              <a:buNone/>
            </a:pPr>
            <a:r>
              <a:rPr lang="en-US" sz="2400" dirty="0">
                <a:solidFill>
                  <a:srgbClr val="00B050"/>
                </a:solidFill>
              </a:rPr>
              <a:t>                        break</a:t>
            </a:r>
          </a:p>
          <a:p>
            <a:pPr lvl="2">
              <a:buNone/>
            </a:pPr>
            <a:r>
              <a:rPr lang="en-US" sz="2400" dirty="0">
                <a:solidFill>
                  <a:srgbClr val="00B050"/>
                </a:solidFill>
              </a:rPr>
              <a:t>                else:</a:t>
            </a:r>
          </a:p>
          <a:p>
            <a:pPr lvl="2">
              <a:buNone/>
            </a:pPr>
            <a:r>
              <a:rPr lang="en-US" sz="2400" dirty="0">
                <a:solidFill>
                  <a:srgbClr val="00B050"/>
                </a:solidFill>
              </a:rPr>
              <a:t>                        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dirty="0">
                <a:solidFill>
                  <a:srgbClr val="00B050"/>
                </a:solidFill>
              </a:rPr>
              <a:t>+=1</a:t>
            </a:r>
          </a:p>
          <a:p>
            <a:pPr lvl="2">
              <a:buNone/>
            </a:pPr>
            <a:r>
              <a:rPr lang="en-US" sz="2400" dirty="0">
                <a:solidFill>
                  <a:srgbClr val="00B050"/>
                </a:solidFill>
              </a:rPr>
              <a:t>        return result</a:t>
            </a:r>
            <a:endParaRPr lang="en-US" sz="2400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30E9C3-2ADA-4625-8C83-075E4648F845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Example: Sequential Search</a:t>
            </a:r>
            <a:endParaRPr 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CA" dirty="0" smtClean="0"/>
              <a:t>Number of </a:t>
            </a:r>
            <a:r>
              <a:rPr lang="en-CA" dirty="0" smtClean="0"/>
              <a:t>comparisons:</a:t>
            </a:r>
          </a:p>
          <a:p>
            <a:pPr>
              <a:buFont typeface="Wingdings" pitchFamily="2" charset="2"/>
              <a:buNone/>
            </a:pPr>
            <a:endParaRPr lang="en-CA" dirty="0" smtClean="0"/>
          </a:p>
          <a:p>
            <a:pPr>
              <a:buFont typeface="Wingdings" pitchFamily="2" charset="2"/>
              <a:buNone/>
            </a:pPr>
            <a:r>
              <a:rPr lang="en-CA" dirty="0" smtClean="0">
                <a:solidFill>
                  <a:srgbClr val="C00000"/>
                </a:solidFill>
              </a:rPr>
              <a:t>Best case</a:t>
            </a:r>
            <a:r>
              <a:rPr lang="en-CA" dirty="0" smtClean="0"/>
              <a:t>: 	</a:t>
            </a:r>
            <a:r>
              <a:rPr lang="en-CA" dirty="0" err="1" smtClean="0"/>
              <a:t>c</a:t>
            </a:r>
            <a:r>
              <a:rPr lang="en-CA" baseline="-25000" dirty="0" err="1" smtClean="0"/>
              <a:t>n</a:t>
            </a:r>
            <a:r>
              <a:rPr lang="en-CA" dirty="0" smtClean="0"/>
              <a:t> = 1	 </a:t>
            </a:r>
            <a:r>
              <a:rPr lang="en-CA" dirty="0" err="1" smtClean="0">
                <a:solidFill>
                  <a:srgbClr val="CC0000"/>
                </a:solidFill>
              </a:rPr>
              <a:t>c</a:t>
            </a:r>
            <a:r>
              <a:rPr lang="en-CA" baseline="-25000" dirty="0" err="1" smtClean="0">
                <a:solidFill>
                  <a:srgbClr val="CC0000"/>
                </a:solidFill>
              </a:rPr>
              <a:t>n</a:t>
            </a:r>
            <a:r>
              <a:rPr lang="en-CA" dirty="0" smtClean="0">
                <a:solidFill>
                  <a:srgbClr val="CC0000"/>
                </a:solidFill>
              </a:rPr>
              <a:t> = O(1</a:t>
            </a:r>
            <a:r>
              <a:rPr lang="en-CA" dirty="0" smtClean="0">
                <a:solidFill>
                  <a:srgbClr val="CC0000"/>
                </a:solidFill>
              </a:rPr>
              <a:t>)</a:t>
            </a:r>
          </a:p>
          <a:p>
            <a:pPr>
              <a:buNone/>
            </a:pPr>
            <a:r>
              <a:rPr lang="en-CA" dirty="0">
                <a:solidFill>
                  <a:srgbClr val="CC0000"/>
                </a:solidFill>
              </a:rPr>
              <a:t>	</a:t>
            </a:r>
            <a:r>
              <a:rPr lang="en-CA" dirty="0" smtClean="0">
                <a:solidFill>
                  <a:srgbClr val="CC0000"/>
                </a:solidFill>
              </a:rPr>
              <a:t>	</a:t>
            </a:r>
            <a:r>
              <a:rPr lang="en-CA" sz="3200" b="1" dirty="0"/>
              <a:t> </a:t>
            </a:r>
            <a:r>
              <a:rPr lang="en-CA" sz="2800" b="1" dirty="0"/>
              <a:t>x</a:t>
            </a:r>
            <a:r>
              <a:rPr lang="en-CA" sz="2800" dirty="0"/>
              <a:t> is </a:t>
            </a:r>
            <a:r>
              <a:rPr lang="en-CA" sz="2800" dirty="0"/>
              <a:t>the first element of the list</a:t>
            </a:r>
          </a:p>
          <a:p>
            <a:pPr>
              <a:buFont typeface="Wingdings" pitchFamily="2" charset="2"/>
              <a:buNone/>
            </a:pPr>
            <a:r>
              <a:rPr lang="en-CA" dirty="0" smtClean="0"/>
              <a:t> </a:t>
            </a:r>
            <a:endParaRPr lang="en-CA" dirty="0" smtClean="0"/>
          </a:p>
          <a:p>
            <a:pPr>
              <a:buFont typeface="Wingdings" pitchFamily="2" charset="2"/>
              <a:buNone/>
            </a:pPr>
            <a:r>
              <a:rPr lang="en-CA" dirty="0" smtClean="0">
                <a:solidFill>
                  <a:srgbClr val="C00000"/>
                </a:solidFill>
              </a:rPr>
              <a:t>Worst case</a:t>
            </a:r>
            <a:r>
              <a:rPr lang="en-CA" dirty="0" smtClean="0"/>
              <a:t>: 	</a:t>
            </a:r>
            <a:r>
              <a:rPr lang="en-CA" dirty="0" err="1" smtClean="0"/>
              <a:t>c</a:t>
            </a:r>
            <a:r>
              <a:rPr lang="en-CA" baseline="-25000" dirty="0" err="1" smtClean="0"/>
              <a:t>n</a:t>
            </a:r>
            <a:r>
              <a:rPr lang="en-CA" dirty="0" smtClean="0"/>
              <a:t> = n	 </a:t>
            </a:r>
            <a:r>
              <a:rPr lang="en-CA" dirty="0" err="1" smtClean="0">
                <a:solidFill>
                  <a:srgbClr val="CC0000"/>
                </a:solidFill>
              </a:rPr>
              <a:t>c</a:t>
            </a:r>
            <a:r>
              <a:rPr lang="en-CA" baseline="-25000" dirty="0" err="1" smtClean="0">
                <a:solidFill>
                  <a:srgbClr val="CC0000"/>
                </a:solidFill>
              </a:rPr>
              <a:t>n</a:t>
            </a:r>
            <a:r>
              <a:rPr lang="en-CA" dirty="0" smtClean="0">
                <a:solidFill>
                  <a:srgbClr val="CC0000"/>
                </a:solidFill>
              </a:rPr>
              <a:t> = O(n)</a:t>
            </a:r>
          </a:p>
          <a:p>
            <a:pPr>
              <a:buFont typeface="Wingdings" pitchFamily="2" charset="2"/>
              <a:buNone/>
            </a:pPr>
            <a:r>
              <a:rPr lang="en-CA" dirty="0">
                <a:solidFill>
                  <a:srgbClr val="CC0000"/>
                </a:solidFill>
              </a:rPr>
              <a:t>	</a:t>
            </a:r>
            <a:r>
              <a:rPr lang="en-CA" dirty="0" smtClean="0">
                <a:solidFill>
                  <a:srgbClr val="CC0000"/>
                </a:solidFill>
              </a:rPr>
              <a:t>	</a:t>
            </a:r>
            <a:r>
              <a:rPr lang="en-CA" sz="2800" b="1" dirty="0" smtClean="0"/>
              <a:t>x </a:t>
            </a:r>
            <a:r>
              <a:rPr lang="en-CA" sz="2800" dirty="0" smtClean="0"/>
              <a:t>is either not in the list or in the last position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94FF19-B240-472B-BB16-9A3E6CEFC75A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Average Case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68F7D7-AE0F-4C23-99ED-A8978A3A79CE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pic>
        <p:nvPicPr>
          <p:cNvPr id="3277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2057400"/>
            <a:ext cx="4343400" cy="13239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Example: Sequential Search</a:t>
            </a:r>
            <a:endParaRPr lang="en-US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CA" dirty="0" smtClean="0"/>
              <a:t>Number of comparisons</a:t>
            </a:r>
          </a:p>
          <a:p>
            <a:pPr>
              <a:buFont typeface="Wingdings" pitchFamily="2" charset="2"/>
              <a:buNone/>
            </a:pPr>
            <a:r>
              <a:rPr lang="en-CA" dirty="0" smtClean="0">
                <a:solidFill>
                  <a:srgbClr val="C00000"/>
                </a:solidFill>
              </a:rPr>
              <a:t>Average case 1</a:t>
            </a:r>
            <a:r>
              <a:rPr lang="en-CA" dirty="0" smtClean="0"/>
              <a:t>: [</a:t>
            </a:r>
            <a:r>
              <a:rPr lang="en-CA" u="sng" dirty="0" smtClean="0">
                <a:solidFill>
                  <a:srgbClr val="00B050"/>
                </a:solidFill>
              </a:rPr>
              <a:t>assume</a:t>
            </a:r>
            <a:r>
              <a:rPr lang="en-CA" dirty="0" smtClean="0"/>
              <a:t> x is in l and equal probabilities x to be in positions 0, 1, …, (n-1)]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2070167-9411-46E4-B197-8ADBE7673D4A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762000" y="5105400"/>
            <a:ext cx="25288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CA" sz="3000">
                <a:solidFill>
                  <a:srgbClr val="CC0000"/>
                </a:solidFill>
              </a:rPr>
              <a:t>c</a:t>
            </a:r>
            <a:r>
              <a:rPr lang="en-CA" sz="3000" baseline="-25000">
                <a:solidFill>
                  <a:srgbClr val="CC0000"/>
                </a:solidFill>
              </a:rPr>
              <a:t>n</a:t>
            </a:r>
            <a:r>
              <a:rPr lang="en-CA" sz="3000">
                <a:solidFill>
                  <a:srgbClr val="CC0000"/>
                </a:solidFill>
              </a:rPr>
              <a:t> = O(n)</a:t>
            </a:r>
            <a:r>
              <a:rPr lang="en-CA" sz="2800"/>
              <a:t> </a:t>
            </a:r>
            <a:endParaRPr lang="en-US" sz="2800"/>
          </a:p>
        </p:txBody>
      </p:sp>
      <p:pic>
        <p:nvPicPr>
          <p:cNvPr id="3379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3429000"/>
            <a:ext cx="8791575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3570</TotalTime>
  <Words>741</Words>
  <Application>Microsoft Office PowerPoint</Application>
  <PresentationFormat>On-screen Show (4:3)</PresentationFormat>
  <Paragraphs>159</Paragraphs>
  <Slides>23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Edge</vt:lpstr>
      <vt:lpstr>Lecture 5a Algorithm Analysis 1b</vt:lpstr>
      <vt:lpstr>Recall: Measuring Time Efficiency</vt:lpstr>
      <vt:lpstr>Worst-case, Best-case and Average-case Analysis</vt:lpstr>
      <vt:lpstr>Worst-case, Best-case and Average-case Analysis</vt:lpstr>
      <vt:lpstr>Worst-case, Best-case and Average-case Analysis</vt:lpstr>
      <vt:lpstr>Example: Sequential Search</vt:lpstr>
      <vt:lpstr>Example: Sequential Search</vt:lpstr>
      <vt:lpstr>Average Case Analysis</vt:lpstr>
      <vt:lpstr>Example: Sequential Search</vt:lpstr>
      <vt:lpstr>Example: Sequential Search</vt:lpstr>
      <vt:lpstr>Example: Sequential Search</vt:lpstr>
      <vt:lpstr>Example: Sequential Search</vt:lpstr>
      <vt:lpstr>Example: Sequential Search</vt:lpstr>
      <vt:lpstr>Another example of average case analysis – insertion sort</vt:lpstr>
      <vt:lpstr>Elementary Operation (more formal definition)</vt:lpstr>
      <vt:lpstr>Elementary Operations</vt:lpstr>
      <vt:lpstr>Elementary Operations</vt:lpstr>
      <vt:lpstr>Basic Operation</vt:lpstr>
      <vt:lpstr>Recall: Example: Calculating the value of a Polynomial</vt:lpstr>
      <vt:lpstr>Basic operation</vt:lpstr>
      <vt:lpstr>Recall analysis of insertion sort</vt:lpstr>
      <vt:lpstr>Recall Analysis of Selection sort</vt:lpstr>
      <vt:lpstr>Summary of last two topics</vt:lpstr>
    </vt:vector>
  </TitlesOfParts>
  <Company>Unknown Organization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Parul Chaturvedi</dc:creator>
  <cp:lastModifiedBy>Kostadin</cp:lastModifiedBy>
  <cp:revision>224</cp:revision>
  <dcterms:created xsi:type="dcterms:W3CDTF">2004-05-04T15:13:55Z</dcterms:created>
  <dcterms:modified xsi:type="dcterms:W3CDTF">2013-03-18T19:04:58Z</dcterms:modified>
</cp:coreProperties>
</file>