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38"/>
  </p:notesMasterIdLst>
  <p:handoutMasterIdLst>
    <p:handoutMasterId r:id="rId39"/>
  </p:handoutMasterIdLst>
  <p:sldIdLst>
    <p:sldId id="298" r:id="rId2"/>
    <p:sldId id="413" r:id="rId3"/>
    <p:sldId id="416" r:id="rId4"/>
    <p:sldId id="409" r:id="rId5"/>
    <p:sldId id="411" r:id="rId6"/>
    <p:sldId id="410" r:id="rId7"/>
    <p:sldId id="419" r:id="rId8"/>
    <p:sldId id="420" r:id="rId9"/>
    <p:sldId id="412" r:id="rId10"/>
    <p:sldId id="408" r:id="rId11"/>
    <p:sldId id="404" r:id="rId12"/>
    <p:sldId id="340" r:id="rId13"/>
    <p:sldId id="417" r:id="rId14"/>
    <p:sldId id="342" r:id="rId15"/>
    <p:sldId id="343" r:id="rId16"/>
    <p:sldId id="405" r:id="rId17"/>
    <p:sldId id="345" r:id="rId18"/>
    <p:sldId id="368" r:id="rId19"/>
    <p:sldId id="355" r:id="rId20"/>
    <p:sldId id="346" r:id="rId21"/>
    <p:sldId id="347" r:id="rId22"/>
    <p:sldId id="348" r:id="rId23"/>
    <p:sldId id="418" r:id="rId24"/>
    <p:sldId id="350" r:id="rId25"/>
    <p:sldId id="351" r:id="rId26"/>
    <p:sldId id="352" r:id="rId27"/>
    <p:sldId id="353" r:id="rId28"/>
    <p:sldId id="354" r:id="rId29"/>
    <p:sldId id="356" r:id="rId30"/>
    <p:sldId id="406" r:id="rId31"/>
    <p:sldId id="357" r:id="rId32"/>
    <p:sldId id="402" r:id="rId33"/>
    <p:sldId id="407" r:id="rId34"/>
    <p:sldId id="358" r:id="rId35"/>
    <p:sldId id="400" r:id="rId36"/>
    <p:sldId id="403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FBFD5C-487F-4D91-9903-F773B7BF69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42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C309A227-BDC2-409F-812C-7FB088004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41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3789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8F476A-F400-4EED-B775-2325E3753F23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506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8F3DBF-D375-4F02-B899-AB08E34888AD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301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543FD-D720-44D2-AEF8-2867656D08AB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608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2E95FE-E3E2-4651-AB79-91115B321964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710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42F24A-56D5-4093-855D-00F73027E271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813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73D5FD-2585-4D75-863B-E8EC2A94673C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915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D4DB2E-D0DD-448E-A74C-9884578A78A8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018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8142CA-006D-493B-BA7D-D166A98E2F79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120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2B45B2-AD22-4B01-BDE7-C539D2EC4499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222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0E34E-EDB4-46C6-856B-B683F29A1CAA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325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9AAFA5-94E0-4813-9F9A-1EA048A72A37}" type="slidenum">
              <a:rPr lang="en-US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806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14C608-2C6B-40A1-80C6-083EC6CC2F1C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427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13D323-9E97-4048-911E-716D7E3DE155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530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95F521-F0BD-4BAD-B39D-2253A4715638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632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DC6324-7872-45BB-9829-B0AAE92DE51E}" type="slidenum">
              <a:rPr lang="en-US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734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C0D299-035E-4C7D-95D8-9AC055718D5D}" type="slidenum">
              <a:rPr lang="en-US" smtClean="0"/>
              <a:pPr eaLnBrk="1" hangingPunct="1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837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BC353C-64D0-4897-AFA0-F324A337D1CA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93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C8B236-8500-4878-B73C-83570914C466}" type="slidenum">
              <a:rPr lang="en-US" smtClean="0"/>
              <a:pPr eaLnBrk="1" hangingPunct="1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6042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FFF466-F287-4A72-847C-54A66BC530DA}" type="slidenum">
              <a:rPr lang="en-US" smtClean="0"/>
              <a:pPr eaLnBrk="1" hangingPunct="1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6144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53F48B-6B96-414E-BEA3-F67D49E1F192}" type="slidenum">
              <a:rPr lang="en-US" smtClean="0"/>
              <a:pPr eaLnBrk="1" hangingPunct="1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6246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E8E9F3-9E3C-4C7C-89AD-45D4535174FB}" type="slidenum">
              <a:rPr lang="en-US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6349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BBFAD6-2E6D-4B45-A45D-3DCC835317DB}" type="slidenum">
              <a:rPr lang="en-US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5734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5E802-DBDE-4599-A2DD-925CD52E0DDD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6451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A98137-E35B-47EC-8C8B-B95482D1750D}" type="slidenum">
              <a:rPr lang="en-US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6554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192EC7-B3CC-4859-B7B2-FF2CD9F0CB13}" type="slidenum">
              <a:rPr lang="en-US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66564" name="3 Slayt Numarası Yer Tutucusu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1B52A1D-CC2D-4A22-B347-338F37A50611}" type="slidenum">
              <a:rPr lang="en-US" sz="1200"/>
              <a:pPr algn="r" eaLnBrk="1" hangingPunct="1"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3891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70575E-EA83-4C4F-A5B6-6242373555F4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096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111607-ACA9-4A4B-994A-3267B2245914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3994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8C70F6-FA01-4640-868D-87E677ED2FC5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198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7839E9-BFAD-41F6-B4B0-B1EE33A5BE77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301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543FD-D720-44D2-AEF8-2867656D08AB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403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5F6559-64EC-4917-9DC9-0F9E3EF5934B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4F6BA-B2E9-43D0-941F-1EE25F7FD1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06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6850B-DC33-4438-9E39-E326B463C1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8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CA0B7-74CC-4AC8-9767-EA08732BFA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0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9AEA-83EE-4FA6-965B-1F716A7CC8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95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4F558-2F21-4638-AB2C-0B424EA7F0D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25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65AD4-CC8B-48DD-8C88-4E9AE159B9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333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6107F-4CCF-44F6-BDE4-61C229EDC3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895F3-4476-4EAF-9512-4F5ED498FE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6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4857B-D5E5-4C50-BFDE-171806A36D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931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515A-1808-44D7-8884-1DA87F09C4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814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CEEE8-5AE0-486E-A92E-D4BBCB8220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290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D8CD0150-95D8-4A5C-9E52-8AA8DAE0D9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145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</a:t>
            </a:r>
            <a:r>
              <a:rPr lang="en-US" dirty="0" smtClean="0"/>
              <a:t>5b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Algorithm Analysis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n-CA" dirty="0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 </a:t>
            </a:r>
            <a:r>
              <a:rPr lang="en-CA" dirty="0" err="1" smtClean="0">
                <a:solidFill>
                  <a:srgbClr val="3333CC"/>
                </a:solidFill>
                <a:sym typeface="Symbol" pitchFamily="18" charset="2"/>
              </a:rPr>
              <a:t>cR</a:t>
            </a:r>
            <a:r>
              <a:rPr lang="en-CA" baseline="30000" dirty="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: </a:t>
            </a:r>
            <a:r>
              <a:rPr lang="en-CA" dirty="0" err="1" smtClean="0">
                <a:solidFill>
                  <a:srgbClr val="3333CC"/>
                </a:solidFill>
                <a:sym typeface="Symbol" pitchFamily="18" charset="2"/>
              </a:rPr>
              <a:t>f</a:t>
            </a:r>
            <a:r>
              <a:rPr lang="en-CA" baseline="-25000" dirty="0" err="1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dirty="0" err="1" smtClean="0">
                <a:solidFill>
                  <a:srgbClr val="CC0000"/>
                </a:solidFill>
                <a:sym typeface="Symbol" pitchFamily="18" charset="2"/>
              </a:rPr>
              <a:t></a:t>
            </a:r>
            <a:r>
              <a:rPr lang="en-CA" dirty="0" err="1" smtClean="0">
                <a:solidFill>
                  <a:srgbClr val="3333CC"/>
                </a:solidFill>
                <a:sym typeface="Symbol" pitchFamily="18" charset="2"/>
              </a:rPr>
              <a:t>cg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(n)</a:t>
            </a:r>
          </a:p>
          <a:p>
            <a:endParaRPr lang="en-CA" dirty="0" smtClean="0">
              <a:solidFill>
                <a:srgbClr val="3333CC"/>
              </a:solidFill>
              <a:sym typeface="Symbol" pitchFamily="18" charset="2"/>
            </a:endParaRPr>
          </a:p>
          <a:p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dirty="0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 </a:t>
            </a:r>
            <a:r>
              <a:rPr lang="en-CA" dirty="0" err="1" smtClean="0">
                <a:solidFill>
                  <a:srgbClr val="3333CC"/>
                </a:solidFill>
                <a:sym typeface="Symbol" pitchFamily="18" charset="2"/>
              </a:rPr>
              <a:t>cR</a:t>
            </a:r>
            <a:r>
              <a:rPr lang="en-CA" baseline="30000" dirty="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: </a:t>
            </a:r>
            <a:r>
              <a:rPr lang="en-CA" dirty="0" err="1" smtClean="0">
                <a:solidFill>
                  <a:srgbClr val="3333CC"/>
                </a:solidFill>
                <a:sym typeface="Symbol" pitchFamily="18" charset="2"/>
              </a:rPr>
              <a:t>f</a:t>
            </a:r>
            <a:r>
              <a:rPr lang="en-CA" baseline="-25000" dirty="0" err="1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dirty="0" err="1" smtClean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lang="en-CA" dirty="0" err="1" smtClean="0">
                <a:solidFill>
                  <a:srgbClr val="3333CC"/>
                </a:solidFill>
                <a:sym typeface="Symbol" pitchFamily="18" charset="2"/>
              </a:rPr>
              <a:t>cg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(n)</a:t>
            </a:r>
          </a:p>
          <a:p>
            <a:pPr>
              <a:buFont typeface="Wingdings" pitchFamily="2" charset="2"/>
              <a:buNone/>
            </a:pPr>
            <a:endParaRPr lang="en-CA" dirty="0" smtClean="0">
              <a:solidFill>
                <a:srgbClr val="3333CC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7"/>
          <a:stretch>
            <a:fillRect/>
          </a:stretch>
        </p:blipFill>
        <p:spPr bwMode="auto">
          <a:xfrm>
            <a:off x="11430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</a:t>
            </a:r>
            <a:r>
              <a:rPr lang="en-CA" smtClean="0"/>
              <a:t>Asymptotic Notations</a:t>
            </a:r>
            <a:endParaRPr lang="en-US" smtClean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Recall: t(n) = O(g(n))  </a:t>
            </a:r>
            <a:r>
              <a:rPr lang="en-CA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↔ 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cR</a:t>
            </a:r>
            <a:r>
              <a:rPr lang="en-CA" baseline="3000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0</a:t>
            </a:r>
            <a:r>
              <a:rPr lang="en-CA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 n</a:t>
            </a:r>
            <a:r>
              <a:rPr lang="en-CA" baseline="-2500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N, nn</a:t>
            </a:r>
            <a:r>
              <a:rPr lang="en-CA" baseline="-2500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t(n)  cg(n)</a:t>
            </a:r>
          </a:p>
          <a:p>
            <a:pPr lvl="4"/>
            <a:endParaRPr lang="en-CA" smtClean="0">
              <a:sym typeface="Symbol" pitchFamily="18" charset="2"/>
            </a:endParaRPr>
          </a:p>
          <a:p>
            <a:endParaRPr lang="en-CA" u="sng" smtClean="0">
              <a:solidFill>
                <a:srgbClr val="C00000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55BD49-F6D4-4719-B96A-0C0BB4CCADA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5867400" y="51054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More precisely – only discrete points</a:t>
            </a:r>
            <a:endParaRPr 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267200" y="3429000"/>
            <a:ext cx="6858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/>
              <a:t>t(n)</a:t>
            </a:r>
            <a:endParaRPr lang="tr-TR" sz="2000" i="1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2286000" y="5715000"/>
            <a:ext cx="533400" cy="400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</a:rPr>
              <a:t>n</a:t>
            </a:r>
            <a:r>
              <a:rPr lang="en-US" sz="2000" b="1" i="1" baseline="-25000">
                <a:solidFill>
                  <a:srgbClr val="FF0000"/>
                </a:solidFill>
              </a:rPr>
              <a:t>o</a:t>
            </a:r>
            <a:endParaRPr lang="tr-TR" sz="2000" b="1" i="1" baseline="-250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409700" y="4762500"/>
            <a:ext cx="2057400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4" name="Picture 10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9921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t(n)=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cR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: t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cg(n)</a:t>
            </a:r>
          </a:p>
          <a:p>
            <a:pPr>
              <a:buFont typeface="Wingdings" pitchFamily="2" charset="2"/>
              <a:buNone/>
            </a:pPr>
            <a:endParaRPr lang="tr-TR" smtClean="0">
              <a:solidFill>
                <a:srgbClr val="3333CC"/>
              </a:solidFill>
              <a:sym typeface="Symbol" pitchFamily="18" charset="2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0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4419600"/>
            <a:ext cx="492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5400000">
            <a:off x="2324100" y="4533900"/>
            <a:ext cx="2057400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Picture 10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583238"/>
            <a:ext cx="38100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3124200" y="5410200"/>
            <a:ext cx="533400" cy="400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</a:rPr>
              <a:t>n</a:t>
            </a:r>
            <a:r>
              <a:rPr lang="en-US" sz="2000" b="1" i="1" baseline="-25000">
                <a:solidFill>
                  <a:srgbClr val="FF0000"/>
                </a:solidFill>
              </a:rPr>
              <a:t>o</a:t>
            </a:r>
            <a:endParaRPr lang="tr-TR" sz="2000" b="1" i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dirty="0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Θ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dirty="0" smtClean="0">
                <a:solidFill>
                  <a:srgbClr val="00B050"/>
                </a:solidFill>
                <a:sym typeface="Symbol" pitchFamily="18" charset="2"/>
              </a:rPr>
              <a:t>O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&amp; f(n)=</a:t>
            </a:r>
            <a:r>
              <a:rPr lang="el-GR" dirty="0" smtClean="0">
                <a:solidFill>
                  <a:srgbClr val="00B05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  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t(n)=</a:t>
            </a:r>
            <a:r>
              <a:rPr lang="el-GR" dirty="0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Θ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 c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,c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R</a:t>
            </a:r>
            <a:r>
              <a:rPr lang="en-CA" baseline="30000" dirty="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			 c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g(n)f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c</a:t>
            </a:r>
            <a:r>
              <a:rPr lang="en-CA" baseline="-25000" dirty="0" smtClean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g(n)</a:t>
            </a:r>
            <a:endParaRPr lang="tr-TR" dirty="0" smtClean="0">
              <a:solidFill>
                <a:srgbClr val="3333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91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582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Θ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&amp; f(n)=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 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t(n)=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Θ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c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,c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R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			 c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g(n)f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c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g(n)</a:t>
            </a:r>
            <a:endParaRPr lang="tr-TR" smtClean="0">
              <a:solidFill>
                <a:srgbClr val="3333CC"/>
              </a:solidFill>
              <a:sym typeface="Symbol" pitchFamily="18" charset="2"/>
            </a:endParaRP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381000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cR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: f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&lt;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cg(n)</a:t>
            </a:r>
          </a:p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cR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: f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&gt;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cg(n)</a:t>
            </a:r>
          </a:p>
          <a:p>
            <a:pPr>
              <a:buFont typeface="Wingdings" pitchFamily="2" charset="2"/>
              <a:buNone/>
            </a:pPr>
            <a:endParaRPr lang="en-CA" smtClean="0">
              <a:solidFill>
                <a:srgbClr val="3333CC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CA" smtClean="0">
              <a:solidFill>
                <a:srgbClr val="3333CC"/>
              </a:solidFill>
              <a:sym typeface="Symbol" pitchFamily="18" charset="2"/>
            </a:endParaRPr>
          </a:p>
          <a:p>
            <a:endParaRPr lang="en-CA" smtClean="0">
              <a:solidFill>
                <a:srgbClr val="3333CC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tr-TR" smtClean="0">
              <a:solidFill>
                <a:srgbClr val="3333CC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Equivalently</a:t>
            </a:r>
          </a:p>
          <a:p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n-CA" dirty="0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dirty="0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&amp; f(n)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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</a:t>
            </a:r>
          </a:p>
          <a:p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n-CA" dirty="0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dirty="0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&amp; f(n)</a:t>
            </a:r>
            <a:r>
              <a:rPr lang="el-GR" dirty="0" smtClean="0">
                <a:solidFill>
                  <a:srgbClr val="C00000"/>
                </a:solidFill>
                <a:sym typeface="Symbol" pitchFamily="18" charset="2"/>
              </a:rPr>
              <a:t>Θ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</a:t>
            </a:r>
          </a:p>
          <a:p>
            <a:pPr marL="0" indent="0">
              <a:buNone/>
            </a:pPr>
            <a:endParaRPr lang="en-CA" dirty="0" smtClean="0">
              <a:solidFill>
                <a:srgbClr val="3333CC"/>
              </a:solidFill>
              <a:sym typeface="Symbol" pitchFamily="18" charset="2"/>
            </a:endParaRPr>
          </a:p>
          <a:p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dirty="0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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&amp; f(n)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O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</a:t>
            </a:r>
          </a:p>
          <a:p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dirty="0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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&amp; f(n)</a:t>
            </a:r>
            <a:r>
              <a:rPr lang="el-GR" dirty="0" smtClean="0">
                <a:solidFill>
                  <a:srgbClr val="C00000"/>
                </a:solidFill>
                <a:sym typeface="Symbol" pitchFamily="18" charset="2"/>
              </a:rPr>
              <a:t>Θ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</a:t>
            </a:r>
          </a:p>
          <a:p>
            <a:endParaRPr lang="en-CA" dirty="0" smtClean="0">
              <a:solidFill>
                <a:srgbClr val="3333CC"/>
              </a:solidFill>
              <a:sym typeface="Symbol" pitchFamily="18" charset="2"/>
            </a:endParaRPr>
          </a:p>
          <a:p>
            <a:endParaRPr lang="en-CA" dirty="0" smtClean="0">
              <a:solidFill>
                <a:srgbClr val="3333CC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tr-TR" dirty="0" smtClean="0">
              <a:solidFill>
                <a:srgbClr val="3333CC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Analogy with numbers</a:t>
            </a:r>
          </a:p>
          <a:p>
            <a:pPr>
              <a:buFont typeface="Wingdings" pitchFamily="2" charset="2"/>
              <a:buNone/>
            </a:pPr>
            <a:endParaRPr lang="tr-TR" smtClean="0">
              <a:solidFill>
                <a:srgbClr val="3333CC"/>
              </a:solidFill>
              <a:sym typeface="Symbol" pitchFamily="18" charset="2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6553200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notations</a:t>
            </a:r>
            <a:endParaRPr lang="tr-TR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600" dirty="0" smtClean="0"/>
              <a:t>Most important:  O, </a:t>
            </a:r>
            <a:r>
              <a:rPr lang="el-GR" sz="3600" dirty="0" smtClean="0"/>
              <a:t>Θ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Best evaluation: </a:t>
            </a:r>
            <a:r>
              <a:rPr lang="el-GR" sz="3600" dirty="0"/>
              <a:t>Θ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4C7B-47CD-44FF-9B42-7D6F7B3726F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Asymptotic Notations</a:t>
            </a:r>
            <a:endParaRPr lang="tr-TR" smtClean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486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Already done</a:t>
            </a:r>
            <a:endParaRPr lang="tr-TR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B050"/>
                </a:solidFill>
              </a:rPr>
              <a:t>Need for analysis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B050"/>
                </a:solidFill>
              </a:rPr>
              <a:t>Empirical and theoretical analysis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B050"/>
                </a:solidFill>
              </a:rPr>
              <a:t>Time efficiency, space efficiency, …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B050"/>
                </a:solidFill>
              </a:rPr>
              <a:t>Definition of order of growth (Big-Oh) and measuring time efficiency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B050"/>
                </a:solidFill>
              </a:rPr>
              <a:t>Theorem – order of growth of polynomial functions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B050"/>
                </a:solidFill>
              </a:rPr>
              <a:t>Worst-case, Best-case and Average-case analysis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Elementary operations </a:t>
            </a:r>
            <a:endParaRPr lang="en-US" sz="24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Basic </a:t>
            </a:r>
            <a:r>
              <a:rPr lang="en-US" dirty="0" smtClean="0">
                <a:solidFill>
                  <a:srgbClr val="00B050"/>
                </a:solidFill>
              </a:rPr>
              <a:t>operations 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9504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Asymptotic Notations</a:t>
            </a:r>
            <a:endParaRPr lang="tr-TR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Transitivity</a:t>
            </a:r>
          </a:p>
          <a:p>
            <a:pPr>
              <a:buFont typeface="Wingdings" pitchFamily="2" charset="2"/>
              <a:buNone/>
            </a:pPr>
            <a:endParaRPr lang="tr-TR" smtClean="0">
              <a:solidFill>
                <a:srgbClr val="3333CC"/>
              </a:solidFill>
              <a:sym typeface="Symbol" pitchFamily="18" charset="2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382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4800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 = O(g(n)) and g(n) = o(h(n)) imply f(n) = o(h(n))</a:t>
            </a:r>
          </a:p>
          <a:p>
            <a:r>
              <a:rPr lang="en-US" dirty="0"/>
              <a:t>f(n) = </a:t>
            </a:r>
            <a:r>
              <a:rPr lang="en-US" dirty="0" smtClean="0"/>
              <a:t>o(g(n</a:t>
            </a:r>
            <a:r>
              <a:rPr lang="en-US" dirty="0"/>
              <a:t>)) and g(n) = </a:t>
            </a:r>
            <a:r>
              <a:rPr lang="en-US" dirty="0" smtClean="0"/>
              <a:t>O(h(n</a:t>
            </a:r>
            <a:r>
              <a:rPr lang="en-US" dirty="0"/>
              <a:t>)) imply f(n) = o(h(n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Similarly with </a:t>
            </a:r>
            <a:r>
              <a:rPr lang="en-US" dirty="0" smtClean="0">
                <a:sym typeface="Symbol"/>
              </a:rPr>
              <a:t>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tr-TR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4530725"/>
          </a:xfrm>
        </p:spPr>
        <p:txBody>
          <a:bodyPr/>
          <a:lstStyle/>
          <a:p>
            <a:r>
              <a:rPr lang="en-US" dirty="0" smtClean="0"/>
              <a:t>Standard method for calculating a polynomial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Recall </a:t>
            </a:r>
            <a:r>
              <a:rPr lang="en-US" dirty="0" smtClean="0">
                <a:solidFill>
                  <a:srgbClr val="CC0000"/>
                </a:solidFill>
              </a:rPr>
              <a:t>t(n) = O(n</a:t>
            </a:r>
            <a:r>
              <a:rPr lang="en-US" baseline="30000" dirty="0" smtClean="0">
                <a:solidFill>
                  <a:srgbClr val="CC0000"/>
                </a:solidFill>
              </a:rPr>
              <a:t>2</a:t>
            </a:r>
            <a:r>
              <a:rPr lang="en-US" dirty="0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but also, </a:t>
            </a:r>
            <a:r>
              <a:rPr lang="en-US" dirty="0" smtClean="0">
                <a:sym typeface="Symbol" pitchFamily="18" charset="2"/>
              </a:rPr>
              <a:t>n1 (1n) n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n</a:t>
            </a:r>
            <a:r>
              <a:rPr lang="en-US" baseline="30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    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n</a:t>
            </a:r>
            <a:r>
              <a:rPr lang="en-US" baseline="30000" dirty="0" smtClean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 = O(n</a:t>
            </a:r>
            <a:r>
              <a:rPr lang="en-US" baseline="30000" dirty="0" smtClean="0">
                <a:solidFill>
                  <a:srgbClr val="CC0000"/>
                </a:solidFill>
                <a:sym typeface="Symbol" pitchFamily="18" charset="2"/>
              </a:rPr>
              <a:t>3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CC0000"/>
                </a:solidFill>
                <a:sym typeface="Symbol" pitchFamily="18" charset="2"/>
              </a:rPr>
              <a:t>	 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 	</a:t>
            </a:r>
            <a:r>
              <a:rPr lang="en-US" dirty="0" smtClean="0">
                <a:solidFill>
                  <a:srgbClr val="CC0000"/>
                </a:solidFill>
              </a:rPr>
              <a:t>t(n</a:t>
            </a:r>
            <a:r>
              <a:rPr lang="en-US" dirty="0">
                <a:solidFill>
                  <a:srgbClr val="CC0000"/>
                </a:solidFill>
              </a:rPr>
              <a:t>) = O(n</a:t>
            </a:r>
            <a:r>
              <a:rPr lang="en-US" baseline="30000" dirty="0">
                <a:solidFill>
                  <a:srgbClr val="CC0000"/>
                </a:solidFill>
              </a:rPr>
              <a:t>2</a:t>
            </a:r>
            <a:r>
              <a:rPr lang="en-US" dirty="0" smtClean="0">
                <a:solidFill>
                  <a:srgbClr val="CC0000"/>
                </a:solidFill>
              </a:rPr>
              <a:t>) &amp; </a:t>
            </a:r>
            <a:r>
              <a:rPr lang="en-US" dirty="0">
                <a:solidFill>
                  <a:srgbClr val="CC0000"/>
                </a:solidFill>
                <a:sym typeface="Symbol" pitchFamily="18" charset="2"/>
              </a:rPr>
              <a:t>n</a:t>
            </a:r>
            <a:r>
              <a:rPr lang="en-US" baseline="30000" dirty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rgbClr val="CC0000"/>
                </a:solidFill>
                <a:sym typeface="Symbol" pitchFamily="18" charset="2"/>
              </a:rPr>
              <a:t> = O(n</a:t>
            </a:r>
            <a:r>
              <a:rPr lang="en-US" baseline="30000" dirty="0">
                <a:solidFill>
                  <a:srgbClr val="CC0000"/>
                </a:solidFill>
                <a:sym typeface="Symbol" pitchFamily="18" charset="2"/>
              </a:rPr>
              <a:t>3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     	 </a:t>
            </a:r>
            <a:r>
              <a:rPr lang="en-US" dirty="0" smtClean="0">
                <a:solidFill>
                  <a:srgbClr val="CC0000"/>
                </a:solidFill>
              </a:rPr>
              <a:t>t(n) = O(n</a:t>
            </a:r>
            <a:r>
              <a:rPr lang="en-US" baseline="30000" dirty="0" smtClean="0">
                <a:solidFill>
                  <a:srgbClr val="CC0000"/>
                </a:solidFill>
              </a:rPr>
              <a:t>3</a:t>
            </a:r>
            <a:r>
              <a:rPr lang="en-US" dirty="0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smtClean="0"/>
              <a:t>Which characterization of t(n) is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tr-TR" smtClean="0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56388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also prove that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0000"/>
                </a:solidFill>
              </a:rPr>
              <a:t>	t(n</a:t>
            </a:r>
            <a:r>
              <a:rPr lang="en-US" dirty="0">
                <a:solidFill>
                  <a:srgbClr val="CC0000"/>
                </a:solidFill>
              </a:rPr>
              <a:t>) = o(n</a:t>
            </a:r>
            <a:r>
              <a:rPr lang="en-US" baseline="30000" dirty="0">
                <a:solidFill>
                  <a:srgbClr val="CC0000"/>
                </a:solidFill>
              </a:rPr>
              <a:t>3</a:t>
            </a:r>
            <a:r>
              <a:rPr lang="en-US" dirty="0">
                <a:solidFill>
                  <a:srgbClr val="CC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609AEA-83EE-4FA6-965B-1F716A7CC815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18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tr-TR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00"/>
                </a:solidFill>
              </a:rPr>
              <a:t>t(n) = O(n</a:t>
            </a:r>
            <a:r>
              <a:rPr lang="en-US" baseline="30000" dirty="0" smtClean="0">
                <a:solidFill>
                  <a:srgbClr val="CC0000"/>
                </a:solidFill>
              </a:rPr>
              <a:t>2</a:t>
            </a:r>
            <a:r>
              <a:rPr lang="en-US" dirty="0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also, </a:t>
            </a:r>
            <a:r>
              <a:rPr lang="en-US" dirty="0" smtClean="0">
                <a:sym typeface="Symbol" pitchFamily="18" charset="2"/>
              </a:rPr>
              <a:t>n1 n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n</a:t>
            </a:r>
            <a:r>
              <a:rPr lang="en-US" baseline="30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       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n</a:t>
            </a:r>
            <a:r>
              <a:rPr lang="en-US" baseline="30000" dirty="0" smtClean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 = O(n</a:t>
            </a:r>
            <a:r>
              <a:rPr lang="en-US" baseline="30000" dirty="0" smtClean="0">
                <a:solidFill>
                  <a:srgbClr val="CC0000"/>
                </a:solidFill>
                <a:sym typeface="Symbol" pitchFamily="18" charset="2"/>
              </a:rPr>
              <a:t>3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Actually</a:t>
            </a:r>
            <a:endParaRPr lang="en-US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 	   n&gt;1 n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&lt;n</a:t>
            </a:r>
            <a:r>
              <a:rPr lang="en-US" baseline="30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       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n</a:t>
            </a:r>
            <a:r>
              <a:rPr lang="en-US" baseline="30000" dirty="0" smtClean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 = o(n</a:t>
            </a:r>
            <a:r>
              <a:rPr lang="en-US" baseline="30000" dirty="0" smtClean="0">
                <a:solidFill>
                  <a:srgbClr val="CC0000"/>
                </a:solidFill>
                <a:sym typeface="Symbol" pitchFamily="18" charset="2"/>
              </a:rPr>
              <a:t>3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 </a:t>
            </a:r>
            <a:r>
              <a:rPr lang="en-US" dirty="0" smtClean="0">
                <a:solidFill>
                  <a:srgbClr val="CC0000"/>
                </a:solidFill>
              </a:rPr>
              <a:t>t(n) = o(n</a:t>
            </a:r>
            <a:r>
              <a:rPr lang="en-US" baseline="30000" dirty="0" smtClean="0">
                <a:solidFill>
                  <a:srgbClr val="CC0000"/>
                </a:solidFill>
              </a:rPr>
              <a:t>3</a:t>
            </a:r>
            <a:r>
              <a:rPr lang="en-US" dirty="0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Recall: Theorem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smtClean="0"/>
              <a:t>If t(n) is a polynomial 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	t(n) =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of power n and a</a:t>
            </a:r>
            <a:r>
              <a:rPr lang="en-CA" baseline="-25000" smtClean="0"/>
              <a:t>n</a:t>
            </a:r>
            <a:r>
              <a:rPr lang="en-CA" smtClean="0"/>
              <a:t>&gt;0 then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t(n)=O(x</a:t>
            </a:r>
            <a:r>
              <a:rPr lang="en-CA" baseline="30000" smtClean="0"/>
              <a:t>n</a:t>
            </a:r>
            <a:r>
              <a:rPr lang="en-CA" smtClean="0"/>
              <a:t>)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E53D1E5-1954-4768-9971-D6222838E5C4}" type="slidenum">
              <a:rPr lang="en-US" altLang="en-US" sz="1200">
                <a:latin typeface="+mj-lt"/>
              </a:rPr>
              <a:pPr algn="r">
                <a:defRPr/>
              </a:pPr>
              <a:t>25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235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07"/>
          <a:stretch>
            <a:fillRect/>
          </a:stretch>
        </p:blipFill>
        <p:spPr bwMode="auto">
          <a:xfrm>
            <a:off x="1981200" y="2362200"/>
            <a:ext cx="51054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!! This Theorem can be extended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8229600" cy="4530725"/>
          </a:xfrm>
        </p:spPr>
        <p:txBody>
          <a:bodyPr/>
          <a:lstStyle/>
          <a:p>
            <a:r>
              <a:rPr lang="en-CA" smtClean="0">
                <a:solidFill>
                  <a:srgbClr val="CC0000"/>
                </a:solidFill>
              </a:rPr>
              <a:t>If t(n) is a polynomial</a:t>
            </a:r>
            <a:r>
              <a:rPr lang="en-CA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  </a:t>
            </a:r>
            <a:r>
              <a:rPr lang="en-CA" sz="2000" smtClean="0"/>
              <a:t/>
            </a:r>
            <a:br>
              <a:rPr lang="en-CA" sz="2000" smtClean="0"/>
            </a:br>
            <a:r>
              <a:rPr lang="en-CA" smtClean="0"/>
              <a:t>t(n) =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/>
            </a:r>
            <a:br>
              <a:rPr lang="en-CA" smtClean="0"/>
            </a:br>
            <a:r>
              <a:rPr lang="en-CA" smtClean="0"/>
              <a:t>of power n and a</a:t>
            </a:r>
            <a:r>
              <a:rPr lang="en-CA" baseline="-25000" smtClean="0"/>
              <a:t>n</a:t>
            </a:r>
            <a:r>
              <a:rPr lang="en-CA" smtClean="0"/>
              <a:t>&gt;0 then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t(n)=</a:t>
            </a:r>
            <a:r>
              <a:rPr lang="el-GR" smtClean="0">
                <a:solidFill>
                  <a:srgbClr val="CC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CC0000"/>
                </a:solidFill>
              </a:rPr>
              <a:t>(x</a:t>
            </a:r>
            <a:r>
              <a:rPr lang="en-CA" baseline="30000" smtClean="0">
                <a:solidFill>
                  <a:srgbClr val="CC0000"/>
                </a:solidFill>
              </a:rPr>
              <a:t>n</a:t>
            </a:r>
            <a:r>
              <a:rPr lang="en-CA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t(n)=</a:t>
            </a:r>
            <a:r>
              <a:rPr lang="en-US" smtClean="0">
                <a:solidFill>
                  <a:srgbClr val="CC0000"/>
                </a:solidFill>
                <a:cs typeface="Arial" charset="0"/>
              </a:rPr>
              <a:t>o</a:t>
            </a:r>
            <a:r>
              <a:rPr lang="en-CA" smtClean="0">
                <a:solidFill>
                  <a:srgbClr val="CC0000"/>
                </a:solidFill>
              </a:rPr>
              <a:t>(x</a:t>
            </a:r>
            <a:r>
              <a:rPr lang="en-CA" baseline="30000" smtClean="0">
                <a:solidFill>
                  <a:srgbClr val="CC0000"/>
                </a:solidFill>
              </a:rPr>
              <a:t>g</a:t>
            </a:r>
            <a:r>
              <a:rPr lang="en-CA" smtClean="0">
                <a:solidFill>
                  <a:srgbClr val="CC0000"/>
                </a:solidFill>
              </a:rPr>
              <a:t>) for any g&gt;n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t(n)=</a:t>
            </a:r>
            <a:r>
              <a:rPr lang="el-GR" smtClean="0">
                <a:solidFill>
                  <a:srgbClr val="CC0000"/>
                </a:solidFill>
                <a:cs typeface="Arial" charset="0"/>
              </a:rPr>
              <a:t>ω</a:t>
            </a:r>
            <a:r>
              <a:rPr lang="en-CA" smtClean="0">
                <a:solidFill>
                  <a:srgbClr val="CC0000"/>
                </a:solidFill>
              </a:rPr>
              <a:t>(x</a:t>
            </a:r>
            <a:r>
              <a:rPr lang="en-CA" baseline="30000" smtClean="0">
                <a:solidFill>
                  <a:srgbClr val="CC0000"/>
                </a:solidFill>
              </a:rPr>
              <a:t>s</a:t>
            </a:r>
            <a:r>
              <a:rPr lang="en-CA" smtClean="0">
                <a:solidFill>
                  <a:srgbClr val="CC0000"/>
                </a:solidFill>
              </a:rPr>
              <a:t>) for any s&lt;n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9A088B6-B43B-4A1B-BD53-CD2A3EF00EE5}" type="slidenum">
              <a:rPr lang="en-US" altLang="en-US" sz="1200">
                <a:latin typeface="+mj-lt"/>
              </a:rPr>
              <a:pPr algn="r">
                <a:defRPr/>
              </a:pPr>
              <a:t>26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07"/>
          <a:stretch>
            <a:fillRect/>
          </a:stretch>
        </p:blipFill>
        <p:spPr bwMode="auto">
          <a:xfrm>
            <a:off x="1905000" y="1828800"/>
            <a:ext cx="480060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4864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example</a:t>
            </a:r>
            <a:endParaRPr lang="tr-T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t(n)=</a:t>
            </a:r>
            <a:r>
              <a:rPr lang="el-GR" smtClean="0">
                <a:solidFill>
                  <a:srgbClr val="CC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CC0000"/>
                </a:solidFill>
              </a:rPr>
              <a:t>(x</a:t>
            </a:r>
            <a:r>
              <a:rPr lang="en-CA" baseline="30000" smtClean="0">
                <a:solidFill>
                  <a:srgbClr val="CC0000"/>
                </a:solidFill>
              </a:rPr>
              <a:t>3</a:t>
            </a:r>
            <a:r>
              <a:rPr lang="en-CA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t(n)=</a:t>
            </a:r>
            <a:r>
              <a:rPr lang="en-US" smtClean="0">
                <a:solidFill>
                  <a:srgbClr val="CC0000"/>
                </a:solidFill>
                <a:cs typeface="Arial" charset="0"/>
              </a:rPr>
              <a:t>o</a:t>
            </a:r>
            <a:r>
              <a:rPr lang="en-CA" smtClean="0">
                <a:solidFill>
                  <a:srgbClr val="CC0000"/>
                </a:solidFill>
              </a:rPr>
              <a:t>(x</a:t>
            </a:r>
            <a:r>
              <a:rPr lang="en-CA" baseline="30000" smtClean="0">
                <a:solidFill>
                  <a:srgbClr val="CC0000"/>
                </a:solidFill>
              </a:rPr>
              <a:t>4</a:t>
            </a:r>
            <a:r>
              <a:rPr lang="en-CA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t(n)=</a:t>
            </a:r>
            <a:r>
              <a:rPr lang="en-US" smtClean="0">
                <a:solidFill>
                  <a:srgbClr val="CC0000"/>
                </a:solidFill>
                <a:cs typeface="Arial" charset="0"/>
              </a:rPr>
              <a:t>o</a:t>
            </a:r>
            <a:r>
              <a:rPr lang="en-CA" smtClean="0">
                <a:solidFill>
                  <a:srgbClr val="CC0000"/>
                </a:solidFill>
              </a:rPr>
              <a:t>(x</a:t>
            </a:r>
            <a:r>
              <a:rPr lang="en-CA" baseline="30000" smtClean="0">
                <a:solidFill>
                  <a:srgbClr val="CC0000"/>
                </a:solidFill>
              </a:rPr>
              <a:t>5</a:t>
            </a:r>
            <a:r>
              <a:rPr lang="en-CA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…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t(n)=</a:t>
            </a:r>
            <a:r>
              <a:rPr lang="el-GR" smtClean="0">
                <a:solidFill>
                  <a:srgbClr val="CC0000"/>
                </a:solidFill>
                <a:cs typeface="Arial" charset="0"/>
              </a:rPr>
              <a:t>ω</a:t>
            </a:r>
            <a:r>
              <a:rPr lang="en-CA" smtClean="0">
                <a:solidFill>
                  <a:srgbClr val="CC0000"/>
                </a:solidFill>
              </a:rPr>
              <a:t>(x</a:t>
            </a:r>
            <a:r>
              <a:rPr lang="en-CA" baseline="30000" smtClean="0">
                <a:solidFill>
                  <a:srgbClr val="CC0000"/>
                </a:solidFill>
              </a:rPr>
              <a:t>2</a:t>
            </a:r>
            <a:r>
              <a:rPr lang="en-CA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t(n)=</a:t>
            </a:r>
            <a:r>
              <a:rPr lang="el-GR" smtClean="0">
                <a:solidFill>
                  <a:srgbClr val="CC0000"/>
                </a:solidFill>
                <a:cs typeface="Arial" charset="0"/>
              </a:rPr>
              <a:t>ω</a:t>
            </a:r>
            <a:r>
              <a:rPr lang="en-CA" smtClean="0">
                <a:solidFill>
                  <a:srgbClr val="CC0000"/>
                </a:solidFill>
              </a:rPr>
              <a:t>(x)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t(n)=</a:t>
            </a:r>
            <a:r>
              <a:rPr lang="el-GR" smtClean="0">
                <a:solidFill>
                  <a:srgbClr val="CC0000"/>
                </a:solidFill>
                <a:cs typeface="Arial" charset="0"/>
              </a:rPr>
              <a:t>ω</a:t>
            </a:r>
            <a:r>
              <a:rPr lang="en-CA" smtClean="0">
                <a:solidFill>
                  <a:srgbClr val="CC0000"/>
                </a:solidFill>
              </a:rPr>
              <a:t>(1)</a:t>
            </a:r>
            <a:endParaRPr lang="tr-TR" smtClean="0">
              <a:solidFill>
                <a:srgbClr val="CC000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39163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the polynomial Example</a:t>
            </a:r>
            <a:endParaRPr lang="tr-TR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65532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We have proven</a:t>
            </a:r>
            <a:endParaRPr lang="en-US" smtClean="0"/>
          </a:p>
          <a:p>
            <a:r>
              <a:rPr lang="en-US" smtClean="0">
                <a:solidFill>
                  <a:srgbClr val="CC0000"/>
                </a:solidFill>
              </a:rPr>
              <a:t>t(n) = O(n</a:t>
            </a:r>
            <a:r>
              <a:rPr lang="en-US" baseline="30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</a:t>
            </a:r>
          </a:p>
          <a:p>
            <a:r>
              <a:rPr lang="en-US" smtClean="0">
                <a:solidFill>
                  <a:srgbClr val="CC0000"/>
                </a:solidFill>
              </a:rPr>
              <a:t>t(n) = o(n</a:t>
            </a:r>
            <a:r>
              <a:rPr lang="en-US" baseline="30000" smtClean="0">
                <a:solidFill>
                  <a:srgbClr val="CC0000"/>
                </a:solidFill>
              </a:rPr>
              <a:t>3</a:t>
            </a:r>
            <a:r>
              <a:rPr lang="en-US" smtClean="0">
                <a:solidFill>
                  <a:srgbClr val="CC0000"/>
                </a:solidFill>
              </a:rPr>
              <a:t>)</a:t>
            </a:r>
          </a:p>
          <a:p>
            <a:r>
              <a:rPr lang="en-US" smtClean="0">
                <a:solidFill>
                  <a:srgbClr val="CC0000"/>
                </a:solidFill>
              </a:rPr>
              <a:t>t(n) = o(n</a:t>
            </a:r>
            <a:r>
              <a:rPr lang="en-US" baseline="30000" smtClean="0">
                <a:solidFill>
                  <a:srgbClr val="CC0000"/>
                </a:solidFill>
              </a:rPr>
              <a:t>3</a:t>
            </a:r>
            <a:r>
              <a:rPr lang="en-US" smtClean="0">
                <a:solidFill>
                  <a:srgbClr val="CC0000"/>
                </a:solidFill>
              </a:rPr>
              <a:t>)</a:t>
            </a:r>
          </a:p>
          <a:p>
            <a:r>
              <a:rPr lang="en-CA" smtClean="0">
                <a:solidFill>
                  <a:srgbClr val="CC0000"/>
                </a:solidFill>
              </a:rPr>
              <a:t>…</a:t>
            </a:r>
          </a:p>
          <a:p>
            <a:endParaRPr lang="en-CA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Let us prove </a:t>
            </a:r>
          </a:p>
          <a:p>
            <a:r>
              <a:rPr lang="en-CA" smtClean="0">
                <a:solidFill>
                  <a:srgbClr val="CC0000"/>
                </a:solidFill>
              </a:rPr>
              <a:t>t(n)=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(</a:t>
            </a:r>
            <a:r>
              <a:rPr lang="en-US" smtClean="0">
                <a:solidFill>
                  <a:srgbClr val="CC0000"/>
                </a:solidFill>
              </a:rPr>
              <a:t>n</a:t>
            </a:r>
            <a:r>
              <a:rPr lang="en-US" baseline="30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 and therefore </a:t>
            </a:r>
            <a:r>
              <a:rPr lang="en-CA" smtClean="0">
                <a:solidFill>
                  <a:srgbClr val="CC0000"/>
                </a:solidFill>
              </a:rPr>
              <a:t>t(n)=</a:t>
            </a:r>
            <a:r>
              <a:rPr lang="el-GR" smtClean="0">
                <a:solidFill>
                  <a:srgbClr val="CC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CC0000"/>
                </a:solidFill>
              </a:rPr>
              <a:t>(x</a:t>
            </a:r>
            <a:r>
              <a:rPr lang="en-CA" baseline="30000" smtClean="0">
                <a:solidFill>
                  <a:srgbClr val="CC0000"/>
                </a:solidFill>
              </a:rPr>
              <a:t>2</a:t>
            </a:r>
            <a:r>
              <a:rPr lang="en-CA" smtClean="0">
                <a:solidFill>
                  <a:srgbClr val="CC0000"/>
                </a:solidFill>
              </a:rPr>
              <a:t>)</a:t>
            </a:r>
          </a:p>
          <a:p>
            <a:r>
              <a:rPr lang="en-CA" smtClean="0">
                <a:solidFill>
                  <a:srgbClr val="CC0000"/>
                </a:solidFill>
              </a:rPr>
              <a:t>t(n)=</a:t>
            </a:r>
            <a:r>
              <a:rPr lang="el-GR" smtClean="0">
                <a:solidFill>
                  <a:srgbClr val="CC0000"/>
                </a:solidFill>
                <a:cs typeface="Arial" charset="0"/>
              </a:rPr>
              <a:t>ω</a:t>
            </a:r>
            <a:r>
              <a:rPr lang="en-CA" smtClean="0">
                <a:solidFill>
                  <a:srgbClr val="CC0000"/>
                </a:solidFill>
              </a:rPr>
              <a:t>(x)</a:t>
            </a:r>
          </a:p>
          <a:p>
            <a:r>
              <a:rPr lang="en-CA" smtClean="0">
                <a:solidFill>
                  <a:srgbClr val="CC0000"/>
                </a:solidFill>
              </a:rPr>
              <a:t>…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this lecture </a:t>
            </a:r>
            <a:endParaRPr lang="tr-TR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r>
              <a:rPr lang="en-US" dirty="0"/>
              <a:t>of efficiency</a:t>
            </a:r>
          </a:p>
          <a:p>
            <a:r>
              <a:rPr lang="en-US" dirty="0" smtClean="0"/>
              <a:t>Other asymptotic notations</a:t>
            </a:r>
          </a:p>
          <a:p>
            <a:r>
              <a:rPr lang="en-US" dirty="0" smtClean="0"/>
              <a:t>Properties of asymptotic notations</a:t>
            </a:r>
          </a:p>
          <a:p>
            <a:r>
              <a:rPr lang="en-US" dirty="0" smtClean="0"/>
              <a:t>Extended version of theorem for polynomial 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43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Recall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565275"/>
            <a:ext cx="91440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	</a:t>
            </a:r>
            <a:r>
              <a:rPr lang="en-CA" smtClean="0">
                <a:sym typeface="Symbol" pitchFamily="18" charset="2"/>
              </a:rPr>
              <a:t>	t(n) 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+ 2n) 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	 3*10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       </a:t>
            </a:r>
          </a:p>
          <a:p>
            <a:pPr>
              <a:buFont typeface="Wingdings" pitchFamily="2" charset="2"/>
              <a:buNone/>
            </a:pPr>
            <a:endParaRPr lang="en-CA" smtClean="0">
              <a:solidFill>
                <a:schemeClr val="hlink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		t(n)  3*10</a:t>
            </a:r>
            <a:r>
              <a:rPr lang="en-CA" baseline="30000" smtClean="0">
                <a:solidFill>
                  <a:schemeClr val="hlink"/>
                </a:solidFill>
                <a:sym typeface="Symbol" pitchFamily="18" charset="2"/>
              </a:rPr>
              <a:t>-6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*n</a:t>
            </a:r>
            <a:r>
              <a:rPr lang="en-CA" baseline="30000" smtClean="0">
                <a:solidFill>
                  <a:schemeClr val="hlink"/>
                </a:solidFill>
                <a:sym typeface="Symbol" pitchFamily="18" charset="2"/>
              </a:rPr>
              <a:t>2</a:t>
            </a:r>
            <a:endParaRPr lang="en-CA" smtClean="0">
              <a:solidFill>
                <a:schemeClr val="hlink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 			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t(n) = O(n</a:t>
            </a:r>
            <a:r>
              <a:rPr lang="en-CA" baseline="3000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)  </a:t>
            </a:r>
            <a:r>
              <a:rPr lang="en-CA" smtClean="0">
                <a:sym typeface="Symbol" pitchFamily="18" charset="2"/>
              </a:rPr>
              <a:t>for 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c=3*10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-6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 , 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=1</a:t>
            </a:r>
            <a:endParaRPr lang="en-US" smtClean="0">
              <a:solidFill>
                <a:srgbClr val="3333CC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92650A-E29C-4F8C-B6E1-0AA0044CA53A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the polynomial 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>
                <a:sym typeface="Symbol" pitchFamily="18" charset="2"/>
              </a:rPr>
              <a:t>t(n)=10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+ 2n) 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[n0] </a:t>
            </a:r>
            <a:r>
              <a:rPr lang="en-CA" smtClean="0">
                <a:sym typeface="Symbol" pitchFamily="18" charset="2"/>
              </a:rPr>
              <a:t>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+ 2.0) =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		</a:t>
            </a:r>
            <a:r>
              <a:rPr lang="en-CA" smtClean="0">
                <a:sym typeface="Symbol" pitchFamily="18" charset="2"/>
              </a:rPr>
              <a:t>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*n</a:t>
            </a:r>
            <a:r>
              <a:rPr lang="en-CA" baseline="30000" smtClean="0">
                <a:sym typeface="Symbol" pitchFamily="18" charset="2"/>
              </a:rPr>
              <a:t>2 </a:t>
            </a:r>
          </a:p>
          <a:p>
            <a:r>
              <a:rPr lang="en-CA" baseline="30000" smtClean="0">
                <a:sym typeface="Symbol" pitchFamily="18" charset="2"/>
              </a:rPr>
              <a:t> </a:t>
            </a:r>
            <a:r>
              <a:rPr lang="en-CA" smtClean="0">
                <a:sym typeface="Symbol" pitchFamily="18" charset="2"/>
              </a:rPr>
              <a:t>t(n) 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*n</a:t>
            </a:r>
            <a:r>
              <a:rPr lang="en-CA" baseline="30000" smtClean="0">
                <a:sym typeface="Symbol" pitchFamily="18" charset="2"/>
              </a:rPr>
              <a:t>2        </a:t>
            </a:r>
          </a:p>
          <a:p>
            <a:pPr>
              <a:buFont typeface="Wingdings" pitchFamily="2" charset="2"/>
              <a:buNone/>
            </a:pPr>
            <a:r>
              <a:rPr lang="en-CA" baseline="30000" smtClean="0">
                <a:sym typeface="Symbol" pitchFamily="18" charset="2"/>
              </a:rPr>
              <a:t>		 </a:t>
            </a:r>
            <a:r>
              <a:rPr lang="en-CA" smtClean="0">
                <a:solidFill>
                  <a:srgbClr val="CC0000"/>
                </a:solidFill>
              </a:rPr>
              <a:t>t(n)=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(</a:t>
            </a:r>
            <a:r>
              <a:rPr lang="en-US" smtClean="0">
                <a:solidFill>
                  <a:srgbClr val="CC0000"/>
                </a:solidFill>
              </a:rPr>
              <a:t>n</a:t>
            </a:r>
            <a:r>
              <a:rPr lang="en-US" baseline="30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</a:t>
            </a:r>
            <a:r>
              <a:rPr lang="en-CA" baseline="30000" smtClean="0">
                <a:sym typeface="Symbol" pitchFamily="18" charset="2"/>
              </a:rPr>
              <a:t>    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for c=10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-6 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 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=0</a:t>
            </a:r>
            <a:endParaRPr lang="en-US" baseline="30000" smtClean="0">
              <a:solidFill>
                <a:srgbClr val="3333CC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70CEBE-6CB2-4C35-B047-3DE8C95C47BB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For the polynomial Example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B24DC9F-BD3A-42BB-A78F-41829658F158}" type="slidenum">
              <a:rPr lang="en-US" altLang="en-US" sz="1200">
                <a:latin typeface="+mj-lt"/>
              </a:rPr>
              <a:pPr algn="r">
                <a:defRPr/>
              </a:pPr>
              <a:t>32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57150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Summarize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t(n) = O(n</a:t>
            </a:r>
            <a:r>
              <a:rPr lang="en-CA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</a:p>
          <a:p>
            <a:r>
              <a:rPr lang="en-CA" dirty="0" smtClean="0">
                <a:solidFill>
                  <a:srgbClr val="CC0000"/>
                </a:solidFill>
              </a:rPr>
              <a:t>t(n) = </a:t>
            </a:r>
            <a:r>
              <a:rPr lang="el-GR" dirty="0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dirty="0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(</a:t>
            </a:r>
            <a:r>
              <a:rPr lang="en-US" dirty="0" smtClean="0">
                <a:solidFill>
                  <a:srgbClr val="CC0000"/>
                </a:solidFill>
              </a:rPr>
              <a:t>n</a:t>
            </a:r>
            <a:r>
              <a:rPr lang="en-US" baseline="30000" dirty="0" smtClean="0">
                <a:solidFill>
                  <a:srgbClr val="CC0000"/>
                </a:solidFill>
              </a:rPr>
              <a:t>2</a:t>
            </a:r>
            <a:r>
              <a:rPr lang="en-US" dirty="0" smtClean="0">
                <a:solidFill>
                  <a:srgbClr val="CC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Therefore: </a:t>
            </a:r>
            <a:r>
              <a:rPr lang="en-CA" dirty="0" smtClean="0">
                <a:solidFill>
                  <a:srgbClr val="CC0000"/>
                </a:solidFill>
              </a:rPr>
              <a:t>t(n)=</a:t>
            </a:r>
            <a:r>
              <a:rPr lang="el-GR" dirty="0" smtClean="0">
                <a:solidFill>
                  <a:srgbClr val="CC0000"/>
                </a:solidFill>
                <a:cs typeface="Arial" charset="0"/>
              </a:rPr>
              <a:t>Θ</a:t>
            </a:r>
            <a:r>
              <a:rPr lang="en-CA" dirty="0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(</a:t>
            </a:r>
            <a:r>
              <a:rPr lang="en-US" dirty="0" smtClean="0">
                <a:solidFill>
                  <a:srgbClr val="CC0000"/>
                </a:solidFill>
              </a:rPr>
              <a:t>n</a:t>
            </a:r>
            <a:r>
              <a:rPr lang="en-US" baseline="30000" dirty="0" smtClean="0">
                <a:solidFill>
                  <a:srgbClr val="CC0000"/>
                </a:solidFill>
              </a:rPr>
              <a:t>2</a:t>
            </a:r>
            <a:r>
              <a:rPr lang="en-US" dirty="0" smtClean="0">
                <a:solidFill>
                  <a:srgbClr val="CC0000"/>
                </a:solidFill>
              </a:rPr>
              <a:t>)</a:t>
            </a:r>
            <a:r>
              <a:rPr lang="en-CA" baseline="30000" dirty="0" smtClean="0">
                <a:sym typeface="Symbol" pitchFamily="18" charset="2"/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To  be precise, if t is time, for </a:t>
            </a:r>
            <a:r>
              <a:rPr lang="en-US" sz="1000" dirty="0" err="1" smtClean="0"/>
              <a:t>t</a:t>
            </a:r>
            <a:r>
              <a:rPr lang="en-US" sz="1000" baseline="-25000" dirty="0" err="1" smtClean="0"/>
              <a:t>n</a:t>
            </a:r>
            <a:r>
              <a:rPr lang="en-US" sz="1000" dirty="0" smtClean="0"/>
              <a:t>= </a:t>
            </a:r>
            <a:r>
              <a:rPr lang="el-GR" sz="1000" dirty="0" smtClean="0">
                <a:cs typeface="Arial" charset="0"/>
                <a:sym typeface="Symbol" pitchFamily="18" charset="2"/>
              </a:rPr>
              <a:t>Ω</a:t>
            </a:r>
            <a:r>
              <a:rPr lang="en-CA" sz="1000" dirty="0" smtClean="0">
                <a:cs typeface="Arial" charset="0"/>
                <a:sym typeface="Symbol" pitchFamily="18" charset="2"/>
              </a:rPr>
              <a:t>(</a:t>
            </a:r>
            <a:r>
              <a:rPr lang="en-US" sz="1000" dirty="0" smtClean="0"/>
              <a:t>n</a:t>
            </a:r>
            <a:r>
              <a:rPr lang="en-US" sz="1000" baseline="30000" dirty="0" smtClean="0"/>
              <a:t>2</a:t>
            </a:r>
            <a:r>
              <a:rPr lang="en-US" sz="1000" dirty="0" smtClean="0"/>
              <a:t>) we need to bound the times for the elementary operations (addition and multiplication) from below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075EC-73AA-4171-9642-DCA0344E86BA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Simplest Form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It is not a good style to write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 	t(n)=O(2n</a:t>
            </a:r>
            <a:r>
              <a:rPr lang="en-CA" baseline="30000" smtClean="0"/>
              <a:t>3</a:t>
            </a:r>
            <a:r>
              <a:rPr lang="en-CA" smtClean="0"/>
              <a:t>+3n</a:t>
            </a:r>
            <a:r>
              <a:rPr lang="en-CA" baseline="30000" smtClean="0"/>
              <a:t>2</a:t>
            </a:r>
            <a:r>
              <a:rPr lang="en-CA" smtClean="0"/>
              <a:t>)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r>
              <a:rPr lang="en-CA" smtClean="0"/>
              <a:t>Instead, use the simplest form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t(n)=O(n</a:t>
            </a:r>
            <a:r>
              <a:rPr lang="en-CA" baseline="30000" smtClean="0"/>
              <a:t>3</a:t>
            </a:r>
            <a:r>
              <a:rPr lang="en-CA" smtClean="0"/>
              <a:t>)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0FE1A9-74CD-467D-9FBF-1166526BE3C4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(last two lectures)</a:t>
            </a:r>
            <a:endParaRPr lang="tr-TR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Need for analysis</a:t>
            </a:r>
          </a:p>
          <a:p>
            <a:pPr>
              <a:lnSpc>
                <a:spcPct val="90000"/>
              </a:lnSpc>
            </a:pPr>
            <a:r>
              <a:rPr lang="en-US" smtClean="0"/>
              <a:t>Empirical and theoretical analysis</a:t>
            </a:r>
          </a:p>
          <a:p>
            <a:pPr>
              <a:lnSpc>
                <a:spcPct val="90000"/>
              </a:lnSpc>
            </a:pPr>
            <a:r>
              <a:rPr lang="en-US" smtClean="0"/>
              <a:t>Time efficiency, space efficiency, …</a:t>
            </a:r>
          </a:p>
          <a:p>
            <a:pPr>
              <a:lnSpc>
                <a:spcPct val="90000"/>
              </a:lnSpc>
            </a:pPr>
            <a:r>
              <a:rPr lang="en-US" smtClean="0"/>
              <a:t>Definition of order of growth (Big-Oh) and measuring time efficiency</a:t>
            </a:r>
          </a:p>
          <a:p>
            <a:pPr>
              <a:lnSpc>
                <a:spcPct val="90000"/>
              </a:lnSpc>
            </a:pPr>
            <a:r>
              <a:rPr lang="en-US" smtClean="0"/>
              <a:t>Theorem – order of growth of polynomial functions</a:t>
            </a:r>
          </a:p>
          <a:p>
            <a:pPr>
              <a:lnSpc>
                <a:spcPct val="90000"/>
              </a:lnSpc>
            </a:pPr>
            <a:r>
              <a:rPr lang="en-US" smtClean="0"/>
              <a:t>Worst-case, Best-case and Average-case analysis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Summary (last two lectures)</a:t>
            </a:r>
            <a:endParaRPr lang="tr-TR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Elementary operations</a:t>
            </a:r>
          </a:p>
          <a:p>
            <a:r>
              <a:rPr lang="en-US" dirty="0" smtClean="0"/>
              <a:t>Basic operation</a:t>
            </a:r>
          </a:p>
          <a:p>
            <a:r>
              <a:rPr lang="en-US" dirty="0" smtClean="0"/>
              <a:t>Importance of efficiency</a:t>
            </a:r>
          </a:p>
          <a:p>
            <a:r>
              <a:rPr lang="en-US" dirty="0"/>
              <a:t>Other asymptotic notations</a:t>
            </a:r>
          </a:p>
          <a:p>
            <a:r>
              <a:rPr lang="en-US" dirty="0"/>
              <a:t>Properties of asymptotic notations</a:t>
            </a:r>
          </a:p>
          <a:p>
            <a:r>
              <a:rPr lang="en-US" dirty="0"/>
              <a:t>Extended version of theorem for polynomial functions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Importance of efficiency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6D0833-0F3B-48E5-8123-0B45B8E6C9C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Importance of efficiency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30725"/>
          </a:xfrm>
        </p:spPr>
        <p:txBody>
          <a:bodyPr/>
          <a:lstStyle/>
          <a:p>
            <a:r>
              <a:rPr lang="en-CA" u="sng" dirty="0" smtClean="0"/>
              <a:t>n=100000, </a:t>
            </a:r>
            <a:r>
              <a:rPr lang="en-CA" u="sng" dirty="0" smtClean="0">
                <a:sym typeface="Symbol" pitchFamily="18" charset="2"/>
              </a:rPr>
              <a:t>=1s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ym typeface="Symbol" pitchFamily="18" charset="2"/>
              </a:rPr>
              <a:t>	</a:t>
            </a:r>
            <a:r>
              <a:rPr lang="en-CA" dirty="0" err="1" smtClean="0">
                <a:sym typeface="Symbol" pitchFamily="18" charset="2"/>
              </a:rPr>
              <a:t>t</a:t>
            </a:r>
            <a:r>
              <a:rPr lang="en-CA" baseline="-25000" dirty="0" err="1" smtClean="0">
                <a:sym typeface="Symbol" pitchFamily="18" charset="2"/>
              </a:rPr>
              <a:t>n</a:t>
            </a:r>
            <a:r>
              <a:rPr lang="en-CA" dirty="0" smtClean="0">
                <a:sym typeface="Symbol" pitchFamily="18" charset="2"/>
              </a:rPr>
              <a:t>=log</a:t>
            </a:r>
            <a:r>
              <a:rPr lang="en-CA" baseline="-25000" dirty="0" smtClean="0">
                <a:sym typeface="Symbol" pitchFamily="18" charset="2"/>
              </a:rPr>
              <a:t>2</a:t>
            </a:r>
            <a:r>
              <a:rPr lang="en-CA" dirty="0" smtClean="0">
                <a:sym typeface="Symbol" pitchFamily="18" charset="2"/>
              </a:rPr>
              <a:t>n* 	16 s</a:t>
            </a:r>
          </a:p>
          <a:p>
            <a:pPr>
              <a:buNone/>
            </a:pPr>
            <a:r>
              <a:rPr lang="en-CA" dirty="0" smtClean="0">
                <a:sym typeface="Symbol" pitchFamily="18" charset="2"/>
              </a:rPr>
              <a:t>		</a:t>
            </a:r>
            <a:r>
              <a:rPr lang="en-CA" dirty="0">
                <a:sym typeface="Symbol" pitchFamily="18" charset="2"/>
              </a:rPr>
              <a:t>n*  </a:t>
            </a:r>
            <a:r>
              <a:rPr lang="en-CA" dirty="0" smtClean="0">
                <a:sym typeface="Symbol" pitchFamily="18" charset="2"/>
              </a:rPr>
              <a:t>		 0.1 s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ym typeface="Symbol" pitchFamily="18" charset="2"/>
              </a:rPr>
              <a:t>	n.log</a:t>
            </a:r>
            <a:r>
              <a:rPr lang="en-CA" baseline="-25000" dirty="0" smtClean="0">
                <a:sym typeface="Symbol" pitchFamily="18" charset="2"/>
              </a:rPr>
              <a:t>2</a:t>
            </a:r>
            <a:r>
              <a:rPr lang="en-CA" dirty="0" smtClean="0">
                <a:sym typeface="Symbol" pitchFamily="18" charset="2"/>
              </a:rPr>
              <a:t>n		 1.6 s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ym typeface="Symbol" pitchFamily="18" charset="2"/>
              </a:rPr>
              <a:t>       n</a:t>
            </a:r>
            <a:r>
              <a:rPr lang="en-CA" baseline="30000" dirty="0" smtClean="0">
                <a:sym typeface="Symbol" pitchFamily="18" charset="2"/>
              </a:rPr>
              <a:t>2		   </a:t>
            </a:r>
            <a:r>
              <a:rPr lang="en-CA" dirty="0" smtClean="0">
                <a:sym typeface="Symbol" pitchFamily="18" charset="2"/>
              </a:rPr>
              <a:t>3 h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ym typeface="Symbol" pitchFamily="18" charset="2"/>
              </a:rPr>
              <a:t>       n</a:t>
            </a:r>
            <a:r>
              <a:rPr lang="en-CA" baseline="30000" dirty="0" smtClean="0">
                <a:sym typeface="Symbol" pitchFamily="18" charset="2"/>
              </a:rPr>
              <a:t>3		</a:t>
            </a:r>
            <a:r>
              <a:rPr lang="en-CA" dirty="0" smtClean="0">
                <a:sym typeface="Symbol" pitchFamily="18" charset="2"/>
              </a:rPr>
              <a:t>32 years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ym typeface="Symbol" pitchFamily="18" charset="2"/>
              </a:rPr>
              <a:t>       2</a:t>
            </a:r>
            <a:r>
              <a:rPr lang="en-CA" baseline="30000" dirty="0" smtClean="0">
                <a:sym typeface="Symbol" pitchFamily="18" charset="2"/>
              </a:rPr>
              <a:t>n</a:t>
            </a:r>
            <a:r>
              <a:rPr lang="en-CA" dirty="0" smtClean="0">
                <a:sym typeface="Symbol" pitchFamily="18" charset="2"/>
              </a:rPr>
              <a:t>		3.10</a:t>
            </a:r>
            <a:r>
              <a:rPr lang="en-CA" baseline="30000" dirty="0" smtClean="0">
                <a:sym typeface="Symbol" pitchFamily="18" charset="2"/>
              </a:rPr>
              <a:t>30089</a:t>
            </a:r>
            <a:r>
              <a:rPr lang="en-CA" dirty="0" smtClean="0">
                <a:sym typeface="Symbol" pitchFamily="18" charset="2"/>
              </a:rPr>
              <a:t> years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DD16B2-C970-44E5-B980-F8CE3C0B48C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V="1">
            <a:off x="2590800" y="1600200"/>
            <a:ext cx="3657600" cy="4572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400800" y="13716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6600"/>
                </a:solidFill>
              </a:rPr>
              <a:t>No need to write </a:t>
            </a:r>
            <a:r>
              <a:rPr lang="en-CA" sz="2000" b="1" dirty="0">
                <a:solidFill>
                  <a:srgbClr val="FF6600"/>
                </a:solidFill>
                <a:sym typeface="Symbol" pitchFamily="18" charset="2"/>
              </a:rPr>
              <a:t></a:t>
            </a:r>
            <a:endParaRPr lang="tr-TR" sz="2000" b="1" dirty="0">
              <a:solidFill>
                <a:srgbClr val="FF6600"/>
              </a:solidFill>
              <a:sym typeface="Symbol" pitchFamily="18" charset="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209800" y="1768475"/>
            <a:ext cx="4191000" cy="7311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C0A18-037E-4F66-B420-2AD75B66563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7171" name="Picture 4" descr="scan0007.jpg"/>
          <p:cNvPicPr>
            <a:picLocks noChangeAspect="1"/>
          </p:cNvPicPr>
          <p:nvPr/>
        </p:nvPicPr>
        <p:blipFill>
          <a:blip r:embed="rId3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27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 descr="scan0008.jpg"/>
          <p:cNvPicPr>
            <a:picLocks noChangeAspect="1"/>
          </p:cNvPicPr>
          <p:nvPr/>
        </p:nvPicPr>
        <p:blipFill>
          <a:blip r:embed="rId4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"/>
          <a:stretch>
            <a:fillRect/>
          </a:stretch>
        </p:blipFill>
        <p:spPr bwMode="auto">
          <a:xfrm>
            <a:off x="2514600" y="2743200"/>
            <a:ext cx="594360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06712" y="1828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sym typeface="Symbol"/>
              </a:rPr>
              <a:t>7.5 min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20544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sym typeface="Symbol"/>
              </a:rPr>
              <a:t>2 </a:t>
            </a:r>
            <a:r>
              <a:rPr lang="en-US" sz="1400" dirty="0" smtClean="0">
                <a:solidFill>
                  <a:srgbClr val="00B050"/>
                </a:solidFill>
                <a:sym typeface="Symbol"/>
              </a:rPr>
              <a:t>min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39825"/>
          </a:xfrm>
        </p:spPr>
        <p:txBody>
          <a:bodyPr/>
          <a:lstStyle/>
          <a:p>
            <a:r>
              <a:rPr lang="en-US" sz="4000" dirty="0" smtClean="0"/>
              <a:t>Assuming f(n) shows the number of operations and one operation takes 1 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E92ABB-346C-46C7-B277-030AEDE69E2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7"/>
          <a:stretch/>
        </p:blipFill>
        <p:spPr bwMode="auto">
          <a:xfrm>
            <a:off x="304800" y="1143000"/>
            <a:ext cx="8382000" cy="502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1"/>
          <a:stretch/>
        </p:blipFill>
        <p:spPr bwMode="auto">
          <a:xfrm>
            <a:off x="685800" y="6096000"/>
            <a:ext cx="7696200" cy="660043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163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21F2D0-8336-4828-94F5-D235146C9A0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0" y="1447800"/>
            <a:ext cx="8607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50292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Talbi</a:t>
            </a:r>
            <a:r>
              <a:rPr lang="en-US" sz="1400" dirty="0"/>
              <a:t> - </a:t>
            </a:r>
            <a:r>
              <a:rPr lang="en-US" sz="1400" dirty="0" err="1"/>
              <a:t>Metaheuristics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2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4800600" y="5451475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Already given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3372</TotalTime>
  <Words>770</Words>
  <Application>Microsoft Office PowerPoint</Application>
  <PresentationFormat>On-screen Show (4:3)</PresentationFormat>
  <Paragraphs>223</Paragraphs>
  <Slides>36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Edge</vt:lpstr>
      <vt:lpstr>Lecture 5b Algorithm Analysis 2</vt:lpstr>
      <vt:lpstr>Summary: Already done</vt:lpstr>
      <vt:lpstr>Summary of this lecture </vt:lpstr>
      <vt:lpstr>Importance of efficiency</vt:lpstr>
      <vt:lpstr>Importance of efficiency</vt:lpstr>
      <vt:lpstr>PowerPoint Presentation</vt:lpstr>
      <vt:lpstr>Assuming f(n) shows the number of operations and one operation takes 1 ns</vt:lpstr>
      <vt:lpstr>Importance of Efficiency</vt:lpstr>
      <vt:lpstr>PowerPoint Presentation</vt:lpstr>
      <vt:lpstr>Other Asymptotic Notations</vt:lpstr>
      <vt:lpstr>Other Asymptotic Notations</vt:lpstr>
      <vt:lpstr>Other Asymptotic Notations</vt:lpstr>
      <vt:lpstr>Other Asymptotic Notations</vt:lpstr>
      <vt:lpstr>Other Asymptotic Notations</vt:lpstr>
      <vt:lpstr>Other Asymptotic Notations</vt:lpstr>
      <vt:lpstr>Other Asymptotic Notations</vt:lpstr>
      <vt:lpstr>Other Asymptotic Notations</vt:lpstr>
      <vt:lpstr>Asymptotic notations</vt:lpstr>
      <vt:lpstr>Properties of Asymptotic Notations</vt:lpstr>
      <vt:lpstr>Properties of Asymptotic Notations</vt:lpstr>
      <vt:lpstr>Example</vt:lpstr>
      <vt:lpstr>Example</vt:lpstr>
      <vt:lpstr>PowerPoint Presentation</vt:lpstr>
      <vt:lpstr>Example</vt:lpstr>
      <vt:lpstr>Recall: Theorem</vt:lpstr>
      <vt:lpstr>!! This Theorem can be extended</vt:lpstr>
      <vt:lpstr>PowerPoint Presentation</vt:lpstr>
      <vt:lpstr>For example</vt:lpstr>
      <vt:lpstr>For the polynomial Example</vt:lpstr>
      <vt:lpstr>Recall</vt:lpstr>
      <vt:lpstr>For the polynomial Example</vt:lpstr>
      <vt:lpstr>For the polynomial Example</vt:lpstr>
      <vt:lpstr>Summarize</vt:lpstr>
      <vt:lpstr>Use Simplest Form</vt:lpstr>
      <vt:lpstr>Summary (last two lectures)</vt:lpstr>
      <vt:lpstr>Summary (last two lectures)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</cp:lastModifiedBy>
  <cp:revision>205</cp:revision>
  <dcterms:created xsi:type="dcterms:W3CDTF">2004-05-04T15:13:55Z</dcterms:created>
  <dcterms:modified xsi:type="dcterms:W3CDTF">2013-03-18T19:14:23Z</dcterms:modified>
</cp:coreProperties>
</file>