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298" r:id="rId2"/>
    <p:sldId id="419" r:id="rId3"/>
    <p:sldId id="420" r:id="rId4"/>
    <p:sldId id="402" r:id="rId5"/>
    <p:sldId id="411" r:id="rId6"/>
    <p:sldId id="404" r:id="rId7"/>
    <p:sldId id="412" r:id="rId8"/>
    <p:sldId id="360" r:id="rId9"/>
    <p:sldId id="361" r:id="rId10"/>
    <p:sldId id="363" r:id="rId11"/>
    <p:sldId id="417" r:id="rId12"/>
    <p:sldId id="418" r:id="rId13"/>
    <p:sldId id="362" r:id="rId14"/>
    <p:sldId id="365" r:id="rId15"/>
    <p:sldId id="366" r:id="rId16"/>
    <p:sldId id="367" r:id="rId17"/>
    <p:sldId id="421" r:id="rId18"/>
    <p:sldId id="405" r:id="rId19"/>
    <p:sldId id="413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2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E6280E-D15E-412A-A47F-3D59D1926B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</a:defRPr>
            </a:lvl1pPr>
          </a:lstStyle>
          <a:p>
            <a:pPr>
              <a:defRPr/>
            </a:pPr>
            <a:fld id="{7E5F77F5-137C-4777-8A5E-AE07536D2D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4036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5F6559-64EC-4917-9DC9-0F9E3EF5934B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/>
          </a:p>
        </p:txBody>
      </p:sp>
      <p:sp>
        <p:nvSpPr>
          <p:cNvPr id="4506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8F3DBF-D375-4F02-B899-AB08E34888AD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E8E95-B3B3-42D1-B76C-C96287B102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06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B0477-A09E-4AB3-8EA5-0DDF02AA85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121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AFA35-B61F-4837-8BC7-26A1BE3002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31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E8B02-D3D9-43A4-8ACC-F00F8CC518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048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24D4-A5C7-4397-B23E-2D305E0280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604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C5B3F-C608-432A-B870-9F23F91669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03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443BA-4774-4450-A170-41B0D1C29B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46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A0000-E116-467B-814E-D07870163B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8F3F-2AAD-4D74-A5A5-943C95E6236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E6381-A067-4376-8A88-0C2000203AE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37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1D162-6A96-4B23-91E7-95CEB10820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050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3FD1-7B81-4C15-8EDE-454C0198CC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71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889363F1-96FC-406B-929C-4DAC5A9B62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282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145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Lecture </a:t>
            </a:r>
            <a:r>
              <a:rPr lang="en-US" dirty="0" smtClean="0"/>
              <a:t>5c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Algorithm Analysis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Recall: Russian multiplication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Number of operations is </a:t>
            </a:r>
          </a:p>
          <a:p>
            <a:pPr>
              <a:buNone/>
            </a:pPr>
            <a:r>
              <a:rPr lang="en-CA" dirty="0" smtClean="0"/>
              <a:t>	c</a:t>
            </a:r>
            <a:r>
              <a:rPr lang="en-CA" baseline="-25000" dirty="0" smtClean="0"/>
              <a:t>m </a:t>
            </a:r>
            <a:r>
              <a:rPr lang="en-CA" dirty="0" smtClean="0"/>
              <a:t>&lt; </a:t>
            </a:r>
            <a:r>
              <a:rPr lang="en-CA" dirty="0">
                <a:solidFill>
                  <a:srgbClr val="3333CC"/>
                </a:solidFill>
                <a:cs typeface="Arial" charset="0"/>
              </a:rPr>
              <a:t>┌ </a:t>
            </a:r>
            <a:r>
              <a:rPr lang="en-CA" smtClean="0"/>
              <a:t>m*</a:t>
            </a:r>
            <a:r>
              <a:rPr lang="en-CA" smtClean="0">
                <a:solidFill>
                  <a:srgbClr val="00B050"/>
                </a:solidFill>
              </a:rPr>
              <a:t>log</a:t>
            </a:r>
            <a:r>
              <a:rPr lang="en-CA" baseline="-25000" smtClean="0">
                <a:solidFill>
                  <a:srgbClr val="00B050"/>
                </a:solidFill>
              </a:rPr>
              <a:t>2</a:t>
            </a:r>
            <a:r>
              <a:rPr lang="en-CA" smtClean="0">
                <a:solidFill>
                  <a:srgbClr val="00B050"/>
                </a:solidFill>
              </a:rPr>
              <a:t>10</a:t>
            </a:r>
            <a:r>
              <a:rPr lang="en-CA">
                <a:solidFill>
                  <a:srgbClr val="3333CC"/>
                </a:solidFill>
                <a:cs typeface="Arial" charset="0"/>
              </a:rPr>
              <a:t> </a:t>
            </a:r>
            <a:r>
              <a:rPr lang="en-CA" smtClean="0">
                <a:solidFill>
                  <a:srgbClr val="3333CC"/>
                </a:solidFill>
                <a:cs typeface="Arial" charset="0"/>
              </a:rPr>
              <a:t>┐</a:t>
            </a:r>
            <a:endParaRPr lang="en-CA" dirty="0">
              <a:solidFill>
                <a:srgbClr val="3333CC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00B050"/>
                </a:solidFill>
              </a:rPr>
              <a:t>log</a:t>
            </a:r>
            <a:r>
              <a:rPr lang="en-CA" baseline="-25000" dirty="0" smtClean="0">
                <a:solidFill>
                  <a:srgbClr val="00B050"/>
                </a:solidFill>
              </a:rPr>
              <a:t>2</a:t>
            </a:r>
            <a:r>
              <a:rPr lang="en-CA" dirty="0" smtClean="0">
                <a:solidFill>
                  <a:srgbClr val="00B050"/>
                </a:solidFill>
              </a:rPr>
              <a:t>10</a:t>
            </a:r>
            <a:r>
              <a:rPr lang="en-CA" dirty="0" smtClean="0"/>
              <a:t> is a constant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ym typeface="Symbol" pitchFamily="18" charset="2"/>
              </a:rPr>
              <a:t>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CA" baseline="-25000" dirty="0" smtClean="0">
                <a:solidFill>
                  <a:srgbClr val="FF0000"/>
                </a:solidFill>
                <a:sym typeface="Symbol" pitchFamily="18" charset="2"/>
              </a:rPr>
              <a:t>m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CA" dirty="0" smtClean="0">
                <a:solidFill>
                  <a:srgbClr val="FF0000"/>
                </a:solidFill>
              </a:rPr>
              <a:t>O(m)</a:t>
            </a:r>
          </a:p>
          <a:p>
            <a:pPr>
              <a:buFont typeface="Wingdings" pitchFamily="2" charset="2"/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FF0000"/>
                </a:solidFill>
              </a:rPr>
              <a:t>	t</a:t>
            </a:r>
            <a:r>
              <a:rPr lang="en-CA" baseline="-25000" dirty="0" smtClean="0">
                <a:solidFill>
                  <a:srgbClr val="FF0000"/>
                </a:solidFill>
              </a:rPr>
              <a:t>m </a:t>
            </a:r>
            <a:r>
              <a:rPr lang="en-CA" dirty="0" smtClean="0">
                <a:solidFill>
                  <a:srgbClr val="FF0000"/>
                </a:solidFill>
              </a:rPr>
              <a:t>= c</a:t>
            </a:r>
            <a:r>
              <a:rPr lang="en-CA" baseline="-25000" dirty="0" smtClean="0">
                <a:solidFill>
                  <a:srgbClr val="FF0000"/>
                </a:solidFill>
              </a:rPr>
              <a:t>m</a:t>
            </a:r>
            <a:r>
              <a:rPr lang="en-CA" dirty="0" smtClean="0">
                <a:solidFill>
                  <a:srgbClr val="FF0000"/>
                </a:solidFill>
              </a:rPr>
              <a:t>*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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ym typeface="Symbol" pitchFamily="18" charset="2"/>
              </a:rPr>
              <a:t> </a:t>
            </a:r>
            <a:r>
              <a:rPr lang="en-CA" dirty="0" smtClean="0">
                <a:solidFill>
                  <a:srgbClr val="FF0000"/>
                </a:solidFill>
              </a:rPr>
              <a:t>t</a:t>
            </a:r>
            <a:r>
              <a:rPr lang="en-CA" baseline="-25000" dirty="0" smtClean="0">
                <a:solidFill>
                  <a:srgbClr val="FF0000"/>
                </a:solidFill>
              </a:rPr>
              <a:t>m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l-GR" dirty="0" smtClean="0">
                <a:solidFill>
                  <a:srgbClr val="FF0000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O(m)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0D105-4E62-4648-B451-927CAACD7EC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Corollary 1</a:t>
            </a:r>
            <a:endParaRPr 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log(</a:t>
            </a:r>
            <a:r>
              <a:rPr lang="en-CA" dirty="0" err="1" smtClean="0">
                <a:solidFill>
                  <a:srgbClr val="FF0000"/>
                </a:solidFill>
              </a:rPr>
              <a:t>n</a:t>
            </a:r>
            <a:r>
              <a:rPr lang="en-CA" baseline="30000" dirty="0" err="1" smtClean="0">
                <a:solidFill>
                  <a:srgbClr val="FF0000"/>
                </a:solidFill>
              </a:rPr>
              <a:t>a</a:t>
            </a:r>
            <a:r>
              <a:rPr lang="en-CA" dirty="0" smtClean="0">
                <a:solidFill>
                  <a:srgbClr val="FF0000"/>
                </a:solidFill>
              </a:rPr>
              <a:t>) =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CA" dirty="0" smtClean="0">
                <a:solidFill>
                  <a:srgbClr val="FF0000"/>
                </a:solidFill>
              </a:rPr>
              <a:t>(log(n))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log(</a:t>
            </a:r>
            <a:r>
              <a:rPr lang="en-CA" dirty="0" err="1" smtClean="0"/>
              <a:t>n</a:t>
            </a:r>
            <a:r>
              <a:rPr lang="en-CA" baseline="30000" dirty="0" err="1" smtClean="0"/>
              <a:t>a</a:t>
            </a:r>
            <a:r>
              <a:rPr lang="en-CA" dirty="0" smtClean="0"/>
              <a:t>) = a*log(n) = </a:t>
            </a:r>
            <a:r>
              <a:rPr lang="el-GR" dirty="0" smtClean="0"/>
              <a:t>Θ</a:t>
            </a:r>
            <a:r>
              <a:rPr lang="en-CA" dirty="0" smtClean="0"/>
              <a:t>(log(n))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451AC67-5431-469B-B4E5-6F1AB93EE895}" type="slidenum">
              <a:rPr lang="en-US" altLang="en-US" sz="1200">
                <a:latin typeface="+mj-lt"/>
              </a:rPr>
              <a:pPr algn="r">
                <a:defRPr/>
              </a:pPr>
              <a:t>11</a:t>
            </a:fld>
            <a:endParaRPr lang="en-US" altLang="en-US" sz="1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Corollary 2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CA" smtClean="0"/>
              <a:t>log</a:t>
            </a:r>
            <a:r>
              <a:rPr lang="en-CA" baseline="-25000" smtClean="0"/>
              <a:t>b</a:t>
            </a:r>
            <a:r>
              <a:rPr lang="en-CA" smtClean="0"/>
              <a:t>(n) = </a:t>
            </a:r>
            <a:r>
              <a:rPr lang="el-GR" smtClean="0"/>
              <a:t>Θ</a:t>
            </a:r>
            <a:r>
              <a:rPr lang="en-CA" smtClean="0"/>
              <a:t>(log</a:t>
            </a:r>
            <a:r>
              <a:rPr lang="en-CA" baseline="-25000" smtClean="0"/>
              <a:t>a</a:t>
            </a:r>
            <a:r>
              <a:rPr lang="en-CA" smtClean="0"/>
              <a:t>(n))  for any base a&gt;1</a:t>
            </a:r>
          </a:p>
          <a:p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						 = </a:t>
            </a:r>
            <a:r>
              <a:rPr lang="el-GR" smtClean="0"/>
              <a:t>Θ</a:t>
            </a:r>
            <a:r>
              <a:rPr lang="en-CA" smtClean="0"/>
              <a:t>(log</a:t>
            </a:r>
            <a:r>
              <a:rPr lang="en-CA" baseline="-25000" smtClean="0"/>
              <a:t>a</a:t>
            </a:r>
            <a:r>
              <a:rPr lang="en-CA" smtClean="0"/>
              <a:t>(n))</a:t>
            </a:r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endParaRPr lang="en-CA" smtClean="0"/>
          </a:p>
          <a:p>
            <a:pPr>
              <a:buFont typeface="Wingdings" pitchFamily="2" charset="2"/>
              <a:buNone/>
            </a:pPr>
            <a:r>
              <a:rPr lang="en-CA" smtClean="0"/>
              <a:t>In asymptotic notations, the base of algorithms is not important, we simply write </a:t>
            </a:r>
            <a:r>
              <a:rPr lang="el-GR" smtClean="0"/>
              <a:t>Θ</a:t>
            </a:r>
            <a:r>
              <a:rPr lang="en-CA" smtClean="0"/>
              <a:t>(log(n))</a:t>
            </a:r>
          </a:p>
          <a:p>
            <a:pPr lvl="1">
              <a:buFont typeface="Wingdings" pitchFamily="2" charset="2"/>
              <a:buNone/>
            </a:pPr>
            <a:endParaRPr lang="en-CA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D072A66-E727-47A6-B52D-1E222A8D89D3}" type="slidenum">
              <a:rPr lang="en-US" altLang="en-US" sz="1200">
                <a:latin typeface="+mj-lt"/>
              </a:rPr>
              <a:pPr algn="r">
                <a:defRPr/>
              </a:pPr>
              <a:t>12</a:t>
            </a:fld>
            <a:endParaRPr lang="en-US" altLang="en-US" sz="1200" dirty="0">
              <a:latin typeface="+mj-lt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4638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657600" y="3657600"/>
            <a:ext cx="762000" cy="5334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4572000" y="4038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b="1">
                <a:solidFill>
                  <a:srgbClr val="FFC000"/>
                </a:solidFill>
              </a:rPr>
              <a:t>constant</a:t>
            </a:r>
            <a:endParaRPr lang="en-US" b="1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Rule for Sums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rgbClr val="FF0000"/>
                </a:solidFill>
              </a:rPr>
              <a:t>d(n)=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(f(n)) &amp; e(n)=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(g(n)) </a:t>
            </a: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		d(n)+e(n) = 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(f(n)+g(n))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cs typeface="Arial" charset="0"/>
              </a:rPr>
              <a:t>Same for the other asymptotic notations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/>
              <a:t>To find the order of a sum of functions, we take the sum of the orders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D7D288-D8F4-44DE-8238-66DA32755C08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Rule for Sums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t(n) = 5n</a:t>
            </a:r>
            <a:r>
              <a:rPr lang="en-CA" baseline="30000" dirty="0" smtClean="0"/>
              <a:t>3</a:t>
            </a:r>
            <a:r>
              <a:rPr lang="en-CA" dirty="0" smtClean="0"/>
              <a:t>-77n+2log</a:t>
            </a:r>
            <a:r>
              <a:rPr lang="en-CA" baseline="-25000" dirty="0" smtClean="0"/>
              <a:t>2</a:t>
            </a:r>
            <a:r>
              <a:rPr lang="en-CA" dirty="0" smtClean="0"/>
              <a:t>n</a:t>
            </a:r>
            <a:r>
              <a:rPr lang="en-CA" baseline="30000" dirty="0" smtClean="0"/>
              <a:t>2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t(n) = </a:t>
            </a:r>
            <a:r>
              <a:rPr lang="el-GR" dirty="0" smtClean="0"/>
              <a:t>Θ</a:t>
            </a:r>
            <a:r>
              <a:rPr lang="en-CA" dirty="0" smtClean="0"/>
              <a:t>(5n</a:t>
            </a:r>
            <a:r>
              <a:rPr lang="en-CA" baseline="30000" dirty="0" smtClean="0"/>
              <a:t>3</a:t>
            </a:r>
            <a:r>
              <a:rPr lang="en-CA" dirty="0" smtClean="0"/>
              <a:t>-77n) + </a:t>
            </a:r>
            <a:r>
              <a:rPr lang="el-GR" dirty="0" smtClean="0"/>
              <a:t>Θ</a:t>
            </a:r>
            <a:r>
              <a:rPr lang="en-CA" dirty="0" smtClean="0"/>
              <a:t>(2log</a:t>
            </a:r>
            <a:r>
              <a:rPr lang="en-CA" baseline="-25000" dirty="0" smtClean="0"/>
              <a:t>2</a:t>
            </a:r>
            <a:r>
              <a:rPr lang="en-CA" dirty="0" smtClean="0"/>
              <a:t>n</a:t>
            </a:r>
            <a:r>
              <a:rPr lang="en-CA" baseline="30000" dirty="0" smtClean="0"/>
              <a:t>2</a:t>
            </a:r>
            <a:r>
              <a:rPr lang="en-CA" dirty="0" smtClean="0"/>
              <a:t>) =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</a:t>
            </a: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3</a:t>
            </a:r>
            <a:r>
              <a:rPr lang="en-CA" dirty="0" smtClean="0"/>
              <a:t>) + </a:t>
            </a:r>
            <a:r>
              <a:rPr lang="el-GR" dirty="0" smtClean="0"/>
              <a:t>Θ</a:t>
            </a:r>
            <a:r>
              <a:rPr lang="en-CA" dirty="0" smtClean="0"/>
              <a:t>(log</a:t>
            </a:r>
            <a:r>
              <a:rPr lang="en-CA" baseline="-25000" dirty="0" smtClean="0"/>
              <a:t>2</a:t>
            </a:r>
            <a:r>
              <a:rPr lang="en-CA" dirty="0" smtClean="0"/>
              <a:t>n) =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</a:t>
            </a: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3</a:t>
            </a:r>
            <a:r>
              <a:rPr lang="en-CA" dirty="0" smtClean="0"/>
              <a:t> + log</a:t>
            </a:r>
            <a:r>
              <a:rPr lang="en-CA" baseline="-25000" dirty="0" smtClean="0"/>
              <a:t>2</a:t>
            </a:r>
            <a:r>
              <a:rPr lang="en-CA" dirty="0" smtClean="0"/>
              <a:t>n)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[will see later that actually t(n) = </a:t>
            </a:r>
            <a:r>
              <a:rPr lang="en-US" dirty="0" smtClean="0"/>
              <a:t>O</a:t>
            </a:r>
            <a:r>
              <a:rPr lang="en-CA" dirty="0" smtClean="0"/>
              <a:t>(n</a:t>
            </a:r>
            <a:r>
              <a:rPr lang="en-CA" baseline="30000" dirty="0" smtClean="0"/>
              <a:t>3</a:t>
            </a:r>
            <a:r>
              <a:rPr lang="en-CA" dirty="0" smtClean="0"/>
              <a:t>)]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4CF66C-B23B-4A18-AC17-BC238FEAE81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Rule for Products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rgbClr val="FF0000"/>
                </a:solidFill>
              </a:rPr>
              <a:t>d(n)=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(f(n)) &amp; e(n)=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(g(n)) </a:t>
            </a: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		d(n)*e(n) = 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(f(n)*g(n))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cs typeface="Arial" charset="0"/>
              </a:rPr>
              <a:t>Same for the other asymptotic notations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/>
              <a:t>To find the order of a product of functions, we take the product of the orders</a:t>
            </a: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CDDC21-F6A1-4431-9112-731FDEE56D6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Maximum Rule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CA" smtClean="0">
                <a:solidFill>
                  <a:srgbClr val="FF0000"/>
                </a:solidFill>
              </a:rPr>
              <a:t>d(n)=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O(f(n)) &amp; e(n)=O(g(n)) </a:t>
            </a: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d(n)+e(n) = 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O(max(f(n)+g(n)))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FF0000"/>
              </a:solidFill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z="2000" smtClean="0">
                <a:cs typeface="Arial" charset="0"/>
              </a:rPr>
              <a:t>[max is taken for large enough values of n]</a:t>
            </a:r>
          </a:p>
          <a:p>
            <a:pPr>
              <a:buFont typeface="Wingdings" pitchFamily="2" charset="2"/>
              <a:buNone/>
            </a:pPr>
            <a:endParaRPr lang="en-CA" sz="2000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z="2400" smtClean="0">
                <a:solidFill>
                  <a:schemeClr val="hlink"/>
                </a:solidFill>
                <a:cs typeface="Arial" charset="0"/>
              </a:rPr>
              <a:t>Valid for O only, not for </a:t>
            </a:r>
            <a:r>
              <a:rPr lang="el-GR" sz="2400" smtClean="0">
                <a:solidFill>
                  <a:schemeClr val="hlink"/>
                </a:solidFill>
                <a:cs typeface="Arial" charset="0"/>
              </a:rPr>
              <a:t>Θ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17F903-00FF-4617-AA71-874EB6F0B449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maximum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E424D4-A5C7-4397-B23E-2D305E02805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658710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70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Maximum Rule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CA" dirty="0" smtClean="0">
              <a:cs typeface="Arial" charset="0"/>
            </a:endParaRPr>
          </a:p>
          <a:p>
            <a:r>
              <a:rPr lang="en-CA" dirty="0" smtClean="0"/>
              <a:t>Continue Example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t(n) = 5n</a:t>
            </a:r>
            <a:r>
              <a:rPr lang="en-CA" baseline="30000" dirty="0" smtClean="0"/>
              <a:t>3</a:t>
            </a:r>
            <a:r>
              <a:rPr lang="en-CA" dirty="0" smtClean="0"/>
              <a:t>-77n+2log</a:t>
            </a:r>
            <a:r>
              <a:rPr lang="en-CA" baseline="-25000" dirty="0" smtClean="0"/>
              <a:t>2</a:t>
            </a:r>
            <a:r>
              <a:rPr lang="en-CA" dirty="0" smtClean="0"/>
              <a:t>n</a:t>
            </a:r>
            <a:r>
              <a:rPr lang="en-CA" baseline="30000" dirty="0" smtClean="0"/>
              <a:t>2 </a:t>
            </a:r>
            <a:r>
              <a:rPr lang="en-CA" dirty="0" smtClean="0"/>
              <a:t>=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</a:t>
            </a:r>
            <a:r>
              <a:rPr lang="el-GR" dirty="0" smtClean="0"/>
              <a:t>Θ</a:t>
            </a:r>
            <a:r>
              <a:rPr lang="en-CA" dirty="0" smtClean="0"/>
              <a:t>(n</a:t>
            </a:r>
            <a:r>
              <a:rPr lang="en-CA" baseline="30000" dirty="0" smtClean="0"/>
              <a:t>3</a:t>
            </a:r>
            <a:r>
              <a:rPr lang="en-CA" dirty="0" smtClean="0"/>
              <a:t>) + </a:t>
            </a:r>
            <a:r>
              <a:rPr lang="el-GR" dirty="0" smtClean="0"/>
              <a:t>Θ</a:t>
            </a:r>
            <a:r>
              <a:rPr lang="en-CA" dirty="0" smtClean="0"/>
              <a:t>(log</a:t>
            </a:r>
            <a:r>
              <a:rPr lang="en-CA" baseline="-25000" dirty="0" smtClean="0"/>
              <a:t>2</a:t>
            </a:r>
            <a:r>
              <a:rPr lang="en-CA" dirty="0" smtClean="0"/>
              <a:t>n) =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O(n</a:t>
            </a:r>
            <a:r>
              <a:rPr lang="en-CA" baseline="30000" dirty="0" smtClean="0"/>
              <a:t>3</a:t>
            </a:r>
            <a:r>
              <a:rPr lang="en-CA" dirty="0" smtClean="0"/>
              <a:t>) +</a:t>
            </a:r>
            <a:r>
              <a:rPr lang="en-CA" dirty="0" smtClean="0">
                <a:solidFill>
                  <a:srgbClr val="00B0F0"/>
                </a:solidFill>
              </a:rPr>
              <a:t> O(log</a:t>
            </a:r>
            <a:r>
              <a:rPr lang="en-CA" baseline="-25000" dirty="0" smtClean="0">
                <a:solidFill>
                  <a:srgbClr val="00B0F0"/>
                </a:solidFill>
              </a:rPr>
              <a:t>2</a:t>
            </a:r>
            <a:r>
              <a:rPr lang="en-CA" dirty="0" smtClean="0">
                <a:solidFill>
                  <a:srgbClr val="00B0F0"/>
                </a:solidFill>
              </a:rPr>
              <a:t>n) </a:t>
            </a:r>
            <a:r>
              <a:rPr lang="en-CA" dirty="0" smtClean="0"/>
              <a:t>= </a:t>
            </a:r>
            <a:r>
              <a:rPr lang="en-CA" dirty="0" smtClean="0">
                <a:solidFill>
                  <a:srgbClr val="35742A"/>
                </a:solidFill>
              </a:rPr>
              <a:t>[for n</a:t>
            </a:r>
            <a:r>
              <a:rPr lang="en-CA" dirty="0" smtClean="0">
                <a:solidFill>
                  <a:srgbClr val="35742A"/>
                </a:solidFill>
                <a:sym typeface="Symbol" pitchFamily="18" charset="2"/>
              </a:rPr>
              <a:t>2 n&gt;</a:t>
            </a:r>
            <a:r>
              <a:rPr lang="en-CA" dirty="0" smtClean="0">
                <a:solidFill>
                  <a:srgbClr val="35742A"/>
                </a:solidFill>
              </a:rPr>
              <a:t>log</a:t>
            </a:r>
            <a:r>
              <a:rPr lang="en-CA" baseline="-25000" dirty="0" smtClean="0">
                <a:solidFill>
                  <a:srgbClr val="35742A"/>
                </a:solidFill>
              </a:rPr>
              <a:t>2</a:t>
            </a:r>
            <a:r>
              <a:rPr lang="en-CA" dirty="0" smtClean="0">
                <a:solidFill>
                  <a:srgbClr val="35742A"/>
                </a:solidFill>
              </a:rPr>
              <a:t>n]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O(n</a:t>
            </a:r>
            <a:r>
              <a:rPr lang="en-CA" baseline="30000" dirty="0" smtClean="0"/>
              <a:t>3</a:t>
            </a:r>
            <a:r>
              <a:rPr lang="en-CA" dirty="0" smtClean="0"/>
              <a:t>) + </a:t>
            </a:r>
            <a:r>
              <a:rPr lang="en-CA" dirty="0" smtClean="0">
                <a:solidFill>
                  <a:srgbClr val="00B0F0"/>
                </a:solidFill>
              </a:rPr>
              <a:t>O(n)</a:t>
            </a:r>
            <a:r>
              <a:rPr lang="en-CA" dirty="0" smtClean="0"/>
              <a:t> =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= O(n</a:t>
            </a:r>
            <a:r>
              <a:rPr lang="en-CA" baseline="30000" dirty="0" smtClean="0"/>
              <a:t>3</a:t>
            </a:r>
            <a:r>
              <a:rPr lang="en-CA" dirty="0" smtClean="0"/>
              <a:t>)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925A68-162E-4127-806E-B42F88D5E599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tr-TR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Rules for constants, sums, products</a:t>
            </a:r>
          </a:p>
          <a:p>
            <a:r>
              <a:rPr lang="en-US" dirty="0" smtClean="0"/>
              <a:t>Maximum rule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More on analysis in general will follow. </a:t>
            </a:r>
            <a:r>
              <a:rPr lang="en-US" smtClean="0"/>
              <a:t>But we </a:t>
            </a:r>
            <a:r>
              <a:rPr lang="en-US" dirty="0" smtClean="0"/>
              <a:t>jump now to Analysis of iterative programs.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7"/>
          <a:stretch>
            <a:fillRect/>
          </a:stretch>
        </p:blipFill>
        <p:spPr bwMode="auto">
          <a:xfrm>
            <a:off x="1143000" y="2286000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Other </a:t>
            </a:r>
            <a:r>
              <a:rPr lang="en-CA" dirty="0" smtClean="0"/>
              <a:t>Asymptotic Notations</a:t>
            </a:r>
            <a:endParaRPr lang="en-US" dirty="0" smtClean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t(n) = </a:t>
            </a:r>
            <a:r>
              <a:rPr lang="en-CA" dirty="0" smtClean="0">
                <a:solidFill>
                  <a:srgbClr val="FF0000"/>
                </a:solidFill>
                <a:sym typeface="Symbol" pitchFamily="18" charset="2"/>
              </a:rPr>
              <a:t>O</a:t>
            </a:r>
            <a:r>
              <a:rPr lang="en-CA" dirty="0" smtClean="0">
                <a:solidFill>
                  <a:srgbClr val="3333CC"/>
                </a:solidFill>
                <a:sym typeface="Symbol" pitchFamily="18" charset="2"/>
              </a:rPr>
              <a:t>(g(n))  </a:t>
            </a:r>
            <a:r>
              <a:rPr lang="en-CA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↔  </a:t>
            </a:r>
          </a:p>
          <a:p>
            <a:pPr>
              <a:buFont typeface="Wingdings" pitchFamily="2" charset="2"/>
              <a:buNone/>
            </a:pPr>
            <a:r>
              <a:rPr lang="en-CA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cR</a:t>
            </a:r>
            <a:r>
              <a:rPr lang="en-CA" baseline="30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0</a:t>
            </a:r>
            <a:r>
              <a:rPr lang="en-CA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 n</a:t>
            </a:r>
            <a:r>
              <a:rPr lang="en-CA" baseline="-25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N, nn</a:t>
            </a:r>
            <a:r>
              <a:rPr lang="en-CA" baseline="-25000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CA" dirty="0" smtClean="0">
                <a:solidFill>
                  <a:srgbClr val="3333CC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t(n)  cg(n)</a:t>
            </a:r>
          </a:p>
          <a:p>
            <a:pPr lvl="4"/>
            <a:endParaRPr lang="en-CA" dirty="0" smtClean="0">
              <a:sym typeface="Symbol" pitchFamily="18" charset="2"/>
            </a:endParaRPr>
          </a:p>
          <a:p>
            <a:endParaRPr lang="en-CA" u="sng" dirty="0" smtClean="0">
              <a:solidFill>
                <a:srgbClr val="C00000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55BD49-F6D4-4719-B96A-0C0BB4CCADA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267200" y="3429000"/>
            <a:ext cx="6858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/>
              <a:t>t(n)</a:t>
            </a:r>
            <a:endParaRPr lang="tr-TR" sz="2000" i="1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2286000" y="5715000"/>
            <a:ext cx="533400" cy="400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n</a:t>
            </a:r>
            <a:r>
              <a:rPr lang="en-US" sz="2000" b="1" i="1" baseline="-25000">
                <a:solidFill>
                  <a:srgbClr val="FF0000"/>
                </a:solidFill>
              </a:rPr>
              <a:t>o</a:t>
            </a:r>
            <a:endParaRPr lang="tr-TR" sz="2000" b="1" i="1" baseline="-2500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409700" y="4762500"/>
            <a:ext cx="2057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4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43400"/>
            <a:ext cx="9921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cR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t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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4419600"/>
            <a:ext cx="492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rot="5400000">
            <a:off x="2324100" y="4533900"/>
            <a:ext cx="2057400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10" descr="Empty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83238"/>
            <a:ext cx="38100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3124200" y="5410200"/>
            <a:ext cx="533400" cy="400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solidFill>
                  <a:srgbClr val="FF0000"/>
                </a:solidFill>
              </a:rPr>
              <a:t>n</a:t>
            </a:r>
            <a:r>
              <a:rPr lang="en-US" sz="2000" b="1" i="1" baseline="-25000">
                <a:solidFill>
                  <a:srgbClr val="FF0000"/>
                </a:solidFill>
              </a:rPr>
              <a:t>o</a:t>
            </a:r>
            <a:endParaRPr lang="tr-TR" sz="2000" b="1" i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  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t(n)=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c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			 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1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g(n)f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c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2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g(n)</a:t>
            </a: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95600"/>
            <a:ext cx="38100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cR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&lt;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cR</a:t>
            </a:r>
            <a:r>
              <a:rPr lang="en-CA" baseline="30000" smtClean="0">
                <a:solidFill>
                  <a:srgbClr val="3333CC"/>
                </a:solidFill>
                <a:sym typeface="Symbol" pitchFamily="18" charset="2"/>
              </a:rPr>
              <a:t>&gt;0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,n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N,nn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0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: f</a:t>
            </a:r>
            <a:r>
              <a:rPr lang="en-CA" baseline="-25000" smtClean="0">
                <a:solidFill>
                  <a:srgbClr val="3333CC"/>
                </a:solidFill>
                <a:sym typeface="Symbol" pitchFamily="18" charset="2"/>
              </a:rPr>
              <a:t>n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&gt;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cg(n)</a:t>
            </a:r>
          </a:p>
          <a:p>
            <a:pPr>
              <a:buFont typeface="Wingdings" pitchFamily="2" charset="2"/>
              <a:buNone/>
            </a:pPr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Equivalently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C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l-GR" smtClean="0">
                <a:solidFill>
                  <a:srgbClr val="C00000"/>
                </a:solidFill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f(n)=</a:t>
            </a:r>
            <a:r>
              <a:rPr lang="el-GR" smtClean="0">
                <a:solidFill>
                  <a:srgbClr val="CC0000"/>
                </a:solidFill>
                <a:cs typeface="Arial" charset="0"/>
                <a:sym typeface="Symbol" pitchFamily="18" charset="2"/>
              </a:rPr>
              <a:t>ω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 f(n)=</a:t>
            </a:r>
            <a:r>
              <a:rPr lang="en-CA" smtClean="0">
                <a:solidFill>
                  <a:srgbClr val="C00000"/>
                </a:solidFill>
                <a:sym typeface="Symbol" pitchFamily="18" charset="2"/>
              </a:rPr>
              <a:t>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 &amp; f(n)</a:t>
            </a:r>
            <a:r>
              <a:rPr lang="el-GR" smtClean="0">
                <a:solidFill>
                  <a:srgbClr val="C00000"/>
                </a:solidFill>
                <a:sym typeface="Symbol" pitchFamily="18" charset="2"/>
              </a:rPr>
              <a:t>Θ</a:t>
            </a:r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(g(n))</a:t>
            </a:r>
          </a:p>
          <a:p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endParaRPr lang="en-CA" smtClean="0">
              <a:solidFill>
                <a:srgbClr val="3333CC"/>
              </a:solidFill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Other Asymptotic Notations</a:t>
            </a:r>
            <a:endParaRPr lang="tr-T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smtClean="0">
                <a:solidFill>
                  <a:srgbClr val="3333CC"/>
                </a:solidFill>
                <a:sym typeface="Symbol" pitchFamily="18" charset="2"/>
              </a:rPr>
              <a:t>Analogy with numbers</a:t>
            </a:r>
          </a:p>
          <a:p>
            <a:pPr>
              <a:buFont typeface="Wingdings" pitchFamily="2" charset="2"/>
              <a:buNone/>
            </a:pPr>
            <a:endParaRPr lang="tr-TR" smtClean="0">
              <a:solidFill>
                <a:srgbClr val="3333CC"/>
              </a:solidFill>
              <a:sym typeface="Symbol" pitchFamily="18" charset="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6553200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tr-TR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Rules for constants, sums, products</a:t>
            </a:r>
          </a:p>
          <a:p>
            <a:r>
              <a:rPr lang="en-US" dirty="0" smtClean="0"/>
              <a:t>Maximum rule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Rule for Constants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>
                <a:solidFill>
                  <a:srgbClr val="FF0000"/>
                </a:solidFill>
              </a:rPr>
              <a:t>d(n)=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(f(n)) </a:t>
            </a: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CA" b="1" smtClean="0">
                <a:solidFill>
                  <a:srgbClr val="00B050"/>
                </a:solidFill>
                <a:cs typeface="Arial" charset="0"/>
                <a:sym typeface="Wingdings" pitchFamily="2" charset="2"/>
              </a:rPr>
              <a:t>a</a:t>
            </a:r>
            <a:r>
              <a:rPr lang="en-CA" smtClean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d(n)=</a:t>
            </a:r>
            <a:r>
              <a:rPr lang="el-GR" smtClean="0">
                <a:solidFill>
                  <a:srgbClr val="FF0000"/>
                </a:solidFill>
                <a:cs typeface="Arial" charset="0"/>
              </a:rPr>
              <a:t> Θ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(f(n)) for any </a:t>
            </a:r>
            <a:r>
              <a:rPr lang="en-CA" smtClean="0">
                <a:solidFill>
                  <a:srgbClr val="00B050"/>
                </a:solidFill>
                <a:cs typeface="Arial" charset="0"/>
              </a:rPr>
              <a:t>positive</a:t>
            </a:r>
            <a:r>
              <a:rPr lang="en-CA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CA" smtClean="0">
                <a:solidFill>
                  <a:srgbClr val="00B050"/>
                </a:solidFill>
                <a:cs typeface="Arial" charset="0"/>
              </a:rPr>
              <a:t>constant a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cs typeface="Arial" charset="0"/>
              </a:rPr>
              <a:t>Same for O</a:t>
            </a:r>
          </a:p>
          <a:p>
            <a:pPr>
              <a:buFont typeface="Wingdings" pitchFamily="2" charset="2"/>
              <a:buNone/>
            </a:pPr>
            <a:endParaRPr lang="en-CA" smtClean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CA" smtClean="0">
                <a:cs typeface="Arial" charset="0"/>
              </a:rPr>
              <a:t>Constants are not important when determining order of functions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4D6EBC-B656-4B5E-B76C-D908ED8E8F6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Recall: Russian multiplication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0725"/>
          </a:xfrm>
        </p:spPr>
        <p:txBody>
          <a:bodyPr/>
          <a:lstStyle/>
          <a:p>
            <a:r>
              <a:rPr lang="en-CA" dirty="0" smtClean="0"/>
              <a:t>Worst case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┌</a:t>
            </a:r>
            <a:r>
              <a:rPr lang="en-CA" dirty="0" smtClean="0"/>
              <a:t>log</a:t>
            </a:r>
            <a:r>
              <a:rPr lang="en-CA" baseline="-25000" dirty="0" smtClean="0"/>
              <a:t>2</a:t>
            </a:r>
            <a:r>
              <a:rPr lang="en-CA" dirty="0" smtClean="0"/>
              <a:t>x</a:t>
            </a:r>
            <a:r>
              <a:rPr lang="en-CA" dirty="0" smtClean="0">
                <a:solidFill>
                  <a:srgbClr val="3333CC"/>
                </a:solidFill>
                <a:cs typeface="Arial" charset="0"/>
              </a:rPr>
              <a:t>┐</a:t>
            </a:r>
            <a:r>
              <a:rPr lang="en-CA" dirty="0" smtClean="0"/>
              <a:t> [divisions by 2, multiplications by 2,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			additions]</a:t>
            </a:r>
          </a:p>
          <a:p>
            <a:pPr>
              <a:buFont typeface="Wingdings" pitchFamily="2" charset="2"/>
              <a:buNone/>
            </a:pPr>
            <a:endParaRPr lang="en-CA" dirty="0" smtClean="0"/>
          </a:p>
          <a:p>
            <a:pPr>
              <a:buFont typeface="Wingdings" pitchFamily="2" charset="2"/>
              <a:buNone/>
            </a:pPr>
            <a:r>
              <a:rPr lang="en-CA" dirty="0" smtClean="0"/>
              <a:t>	 x &lt; 10</a:t>
            </a:r>
            <a:r>
              <a:rPr lang="en-CA" baseline="30000" dirty="0" smtClean="0"/>
              <a:t>m</a:t>
            </a:r>
            <a:r>
              <a:rPr lang="en-CA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CA" dirty="0" smtClean="0"/>
              <a:t>	 log</a:t>
            </a:r>
            <a:r>
              <a:rPr lang="en-CA" baseline="-25000" dirty="0" smtClean="0"/>
              <a:t>2</a:t>
            </a:r>
            <a:r>
              <a:rPr lang="en-CA" dirty="0" smtClean="0"/>
              <a:t>x &lt; log</a:t>
            </a:r>
            <a:r>
              <a:rPr lang="en-CA" baseline="-25000" dirty="0" smtClean="0"/>
              <a:t>2</a:t>
            </a:r>
            <a:r>
              <a:rPr lang="en-CA" dirty="0" smtClean="0"/>
              <a:t>(10</a:t>
            </a:r>
            <a:r>
              <a:rPr lang="en-CA" baseline="30000" dirty="0" smtClean="0"/>
              <a:t>m</a:t>
            </a:r>
            <a:r>
              <a:rPr lang="en-CA" dirty="0" smtClean="0"/>
              <a:t>) = m*log</a:t>
            </a:r>
            <a:r>
              <a:rPr lang="en-CA" baseline="-25000" dirty="0" smtClean="0"/>
              <a:t>2</a:t>
            </a:r>
            <a:r>
              <a:rPr lang="en-CA" dirty="0" smtClean="0"/>
              <a:t>10</a:t>
            </a:r>
          </a:p>
          <a:p>
            <a:pPr>
              <a:buFont typeface="Wingdings" pitchFamily="2" charset="2"/>
              <a:buNone/>
            </a:pPr>
            <a:endParaRPr lang="en-CA" dirty="0" smtClean="0">
              <a:solidFill>
                <a:srgbClr val="00B05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CA" dirty="0" smtClean="0"/>
              <a:t>	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A284CA-D98B-4E45-B5D4-4633D825C00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3269</TotalTime>
  <Words>499</Words>
  <Application>Microsoft Office PowerPoint</Application>
  <PresentationFormat>On-screen Show (4:3)</PresentationFormat>
  <Paragraphs>125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Lecture 5c Algorithm Analysis 3</vt:lpstr>
      <vt:lpstr>Recall: Other Asymptotic Notations</vt:lpstr>
      <vt:lpstr>Other Asymptotic Notations</vt:lpstr>
      <vt:lpstr>Other Asymptotic Notations</vt:lpstr>
      <vt:lpstr>Other Asymptotic Notations</vt:lpstr>
      <vt:lpstr>Other Asymptotic Notations</vt:lpstr>
      <vt:lpstr>Summary</vt:lpstr>
      <vt:lpstr>Rule for Constants</vt:lpstr>
      <vt:lpstr>Recall: Russian multiplication</vt:lpstr>
      <vt:lpstr>Recall: Russian multiplication</vt:lpstr>
      <vt:lpstr>Corollary 1</vt:lpstr>
      <vt:lpstr>Corollary 2</vt:lpstr>
      <vt:lpstr>Rule for Sums</vt:lpstr>
      <vt:lpstr>Rule for Sums</vt:lpstr>
      <vt:lpstr>Rule for Products</vt:lpstr>
      <vt:lpstr>Maximum Rule</vt:lpstr>
      <vt:lpstr>Proof of maximum rule</vt:lpstr>
      <vt:lpstr>Maximum Rule</vt:lpstr>
      <vt:lpstr>Summary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</cp:lastModifiedBy>
  <cp:revision>190</cp:revision>
  <dcterms:created xsi:type="dcterms:W3CDTF">2004-05-04T15:13:55Z</dcterms:created>
  <dcterms:modified xsi:type="dcterms:W3CDTF">2013-03-18T19:22:23Z</dcterms:modified>
</cp:coreProperties>
</file>