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8"/>
  </p:notesMasterIdLst>
  <p:handoutMasterIdLst>
    <p:handoutMasterId r:id="rId39"/>
  </p:handoutMasterIdLst>
  <p:sldIdLst>
    <p:sldId id="298" r:id="rId2"/>
    <p:sldId id="431" r:id="rId3"/>
    <p:sldId id="386" r:id="rId4"/>
    <p:sldId id="426" r:id="rId5"/>
    <p:sldId id="421" r:id="rId6"/>
    <p:sldId id="422" r:id="rId7"/>
    <p:sldId id="423" r:id="rId8"/>
    <p:sldId id="424" r:id="rId9"/>
    <p:sldId id="371" r:id="rId10"/>
    <p:sldId id="374" r:id="rId11"/>
    <p:sldId id="379" r:id="rId12"/>
    <p:sldId id="380" r:id="rId13"/>
    <p:sldId id="375" r:id="rId14"/>
    <p:sldId id="407" r:id="rId15"/>
    <p:sldId id="406" r:id="rId16"/>
    <p:sldId id="427" r:id="rId17"/>
    <p:sldId id="376" r:id="rId18"/>
    <p:sldId id="408" r:id="rId19"/>
    <p:sldId id="414" r:id="rId20"/>
    <p:sldId id="409" r:id="rId21"/>
    <p:sldId id="433" r:id="rId22"/>
    <p:sldId id="388" r:id="rId23"/>
    <p:sldId id="389" r:id="rId24"/>
    <p:sldId id="425" r:id="rId25"/>
    <p:sldId id="434" r:id="rId26"/>
    <p:sldId id="391" r:id="rId27"/>
    <p:sldId id="410" r:id="rId28"/>
    <p:sldId id="392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13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0F9E95-FAFF-451C-B3FB-5B094BC58F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3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fld id="{73D758DC-CF1D-44AE-81A7-4659C51CF1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8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C26ADD-AFA9-4C1E-9055-1652023557C4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B339E8-D6FD-4CCF-B132-D773565380C4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513C5B-8B21-431A-AC49-0385EB62F783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AB2B91-611C-4794-8256-A1B32861C93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27277E-CE9C-4B40-9E7D-87AED8D55A0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1154B9-82BF-49E2-A4F3-B3089968E563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A629B9-3D4C-4BEB-80A5-34AC3D3719DA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F89C97-E161-4414-AF0E-D7ECB332F2EC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C26ADD-AFA9-4C1E-9055-1652023557C4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4A16-F83E-4D46-B945-F40E0A514A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16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592D-E5E7-429A-9C47-F2E57057F7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5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5E7E4-3F95-4432-BBA8-96C4E1677D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372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9D48-73CE-4D23-B0D8-7258696782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49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679A-EE49-4543-BA05-13C2BC4959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9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EA494-2B0A-4D58-8C2B-B4E7274985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0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5CE8-738A-4702-A653-3A9C9C74B6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83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A17DA-EFB0-4742-BAC6-419FEC0FCC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90EE6-381F-482E-AF03-B0BEDF54E3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36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BCB6-2142-4802-8F4C-A2A539C182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30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90F7-8562-482D-B9AE-5CAD1F476E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32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0E289-027E-4B24-9C04-34EAA5CBC9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567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4744F157-38D6-44F2-BF37-7247C9BFEC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714500"/>
            <a:ext cx="79279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5d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Analyzing Non-Recursive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685800"/>
          </a:xfrm>
        </p:spPr>
        <p:txBody>
          <a:bodyPr/>
          <a:lstStyle/>
          <a:p>
            <a:r>
              <a:rPr lang="en-US" smtClean="0"/>
              <a:t>Example 1: Element uniqueness problem</a:t>
            </a:r>
          </a:p>
        </p:txBody>
      </p:sp>
      <p:pic>
        <p:nvPicPr>
          <p:cNvPr id="11267" name="Picture 4" descr="2_3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874" y="1905000"/>
            <a:ext cx="8582526" cy="3429000"/>
          </a:xfr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Element uniqueness problem</a:t>
            </a:r>
          </a:p>
        </p:txBody>
      </p:sp>
      <p:pic>
        <p:nvPicPr>
          <p:cNvPr id="12291" name="Content Placeholder 5" descr="scan0002.jpg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6451" r="4253"/>
          <a:stretch>
            <a:fillRect/>
          </a:stretch>
        </p:blipFill>
        <p:spPr>
          <a:xfrm>
            <a:off x="152400" y="1600200"/>
            <a:ext cx="8894763" cy="47767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9C5760-E4F8-4C2B-ADEC-7543D79B91E5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819400" y="2438400"/>
            <a:ext cx="5410200" cy="289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Line 7"/>
          <p:cNvSpPr>
            <a:spLocks noChangeShapeType="1"/>
          </p:cNvSpPr>
          <p:nvPr/>
        </p:nvSpPr>
        <p:spPr bwMode="auto">
          <a:xfrm flipH="1">
            <a:off x="4876800" y="4419600"/>
            <a:ext cx="1371600" cy="19050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733800" y="6248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Precise formula</a:t>
            </a:r>
            <a:endParaRPr lang="tr-TR">
              <a:solidFill>
                <a:schemeClr val="accent2"/>
              </a:solidFill>
            </a:endParaRP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6858000" y="6248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Order</a:t>
            </a:r>
            <a:endParaRPr lang="tr-TR">
              <a:solidFill>
                <a:schemeClr val="accent2"/>
              </a:solidFill>
            </a:endParaRP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1219200" y="23622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Box 10"/>
          <p:cNvSpPr txBox="1">
            <a:spLocks noChangeArrowheads="1"/>
          </p:cNvSpPr>
          <p:nvPr/>
        </p:nvSpPr>
        <p:spPr bwMode="auto">
          <a:xfrm>
            <a:off x="5410200" y="1143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</a:rPr>
              <a:t>c - comparisons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5257800"/>
            <a:ext cx="1943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Line 8"/>
          <p:cNvSpPr>
            <a:spLocks noChangeShapeType="1"/>
          </p:cNvSpPr>
          <p:nvPr/>
        </p:nvSpPr>
        <p:spPr bwMode="auto">
          <a:xfrm flipH="1">
            <a:off x="7315200" y="4267200"/>
            <a:ext cx="838200" cy="20574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1: Element uniqueness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411B06-FFBC-4E0E-AA9E-D1AC6341FEAF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3316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30725"/>
          </a:xfrm>
        </p:spPr>
        <p:txBody>
          <a:bodyPr/>
          <a:lstStyle/>
          <a:p>
            <a:r>
              <a:rPr lang="en-CA" smtClean="0"/>
              <a:t>c</a:t>
            </a:r>
            <a:r>
              <a:rPr lang="en-CA" i="1" baseline="-25000" smtClean="0"/>
              <a:t>best</a:t>
            </a:r>
            <a:r>
              <a:rPr lang="en-CA" smtClean="0"/>
              <a:t>(n) = 1</a:t>
            </a:r>
            <a:endParaRPr lang="en-US" smtClean="0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914400" y="25146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Matrix multiplication</a:t>
            </a:r>
          </a:p>
        </p:txBody>
      </p:sp>
      <p:pic>
        <p:nvPicPr>
          <p:cNvPr id="14339" name="Picture 4" descr="2_3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853" y="1295400"/>
            <a:ext cx="8755747" cy="3429000"/>
          </a:xfr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505200" y="3733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Matrix multiplication</a:t>
            </a:r>
          </a:p>
        </p:txBody>
      </p:sp>
      <p:pic>
        <p:nvPicPr>
          <p:cNvPr id="15363" name="Picture 4" descr="2_3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305800" cy="3252788"/>
          </a:xfr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505200" y="3733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29718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5410200" y="481171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</a:rPr>
              <a:t>m - multiplications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2: Matrix multiplication</a:t>
            </a:r>
          </a:p>
        </p:txBody>
      </p:sp>
      <p:pic>
        <p:nvPicPr>
          <p:cNvPr id="16387" name="Picture 4" descr="2_3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305800" cy="3252788"/>
          </a:xfr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3505200" y="3733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629400" y="2492375"/>
            <a:ext cx="2895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endParaRPr lang="en-CA" b="1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r>
              <a:rPr lang="en-CA" b="1">
                <a:solidFill>
                  <a:srgbClr val="00B050"/>
                </a:solidFill>
              </a:rPr>
              <a:t>1</a:t>
            </a: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r>
              <a:rPr lang="en-CA" b="1">
                <a:solidFill>
                  <a:srgbClr val="00B050"/>
                </a:solidFill>
              </a:rPr>
              <a:t>Θ(n</a:t>
            </a:r>
            <a:r>
              <a:rPr lang="en-CA" b="1" baseline="30000">
                <a:solidFill>
                  <a:srgbClr val="00B050"/>
                </a:solidFill>
              </a:rPr>
              <a:t>3</a:t>
            </a:r>
            <a:r>
              <a:rPr lang="en-CA" b="1">
                <a:solidFill>
                  <a:srgbClr val="00B050"/>
                </a:solidFill>
              </a:rPr>
              <a:t>)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096000" y="5105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Simplified analysis </a:t>
            </a:r>
            <a:r>
              <a:rPr lang="en-US" b="1" dirty="0">
                <a:solidFill>
                  <a:schemeClr val="accent2"/>
                </a:solidFill>
              </a:rPr>
              <a:t>– finding the order only</a:t>
            </a:r>
            <a:endParaRPr lang="tr-TR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Simplified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2F49A-F8CD-4B6F-9BB6-EBF02EEB37C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094663" cy="1600200"/>
          </a:xfrm>
          <a:noFill/>
        </p:spPr>
      </p:pic>
      <p:pic>
        <p:nvPicPr>
          <p:cNvPr id="17413" name="Picture 5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88250" cy="685800"/>
          </a:xfrm>
        </p:spPr>
        <p:txBody>
          <a:bodyPr/>
          <a:lstStyle/>
          <a:p>
            <a:r>
              <a:rPr lang="en-US" smtClean="0"/>
              <a:t>Example 3:  Gaussian elimination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67688" cy="490537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/>
              <a:t>Algorithm</a:t>
            </a:r>
            <a:r>
              <a:rPr lang="en-US" i="1" dirty="0" smtClean="0"/>
              <a:t> </a:t>
            </a:r>
            <a:r>
              <a:rPr lang="en-US" i="1" dirty="0" err="1" smtClean="0"/>
              <a:t>GaussianElimination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[0..</a:t>
            </a:r>
            <a:r>
              <a:rPr lang="en-US" i="1" dirty="0" smtClean="0"/>
              <a:t>n</a:t>
            </a:r>
            <a:r>
              <a:rPr lang="en-US" dirty="0" smtClean="0"/>
              <a:t>-1,0..</a:t>
            </a:r>
            <a:r>
              <a:rPr lang="en-US" i="1" dirty="0" smtClean="0"/>
              <a:t>n</a:t>
            </a:r>
            <a:r>
              <a:rPr lang="en-US" dirty="0" smtClean="0"/>
              <a:t>])</a:t>
            </a:r>
          </a:p>
          <a:p>
            <a:pPr marL="0" indent="0">
              <a:buFont typeface="Monotype Sorts"/>
              <a:buNone/>
            </a:pPr>
            <a:r>
              <a:rPr lang="en-US" dirty="0" smtClean="0"/>
              <a:t>//Implements Gaussian elimination of an </a:t>
            </a:r>
            <a:r>
              <a:rPr lang="en-US" i="1" dirty="0" smtClean="0"/>
              <a:t>n-</a:t>
            </a:r>
            <a:r>
              <a:rPr lang="en-US" dirty="0" smtClean="0"/>
              <a:t>by</a:t>
            </a:r>
            <a:r>
              <a:rPr lang="en-US" i="1" dirty="0" smtClean="0"/>
              <a:t>-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 matrix </a:t>
            </a:r>
            <a:r>
              <a:rPr lang="en-US" i="1" dirty="0" smtClean="0"/>
              <a:t>A</a:t>
            </a:r>
          </a:p>
          <a:p>
            <a:pPr marL="0" indent="0">
              <a:buFont typeface="Monotype Sorts"/>
              <a:buNone/>
            </a:pPr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sym typeface="Symbol" pitchFamily="18" charset="2"/>
              </a:rPr>
              <a:t>0 to </a:t>
            </a:r>
            <a:r>
              <a:rPr lang="en-US" i="1" dirty="0" smtClean="0">
                <a:sym typeface="Symbol" pitchFamily="18" charset="2"/>
              </a:rPr>
              <a:t>n </a:t>
            </a:r>
            <a:r>
              <a:rPr lang="en-US" dirty="0" smtClean="0"/>
              <a:t>-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2 do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 </a:t>
            </a:r>
            <a:r>
              <a:rPr lang="en-US" dirty="0" smtClean="0"/>
              <a:t>for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+ 1</a:t>
            </a:r>
            <a:r>
              <a:rPr lang="en-US" dirty="0" smtClean="0">
                <a:sym typeface="Symbol" pitchFamily="18" charset="2"/>
              </a:rPr>
              <a:t> to </a:t>
            </a:r>
            <a:r>
              <a:rPr lang="en-US" i="1" dirty="0" smtClean="0">
                <a:sym typeface="Symbol" pitchFamily="18" charset="2"/>
              </a:rPr>
              <a:t>n </a:t>
            </a:r>
            <a:r>
              <a:rPr lang="en-US" dirty="0" smtClean="0"/>
              <a:t>- </a:t>
            </a:r>
            <a:r>
              <a:rPr lang="en-US" dirty="0" smtClean="0">
                <a:sym typeface="Symbol" pitchFamily="18" charset="2"/>
              </a:rPr>
              <a:t>1 do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       </a:t>
            </a:r>
            <a:r>
              <a:rPr lang="en-US" dirty="0" smtClean="0"/>
              <a:t>for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i="1" dirty="0" err="1" smtClean="0"/>
              <a:t>i</a:t>
            </a:r>
            <a:r>
              <a:rPr lang="en-US" dirty="0" smtClean="0">
                <a:sym typeface="Symbol" pitchFamily="18" charset="2"/>
              </a:rPr>
              <a:t> to </a:t>
            </a:r>
            <a:r>
              <a:rPr lang="en-US" i="1" dirty="0" smtClean="0"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do</a:t>
            </a:r>
          </a:p>
          <a:p>
            <a:pPr marL="0" indent="0">
              <a:buFont typeface="Monotype Sorts"/>
              <a:buNone/>
            </a:pPr>
            <a:r>
              <a:rPr lang="en-US" dirty="0" smtClean="0">
                <a:sym typeface="Symbol" pitchFamily="18" charset="2"/>
              </a:rPr>
              <a:t>                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[</a:t>
            </a:r>
            <a:r>
              <a:rPr lang="en-US" i="1" dirty="0" err="1" smtClean="0">
                <a:sym typeface="Symbol" pitchFamily="18" charset="2"/>
              </a:rPr>
              <a:t>j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i="1" dirty="0" err="1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] </a:t>
            </a:r>
            <a:r>
              <a:rPr lang="en-US" i="1" dirty="0" smtClean="0">
                <a:sym typeface="Symbol" pitchFamily="18" charset="2"/>
              </a:rPr>
              <a:t> A</a:t>
            </a:r>
            <a:r>
              <a:rPr lang="en-US" dirty="0" smtClean="0">
                <a:sym typeface="Symbol" pitchFamily="18" charset="2"/>
              </a:rPr>
              <a:t>[</a:t>
            </a:r>
            <a:r>
              <a:rPr lang="en-US" i="1" dirty="0" err="1" smtClean="0">
                <a:sym typeface="Symbol" pitchFamily="18" charset="2"/>
              </a:rPr>
              <a:t>j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i="1" dirty="0" err="1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] </a:t>
            </a:r>
            <a:r>
              <a:rPr lang="en-US" dirty="0" smtClean="0"/>
              <a:t>-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] </a:t>
            </a:r>
            <a:r>
              <a:rPr lang="en-US" dirty="0" smtClean="0">
                <a:sym typeface="Symbol" pitchFamily="18" charset="2"/>
              </a:rPr>
              <a:t></a:t>
            </a:r>
            <a:r>
              <a:rPr lang="en-US" dirty="0" smtClean="0"/>
              <a:t> 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[</a:t>
            </a:r>
            <a:r>
              <a:rPr lang="en-US" i="1" dirty="0" err="1" smtClean="0">
                <a:sym typeface="Symbol" pitchFamily="18" charset="2"/>
              </a:rPr>
              <a:t>j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i="1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] /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Font typeface="Monotype Sorts"/>
              <a:buNone/>
            </a:pPr>
            <a:endParaRPr lang="en-US" dirty="0" smtClean="0"/>
          </a:p>
          <a:p>
            <a:pPr marL="0" indent="0">
              <a:buFont typeface="Monotype Sorts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88250" cy="685800"/>
          </a:xfrm>
        </p:spPr>
        <p:txBody>
          <a:bodyPr/>
          <a:lstStyle/>
          <a:p>
            <a:r>
              <a:rPr lang="en-US" smtClean="0"/>
              <a:t>Example 3:  Gaussian elimination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67688" cy="490537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smtClean="0"/>
              <a:t>Algorithm</a:t>
            </a:r>
            <a:r>
              <a:rPr lang="en-US" i="1" smtClean="0"/>
              <a:t> GaussianElimination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smtClean="0"/>
              <a:t>[0..</a:t>
            </a:r>
            <a:r>
              <a:rPr lang="en-US" i="1" smtClean="0"/>
              <a:t>n</a:t>
            </a:r>
            <a:r>
              <a:rPr lang="en-US" smtClean="0"/>
              <a:t>-1,0..</a:t>
            </a:r>
            <a:r>
              <a:rPr lang="en-US" i="1" smtClean="0"/>
              <a:t>n</a:t>
            </a:r>
            <a:r>
              <a:rPr lang="en-US" smtClean="0"/>
              <a:t>])</a:t>
            </a:r>
          </a:p>
          <a:p>
            <a:pPr marL="0" indent="0">
              <a:buFont typeface="Monotype Sorts"/>
              <a:buNone/>
            </a:pPr>
            <a:r>
              <a:rPr lang="en-US" smtClean="0"/>
              <a:t>//Implements Gaussian elimination of an </a:t>
            </a:r>
            <a:r>
              <a:rPr lang="en-US" i="1" smtClean="0"/>
              <a:t>n-</a:t>
            </a:r>
            <a:r>
              <a:rPr lang="en-US" smtClean="0"/>
              <a:t>by</a:t>
            </a:r>
            <a:r>
              <a:rPr lang="en-US" i="1" smtClean="0"/>
              <a:t>-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+1) matrix </a:t>
            </a:r>
            <a:r>
              <a:rPr lang="en-US" i="1" smtClean="0"/>
              <a:t>A</a:t>
            </a:r>
          </a:p>
          <a:p>
            <a:pPr marL="0" indent="0">
              <a:buFont typeface="Monotype Sorts"/>
              <a:buNone/>
            </a:pPr>
            <a:r>
              <a:rPr lang="en-US" smtClean="0"/>
              <a:t>for </a:t>
            </a:r>
            <a:r>
              <a:rPr lang="en-US" i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0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/>
              <a:t>-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2 do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</a:t>
            </a:r>
            <a:r>
              <a:rPr lang="en-US" smtClean="0"/>
              <a:t>for </a:t>
            </a:r>
            <a:r>
              <a:rPr lang="en-US" i="1" smtClean="0"/>
              <a:t>j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i="1" smtClean="0"/>
              <a:t>i </a:t>
            </a:r>
            <a:r>
              <a:rPr lang="en-US" smtClean="0"/>
              <a:t>+ 1</a:t>
            </a:r>
            <a:r>
              <a:rPr lang="en-US" smtClean="0">
                <a:sym typeface="Symbol" pitchFamily="18" charset="2"/>
              </a:rPr>
              <a:t>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/>
              <a:t>- </a:t>
            </a:r>
            <a:r>
              <a:rPr lang="en-US" smtClean="0">
                <a:sym typeface="Symbol" pitchFamily="18" charset="2"/>
              </a:rPr>
              <a:t>1 do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      </a:t>
            </a:r>
            <a:r>
              <a:rPr lang="en-US" smtClean="0"/>
              <a:t>for </a:t>
            </a:r>
            <a:r>
              <a:rPr lang="en-US" i="1" smtClean="0"/>
              <a:t>k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i="1" smtClean="0"/>
              <a:t>i</a:t>
            </a:r>
            <a:r>
              <a:rPr lang="en-US" smtClean="0">
                <a:sym typeface="Symbol" pitchFamily="18" charset="2"/>
              </a:rPr>
              <a:t>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>
                <a:sym typeface="Symbol" pitchFamily="18" charset="2"/>
              </a:rPr>
              <a:t>do</a:t>
            </a:r>
          </a:p>
          <a:p>
            <a:pPr marL="0" indent="0">
              <a:buFont typeface="Monotype Sorts"/>
              <a:buNone/>
            </a:pPr>
            <a:r>
              <a:rPr lang="en-US" smtClean="0">
                <a:sym typeface="Symbol" pitchFamily="18" charset="2"/>
              </a:rPr>
              <a:t>                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] </a:t>
            </a:r>
            <a:r>
              <a:rPr lang="en-US" i="1" smtClean="0">
                <a:sym typeface="Symbol" pitchFamily="18" charset="2"/>
              </a:rPr>
              <a:t> 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] </a:t>
            </a:r>
            <a:r>
              <a:rPr lang="en-US" smtClean="0"/>
              <a:t>-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/>
              <a:t>A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,</a:t>
            </a:r>
            <a:r>
              <a:rPr lang="en-US" i="1" smtClean="0"/>
              <a:t>k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</a:t>
            </a:r>
            <a:r>
              <a:rPr lang="en-US" smtClean="0"/>
              <a:t>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] / </a:t>
            </a:r>
            <a:r>
              <a:rPr lang="en-US" i="1" smtClean="0"/>
              <a:t>A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,</a:t>
            </a:r>
            <a:r>
              <a:rPr lang="en-US" i="1" smtClean="0"/>
              <a:t>i</a:t>
            </a:r>
            <a:r>
              <a:rPr lang="en-US" smtClean="0"/>
              <a:t>]</a:t>
            </a:r>
          </a:p>
          <a:p>
            <a:pPr marL="0" indent="0">
              <a:buFont typeface="Monotype Sorts"/>
              <a:buNone/>
            </a:pPr>
            <a:endParaRPr lang="en-US" smtClean="0"/>
          </a:p>
          <a:p>
            <a:pPr marL="0" indent="0">
              <a:buFont typeface="Monotype Sorts"/>
              <a:buNone/>
            </a:pPr>
            <a:endParaRPr 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45164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5029200" y="5105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B050"/>
                </a:solidFill>
              </a:rPr>
              <a:t>m – multiplications and </a:t>
            </a:r>
            <a:r>
              <a:rPr lang="en-US" dirty="0" smtClean="0">
                <a:solidFill>
                  <a:srgbClr val="00B050"/>
                </a:solidFill>
              </a:rPr>
              <a:t>divisions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/>
          <a:stretch>
            <a:fillRect/>
          </a:stretch>
        </p:blipFill>
        <p:spPr bwMode="auto">
          <a:xfrm>
            <a:off x="457200" y="304800"/>
            <a:ext cx="8077200" cy="640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1700" y="5334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tr-T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Rules re types of program statements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dirty="0">
                <a:ea typeface="+mn-ea"/>
                <a:cs typeface="+mn-cs"/>
              </a:rPr>
              <a:t>Typical plan for analysis of non-recursive programs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2" indent="-342900"/>
            <a:r>
              <a:rPr lang="en-US" dirty="0"/>
              <a:t>Analysis of recursive programs – later in topic Recurrence Relations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497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88250" cy="685800"/>
          </a:xfrm>
        </p:spPr>
        <p:txBody>
          <a:bodyPr/>
          <a:lstStyle/>
          <a:p>
            <a:r>
              <a:rPr lang="en-US" smtClean="0"/>
              <a:t>Example 3:  Gaussian elimination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167688" cy="490537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smtClean="0"/>
              <a:t>Algorithm</a:t>
            </a:r>
            <a:r>
              <a:rPr lang="en-US" i="1" smtClean="0"/>
              <a:t> GaussianElimination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smtClean="0"/>
              <a:t>[0..</a:t>
            </a:r>
            <a:r>
              <a:rPr lang="en-US" i="1" smtClean="0"/>
              <a:t>n</a:t>
            </a:r>
            <a:r>
              <a:rPr lang="en-US" smtClean="0"/>
              <a:t>-1,0..</a:t>
            </a:r>
            <a:r>
              <a:rPr lang="en-US" i="1" smtClean="0"/>
              <a:t>n</a:t>
            </a:r>
            <a:r>
              <a:rPr lang="en-US" smtClean="0"/>
              <a:t>])</a:t>
            </a:r>
          </a:p>
          <a:p>
            <a:pPr marL="0" indent="0">
              <a:buFont typeface="Monotype Sorts"/>
              <a:buNone/>
            </a:pPr>
            <a:r>
              <a:rPr lang="en-US" smtClean="0"/>
              <a:t>//Implements Gaussian elimination of an </a:t>
            </a:r>
            <a:r>
              <a:rPr lang="en-US" i="1" smtClean="0"/>
              <a:t>n-</a:t>
            </a:r>
            <a:r>
              <a:rPr lang="en-US" smtClean="0"/>
              <a:t>by</a:t>
            </a:r>
            <a:r>
              <a:rPr lang="en-US" i="1" smtClean="0"/>
              <a:t>-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+1) matrix </a:t>
            </a:r>
            <a:r>
              <a:rPr lang="en-US" i="1" smtClean="0"/>
              <a:t>A</a:t>
            </a:r>
          </a:p>
          <a:p>
            <a:pPr marL="0" indent="0">
              <a:buFont typeface="Monotype Sorts"/>
              <a:buNone/>
            </a:pPr>
            <a:r>
              <a:rPr lang="en-US" smtClean="0"/>
              <a:t>for </a:t>
            </a:r>
            <a:r>
              <a:rPr lang="en-US" i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0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/>
              <a:t>-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2 do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</a:t>
            </a:r>
            <a:r>
              <a:rPr lang="en-US" smtClean="0"/>
              <a:t>for </a:t>
            </a:r>
            <a:r>
              <a:rPr lang="en-US" i="1" smtClean="0"/>
              <a:t>j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i="1" smtClean="0"/>
              <a:t>i </a:t>
            </a:r>
            <a:r>
              <a:rPr lang="en-US" smtClean="0"/>
              <a:t>+ 1</a:t>
            </a:r>
            <a:r>
              <a:rPr lang="en-US" smtClean="0">
                <a:sym typeface="Symbol" pitchFamily="18" charset="2"/>
              </a:rPr>
              <a:t>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/>
              <a:t>- </a:t>
            </a:r>
            <a:r>
              <a:rPr lang="en-US" smtClean="0">
                <a:sym typeface="Symbol" pitchFamily="18" charset="2"/>
              </a:rPr>
              <a:t>1 do 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      </a:t>
            </a:r>
            <a:r>
              <a:rPr lang="en-US" smtClean="0"/>
              <a:t>for </a:t>
            </a:r>
            <a:r>
              <a:rPr lang="en-US" i="1" smtClean="0"/>
              <a:t>k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i="1" smtClean="0"/>
              <a:t>i</a:t>
            </a:r>
            <a:r>
              <a:rPr lang="en-US" smtClean="0">
                <a:sym typeface="Symbol" pitchFamily="18" charset="2"/>
              </a:rPr>
              <a:t> to </a:t>
            </a:r>
            <a:r>
              <a:rPr lang="en-US" i="1" smtClean="0">
                <a:sym typeface="Symbol" pitchFamily="18" charset="2"/>
              </a:rPr>
              <a:t>n </a:t>
            </a:r>
            <a:r>
              <a:rPr lang="en-US" smtClean="0">
                <a:sym typeface="Symbol" pitchFamily="18" charset="2"/>
              </a:rPr>
              <a:t>do</a:t>
            </a:r>
          </a:p>
          <a:p>
            <a:pPr marL="0" indent="0">
              <a:buFont typeface="Monotype Sorts"/>
              <a:buNone/>
            </a:pPr>
            <a:r>
              <a:rPr lang="en-US" smtClean="0">
                <a:sym typeface="Symbol" pitchFamily="18" charset="2"/>
              </a:rPr>
              <a:t>                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] </a:t>
            </a:r>
            <a:r>
              <a:rPr lang="en-US" i="1" smtClean="0">
                <a:sym typeface="Symbol" pitchFamily="18" charset="2"/>
              </a:rPr>
              <a:t> 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] </a:t>
            </a:r>
            <a:r>
              <a:rPr lang="en-US" smtClean="0"/>
              <a:t>-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/>
              <a:t>A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,</a:t>
            </a:r>
            <a:r>
              <a:rPr lang="en-US" i="1" smtClean="0"/>
              <a:t>k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</a:t>
            </a:r>
            <a:r>
              <a:rPr lang="en-US" smtClean="0"/>
              <a:t>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] / </a:t>
            </a:r>
            <a:r>
              <a:rPr lang="en-US" i="1" smtClean="0"/>
              <a:t>A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,</a:t>
            </a:r>
            <a:r>
              <a:rPr lang="en-US" i="1" smtClean="0"/>
              <a:t>i</a:t>
            </a:r>
            <a:r>
              <a:rPr lang="en-US" smtClean="0"/>
              <a:t>]</a:t>
            </a:r>
          </a:p>
          <a:p>
            <a:pPr marL="0" indent="0">
              <a:buFont typeface="Monotype Sorts"/>
              <a:buNone/>
            </a:pPr>
            <a:endParaRPr lang="en-US" smtClean="0"/>
          </a:p>
          <a:p>
            <a:pPr marL="0" indent="0">
              <a:buFont typeface="Monotype Sorts"/>
              <a:buNone/>
            </a:pPr>
            <a:endParaRPr lang="en-US" smtClean="0"/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7848600" y="2797175"/>
            <a:ext cx="1524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endParaRPr lang="en-CA" b="1" dirty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endParaRPr lang="en-CA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endParaRPr lang="en-CA" b="1" dirty="0">
              <a:solidFill>
                <a:srgbClr val="00B050"/>
              </a:solidFill>
            </a:endParaRPr>
          </a:p>
          <a:p>
            <a:pPr eaLnBrk="1" hangingPunct="1"/>
            <a:r>
              <a:rPr lang="en-CA" b="1" dirty="0" smtClean="0">
                <a:solidFill>
                  <a:srgbClr val="00B050"/>
                </a:solidFill>
              </a:rPr>
              <a:t>O(1)</a:t>
            </a:r>
            <a:endParaRPr lang="en-CA" b="1" dirty="0">
              <a:solidFill>
                <a:srgbClr val="00B050"/>
              </a:solidFill>
            </a:endParaRPr>
          </a:p>
          <a:p>
            <a:pPr eaLnBrk="1" hangingPunct="1"/>
            <a:endParaRPr lang="en-CA" b="1" dirty="0">
              <a:solidFill>
                <a:srgbClr val="00B050"/>
              </a:solidFill>
            </a:endParaRPr>
          </a:p>
          <a:p>
            <a:pPr eaLnBrk="1" hangingPunct="1"/>
            <a:r>
              <a:rPr lang="en-CA" b="1" dirty="0">
                <a:solidFill>
                  <a:srgbClr val="00B050"/>
                </a:solidFill>
              </a:rPr>
              <a:t>O(n</a:t>
            </a:r>
            <a:r>
              <a:rPr lang="en-CA" b="1" baseline="30000" dirty="0">
                <a:solidFill>
                  <a:srgbClr val="00B050"/>
                </a:solidFill>
              </a:rPr>
              <a:t>3</a:t>
            </a:r>
            <a:r>
              <a:rPr lang="en-CA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H="1">
            <a:off x="1524000" y="3733800"/>
            <a:ext cx="762000" cy="1828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1752600" y="4191000"/>
            <a:ext cx="1295400" cy="1371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1905000" y="5226050"/>
            <a:ext cx="2667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Simplified analysis still OK for O, usually for </a:t>
            </a:r>
            <a:r>
              <a:rPr lang="el-GR" b="1">
                <a:solidFill>
                  <a:schemeClr val="accent2"/>
                </a:solidFill>
                <a:cs typeface="Arial" pitchFamily="34" charset="0"/>
              </a:rPr>
              <a:t>Θ</a:t>
            </a:r>
            <a:r>
              <a:rPr lang="en-US" b="1">
                <a:solidFill>
                  <a:schemeClr val="accent2"/>
                </a:solidFill>
                <a:cs typeface="Arial" pitchFamily="34" charset="0"/>
              </a:rPr>
              <a:t> as well</a:t>
            </a:r>
            <a:endParaRPr lang="el-GR" b="1">
              <a:solidFill>
                <a:schemeClr val="accent2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r>
              <a:rPr lang="en-US" dirty="0" smtClean="0"/>
              <a:t>Recall: Typical Plan for Analysis of Iterative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286375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sz="1600" dirty="0" smtClean="0"/>
              <a:t> </a:t>
            </a:r>
            <a:endParaRPr lang="en-US" sz="1600" i="1" u="sng" dirty="0" smtClean="0"/>
          </a:p>
          <a:p>
            <a:r>
              <a:rPr lang="en-US" sz="2600" dirty="0" smtClean="0"/>
              <a:t>Decide on parameter </a:t>
            </a:r>
            <a:r>
              <a:rPr lang="en-US" sz="2600" i="1" dirty="0" smtClean="0"/>
              <a:t>n</a:t>
            </a:r>
            <a:r>
              <a:rPr lang="en-US" sz="2600" dirty="0" smtClean="0"/>
              <a:t> indicating </a:t>
            </a:r>
            <a:r>
              <a:rPr lang="en-US" sz="2600" i="1" u="sng" dirty="0" smtClean="0"/>
              <a:t>input size</a:t>
            </a:r>
          </a:p>
          <a:p>
            <a:r>
              <a:rPr lang="en-US" sz="2600" dirty="0" smtClean="0"/>
              <a:t>Identify algorithm’s </a:t>
            </a:r>
            <a:r>
              <a:rPr lang="en-US" sz="2600" i="1" u="sng" dirty="0" smtClean="0"/>
              <a:t>basic operation </a:t>
            </a:r>
          </a:p>
          <a:p>
            <a:pPr lvl="1"/>
            <a:r>
              <a:rPr lang="en-CA" sz="2200" dirty="0" smtClean="0"/>
              <a:t>Typically in the innermost loop</a:t>
            </a:r>
            <a:endParaRPr lang="en-US" sz="2200" dirty="0" smtClean="0"/>
          </a:p>
          <a:p>
            <a:r>
              <a:rPr lang="en-US" sz="2600" dirty="0" smtClean="0"/>
              <a:t>Determine what are the </a:t>
            </a:r>
            <a:r>
              <a:rPr lang="en-US" sz="2600" i="1" u="sng" dirty="0" smtClean="0"/>
              <a:t>worst</a:t>
            </a:r>
            <a:r>
              <a:rPr lang="en-US" sz="2600" dirty="0" smtClean="0"/>
              <a:t>, </a:t>
            </a:r>
            <a:r>
              <a:rPr lang="en-US" sz="2600" i="1" u="sng" dirty="0" smtClean="0"/>
              <a:t>average</a:t>
            </a:r>
            <a:r>
              <a:rPr lang="en-US" sz="2600" dirty="0" smtClean="0"/>
              <a:t>, and </a:t>
            </a:r>
            <a:r>
              <a:rPr lang="en-US" sz="2600" i="1" u="sng" dirty="0" smtClean="0"/>
              <a:t>best</a:t>
            </a:r>
            <a:r>
              <a:rPr lang="en-US" sz="2600" dirty="0" smtClean="0"/>
              <a:t> cases</a:t>
            </a:r>
          </a:p>
          <a:p>
            <a:r>
              <a:rPr lang="en-US" sz="2600" dirty="0" smtClean="0"/>
              <a:t>For each of them (or only for the worst case) set up a sum for the number of times the basic operation is executed</a:t>
            </a:r>
          </a:p>
          <a:p>
            <a:pPr lvl="1"/>
            <a:r>
              <a:rPr lang="en-CA" sz="2200" i="1" dirty="0" smtClean="0"/>
              <a:t>Sometimes recurrence relation - later</a:t>
            </a:r>
            <a:endParaRPr lang="en-US" sz="2200" i="1" dirty="0" smtClean="0"/>
          </a:p>
          <a:p>
            <a:r>
              <a:rPr lang="en-US" sz="2600" dirty="0" smtClean="0"/>
              <a:t>Simplify the sum using standard formulas and rules</a:t>
            </a:r>
          </a:p>
          <a:p>
            <a:pPr>
              <a:buFont typeface="Monotype Sorts"/>
              <a:buNone/>
            </a:pPr>
            <a:r>
              <a:rPr lang="en-US" sz="1800" i="1" dirty="0" smtClean="0"/>
              <a:t>                      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3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Plan for Analysis of Iterative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E69B0D-45C8-4D3A-A484-283DBAA7D400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22532" name="Picture 4" descr="scan0003.jpg"/>
          <p:cNvPicPr>
            <a:picLocks noChangeAspect="1"/>
          </p:cNvPicPr>
          <p:nvPr/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9286" r="1862" b="13333"/>
          <a:stretch>
            <a:fillRect/>
          </a:stretch>
        </p:blipFill>
        <p:spPr bwMode="auto">
          <a:xfrm>
            <a:off x="44450" y="1828800"/>
            <a:ext cx="8794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6553200" y="2438400"/>
            <a:ext cx="2286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152400" y="2819400"/>
            <a:ext cx="1600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057400" y="2819400"/>
            <a:ext cx="2286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609600" y="3124200"/>
            <a:ext cx="2286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7" name="Picture 8" descr="Emp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52800"/>
            <a:ext cx="6096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Russian multiplication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	result = 0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halves = x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doubles = y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while (halves &gt; 0)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if halves mod 2 = 1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	then result = result + doubles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halves = halves div 2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doubles = doubles * 2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0348CD-90F9-40C5-AD73-DB79E0FB4E9D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343400" y="1219200"/>
            <a:ext cx="47244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accent2"/>
                </a:solidFill>
              </a:rPr>
              <a:t>It cannot be investigated in the way the previous examples </a:t>
            </a:r>
            <a:r>
              <a:rPr lang="en-US" sz="2800" dirty="0" smtClean="0">
                <a:solidFill>
                  <a:schemeClr val="accent2"/>
                </a:solidFill>
              </a:rPr>
              <a:t>were (no loop parameter).</a:t>
            </a:r>
            <a:r>
              <a:rPr lang="en-US" sz="1200" dirty="0" smtClean="0"/>
              <a:t> </a:t>
            </a:r>
            <a:endParaRPr lang="en-US" sz="12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 4</a:t>
            </a:r>
            <a:endParaRPr lang="en-US" smtClean="0"/>
          </a:p>
        </p:txBody>
      </p:sp>
      <p:pic>
        <p:nvPicPr>
          <p:cNvPr id="24579" name="Content Placeholder 4" descr="scan0004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r="7407" b="16180"/>
          <a:stretch>
            <a:fillRect/>
          </a:stretch>
        </p:blipFill>
        <p:spPr>
          <a:xfrm>
            <a:off x="1524000" y="1676400"/>
            <a:ext cx="5334000" cy="2057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8765CD-044E-4533-BDF8-A4B8B5E9A25F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219200" y="4038600"/>
            <a:ext cx="6400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sz="3200"/>
              <a:t>Consecutive statements</a:t>
            </a:r>
          </a:p>
          <a:p>
            <a:pPr eaLnBrk="1" hangingPunct="1"/>
            <a:r>
              <a:rPr lang="en-CA" sz="3200"/>
              <a:t>t(n) = O(n) + O(n</a:t>
            </a:r>
            <a:r>
              <a:rPr lang="en-CA" sz="3200" baseline="30000"/>
              <a:t>2</a:t>
            </a:r>
            <a:r>
              <a:rPr lang="en-CA" sz="3200"/>
              <a:t>) = O(n</a:t>
            </a:r>
            <a:r>
              <a:rPr lang="en-CA" sz="3200" baseline="30000"/>
              <a:t>2</a:t>
            </a:r>
            <a:r>
              <a:rPr lang="en-CA" sz="3200"/>
              <a:t>)  </a:t>
            </a:r>
            <a:endParaRPr lang="en-US" sz="3200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1600200" y="1828800"/>
            <a:ext cx="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1600200" y="2590800"/>
            <a:ext cx="0" cy="990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Box 3"/>
          <p:cNvSpPr txBox="1">
            <a:spLocks noChangeArrowheads="1"/>
          </p:cNvSpPr>
          <p:nvPr/>
        </p:nvSpPr>
        <p:spPr bwMode="auto">
          <a:xfrm>
            <a:off x="6934200" y="1924050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B050"/>
                </a:solidFill>
                <a:sym typeface="Symbol" pitchFamily="18" charset="2"/>
              </a:rPr>
              <a:t>O(n)</a:t>
            </a:r>
            <a:endParaRPr lang="en-CA" sz="2400" b="1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endParaRPr lang="en-CA" sz="2400" b="1">
              <a:solidFill>
                <a:srgbClr val="00B050"/>
              </a:solidFill>
            </a:endParaRPr>
          </a:p>
          <a:p>
            <a:pPr eaLnBrk="1" hangingPunct="1"/>
            <a:r>
              <a:rPr lang="en-CA" sz="2400" b="1">
                <a:solidFill>
                  <a:srgbClr val="00B050"/>
                </a:solidFill>
              </a:rPr>
              <a:t>O(n</a:t>
            </a:r>
            <a:r>
              <a:rPr lang="en-CA" sz="2400" b="1" baseline="30000">
                <a:solidFill>
                  <a:srgbClr val="00B050"/>
                </a:solidFill>
              </a:rPr>
              <a:t>2</a:t>
            </a:r>
            <a:r>
              <a:rPr lang="en-CA" sz="2400" b="1">
                <a:solidFill>
                  <a:srgbClr val="00B050"/>
                </a:solidFill>
              </a:rPr>
              <a:t>)</a:t>
            </a:r>
            <a:endParaRPr lang="en-US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dirty="0" smtClean="0"/>
              <a:t>Recall: Consecutive Statements </a:t>
            </a:r>
            <a:endParaRPr lang="en-US" sz="38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CA" dirty="0" smtClean="0"/>
              <a:t>Consecutive statements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FF0000"/>
                </a:solidFill>
              </a:rPr>
              <a:t>A;  B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t =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A</a:t>
            </a:r>
            <a:r>
              <a:rPr lang="en-CA" dirty="0" smtClean="0"/>
              <a:t> +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B</a:t>
            </a:r>
            <a:endParaRPr lang="en-CA" baseline="-25000" dirty="0" smtClean="0"/>
          </a:p>
          <a:p>
            <a:pPr>
              <a:buNone/>
            </a:pPr>
            <a:r>
              <a:rPr lang="en-CA" dirty="0" smtClean="0"/>
              <a:t>Assume </a:t>
            </a:r>
            <a:r>
              <a:rPr lang="en-CA" dirty="0" err="1"/>
              <a:t>t</a:t>
            </a:r>
            <a:r>
              <a:rPr lang="en-CA" baseline="-25000" dirty="0" err="1"/>
              <a:t>A</a:t>
            </a:r>
            <a:r>
              <a:rPr lang="en-CA" dirty="0" smtClean="0"/>
              <a:t>(n)=</a:t>
            </a:r>
            <a:r>
              <a:rPr lang="el-GR" dirty="0" smtClean="0"/>
              <a:t>Θ</a:t>
            </a:r>
            <a:r>
              <a:rPr lang="en-CA" dirty="0" smtClean="0"/>
              <a:t>(f(n)) &amp;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B</a:t>
            </a:r>
            <a:r>
              <a:rPr lang="en-CA" dirty="0" smtClean="0"/>
              <a:t>(n)=</a:t>
            </a:r>
            <a:r>
              <a:rPr lang="el-GR" dirty="0" smtClean="0"/>
              <a:t>Θ</a:t>
            </a:r>
            <a:r>
              <a:rPr lang="en-CA" dirty="0" smtClean="0"/>
              <a:t>(g(n))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By the rule for sums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FF0000"/>
                </a:solidFill>
              </a:rPr>
              <a:t>t =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(f(n)+g(n))</a:t>
            </a:r>
            <a:endParaRPr lang="en-CA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/>
              <a:t>By the maximum rule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t = O(max(O(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A</a:t>
            </a:r>
            <a:r>
              <a:rPr lang="en-CA" dirty="0" smtClean="0">
                <a:solidFill>
                  <a:srgbClr val="FF0000"/>
                </a:solidFill>
              </a:rPr>
              <a:t>)+O(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B</a:t>
            </a:r>
            <a:r>
              <a:rPr lang="en-CA" dirty="0" smtClean="0">
                <a:solidFill>
                  <a:srgbClr val="FF0000"/>
                </a:solidFill>
              </a:rPr>
              <a:t>)))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B3EF26-520A-46EE-BBFB-C768940501C5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55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 5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7AA66C-3332-4B1B-B69F-391E6EB9541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26628" name="Picture 4" descr="scan0005.jpg"/>
          <p:cNvPicPr>
            <a:picLocks noChangeAspect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19231"/>
          <a:stretch>
            <a:fillRect/>
          </a:stretch>
        </p:blipFill>
        <p:spPr bwMode="auto">
          <a:xfrm>
            <a:off x="457200" y="1219200"/>
            <a:ext cx="79248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 5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F9282C-0DE4-4EE4-8037-222EEA1A76F6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7652" name="Picture 4" descr="scan0005.jpg"/>
          <p:cNvPicPr>
            <a:picLocks noChangeAspect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19231"/>
          <a:stretch>
            <a:fillRect/>
          </a:stretch>
        </p:blipFill>
        <p:spPr bwMode="auto">
          <a:xfrm>
            <a:off x="457200" y="1219200"/>
            <a:ext cx="79248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96000" y="2114550"/>
            <a:ext cx="15240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N times</a:t>
            </a:r>
          </a:p>
          <a:p>
            <a:pPr eaLnBrk="1" hangingPunct="1"/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N</a:t>
            </a:r>
            <a:r>
              <a:rPr lang="en-US" b="1" baseline="30000">
                <a:solidFill>
                  <a:srgbClr val="00B050"/>
                </a:solidFill>
                <a:sym typeface="Symbol" pitchFamily="18" charset="2"/>
              </a:rPr>
              <a:t>3</a:t>
            </a:r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 times</a:t>
            </a:r>
          </a:p>
          <a:p>
            <a:pPr eaLnBrk="1" hangingPunct="1"/>
            <a:endParaRPr lang="en-CA" sz="2400" b="1">
              <a:solidFill>
                <a:srgbClr val="00B050"/>
              </a:solidFill>
            </a:endParaRPr>
          </a:p>
          <a:p>
            <a:pPr eaLnBrk="1" hangingPunct="1">
              <a:buFont typeface="Symbol" pitchFamily="18" charset="2"/>
              <a:buChar char="»"/>
            </a:pPr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b="1" baseline="30000">
                <a:solidFill>
                  <a:srgbClr val="00B050"/>
                </a:solidFill>
                <a:sym typeface="Symbol" pitchFamily="18" charset="2"/>
              </a:rPr>
              <a:t>3</a:t>
            </a:r>
            <a:r>
              <a:rPr lang="en-US" b="1">
                <a:solidFill>
                  <a:srgbClr val="00B050"/>
                </a:solidFill>
                <a:sym typeface="Symbol" pitchFamily="18" charset="2"/>
              </a:rPr>
              <a:t> times</a:t>
            </a:r>
            <a:endParaRPr lang="en-US" sz="2400" b="1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>
              <a:buFont typeface="Symbol" pitchFamily="18" charset="2"/>
              <a:buNone/>
            </a:pPr>
            <a:endParaRPr lang="en-US" sz="800" b="1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r>
              <a:rPr lang="en-CA" b="1">
                <a:solidFill>
                  <a:srgbClr val="00B050"/>
                </a:solidFill>
              </a:rPr>
              <a:t>1</a:t>
            </a: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endParaRPr lang="en-CA" b="1">
              <a:solidFill>
                <a:srgbClr val="00B050"/>
              </a:solidFill>
            </a:endParaRPr>
          </a:p>
          <a:p>
            <a:pPr eaLnBrk="1" hangingPunct="1"/>
            <a:r>
              <a:rPr lang="en-CA" b="1">
                <a:solidFill>
                  <a:srgbClr val="00B050"/>
                </a:solidFill>
              </a:rPr>
              <a:t>O(N</a:t>
            </a:r>
            <a:r>
              <a:rPr lang="en-CA" b="1" baseline="30000">
                <a:solidFill>
                  <a:srgbClr val="00B050"/>
                </a:solidFill>
              </a:rPr>
              <a:t>7</a:t>
            </a:r>
            <a:r>
              <a:rPr lang="en-CA" b="1">
                <a:solidFill>
                  <a:srgbClr val="00B050"/>
                </a:solidFill>
              </a:rPr>
              <a:t>)</a:t>
            </a:r>
            <a:endParaRPr 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708963-7A5A-433C-B908-68F24BA52AB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28676" name="Picture 5" descr="scan0006.jpg"/>
          <p:cNvPicPr>
            <a:picLocks noChangeAspect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Emp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2514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87679A-EE49-4543-BA05-13C2BC49594B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47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CA" dirty="0" smtClean="0"/>
              <a:t>Example 5 – second solution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3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chemeClr val="hlink"/>
                </a:solidFill>
              </a:rPr>
              <a:t>Sometimes we are looking for the </a:t>
            </a:r>
            <a:r>
              <a:rPr lang="en-CA" u="sng" smtClean="0">
                <a:solidFill>
                  <a:schemeClr val="hlink"/>
                </a:solidFill>
              </a:rPr>
              <a:t>exact formula</a:t>
            </a:r>
            <a:r>
              <a:rPr lang="en-CA" smtClean="0">
                <a:solidFill>
                  <a:schemeClr val="hlink"/>
                </a:solidFill>
              </a:rPr>
              <a:t> for the number of operations, sometimes for the </a:t>
            </a:r>
            <a:r>
              <a:rPr lang="en-CA" u="sng" smtClean="0">
                <a:solidFill>
                  <a:schemeClr val="hlink"/>
                </a:solidFill>
              </a:rPr>
              <a:t>efficiency class</a:t>
            </a:r>
            <a:r>
              <a:rPr lang="en-CA" smtClean="0">
                <a:solidFill>
                  <a:schemeClr val="hlink"/>
                </a:solidFill>
              </a:rPr>
              <a:t> only</a:t>
            </a:r>
            <a:endParaRPr lang="en-US" smtClean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8E683-4430-4264-A631-9D56BE189B6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6553200" cy="1752600"/>
          </a:xfrm>
        </p:spPr>
        <p:txBody>
          <a:bodyPr/>
          <a:lstStyle/>
          <a:p>
            <a:r>
              <a:rPr lang="en-US" dirty="0" smtClean="0"/>
              <a:t>Some more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5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534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24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cont’ed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 = n*(n+1)*(n+n+1)/6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800" dirty="0" smtClean="0"/>
              <a:t>Improved algorithm </a:t>
            </a:r>
            <a:r>
              <a:rPr lang="en-US" sz="2800" dirty="0"/>
              <a:t>is </a:t>
            </a:r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87679A-EE49-4543-BA05-13C2BC49594B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2590800"/>
            <a:ext cx="4054263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6002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Original algorithm is </a:t>
            </a:r>
            <a:r>
              <a:rPr lang="en-US" sz="3200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sz="3200" dirty="0" smtClean="0"/>
              <a:t>The algorithm computes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910215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64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5344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96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72390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81534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3886200"/>
            <a:ext cx="533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76800" y="2667000"/>
            <a:ext cx="2438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63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72390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81534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3886200"/>
            <a:ext cx="533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76800" y="2667000"/>
            <a:ext cx="2438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601503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2 consecutive elements, 3 comparisons here instead of 4 as in the original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8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tr-TR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229600" cy="4530725"/>
          </a:xfrm>
        </p:spPr>
        <p:txBody>
          <a:bodyPr/>
          <a:lstStyle/>
          <a:p>
            <a:r>
              <a:rPr lang="en-US" dirty="0" smtClean="0"/>
              <a:t>Analysis of non-recursive programs</a:t>
            </a:r>
          </a:p>
          <a:p>
            <a:pPr lvl="1"/>
            <a:r>
              <a:rPr lang="en-US" dirty="0" smtClean="0"/>
              <a:t>Typical plan</a:t>
            </a:r>
          </a:p>
          <a:p>
            <a:pPr lvl="1"/>
            <a:r>
              <a:rPr lang="en-US" dirty="0" smtClean="0"/>
              <a:t>Rules re types of program statements</a:t>
            </a:r>
          </a:p>
          <a:p>
            <a:pPr lvl="2"/>
            <a:r>
              <a:rPr lang="en-US" dirty="0" smtClean="0"/>
              <a:t>Consecutive statements</a:t>
            </a:r>
          </a:p>
          <a:p>
            <a:pPr lvl="2"/>
            <a:r>
              <a:rPr lang="en-US" dirty="0" smtClean="0"/>
              <a:t>Conditional statements</a:t>
            </a:r>
          </a:p>
          <a:p>
            <a:pPr lvl="2"/>
            <a:r>
              <a:rPr lang="en-US" dirty="0" smtClean="0"/>
              <a:t>Iterative statements</a:t>
            </a:r>
          </a:p>
          <a:p>
            <a:pPr lvl="3"/>
            <a:r>
              <a:rPr lang="en-US" dirty="0" smtClean="0"/>
              <a:t>Simplified analysis</a:t>
            </a:r>
          </a:p>
          <a:p>
            <a:pPr lvl="3"/>
            <a:r>
              <a:rPr lang="en-US" dirty="0" smtClean="0"/>
              <a:t>Detailed analysis using summations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Analysis of recursive programs – later in topic Recurrence Relations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smtClean="0"/>
              <a:t>General Rules regarding program statements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D758DE-ACD3-49E8-9CE4-999C0AD1351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smtClean="0"/>
              <a:t>Consecutive Statements </a:t>
            </a:r>
            <a:endParaRPr lang="en-US" sz="380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CA" dirty="0" smtClean="0"/>
              <a:t>Consecutive statements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FF0000"/>
                </a:solidFill>
              </a:rPr>
              <a:t>A;  B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t =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A</a:t>
            </a:r>
            <a:r>
              <a:rPr lang="en-CA" dirty="0" smtClean="0"/>
              <a:t> +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B</a:t>
            </a:r>
            <a:endParaRPr lang="en-CA" baseline="-25000" dirty="0" smtClean="0"/>
          </a:p>
          <a:p>
            <a:pPr>
              <a:buNone/>
            </a:pPr>
            <a:r>
              <a:rPr lang="en-CA" dirty="0" smtClean="0"/>
              <a:t>Assume </a:t>
            </a:r>
            <a:r>
              <a:rPr lang="en-CA" dirty="0" err="1"/>
              <a:t>t</a:t>
            </a:r>
            <a:r>
              <a:rPr lang="en-CA" baseline="-25000" dirty="0" err="1"/>
              <a:t>A</a:t>
            </a:r>
            <a:r>
              <a:rPr lang="en-CA" dirty="0" smtClean="0"/>
              <a:t>(n)=</a:t>
            </a:r>
            <a:r>
              <a:rPr lang="el-GR" dirty="0" smtClean="0"/>
              <a:t>Θ</a:t>
            </a:r>
            <a:r>
              <a:rPr lang="en-CA" dirty="0" smtClean="0"/>
              <a:t>(f(n)) &amp; </a:t>
            </a:r>
            <a:r>
              <a:rPr lang="en-CA" dirty="0" err="1" smtClean="0"/>
              <a:t>t</a:t>
            </a:r>
            <a:r>
              <a:rPr lang="en-CA" baseline="-25000" dirty="0" err="1" smtClean="0"/>
              <a:t>B</a:t>
            </a:r>
            <a:r>
              <a:rPr lang="en-CA" dirty="0" smtClean="0"/>
              <a:t>(n)=</a:t>
            </a:r>
            <a:r>
              <a:rPr lang="el-GR" dirty="0" smtClean="0"/>
              <a:t>Θ</a:t>
            </a:r>
            <a:r>
              <a:rPr lang="en-CA" dirty="0" smtClean="0"/>
              <a:t>(g(n))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By the rule for sums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FF0000"/>
                </a:solidFill>
              </a:rPr>
              <a:t>t =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(f(n)+g(n))</a:t>
            </a:r>
            <a:endParaRPr lang="en-CA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/>
              <a:t>By the maximum rule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t = O(max(O(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A</a:t>
            </a:r>
            <a:r>
              <a:rPr lang="en-CA" dirty="0" smtClean="0">
                <a:solidFill>
                  <a:srgbClr val="FF0000"/>
                </a:solidFill>
              </a:rPr>
              <a:t>)+O(</a:t>
            </a:r>
            <a:r>
              <a:rPr lang="en-CA" dirty="0" err="1" smtClean="0">
                <a:solidFill>
                  <a:srgbClr val="FF0000"/>
                </a:solidFill>
              </a:rPr>
              <a:t>t</a:t>
            </a:r>
            <a:r>
              <a:rPr lang="en-CA" baseline="-25000" dirty="0" err="1" smtClean="0">
                <a:solidFill>
                  <a:srgbClr val="FF0000"/>
                </a:solidFill>
              </a:rPr>
              <a:t>B</a:t>
            </a:r>
            <a:r>
              <a:rPr lang="en-CA" dirty="0" smtClean="0">
                <a:solidFill>
                  <a:srgbClr val="FF0000"/>
                </a:solidFill>
              </a:rPr>
              <a:t>)))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B3EF26-520A-46EE-BBFB-C768940501C5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smtClean="0"/>
              <a:t>If</a:t>
            </a:r>
            <a:r>
              <a:rPr lang="en-CA" smtClean="0"/>
              <a:t> Statements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smtClean="0"/>
              <a:t>If</a:t>
            </a:r>
            <a:r>
              <a:rPr lang="en-CA" smtClean="0"/>
              <a:t> statements  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	if c then A else B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Better if we can evaluate the condition c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see example later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If we can’t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t = O(max(t</a:t>
            </a:r>
            <a:r>
              <a:rPr lang="en-CA" baseline="-25000" smtClean="0"/>
              <a:t>A</a:t>
            </a:r>
            <a:r>
              <a:rPr lang="en-CA" smtClean="0"/>
              <a:t>,t</a:t>
            </a:r>
            <a:r>
              <a:rPr lang="en-CA" baseline="-25000" smtClean="0"/>
              <a:t>B</a:t>
            </a:r>
            <a:r>
              <a:rPr lang="en-CA" smtClean="0"/>
              <a:t>))</a:t>
            </a:r>
          </a:p>
          <a:p>
            <a:pPr>
              <a:buFont typeface="Wingdings" pitchFamily="2" charset="2"/>
              <a:buNone/>
            </a:pPr>
            <a:endParaRPr lang="en-CA" baseline="-25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1BCC7D-B4BE-4F29-A2FB-9777CD0294B1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smtClean="0"/>
              <a:t>For</a:t>
            </a:r>
            <a:r>
              <a:rPr lang="en-CA" smtClean="0"/>
              <a:t> Statements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For</a:t>
            </a:r>
            <a:r>
              <a:rPr lang="en-CA" dirty="0" smtClean="0"/>
              <a:t> statements  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Typically n times the body, or using </a:t>
            </a:r>
            <a:r>
              <a:rPr lang="el-GR" dirty="0" smtClean="0"/>
              <a:t>Σ</a:t>
            </a:r>
            <a:endParaRPr lang="en-CA" dirty="0" smtClean="0"/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However may be different: example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for </a:t>
            </a:r>
            <a:r>
              <a:rPr lang="en-CA" dirty="0" err="1" smtClean="0"/>
              <a:t>i</a:t>
            </a:r>
            <a:r>
              <a:rPr lang="en-CA" dirty="0" smtClean="0"/>
              <a:t>=1 to n do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	if even(</a:t>
            </a:r>
            <a:r>
              <a:rPr lang="en-CA" dirty="0" err="1" smtClean="0"/>
              <a:t>i</a:t>
            </a:r>
            <a:r>
              <a:rPr lang="en-CA" dirty="0" smtClean="0"/>
              <a:t>) then s = s*p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 </a:t>
            </a:r>
            <a:r>
              <a:rPr lang="en-CA" dirty="0" smtClean="0"/>
              <a:t>multiplication will </a:t>
            </a:r>
            <a:r>
              <a:rPr lang="en-CA" dirty="0" smtClean="0"/>
              <a:t>be executed n/2 times only</a:t>
            </a:r>
          </a:p>
          <a:p>
            <a:pPr>
              <a:buFont typeface="Wingdings" pitchFamily="2" charset="2"/>
              <a:buNone/>
            </a:pPr>
            <a:endParaRPr lang="en-CA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D379F-F323-4E7B-8DED-B4DC2CAEC19F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smtClean="0"/>
              <a:t>While  </a:t>
            </a:r>
            <a:r>
              <a:rPr lang="en-CA" smtClean="0"/>
              <a:t>Statements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smtClean="0"/>
              <a:t>While</a:t>
            </a:r>
            <a:r>
              <a:rPr lang="en-CA" smtClean="0"/>
              <a:t> statements   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Sometimes same as </a:t>
            </a:r>
            <a:r>
              <a:rPr lang="en-CA" i="1" smtClean="0"/>
              <a:t>for</a:t>
            </a:r>
            <a:r>
              <a:rPr lang="en-CA" smtClean="0"/>
              <a:t> statements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Sometimes recurrence relations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Sometimes something else or difficult</a:t>
            </a:r>
          </a:p>
          <a:p>
            <a:pPr>
              <a:buFont typeface="Wingdings" pitchFamily="2" charset="2"/>
              <a:buNone/>
            </a:pPr>
            <a:endParaRPr lang="en-CA" baseline="-25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C9FCD-32B4-46B0-B55A-F23F5335CC1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r>
              <a:rPr lang="en-US" smtClean="0"/>
              <a:t>Typical Plan for Analysis of Iterative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286375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sz="1600" dirty="0" smtClean="0"/>
              <a:t> </a:t>
            </a:r>
            <a:endParaRPr lang="en-US" sz="1600" i="1" u="sng" dirty="0" smtClean="0"/>
          </a:p>
          <a:p>
            <a:r>
              <a:rPr lang="en-US" sz="2600" dirty="0" smtClean="0"/>
              <a:t>Decide on parameter </a:t>
            </a:r>
            <a:r>
              <a:rPr lang="en-US" sz="2600" i="1" dirty="0" smtClean="0"/>
              <a:t>n</a:t>
            </a:r>
            <a:r>
              <a:rPr lang="en-US" sz="2600" dirty="0" smtClean="0"/>
              <a:t> indicating </a:t>
            </a:r>
            <a:r>
              <a:rPr lang="en-US" sz="2600" i="1" u="sng" dirty="0" smtClean="0"/>
              <a:t>input size</a:t>
            </a:r>
          </a:p>
          <a:p>
            <a:r>
              <a:rPr lang="en-US" sz="2600" dirty="0" smtClean="0"/>
              <a:t>Identify algorithm’s </a:t>
            </a:r>
            <a:r>
              <a:rPr lang="en-US" sz="2600" i="1" u="sng" dirty="0" smtClean="0"/>
              <a:t>basic operation </a:t>
            </a:r>
          </a:p>
          <a:p>
            <a:pPr lvl="1"/>
            <a:r>
              <a:rPr lang="en-CA" sz="2200" dirty="0" smtClean="0"/>
              <a:t>Typically in the innermost loop</a:t>
            </a:r>
            <a:endParaRPr lang="en-US" sz="2200" dirty="0" smtClean="0"/>
          </a:p>
          <a:p>
            <a:r>
              <a:rPr lang="en-US" sz="2600" dirty="0" smtClean="0"/>
              <a:t>Determine what are the </a:t>
            </a:r>
            <a:r>
              <a:rPr lang="en-US" sz="2600" i="1" u="sng" dirty="0" smtClean="0"/>
              <a:t>worst</a:t>
            </a:r>
            <a:r>
              <a:rPr lang="en-US" sz="2600" dirty="0" smtClean="0"/>
              <a:t>, </a:t>
            </a:r>
            <a:r>
              <a:rPr lang="en-US" sz="2600" i="1" u="sng" dirty="0" smtClean="0"/>
              <a:t>average</a:t>
            </a:r>
            <a:r>
              <a:rPr lang="en-US" sz="2600" dirty="0" smtClean="0"/>
              <a:t>, and </a:t>
            </a:r>
            <a:r>
              <a:rPr lang="en-US" sz="2600" i="1" u="sng" dirty="0" smtClean="0"/>
              <a:t>best</a:t>
            </a:r>
            <a:r>
              <a:rPr lang="en-US" sz="2600" dirty="0" smtClean="0"/>
              <a:t> cases</a:t>
            </a:r>
          </a:p>
          <a:p>
            <a:r>
              <a:rPr lang="en-US" sz="2600" dirty="0" smtClean="0"/>
              <a:t>For each of them (or only for the worst case) </a:t>
            </a:r>
            <a:r>
              <a:rPr lang="en-US" sz="2600" dirty="0" smtClean="0">
                <a:solidFill>
                  <a:srgbClr val="FF0000"/>
                </a:solidFill>
              </a:rPr>
              <a:t>set up a sum for the number of times the basic operation is executed</a:t>
            </a:r>
          </a:p>
          <a:p>
            <a:pPr lvl="1"/>
            <a:r>
              <a:rPr lang="en-CA" sz="2200" i="1" dirty="0" smtClean="0"/>
              <a:t>Sometimes recurrence relation - later</a:t>
            </a:r>
            <a:endParaRPr lang="en-US" sz="2200" i="1" dirty="0" smtClean="0"/>
          </a:p>
          <a:p>
            <a:r>
              <a:rPr lang="en-US" sz="2600" dirty="0" smtClean="0"/>
              <a:t>Simplify the sum using standard formulas and rules</a:t>
            </a:r>
          </a:p>
          <a:p>
            <a:pPr>
              <a:buFont typeface="Monotype Sorts"/>
              <a:buNone/>
            </a:pPr>
            <a:r>
              <a:rPr lang="en-US" sz="1800" i="1" dirty="0" smtClean="0"/>
              <a:t>                      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3561</TotalTime>
  <Words>626</Words>
  <Application>Microsoft Office PowerPoint</Application>
  <PresentationFormat>On-screen Show (4:3)</PresentationFormat>
  <Paragraphs>201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Lecture 5d Analyzing Non-Recursive Algorithms</vt:lpstr>
      <vt:lpstr>Summary</vt:lpstr>
      <vt:lpstr>PowerPoint Presentation</vt:lpstr>
      <vt:lpstr>General Rules regarding program statements </vt:lpstr>
      <vt:lpstr>Consecutive Statements </vt:lpstr>
      <vt:lpstr>If Statements</vt:lpstr>
      <vt:lpstr>For Statements</vt:lpstr>
      <vt:lpstr>While  Statements</vt:lpstr>
      <vt:lpstr>Typical Plan for Analysis of Iterative Algorithms</vt:lpstr>
      <vt:lpstr>Example 1: Element uniqueness problem</vt:lpstr>
      <vt:lpstr>Example 1: Element uniqueness problem</vt:lpstr>
      <vt:lpstr>Example 1: Element uniqueness problem</vt:lpstr>
      <vt:lpstr>Example 2: Matrix multiplication</vt:lpstr>
      <vt:lpstr>Example 2: Matrix multiplication</vt:lpstr>
      <vt:lpstr>Example 2: Matrix multiplication</vt:lpstr>
      <vt:lpstr>Simplified Analysis</vt:lpstr>
      <vt:lpstr>Example 3:  Gaussian elimination</vt:lpstr>
      <vt:lpstr>Example 3:  Gaussian elimination</vt:lpstr>
      <vt:lpstr>PowerPoint Presentation</vt:lpstr>
      <vt:lpstr>Example 3:  Gaussian elimination</vt:lpstr>
      <vt:lpstr>Recall: Typical Plan for Analysis of Iterative Algorithms</vt:lpstr>
      <vt:lpstr>Typical Plan for Analysis of Iterative Algorithms</vt:lpstr>
      <vt:lpstr>Russian multiplication</vt:lpstr>
      <vt:lpstr>Example 4</vt:lpstr>
      <vt:lpstr>Recall: Consecutive Statements </vt:lpstr>
      <vt:lpstr>Example 5</vt:lpstr>
      <vt:lpstr>Example 5</vt:lpstr>
      <vt:lpstr>Example 5</vt:lpstr>
      <vt:lpstr>Example 5 – second solution</vt:lpstr>
      <vt:lpstr>PowerPoint Presentation</vt:lpstr>
      <vt:lpstr>PowerPoint Presentation</vt:lpstr>
      <vt:lpstr>Example cont’ed</vt:lpstr>
      <vt:lpstr>PowerPoint Presentation</vt:lpstr>
      <vt:lpstr>PowerPoint Presentation</vt:lpstr>
      <vt:lpstr>PowerPoint Presentation</vt:lpstr>
      <vt:lpstr>Summary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218</cp:revision>
  <dcterms:created xsi:type="dcterms:W3CDTF">2004-05-04T15:13:55Z</dcterms:created>
  <dcterms:modified xsi:type="dcterms:W3CDTF">2013-03-18T19:32:07Z</dcterms:modified>
</cp:coreProperties>
</file>