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6" r:id="rId1"/>
  </p:sldMasterIdLst>
  <p:notesMasterIdLst>
    <p:notesMasterId r:id="rId22"/>
  </p:notesMasterIdLst>
  <p:handoutMasterIdLst>
    <p:handoutMasterId r:id="rId23"/>
  </p:handoutMasterIdLst>
  <p:sldIdLst>
    <p:sldId id="298" r:id="rId2"/>
    <p:sldId id="399" r:id="rId3"/>
    <p:sldId id="400" r:id="rId4"/>
    <p:sldId id="401" r:id="rId5"/>
    <p:sldId id="403" r:id="rId6"/>
    <p:sldId id="404" r:id="rId7"/>
    <p:sldId id="405" r:id="rId8"/>
    <p:sldId id="406" r:id="rId9"/>
    <p:sldId id="429" r:id="rId10"/>
    <p:sldId id="407" r:id="rId11"/>
    <p:sldId id="408" r:id="rId12"/>
    <p:sldId id="409" r:id="rId13"/>
    <p:sldId id="410" r:id="rId14"/>
    <p:sldId id="431" r:id="rId15"/>
    <p:sldId id="413" r:id="rId16"/>
    <p:sldId id="414" r:id="rId17"/>
    <p:sldId id="415" r:id="rId18"/>
    <p:sldId id="416" r:id="rId19"/>
    <p:sldId id="417" r:id="rId20"/>
    <p:sldId id="430" r:id="rId2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6" autoAdjust="0"/>
    <p:restoredTop sz="94660" autoAdjust="0"/>
  </p:normalViewPr>
  <p:slideViewPr>
    <p:cSldViewPr>
      <p:cViewPr varScale="1">
        <p:scale>
          <a:sx n="74" d="100"/>
          <a:sy n="74" d="100"/>
        </p:scale>
        <p:origin x="-13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BA90DDE-CB35-4FBB-B3C2-15D2E304F4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524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fld id="{C2A457B8-5879-4436-BC17-0D60737697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064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E550F-9671-4CEC-9853-6AC7B553EFE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0240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EEA52-2132-43B1-AA1F-03CF7ECA683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5427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25CA8-0DF3-4E3A-8528-68EFF4037B6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334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5F1AA-C7DB-4DB4-8D09-F23B3D825D0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89239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E56F0-EFC8-487C-8380-3D21833C2E5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859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E11AF-74B5-4B7E-9140-6B9C794AAF2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212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53DDA-C230-4EEE-BD68-65252109F02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074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658DD-2AF1-4AC3-BA9F-03D512C88A3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318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4639A-82B4-4BDF-A86A-B5D9705020E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3738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694C5-379F-43DD-80D3-39E9D564100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1100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40795-6377-4203-A858-6E98F801B5D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537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62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6E2208CB-3F94-4AB3-8E7E-E67754B8EBE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30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14500"/>
            <a:ext cx="7623175" cy="1358900"/>
          </a:xfrm>
        </p:spPr>
        <p:txBody>
          <a:bodyPr/>
          <a:lstStyle/>
          <a:p>
            <a:pPr algn="ctr" eaLnBrk="1" hangingPunct="1"/>
            <a:r>
              <a:rPr lang="en-US" smtClean="0"/>
              <a:t>Lecture 6a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Algorithm Analysis 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Usage 2</a:t>
            </a:r>
            <a:endParaRPr 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>
                <a:solidFill>
                  <a:schemeClr val="accent2"/>
                </a:solidFill>
              </a:rPr>
              <a:t>Usage 2: In conjunction with the max rule - for determining the order of a function</a:t>
            </a:r>
          </a:p>
          <a:p>
            <a:r>
              <a:rPr lang="en-CA" smtClean="0"/>
              <a:t>Prove that t(n) = 5n</a:t>
            </a:r>
            <a:r>
              <a:rPr lang="en-CA" baseline="30000" smtClean="0"/>
              <a:t>2</a:t>
            </a:r>
            <a:r>
              <a:rPr lang="en-CA" smtClean="0"/>
              <a:t>+1000log</a:t>
            </a:r>
            <a:r>
              <a:rPr lang="en-CA" baseline="-25000" smtClean="0"/>
              <a:t>10</a:t>
            </a:r>
            <a:r>
              <a:rPr lang="en-CA" smtClean="0"/>
              <a:t>n</a:t>
            </a:r>
            <a:r>
              <a:rPr lang="en-CA" baseline="30000" smtClean="0"/>
              <a:t>3 </a:t>
            </a:r>
            <a:r>
              <a:rPr lang="en-CA" smtClean="0"/>
              <a:t>= </a:t>
            </a:r>
            <a:r>
              <a:rPr lang="en-US" smtClean="0"/>
              <a:t>O</a:t>
            </a:r>
            <a:r>
              <a:rPr lang="en-CA" smtClean="0"/>
              <a:t>(n</a:t>
            </a:r>
            <a:r>
              <a:rPr lang="en-CA" baseline="30000" smtClean="0"/>
              <a:t>2</a:t>
            </a:r>
            <a:r>
              <a:rPr lang="en-CA" smtClean="0"/>
              <a:t>)</a:t>
            </a:r>
          </a:p>
          <a:p>
            <a:endParaRPr lang="en-CA" smtClean="0"/>
          </a:p>
          <a:p>
            <a:pPr>
              <a:buFont typeface="Wingdings" pitchFamily="2" charset="2"/>
              <a:buNone/>
            </a:pPr>
            <a:r>
              <a:rPr lang="en-CA" smtClean="0"/>
              <a:t>	f</a:t>
            </a:r>
            <a:r>
              <a:rPr lang="en-CA" baseline="-25000" smtClean="0"/>
              <a:t>n</a:t>
            </a:r>
            <a:r>
              <a:rPr lang="en-CA" smtClean="0"/>
              <a:t> = 5n</a:t>
            </a:r>
            <a:r>
              <a:rPr lang="en-CA" baseline="30000" smtClean="0"/>
              <a:t>2</a:t>
            </a:r>
          </a:p>
          <a:p>
            <a:pPr>
              <a:buFont typeface="Wingdings" pitchFamily="2" charset="2"/>
              <a:buNone/>
            </a:pPr>
            <a:r>
              <a:rPr lang="en-CA" baseline="30000" smtClean="0"/>
              <a:t>	</a:t>
            </a:r>
            <a:r>
              <a:rPr lang="en-CA" smtClean="0"/>
              <a:t>g</a:t>
            </a:r>
            <a:r>
              <a:rPr lang="en-CA" baseline="-25000" smtClean="0"/>
              <a:t>n</a:t>
            </a:r>
            <a:r>
              <a:rPr lang="en-CA" smtClean="0"/>
              <a:t> = 1000log</a:t>
            </a:r>
            <a:r>
              <a:rPr lang="en-CA" baseline="-25000" smtClean="0"/>
              <a:t>10</a:t>
            </a:r>
            <a:r>
              <a:rPr lang="en-CA" smtClean="0"/>
              <a:t>n</a:t>
            </a:r>
            <a:r>
              <a:rPr lang="en-CA" baseline="30000" smtClean="0"/>
              <a:t>3</a:t>
            </a:r>
            <a:endParaRPr lang="en-CA" smtClean="0"/>
          </a:p>
          <a:p>
            <a:pPr>
              <a:buFont typeface="Wingdings" pitchFamily="2" charset="2"/>
              <a:buNone/>
            </a:pPr>
            <a:endParaRPr lang="en-CA" smtClean="0"/>
          </a:p>
          <a:p>
            <a:pPr>
              <a:buFont typeface="Wingdings" pitchFamily="2" charset="2"/>
              <a:buNone/>
            </a:pPr>
            <a:r>
              <a:rPr lang="en-CA" smtClean="0"/>
              <a:t>	t</a:t>
            </a:r>
            <a:r>
              <a:rPr lang="en-CA" baseline="-25000" smtClean="0"/>
              <a:t>n</a:t>
            </a:r>
            <a:r>
              <a:rPr lang="en-CA" smtClean="0"/>
              <a:t> = </a:t>
            </a:r>
            <a:r>
              <a:rPr lang="en-US" smtClean="0"/>
              <a:t>O</a:t>
            </a:r>
            <a:r>
              <a:rPr lang="en-CA" smtClean="0"/>
              <a:t>(max(O(f</a:t>
            </a:r>
            <a:r>
              <a:rPr lang="en-CA" baseline="-25000" smtClean="0"/>
              <a:t>n</a:t>
            </a:r>
            <a:r>
              <a:rPr lang="en-CA" smtClean="0"/>
              <a:t>),O(g</a:t>
            </a:r>
            <a:r>
              <a:rPr lang="en-CA" baseline="-25000" smtClean="0"/>
              <a:t>n</a:t>
            </a:r>
            <a:r>
              <a:rPr lang="en-CA" smtClean="0"/>
              <a:t>)))</a:t>
            </a:r>
          </a:p>
          <a:p>
            <a:pPr>
              <a:buFont typeface="Wingdings" pitchFamily="2" charset="2"/>
              <a:buNone/>
            </a:pPr>
            <a:endParaRPr lang="en-CA" smtClean="0"/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79F633-6840-43BF-9E21-E85B3B18482E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39825"/>
          </a:xfrm>
        </p:spPr>
        <p:txBody>
          <a:bodyPr/>
          <a:lstStyle/>
          <a:p>
            <a:r>
              <a:rPr lang="en-CA" smtClean="0"/>
              <a:t>Usage 2 continued</a:t>
            </a:r>
            <a:endParaRPr 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Prove that t(n) = 5n</a:t>
            </a:r>
            <a:r>
              <a:rPr lang="en-CA" baseline="30000" smtClean="0"/>
              <a:t>2</a:t>
            </a:r>
            <a:r>
              <a:rPr lang="en-CA" smtClean="0"/>
              <a:t>+1000log</a:t>
            </a:r>
            <a:r>
              <a:rPr lang="en-CA" baseline="-25000" smtClean="0"/>
              <a:t>10</a:t>
            </a:r>
            <a:r>
              <a:rPr lang="en-CA" smtClean="0"/>
              <a:t>n</a:t>
            </a:r>
            <a:r>
              <a:rPr lang="en-CA" baseline="30000" smtClean="0"/>
              <a:t>3 </a:t>
            </a:r>
            <a:r>
              <a:rPr lang="en-CA" smtClean="0"/>
              <a:t>= </a:t>
            </a:r>
            <a:r>
              <a:rPr lang="en-US" smtClean="0"/>
              <a:t>O</a:t>
            </a:r>
            <a:r>
              <a:rPr lang="en-CA" smtClean="0"/>
              <a:t>(n</a:t>
            </a:r>
            <a:r>
              <a:rPr lang="en-CA" baseline="30000" smtClean="0"/>
              <a:t>2</a:t>
            </a:r>
            <a:r>
              <a:rPr lang="en-CA" smtClean="0"/>
              <a:t>)</a:t>
            </a:r>
          </a:p>
          <a:p>
            <a:endParaRPr lang="en-CA" smtClean="0"/>
          </a:p>
          <a:p>
            <a:pPr>
              <a:buFont typeface="Wingdings" pitchFamily="2" charset="2"/>
              <a:buNone/>
            </a:pPr>
            <a:r>
              <a:rPr lang="en-CA" smtClean="0"/>
              <a:t>	</a:t>
            </a:r>
            <a:r>
              <a:rPr lang="el-GR" smtClean="0"/>
              <a:t> </a:t>
            </a:r>
            <a:r>
              <a:rPr lang="en-CA" smtClean="0"/>
              <a:t>f</a:t>
            </a:r>
            <a:r>
              <a:rPr lang="en-CA" baseline="-25000" smtClean="0"/>
              <a:t>n</a:t>
            </a:r>
            <a:r>
              <a:rPr lang="en-CA" smtClean="0"/>
              <a:t> = 5n</a:t>
            </a:r>
            <a:r>
              <a:rPr lang="en-CA" baseline="30000" smtClean="0"/>
              <a:t>2</a:t>
            </a:r>
            <a:r>
              <a:rPr lang="en-CA" smtClean="0"/>
              <a:t> = </a:t>
            </a:r>
            <a:r>
              <a:rPr lang="en-US" smtClean="0"/>
              <a:t>O</a:t>
            </a:r>
            <a:r>
              <a:rPr lang="en-CA" smtClean="0"/>
              <a:t>(n</a:t>
            </a:r>
            <a:r>
              <a:rPr lang="en-CA" baseline="30000" smtClean="0"/>
              <a:t>2</a:t>
            </a:r>
            <a:r>
              <a:rPr lang="en-CA" smtClean="0"/>
              <a:t>) </a:t>
            </a:r>
          </a:p>
          <a:p>
            <a:pPr>
              <a:buFont typeface="Wingdings" pitchFamily="2" charset="2"/>
              <a:buNone/>
            </a:pPr>
            <a:r>
              <a:rPr lang="en-CA" baseline="30000" smtClean="0"/>
              <a:t>	</a:t>
            </a:r>
            <a:r>
              <a:rPr lang="el-GR" smtClean="0"/>
              <a:t> </a:t>
            </a:r>
            <a:r>
              <a:rPr lang="en-CA" smtClean="0"/>
              <a:t>g</a:t>
            </a:r>
            <a:r>
              <a:rPr lang="en-CA" baseline="-25000" smtClean="0"/>
              <a:t>n</a:t>
            </a:r>
            <a:r>
              <a:rPr lang="en-CA" smtClean="0"/>
              <a:t> = 1000log</a:t>
            </a:r>
            <a:r>
              <a:rPr lang="en-CA" baseline="-25000" smtClean="0"/>
              <a:t>10</a:t>
            </a:r>
            <a:r>
              <a:rPr lang="en-CA" smtClean="0"/>
              <a:t>n</a:t>
            </a:r>
            <a:r>
              <a:rPr lang="en-CA" baseline="30000" smtClean="0"/>
              <a:t>3</a:t>
            </a:r>
            <a:r>
              <a:rPr lang="en-CA" smtClean="0"/>
              <a:t> =</a:t>
            </a:r>
            <a:r>
              <a:rPr lang="el-GR" smtClean="0"/>
              <a:t> </a:t>
            </a:r>
            <a:r>
              <a:rPr lang="en-US" smtClean="0"/>
              <a:t>O</a:t>
            </a:r>
            <a:r>
              <a:rPr lang="en-CA" smtClean="0"/>
              <a:t>(logn)</a:t>
            </a:r>
          </a:p>
          <a:p>
            <a:pPr>
              <a:buFont typeface="Wingdings" pitchFamily="2" charset="2"/>
              <a:buNone/>
            </a:pPr>
            <a:r>
              <a:rPr lang="en-CA" smtClean="0"/>
              <a:t>	</a:t>
            </a:r>
          </a:p>
          <a:p>
            <a:pPr>
              <a:buFont typeface="Wingdings" pitchFamily="2" charset="2"/>
              <a:buNone/>
            </a:pPr>
            <a:r>
              <a:rPr lang="en-CA" smtClean="0"/>
              <a:t>	t</a:t>
            </a:r>
            <a:r>
              <a:rPr lang="en-CA" baseline="-25000" smtClean="0"/>
              <a:t>n</a:t>
            </a:r>
            <a:r>
              <a:rPr lang="en-CA" smtClean="0"/>
              <a:t> = </a:t>
            </a:r>
            <a:r>
              <a:rPr lang="en-US" smtClean="0"/>
              <a:t>O</a:t>
            </a:r>
            <a:r>
              <a:rPr lang="en-CA" smtClean="0"/>
              <a:t>(max(</a:t>
            </a:r>
            <a:r>
              <a:rPr lang="en-US" smtClean="0"/>
              <a:t>O</a:t>
            </a:r>
            <a:r>
              <a:rPr lang="en-CA" smtClean="0"/>
              <a:t>(n</a:t>
            </a:r>
            <a:r>
              <a:rPr lang="en-CA" baseline="30000" smtClean="0"/>
              <a:t>2</a:t>
            </a:r>
            <a:r>
              <a:rPr lang="en-CA" smtClean="0"/>
              <a:t>),</a:t>
            </a:r>
            <a:r>
              <a:rPr lang="en-US" smtClean="0"/>
              <a:t>O</a:t>
            </a:r>
            <a:r>
              <a:rPr lang="en-CA" smtClean="0"/>
              <a:t>(logn)))</a:t>
            </a:r>
          </a:p>
          <a:p>
            <a:pPr>
              <a:buFont typeface="Wingdings" pitchFamily="2" charset="2"/>
              <a:buNone/>
            </a:pPr>
            <a:endParaRPr lang="en-CA" smtClean="0"/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88D86B-F874-4DF5-8336-ADAEEC6A2EEF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39825"/>
          </a:xfrm>
        </p:spPr>
        <p:txBody>
          <a:bodyPr/>
          <a:lstStyle/>
          <a:p>
            <a:r>
              <a:rPr lang="en-CA" smtClean="0"/>
              <a:t>Usage 2 continued</a:t>
            </a:r>
            <a:endParaRPr 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CA" smtClean="0"/>
              <a:t>Let us compare functions n</a:t>
            </a:r>
            <a:r>
              <a:rPr lang="en-CA" baseline="30000" smtClean="0"/>
              <a:t>2</a:t>
            </a:r>
            <a:r>
              <a:rPr lang="en-CA" smtClean="0"/>
              <a:t> and logn (to find the max)</a:t>
            </a:r>
          </a:p>
          <a:p>
            <a:pPr>
              <a:buFont typeface="Wingdings" pitchFamily="2" charset="2"/>
              <a:buNone/>
            </a:pPr>
            <a:endParaRPr lang="en-CA" smtClean="0"/>
          </a:p>
          <a:p>
            <a:pPr>
              <a:buFont typeface="Wingdings" pitchFamily="2" charset="2"/>
              <a:buNone/>
            </a:pPr>
            <a:endParaRPr lang="en-CA" smtClean="0"/>
          </a:p>
          <a:p>
            <a:pPr>
              <a:buFont typeface="Wingdings" pitchFamily="2" charset="2"/>
              <a:buNone/>
            </a:pPr>
            <a:endParaRPr lang="en-CA" smtClean="0"/>
          </a:p>
          <a:p>
            <a:pPr>
              <a:buFont typeface="Wingdings" pitchFamily="2" charset="2"/>
              <a:buNone/>
            </a:pPr>
            <a:r>
              <a:rPr lang="en-CA" smtClean="0"/>
              <a:t>t</a:t>
            </a:r>
            <a:r>
              <a:rPr lang="en-CA" baseline="-25000" smtClean="0"/>
              <a:t>n</a:t>
            </a:r>
            <a:r>
              <a:rPr lang="en-CA" smtClean="0"/>
              <a:t> = </a:t>
            </a:r>
            <a:r>
              <a:rPr lang="en-US" smtClean="0"/>
              <a:t>O</a:t>
            </a:r>
            <a:r>
              <a:rPr lang="en-CA" smtClean="0"/>
              <a:t>(max(O(n</a:t>
            </a:r>
            <a:r>
              <a:rPr lang="en-CA" baseline="30000" smtClean="0"/>
              <a:t>2</a:t>
            </a:r>
            <a:r>
              <a:rPr lang="en-CA" smtClean="0"/>
              <a:t>),O(logn))) = O(n</a:t>
            </a:r>
            <a:r>
              <a:rPr lang="en-CA" baseline="30000" smtClean="0"/>
              <a:t>2</a:t>
            </a:r>
            <a:r>
              <a:rPr lang="en-CA" smtClean="0"/>
              <a:t>)</a:t>
            </a:r>
          </a:p>
          <a:p>
            <a:pPr>
              <a:buFont typeface="Wingdings" pitchFamily="2" charset="2"/>
              <a:buNone/>
            </a:pPr>
            <a:r>
              <a:rPr lang="en-CA" smtClean="0"/>
              <a:t>	</a:t>
            </a:r>
          </a:p>
          <a:p>
            <a:pPr>
              <a:buFont typeface="Wingdings" pitchFamily="2" charset="2"/>
              <a:buNone/>
            </a:pPr>
            <a:r>
              <a:rPr lang="en-CA" smtClean="0"/>
              <a:t>	</a:t>
            </a:r>
          </a:p>
          <a:p>
            <a:pPr>
              <a:buFont typeface="Wingdings" pitchFamily="2" charset="2"/>
              <a:buNone/>
            </a:pPr>
            <a:endParaRPr lang="en-CA" smtClean="0"/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90792D-A72E-4E98-885B-8DA461758B8C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5600"/>
            <a:ext cx="676751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Usage 3: Comparing functions</a:t>
            </a:r>
            <a:endParaRPr 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Recall the next slide</a:t>
            </a:r>
          </a:p>
          <a:p>
            <a:endParaRPr lang="en-CA" smtClean="0"/>
          </a:p>
          <a:p>
            <a:endParaRPr lang="en-CA" smtClean="0"/>
          </a:p>
          <a:p>
            <a:r>
              <a:rPr lang="en-CA" smtClean="0"/>
              <a:t>Where is the place of 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D4FE07-E235-4431-B510-C2D66B223DB2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3106738"/>
            <a:ext cx="8763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Typical Growth Rates </a:t>
            </a:r>
            <a:r>
              <a:rPr lang="en-CA" sz="1600" smtClean="0"/>
              <a:t>(Most Common Efficiency Functions)</a:t>
            </a:r>
            <a:endParaRPr lang="en-US" sz="16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CE7939-9424-4906-B456-4171462EF6BF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10244" name="Picture 7"/>
          <p:cNvPicPr>
            <a:picLocks noChangeAspect="1" noChangeArrowheads="1"/>
          </p:cNvPicPr>
          <p:nvPr/>
        </p:nvPicPr>
        <p:blipFill>
          <a:blip r:embed="rId2" cstate="print">
            <a:lum bright="-10000"/>
          </a:blip>
          <a:srcRect/>
          <a:stretch>
            <a:fillRect/>
          </a:stretch>
        </p:blipFill>
        <p:spPr bwMode="auto">
          <a:xfrm>
            <a:off x="838200" y="990600"/>
            <a:ext cx="6858000" cy="580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557493" y="3912302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l</a:t>
            </a:r>
            <a:r>
              <a:rPr lang="en-US" sz="1200" dirty="0" err="1" smtClean="0"/>
              <a:t>inearithmic</a:t>
            </a:r>
            <a:r>
              <a:rPr lang="en-US" sz="1200" dirty="0" smtClean="0"/>
              <a:t> f.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1147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AA69F63-B54C-40A4-BEDA-2B5E2FA93FA9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>
            <a:lum bright="10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"/>
          <a:stretch>
            <a:fillRect/>
          </a:stretch>
        </p:blipFill>
        <p:spPr bwMode="auto">
          <a:xfrm>
            <a:off x="381000" y="533400"/>
            <a:ext cx="853598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4ECB8EF-C606-4FA3-AC4D-BF9F35401E4A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lum bright="10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81946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894F2E-6F89-4A33-9407-09A3DFA8B9CA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>
            <a:lum bright="10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8921750" cy="276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Example</a:t>
            </a:r>
            <a:endParaRPr lang="en-US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Compare  a</a:t>
            </a:r>
            <a:r>
              <a:rPr lang="en-CA" baseline="30000" smtClean="0"/>
              <a:t>n </a:t>
            </a:r>
            <a:r>
              <a:rPr lang="en-CA" smtClean="0"/>
              <a:t>and b</a:t>
            </a:r>
            <a:r>
              <a:rPr lang="en-CA" baseline="30000" smtClean="0"/>
              <a:t>n</a:t>
            </a:r>
            <a:r>
              <a:rPr lang="en-CA" smtClean="0"/>
              <a:t>, where a,b&gt;0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E01076-98AF-4539-B766-0344A023C8E9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B6E6A5-78BC-4B46-A795-5993765BBD87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pic>
        <p:nvPicPr>
          <p:cNvPr id="21507" name="Picture 3" descr="scan0009.jpg"/>
          <p:cNvPicPr>
            <a:picLocks noChangeAspect="1"/>
          </p:cNvPicPr>
          <p:nvPr/>
        </p:nvPicPr>
        <p:blipFill>
          <a:blip r:embed="rId2">
            <a:lum bright="10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306"/>
          <a:stretch>
            <a:fillRect/>
          </a:stretch>
        </p:blipFill>
        <p:spPr bwMode="auto">
          <a:xfrm>
            <a:off x="381000" y="914400"/>
            <a:ext cx="8153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4267200" y="6858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If a, b &gt; 1</a:t>
            </a:r>
            <a:endParaRPr lang="tr-TR"/>
          </a:p>
        </p:txBody>
      </p:sp>
      <p:sp>
        <p:nvSpPr>
          <p:cNvPr id="21509" name="Line 6"/>
          <p:cNvSpPr>
            <a:spLocks noChangeShapeType="1"/>
          </p:cNvSpPr>
          <p:nvPr/>
        </p:nvSpPr>
        <p:spPr bwMode="auto">
          <a:xfrm flipV="1">
            <a:off x="2514600" y="990600"/>
            <a:ext cx="1752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The Limit Rule</a:t>
            </a:r>
            <a:endParaRPr lang="en-US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Most powerful and versatile rule for evaluating orders of functions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FF373C-B6D0-4CB7-9F66-AB9A04CEE9D6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D0BF07-3EE7-4297-BF93-217BABE45672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pic>
        <p:nvPicPr>
          <p:cNvPr id="22531" name="Picture 3" descr="scan000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8153400" cy="51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267200" y="685800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If a, b &gt; 1</a:t>
            </a:r>
            <a:endParaRPr lang="tr-TR"/>
          </a:p>
        </p:txBody>
      </p:sp>
      <p:sp>
        <p:nvSpPr>
          <p:cNvPr id="22533" name="Line 6"/>
          <p:cNvSpPr>
            <a:spLocks noChangeShapeType="1"/>
          </p:cNvSpPr>
          <p:nvPr/>
        </p:nvSpPr>
        <p:spPr bwMode="auto">
          <a:xfrm flipV="1">
            <a:off x="2514600" y="990600"/>
            <a:ext cx="1752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705887"/>
            <a:ext cx="3755559" cy="199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The Limit Rule</a:t>
            </a:r>
            <a:endParaRPr lang="en-US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Garamond" pitchFamily="18" charset="0"/>
              <a:buAutoNum type="arabicPeriod"/>
            </a:pPr>
            <a:r>
              <a:rPr lang="en-CA" dirty="0" smtClean="0"/>
              <a:t>If			then f(n)=</a:t>
            </a:r>
            <a:r>
              <a:rPr lang="el-GR" dirty="0" smtClean="0"/>
              <a:t>Θ</a:t>
            </a:r>
            <a:r>
              <a:rPr lang="en-CA" dirty="0" smtClean="0"/>
              <a:t>(g(n)) </a:t>
            </a:r>
            <a:endParaRPr lang="en-US" dirty="0" smtClean="0"/>
          </a:p>
          <a:p>
            <a:pPr marL="514350" indent="-514350">
              <a:buFont typeface="Garamond" pitchFamily="18" charset="0"/>
              <a:buAutoNum type="arabicPeriod"/>
            </a:pPr>
            <a:endParaRPr lang="en-CA" dirty="0" smtClean="0"/>
          </a:p>
          <a:p>
            <a:pPr marL="514350" indent="-514350">
              <a:buFont typeface="Garamond" pitchFamily="18" charset="0"/>
              <a:buAutoNum type="arabicPeriod"/>
            </a:pPr>
            <a:r>
              <a:rPr lang="en-CA" dirty="0" smtClean="0"/>
              <a:t>If			then f(n)=o(g(n)) </a:t>
            </a:r>
          </a:p>
          <a:p>
            <a:pPr marL="514350" indent="-514350">
              <a:buFont typeface="Garamond" pitchFamily="18" charset="0"/>
              <a:buAutoNum type="arabicPeriod"/>
            </a:pPr>
            <a:endParaRPr lang="en-CA" dirty="0" smtClean="0"/>
          </a:p>
          <a:p>
            <a:pPr marL="514350" indent="-514350">
              <a:buFont typeface="Garamond" pitchFamily="18" charset="0"/>
              <a:buAutoNum type="arabicPeriod"/>
            </a:pPr>
            <a:r>
              <a:rPr lang="en-CA" dirty="0" smtClean="0"/>
              <a:t>If			then f(n)=</a:t>
            </a:r>
            <a:r>
              <a:rPr lang="el-GR" dirty="0" smtClean="0"/>
              <a:t>ω</a:t>
            </a:r>
            <a:r>
              <a:rPr lang="en-CA" dirty="0" smtClean="0"/>
              <a:t>(g(n)) </a:t>
            </a:r>
            <a:endParaRPr lang="en-US" dirty="0" smtClean="0"/>
          </a:p>
          <a:p>
            <a:pPr marL="514350" indent="-514350">
              <a:buFont typeface="Garamond" pitchFamily="18" charset="0"/>
              <a:buAutoNum type="arabicPeriod"/>
            </a:pPr>
            <a:endParaRPr lang="en-US" dirty="0" smtClean="0"/>
          </a:p>
          <a:p>
            <a:pPr marL="514350" indent="-514350">
              <a:buFont typeface="Garamond" pitchFamily="18" charset="0"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AB7CF1-D7A2-4E9F-AF9D-FBF10164B794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pic>
        <p:nvPicPr>
          <p:cNvPr id="51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85900"/>
            <a:ext cx="174307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667000"/>
            <a:ext cx="169545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657600"/>
            <a:ext cx="16478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33400" y="1485900"/>
            <a:ext cx="5791200" cy="3009900"/>
          </a:xfrm>
          <a:prstGeom prst="rect">
            <a:avLst/>
          </a:prstGeom>
          <a:solidFill>
            <a:schemeClr val="accent1">
              <a:lumMod val="60000"/>
              <a:lumOff val="40000"/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The l’Hopital’s rule </a:t>
            </a:r>
            <a:endParaRPr 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Often (</a:t>
            </a:r>
            <a:r>
              <a:rPr lang="en-CA" dirty="0" smtClean="0">
                <a:solidFill>
                  <a:srgbClr val="00B050"/>
                </a:solidFill>
              </a:rPr>
              <a:t>but not always</a:t>
            </a:r>
            <a:r>
              <a:rPr lang="en-CA" dirty="0" smtClean="0"/>
              <a:t>) to calculate  		    we use the </a:t>
            </a:r>
            <a:r>
              <a:rPr lang="en-CA" dirty="0" err="1" smtClean="0"/>
              <a:t>l’Hopital’s</a:t>
            </a:r>
            <a:r>
              <a:rPr lang="en-CA" dirty="0" smtClean="0"/>
              <a:t> rule </a:t>
            </a:r>
          </a:p>
          <a:p>
            <a:pPr>
              <a:defRPr/>
            </a:pPr>
            <a:endParaRPr lang="en-CA" dirty="0" smtClean="0"/>
          </a:p>
          <a:p>
            <a:pPr>
              <a:defRPr/>
            </a:pPr>
            <a:r>
              <a:rPr lang="en-CA" dirty="0" smtClean="0"/>
              <a:t>We know that</a:t>
            </a:r>
          </a:p>
          <a:p>
            <a:pPr>
              <a:defRPr/>
            </a:pPr>
            <a:endParaRPr lang="en-CA" dirty="0" smtClean="0"/>
          </a:p>
          <a:p>
            <a:pPr>
              <a:defRPr/>
            </a:pPr>
            <a:r>
              <a:rPr lang="en-CA" dirty="0" smtClean="0"/>
              <a:t> The </a:t>
            </a:r>
            <a:r>
              <a:rPr lang="en-CA" dirty="0" err="1" smtClean="0"/>
              <a:t>l’Hopital’s</a:t>
            </a:r>
            <a:r>
              <a:rPr lang="en-CA" dirty="0" smtClean="0"/>
              <a:t> rule is applicable if</a:t>
            </a:r>
          </a:p>
          <a:p>
            <a:pPr lvl="4">
              <a:buFont typeface="Wingdings" pitchFamily="2" charset="2"/>
              <a:buNone/>
              <a:defRPr/>
            </a:pPr>
            <a:r>
              <a:rPr lang="en-CA" sz="3000" dirty="0" smtClean="0">
                <a:ea typeface="+mn-ea"/>
                <a:cs typeface="+mn-cs"/>
              </a:rPr>
              <a:t>                       or </a:t>
            </a:r>
            <a:endParaRPr lang="en-US" sz="3000" dirty="0" smtClean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DD6BCF-689D-4A6E-A1C8-DBBB92A89F86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pic>
        <p:nvPicPr>
          <p:cNvPr id="614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7"/>
          <a:stretch/>
        </p:blipFill>
        <p:spPr bwMode="auto">
          <a:xfrm>
            <a:off x="6660524" y="1474631"/>
            <a:ext cx="1340476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2809875"/>
            <a:ext cx="23336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857750"/>
            <a:ext cx="30670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0" y="4876800"/>
            <a:ext cx="3105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The l’Hopital’s rule 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D7EF464-676F-4195-978A-F39E58322B51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04975"/>
            <a:ext cx="41148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09925"/>
            <a:ext cx="4114800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Recall from Mathematical Review </a:t>
            </a:r>
            <a:endParaRPr 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Limits</a:t>
            </a:r>
          </a:p>
          <a:p>
            <a:r>
              <a:rPr lang="en-CA" smtClean="0"/>
              <a:t>Derivatives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A8AFF55-A7ED-416B-B893-7AB195548731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Usage of the Limit Rule</a:t>
            </a:r>
            <a:endParaRPr 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Garamond" pitchFamily="18" charset="0"/>
              <a:buAutoNum type="arabicPeriod"/>
            </a:pPr>
            <a:r>
              <a:rPr lang="en-CA" smtClean="0"/>
              <a:t>Direct – for determining the order of a function</a:t>
            </a:r>
          </a:p>
          <a:p>
            <a:pPr marL="514350" indent="-514350">
              <a:buFont typeface="Garamond" pitchFamily="18" charset="0"/>
              <a:buAutoNum type="arabicPeriod"/>
            </a:pPr>
            <a:r>
              <a:rPr lang="en-CA" smtClean="0"/>
              <a:t>In conjunction with the max rule - for determining the order of a function</a:t>
            </a:r>
          </a:p>
          <a:p>
            <a:pPr marL="514350" indent="-514350">
              <a:buFont typeface="Garamond" pitchFamily="18" charset="0"/>
              <a:buAutoNum type="arabicPeriod"/>
            </a:pPr>
            <a:r>
              <a:rPr lang="en-CA" smtClean="0"/>
              <a:t>To compare functions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1A4488-7882-4DDB-9DBF-91B00241F6D0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Usage 1</a:t>
            </a:r>
            <a:endParaRPr lang="en-US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Prove that t(n)=5n</a:t>
            </a:r>
            <a:r>
              <a:rPr lang="en-CA" baseline="30000" smtClean="0"/>
              <a:t>2</a:t>
            </a:r>
            <a:r>
              <a:rPr lang="en-CA" smtClean="0"/>
              <a:t>+2n=</a:t>
            </a:r>
            <a:r>
              <a:rPr lang="el-GR" smtClean="0"/>
              <a:t>Θ</a:t>
            </a:r>
            <a:r>
              <a:rPr lang="en-CA" smtClean="0"/>
              <a:t>(n</a:t>
            </a:r>
            <a:r>
              <a:rPr lang="en-CA" baseline="30000" smtClean="0"/>
              <a:t>2</a:t>
            </a:r>
            <a:r>
              <a:rPr lang="en-CA" smtClean="0"/>
              <a:t>) (without using the theorem we studied before)</a:t>
            </a:r>
          </a:p>
          <a:p>
            <a:endParaRPr lang="en-CA" smtClean="0"/>
          </a:p>
          <a:p>
            <a:endParaRPr lang="en-CA" smtClean="0"/>
          </a:p>
          <a:p>
            <a:endParaRPr lang="en-CA" smtClean="0"/>
          </a:p>
          <a:p>
            <a:r>
              <a:rPr lang="en-CA" smtClean="0">
                <a:sym typeface="Symbol" pitchFamily="18" charset="2"/>
              </a:rPr>
              <a:t> t(n) = </a:t>
            </a:r>
            <a:r>
              <a:rPr lang="el-GR" smtClean="0">
                <a:sym typeface="Symbol" pitchFamily="18" charset="2"/>
              </a:rPr>
              <a:t>Θ</a:t>
            </a:r>
            <a:r>
              <a:rPr lang="en-CA" smtClean="0">
                <a:sym typeface="Symbol" pitchFamily="18" charset="2"/>
              </a:rPr>
              <a:t>(n</a:t>
            </a:r>
            <a:r>
              <a:rPr lang="en-CA" baseline="30000" smtClean="0">
                <a:sym typeface="Symbol" pitchFamily="18" charset="2"/>
              </a:rPr>
              <a:t>2</a:t>
            </a:r>
            <a:r>
              <a:rPr lang="en-CA" smtClean="0">
                <a:sym typeface="Symbol" pitchFamily="18" charset="2"/>
              </a:rPr>
              <a:t>)</a:t>
            </a:r>
            <a:endParaRPr lang="en-CA" smtClean="0"/>
          </a:p>
          <a:p>
            <a:endParaRPr lang="en-CA" smtClean="0"/>
          </a:p>
          <a:p>
            <a:pPr>
              <a:buFont typeface="Wingdings" pitchFamily="2" charset="2"/>
              <a:buNone/>
            </a:pPr>
            <a:endParaRPr lang="en-CA" smtClean="0"/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871C7D-731E-48F7-BB15-E64AB85238DD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pic>
        <p:nvPicPr>
          <p:cNvPr id="1024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85"/>
          <a:stretch>
            <a:fillRect/>
          </a:stretch>
        </p:blipFill>
        <p:spPr bwMode="auto">
          <a:xfrm>
            <a:off x="457200" y="2590800"/>
            <a:ext cx="12192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/>
          <a:stretch>
            <a:fillRect/>
          </a:stretch>
        </p:blipFill>
        <p:spPr bwMode="auto">
          <a:xfrm>
            <a:off x="1981200" y="2590800"/>
            <a:ext cx="70104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TextBox 6"/>
          <p:cNvSpPr txBox="1">
            <a:spLocks noChangeArrowheads="1"/>
          </p:cNvSpPr>
          <p:nvPr/>
        </p:nvSpPr>
        <p:spPr bwMode="auto">
          <a:xfrm>
            <a:off x="1600200" y="2819400"/>
            <a:ext cx="38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/>
              <a:t>=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4286250"/>
            <a:ext cx="440055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Usage 1</a:t>
            </a:r>
            <a:endParaRPr lang="tr-TR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Prove that </a:t>
            </a:r>
          </a:p>
          <a:p>
            <a:pPr>
              <a:buFont typeface="Wingdings" pitchFamily="2" charset="2"/>
              <a:buNone/>
            </a:pPr>
            <a:endParaRPr lang="tr-TR" smtClean="0"/>
          </a:p>
        </p:txBody>
      </p:sp>
      <p:pic>
        <p:nvPicPr>
          <p:cNvPr id="1126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4" t="25439" r="35950" b="58838"/>
          <a:stretch>
            <a:fillRect/>
          </a:stretch>
        </p:blipFill>
        <p:spPr bwMode="auto">
          <a:xfrm>
            <a:off x="838200" y="2286000"/>
            <a:ext cx="73152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152400"/>
            <a:ext cx="440055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3374</TotalTime>
  <Words>233</Words>
  <Application>Microsoft Office PowerPoint</Application>
  <PresentationFormat>On-screen Show (4:3)</PresentationFormat>
  <Paragraphs>86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Edge</vt:lpstr>
      <vt:lpstr>Lecture 6a Algorithm Analysis 4</vt:lpstr>
      <vt:lpstr>The Limit Rule</vt:lpstr>
      <vt:lpstr>The Limit Rule</vt:lpstr>
      <vt:lpstr>The l’Hopital’s rule </vt:lpstr>
      <vt:lpstr>The l’Hopital’s rule </vt:lpstr>
      <vt:lpstr>Recall from Mathematical Review </vt:lpstr>
      <vt:lpstr>Usage of the Limit Rule</vt:lpstr>
      <vt:lpstr>Usage 1</vt:lpstr>
      <vt:lpstr>Usage 1</vt:lpstr>
      <vt:lpstr>Usage 2</vt:lpstr>
      <vt:lpstr>Usage 2 continued</vt:lpstr>
      <vt:lpstr>Usage 2 continued</vt:lpstr>
      <vt:lpstr>Usage 3: Comparing functions</vt:lpstr>
      <vt:lpstr>Typical Growth Rates (Most Common Efficiency Functions)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</vt:vector>
  </TitlesOfParts>
  <Company>Unknown Organization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Parul Chaturvedi</dc:creator>
  <cp:lastModifiedBy>Kostadin</cp:lastModifiedBy>
  <cp:revision>189</cp:revision>
  <dcterms:created xsi:type="dcterms:W3CDTF">2004-05-04T15:13:55Z</dcterms:created>
  <dcterms:modified xsi:type="dcterms:W3CDTF">2013-03-25T17:32:11Z</dcterms:modified>
</cp:coreProperties>
</file>