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7"/>
  </p:notesMasterIdLst>
  <p:handoutMasterIdLst>
    <p:handoutMasterId r:id="rId18"/>
  </p:handoutMasterIdLst>
  <p:sldIdLst>
    <p:sldId id="298" r:id="rId2"/>
    <p:sldId id="420" r:id="rId3"/>
    <p:sldId id="421" r:id="rId4"/>
    <p:sldId id="422" r:id="rId5"/>
    <p:sldId id="431" r:id="rId6"/>
    <p:sldId id="423" r:id="rId7"/>
    <p:sldId id="432" r:id="rId8"/>
    <p:sldId id="434" r:id="rId9"/>
    <p:sldId id="424" r:id="rId10"/>
    <p:sldId id="429" r:id="rId11"/>
    <p:sldId id="425" r:id="rId12"/>
    <p:sldId id="430" r:id="rId13"/>
    <p:sldId id="426" r:id="rId14"/>
    <p:sldId id="427" r:id="rId15"/>
    <p:sldId id="42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BBBFAA-DBA1-42B7-B1E6-41ED00118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10C17EE5-CD81-49B1-BD78-7107F8F5C3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90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8AB9E-3223-4C08-9918-4639548FB2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76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6682D-30A4-4898-BA57-19015C3DEE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224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49073-E03F-4233-B142-1F2F2654CB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09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B6A80-5051-48CB-8F53-E1693B28B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3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0F21A-B37F-4EC7-B043-C53500ED2B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137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97DCB-D11C-489E-BE6E-BD2EDA0729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78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80A08-30D5-4E71-BDDB-9AD3AD2C08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488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50C1-C86E-4B4D-8A42-80F0DFB5A3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549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1ED1E-9E34-4D65-A66F-08AF4E1A87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54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41DE1-E60F-44FE-B1C5-4F8205DE86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341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1D9AC-4980-45A6-BF7B-AAEAF4B5C6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2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E4CB145E-6A52-4F56-A907-D9558B1CE6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145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</a:t>
            </a:r>
            <a:r>
              <a:rPr lang="en-US" dirty="0" smtClean="0"/>
              <a:t>6b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Empirical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t</a:t>
            </a:r>
            <a:r>
              <a:rPr lang="en-CA" baseline="-25000" dirty="0" smtClean="0"/>
              <a:t>1000</a:t>
            </a:r>
            <a:r>
              <a:rPr lang="en-CA" dirty="0" smtClean="0"/>
              <a:t> = 5 </a:t>
            </a:r>
            <a:r>
              <a:rPr lang="en-CA" dirty="0" smtClean="0">
                <a:sym typeface="Symbol" pitchFamily="18" charset="2"/>
              </a:rPr>
              <a:t>s</a:t>
            </a:r>
            <a:r>
              <a:rPr lang="en-CA" dirty="0" smtClean="0"/>
              <a:t>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t</a:t>
            </a:r>
            <a:r>
              <a:rPr lang="en-CA" baseline="-25000" dirty="0" smtClean="0"/>
              <a:t>4000</a:t>
            </a:r>
            <a:r>
              <a:rPr lang="en-CA" dirty="0" smtClean="0"/>
              <a:t> = x </a:t>
            </a:r>
            <a:r>
              <a:rPr lang="en-CA" dirty="0" smtClean="0">
                <a:sym typeface="Symbol" pitchFamily="18" charset="2"/>
              </a:rPr>
              <a:t>s</a:t>
            </a:r>
            <a:r>
              <a:rPr lang="en-CA" dirty="0" smtClean="0"/>
              <a:t> </a:t>
            </a:r>
          </a:p>
          <a:p>
            <a:r>
              <a:rPr lang="en-CA" dirty="0" smtClean="0"/>
              <a:t>a) if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n</a:t>
            </a:r>
            <a:r>
              <a:rPr lang="en-CA" dirty="0" smtClean="0"/>
              <a:t> = </a:t>
            </a:r>
            <a:r>
              <a:rPr lang="el-GR" dirty="0" smtClean="0"/>
              <a:t>Θ</a:t>
            </a:r>
            <a:r>
              <a:rPr lang="en-CA" dirty="0" smtClean="0"/>
              <a:t>(n)   </a:t>
            </a:r>
            <a:r>
              <a:rPr lang="en-CA" dirty="0" smtClean="0">
                <a:solidFill>
                  <a:srgbClr val="FF0000"/>
                </a:solidFill>
              </a:rPr>
              <a:t>t</a:t>
            </a:r>
            <a:r>
              <a:rPr lang="en-CA" baseline="-25000" dirty="0" smtClean="0">
                <a:solidFill>
                  <a:srgbClr val="FF0000"/>
                </a:solidFill>
              </a:rPr>
              <a:t>4n</a:t>
            </a:r>
            <a:r>
              <a:rPr lang="en-CA" dirty="0" smtClean="0">
                <a:solidFill>
                  <a:srgbClr val="FF0000"/>
                </a:solidFill>
              </a:rPr>
              <a:t> = 4t</a:t>
            </a:r>
            <a:r>
              <a:rPr lang="en-CA" baseline="-25000" dirty="0" smtClean="0">
                <a:solidFill>
                  <a:srgbClr val="FF0000"/>
                </a:solidFill>
              </a:rPr>
              <a:t>n</a:t>
            </a:r>
            <a:r>
              <a:rPr lang="en-CA" dirty="0" smtClean="0">
                <a:solidFill>
                  <a:srgbClr val="FF0000"/>
                </a:solidFill>
              </a:rPr>
              <a:t> = 4*5 = 20 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s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CA" dirty="0" smtClean="0"/>
              <a:t>b) if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n</a:t>
            </a:r>
            <a:r>
              <a:rPr lang="en-CA" dirty="0" smtClean="0"/>
              <a:t> = </a:t>
            </a:r>
            <a:r>
              <a:rPr lang="el-GR" dirty="0" smtClean="0"/>
              <a:t>Θ</a:t>
            </a:r>
            <a:r>
              <a:rPr lang="en-CA" dirty="0" smtClean="0"/>
              <a:t>(n</a:t>
            </a:r>
            <a:r>
              <a:rPr lang="en-CA" baseline="30000" dirty="0" smtClean="0"/>
              <a:t>2</a:t>
            </a:r>
            <a:r>
              <a:rPr lang="en-CA" dirty="0" smtClean="0"/>
              <a:t>)  </a:t>
            </a:r>
            <a:r>
              <a:rPr lang="en-CA" dirty="0" smtClean="0">
                <a:solidFill>
                  <a:srgbClr val="FF0000"/>
                </a:solidFill>
              </a:rPr>
              <a:t>t</a:t>
            </a:r>
            <a:r>
              <a:rPr lang="en-CA" baseline="-25000" dirty="0" smtClean="0">
                <a:solidFill>
                  <a:srgbClr val="FF0000"/>
                </a:solidFill>
              </a:rPr>
              <a:t>4n</a:t>
            </a:r>
            <a:r>
              <a:rPr lang="en-CA" dirty="0" smtClean="0">
                <a:solidFill>
                  <a:srgbClr val="FF0000"/>
                </a:solidFill>
              </a:rPr>
              <a:t> = 16t</a:t>
            </a:r>
            <a:r>
              <a:rPr lang="en-CA" baseline="-25000" dirty="0" smtClean="0">
                <a:solidFill>
                  <a:srgbClr val="FF0000"/>
                </a:solidFill>
              </a:rPr>
              <a:t>n</a:t>
            </a:r>
            <a:r>
              <a:rPr lang="en-CA" dirty="0" smtClean="0">
                <a:solidFill>
                  <a:srgbClr val="FF0000"/>
                </a:solidFill>
              </a:rPr>
              <a:t> = 16*5 = 80 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s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CA" dirty="0" smtClean="0"/>
              <a:t>c) if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n</a:t>
            </a:r>
            <a:r>
              <a:rPr lang="en-CA" dirty="0" smtClean="0"/>
              <a:t> = </a:t>
            </a:r>
            <a:r>
              <a:rPr lang="el-GR" dirty="0" smtClean="0"/>
              <a:t>Θ</a:t>
            </a:r>
            <a:r>
              <a:rPr lang="en-CA" dirty="0" smtClean="0"/>
              <a:t>(n</a:t>
            </a:r>
            <a:r>
              <a:rPr lang="en-CA" baseline="30000" dirty="0" smtClean="0"/>
              <a:t>3</a:t>
            </a:r>
            <a:r>
              <a:rPr lang="en-CA" dirty="0" smtClean="0"/>
              <a:t>)  </a:t>
            </a:r>
            <a:r>
              <a:rPr lang="en-CA" dirty="0" smtClean="0">
                <a:solidFill>
                  <a:srgbClr val="FF0000"/>
                </a:solidFill>
              </a:rPr>
              <a:t>t</a:t>
            </a:r>
            <a:r>
              <a:rPr lang="en-CA" baseline="-25000" dirty="0" smtClean="0">
                <a:solidFill>
                  <a:srgbClr val="FF0000"/>
                </a:solidFill>
              </a:rPr>
              <a:t>4n</a:t>
            </a:r>
            <a:r>
              <a:rPr lang="en-CA" dirty="0" smtClean="0">
                <a:solidFill>
                  <a:srgbClr val="FF0000"/>
                </a:solidFill>
              </a:rPr>
              <a:t> = 64t</a:t>
            </a:r>
            <a:r>
              <a:rPr lang="en-CA" baseline="-25000" dirty="0" smtClean="0">
                <a:solidFill>
                  <a:srgbClr val="FF0000"/>
                </a:solidFill>
              </a:rPr>
              <a:t>n</a:t>
            </a:r>
            <a:r>
              <a:rPr lang="en-CA" dirty="0" smtClean="0">
                <a:solidFill>
                  <a:srgbClr val="FF0000"/>
                </a:solidFill>
              </a:rPr>
              <a:t> = 64*5 = 320 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s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5EB6B1-F78B-4A81-BAC1-65AABDDF6AD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t</a:t>
            </a:r>
            <a:r>
              <a:rPr lang="en-CA" baseline="-25000" smtClean="0"/>
              <a:t>1000</a:t>
            </a:r>
            <a:r>
              <a:rPr lang="en-CA" smtClean="0"/>
              <a:t> = 5 </a:t>
            </a:r>
            <a:r>
              <a:rPr lang="en-CA" smtClean="0">
                <a:sym typeface="Symbol" pitchFamily="18" charset="2"/>
              </a:rPr>
              <a:t>s</a:t>
            </a:r>
            <a:r>
              <a:rPr lang="en-CA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t</a:t>
            </a:r>
            <a:r>
              <a:rPr lang="en-CA" baseline="-25000" smtClean="0"/>
              <a:t>4000</a:t>
            </a:r>
            <a:r>
              <a:rPr lang="en-CA" smtClean="0"/>
              <a:t> = 6 </a:t>
            </a:r>
            <a:r>
              <a:rPr lang="en-CA" smtClean="0">
                <a:sym typeface="Symbol" pitchFamily="18" charset="2"/>
              </a:rPr>
              <a:t>s</a:t>
            </a:r>
            <a:r>
              <a:rPr lang="en-CA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t</a:t>
            </a:r>
            <a:r>
              <a:rPr lang="en-CA" baseline="-25000" smtClean="0"/>
              <a:t>16000</a:t>
            </a:r>
            <a:r>
              <a:rPr lang="en-CA" smtClean="0"/>
              <a:t> = x </a:t>
            </a:r>
            <a:r>
              <a:rPr lang="en-CA" smtClean="0">
                <a:sym typeface="Symbol" pitchFamily="18" charset="2"/>
              </a:rPr>
              <a:t>s</a:t>
            </a:r>
            <a:r>
              <a:rPr lang="en-CA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 if t</a:t>
            </a:r>
            <a:r>
              <a:rPr lang="en-CA" baseline="-25000" smtClean="0"/>
              <a:t>n</a:t>
            </a:r>
            <a:r>
              <a:rPr lang="en-CA" smtClean="0"/>
              <a:t> = </a:t>
            </a:r>
            <a:r>
              <a:rPr lang="el-GR" smtClean="0"/>
              <a:t>Θ</a:t>
            </a:r>
            <a:r>
              <a:rPr lang="en-CA" smtClean="0"/>
              <a:t>(log(n))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FA7DBE-97F0-4302-998F-BBC1B7F81A7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t</a:t>
            </a:r>
            <a:r>
              <a:rPr lang="en-CA" baseline="-25000" smtClean="0"/>
              <a:t>1000</a:t>
            </a:r>
            <a:r>
              <a:rPr lang="en-CA" smtClean="0"/>
              <a:t> = 5 </a:t>
            </a:r>
            <a:r>
              <a:rPr lang="en-CA" smtClean="0">
                <a:sym typeface="Symbol" pitchFamily="18" charset="2"/>
              </a:rPr>
              <a:t>s</a:t>
            </a:r>
            <a:r>
              <a:rPr lang="en-CA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t</a:t>
            </a:r>
            <a:r>
              <a:rPr lang="en-CA" baseline="-25000" smtClean="0"/>
              <a:t>4000</a:t>
            </a:r>
            <a:r>
              <a:rPr lang="en-CA" smtClean="0"/>
              <a:t> = 6 </a:t>
            </a:r>
            <a:r>
              <a:rPr lang="en-CA" smtClean="0">
                <a:sym typeface="Symbol" pitchFamily="18" charset="2"/>
              </a:rPr>
              <a:t>s</a:t>
            </a:r>
            <a:r>
              <a:rPr lang="en-CA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t</a:t>
            </a:r>
            <a:r>
              <a:rPr lang="en-CA" baseline="-25000" smtClean="0"/>
              <a:t>16000</a:t>
            </a:r>
            <a:r>
              <a:rPr lang="en-CA" smtClean="0"/>
              <a:t> = x </a:t>
            </a:r>
            <a:r>
              <a:rPr lang="en-CA" smtClean="0">
                <a:sym typeface="Symbol" pitchFamily="18" charset="2"/>
              </a:rPr>
              <a:t>s</a:t>
            </a:r>
            <a:r>
              <a:rPr lang="en-CA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 if t</a:t>
            </a:r>
            <a:r>
              <a:rPr lang="en-CA" baseline="-25000" smtClean="0"/>
              <a:t>n</a:t>
            </a:r>
            <a:r>
              <a:rPr lang="en-CA" smtClean="0"/>
              <a:t> = </a:t>
            </a:r>
            <a:r>
              <a:rPr lang="el-GR" smtClean="0"/>
              <a:t>Θ</a:t>
            </a:r>
            <a:r>
              <a:rPr lang="en-CA" smtClean="0"/>
              <a:t>(log(n))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FF0000"/>
                </a:solidFill>
              </a:rPr>
              <a:t>t</a:t>
            </a:r>
            <a:r>
              <a:rPr lang="en-CA" baseline="-25000" smtClean="0">
                <a:solidFill>
                  <a:srgbClr val="FF0000"/>
                </a:solidFill>
              </a:rPr>
              <a:t>4n</a:t>
            </a:r>
            <a:r>
              <a:rPr lang="en-CA" smtClean="0">
                <a:solidFill>
                  <a:srgbClr val="FF0000"/>
                </a:solidFill>
              </a:rPr>
              <a:t> = t</a:t>
            </a:r>
            <a:r>
              <a:rPr lang="en-CA" baseline="-25000" smtClean="0">
                <a:solidFill>
                  <a:srgbClr val="FF0000"/>
                </a:solidFill>
              </a:rPr>
              <a:t>n</a:t>
            </a:r>
            <a:r>
              <a:rPr lang="en-CA" smtClean="0">
                <a:solidFill>
                  <a:srgbClr val="FF0000"/>
                </a:solidFill>
              </a:rPr>
              <a:t> + 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 </a:t>
            </a:r>
            <a:r>
              <a:rPr lang="en-CA" smtClean="0">
                <a:solidFill>
                  <a:srgbClr val="FF0000"/>
                </a:solidFill>
              </a:rPr>
              <a:t>= t</a:t>
            </a:r>
            <a:r>
              <a:rPr lang="en-CA" baseline="-25000" smtClean="0">
                <a:solidFill>
                  <a:srgbClr val="FF0000"/>
                </a:solidFill>
              </a:rPr>
              <a:t>n</a:t>
            </a:r>
            <a:r>
              <a:rPr lang="en-CA" smtClean="0">
                <a:solidFill>
                  <a:srgbClr val="FF0000"/>
                </a:solidFill>
              </a:rPr>
              <a:t> + 1</a:t>
            </a:r>
            <a:endParaRPr lang="en-CA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FF0000"/>
                </a:solidFill>
              </a:rPr>
              <a:t>t</a:t>
            </a:r>
            <a:r>
              <a:rPr lang="en-CA" baseline="-25000" smtClean="0">
                <a:solidFill>
                  <a:srgbClr val="FF0000"/>
                </a:solidFill>
              </a:rPr>
              <a:t>16n</a:t>
            </a:r>
            <a:r>
              <a:rPr lang="en-CA" smtClean="0">
                <a:solidFill>
                  <a:srgbClr val="FF0000"/>
                </a:solidFill>
              </a:rPr>
              <a:t> = t</a:t>
            </a:r>
            <a:r>
              <a:rPr lang="en-CA" baseline="-25000" smtClean="0">
                <a:solidFill>
                  <a:srgbClr val="FF0000"/>
                </a:solidFill>
              </a:rPr>
              <a:t>4n</a:t>
            </a:r>
            <a:r>
              <a:rPr lang="en-CA" smtClean="0">
                <a:solidFill>
                  <a:srgbClr val="FF0000"/>
                </a:solidFill>
              </a:rPr>
              <a:t> + 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 = </a:t>
            </a:r>
            <a:r>
              <a:rPr lang="en-CA" smtClean="0">
                <a:solidFill>
                  <a:srgbClr val="FF0000"/>
                </a:solidFill>
              </a:rPr>
              <a:t>6 + 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1 = 7 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BCF566-F98B-4D0A-982B-EEF696D29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Second Approach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CA" smtClean="0"/>
              <a:t>Suppose t(n) = </a:t>
            </a:r>
            <a:r>
              <a:rPr lang="el-GR" smtClean="0"/>
              <a:t>Θ</a:t>
            </a:r>
            <a:r>
              <a:rPr lang="en-CA" smtClean="0"/>
              <a:t>(f(n)) for some function f(n)</a:t>
            </a:r>
          </a:p>
          <a:p>
            <a:r>
              <a:rPr lang="en-CA" smtClean="0"/>
              <a:t>Compute </a:t>
            </a:r>
            <a:r>
              <a:rPr lang="en-CA" smtClean="0">
                <a:solidFill>
                  <a:srgbClr val="FF0000"/>
                </a:solidFill>
              </a:rPr>
              <a:t>t(n)/f(n)</a:t>
            </a:r>
          </a:p>
          <a:p>
            <a:r>
              <a:rPr lang="en-CA" smtClean="0"/>
              <a:t>If f(n) is a tight answer for </a:t>
            </a:r>
            <a:r>
              <a:rPr lang="el-GR" smtClean="0"/>
              <a:t>Θ</a:t>
            </a:r>
            <a:r>
              <a:rPr lang="en-CA" smtClean="0"/>
              <a:t>(t(n)) then this ratio converges to a constant</a:t>
            </a:r>
          </a:p>
          <a:p>
            <a:r>
              <a:rPr lang="en-CA" smtClean="0"/>
              <a:t>If the ratio increases then t(n) grows faster than f(n): t(n) = </a:t>
            </a:r>
            <a:r>
              <a:rPr lang="el-GR" smtClean="0"/>
              <a:t>ω</a:t>
            </a:r>
            <a:r>
              <a:rPr lang="en-CA" smtClean="0"/>
              <a:t>(f(n))</a:t>
            </a:r>
          </a:p>
          <a:p>
            <a:pPr lvl="1"/>
            <a:r>
              <a:rPr lang="en-CA" smtClean="0"/>
              <a:t>Try a bigger f(n)</a:t>
            </a:r>
          </a:p>
          <a:p>
            <a:r>
              <a:rPr lang="en-CA" smtClean="0"/>
              <a:t>If the ratio decreases then t(n) grows slower than f(n): t(n) = o(f(n))</a:t>
            </a:r>
          </a:p>
          <a:p>
            <a:pPr lvl="1"/>
            <a:r>
              <a:rPr lang="en-CA" smtClean="0"/>
              <a:t>Try a smaller f(n)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9EBC65-FCBE-40FF-A5D8-7B481B226B55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5486400" y="6167438"/>
            <a:ext cx="274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sz="2400">
                <a:solidFill>
                  <a:srgbClr val="00B050"/>
                </a:solidFill>
              </a:rPr>
              <a:t>Large n’s matter</a:t>
            </a:r>
            <a:endParaRPr 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5FD30A-D472-4814-9BCB-5C7A36C5FB5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16387" name="Picture 2" descr="scan0010.jpg"/>
          <p:cNvPicPr>
            <a:picLocks noChangeAspect="1"/>
          </p:cNvPicPr>
          <p:nvPr/>
        </p:nvPicPr>
        <p:blipFill>
          <a:blip r:embed="rId2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"/>
          <a:stretch>
            <a:fillRect/>
          </a:stretch>
        </p:blipFill>
        <p:spPr bwMode="auto">
          <a:xfrm>
            <a:off x="381000" y="457200"/>
            <a:ext cx="7924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the example</a:t>
            </a:r>
            <a:endParaRPr lang="tr-TR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T = </a:t>
            </a:r>
            <a:r>
              <a:rPr lang="el-GR" smtClean="0"/>
              <a:t>Θ</a:t>
            </a:r>
            <a:r>
              <a:rPr lang="en-CA" smtClean="0"/>
              <a:t>(n</a:t>
            </a:r>
            <a:r>
              <a:rPr lang="en-CA" baseline="30000" smtClean="0"/>
              <a:t>2</a:t>
            </a:r>
            <a:r>
              <a:rPr lang="en-CA" smtClean="0"/>
              <a:t>.logn)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0456D9-C4ED-4FC8-8DB3-2FFB28B7159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Recall: Two Approaches to Analysis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>
                <a:solidFill>
                  <a:srgbClr val="FF0000"/>
                </a:solidFill>
              </a:rPr>
              <a:t>Empirical (a posteriori) Analysis</a:t>
            </a:r>
          </a:p>
          <a:p>
            <a:pPr lvl="1"/>
            <a:r>
              <a:rPr lang="en-CA" smtClean="0">
                <a:solidFill>
                  <a:srgbClr val="FF0000"/>
                </a:solidFill>
              </a:rPr>
              <a:t>Program the algorithms and try on a computer for different instances</a:t>
            </a:r>
          </a:p>
          <a:p>
            <a:r>
              <a:rPr lang="en-CA" smtClean="0"/>
              <a:t>Theoretical (a priori) Analysis</a:t>
            </a:r>
          </a:p>
          <a:p>
            <a:pPr lvl="1"/>
            <a:r>
              <a:rPr lang="en-CA" smtClean="0"/>
              <a:t>Determining mathematically the quantity of </a:t>
            </a:r>
            <a:r>
              <a:rPr lang="en-CA" u="sng" smtClean="0"/>
              <a:t>resources</a:t>
            </a:r>
            <a:r>
              <a:rPr lang="en-CA" smtClean="0"/>
              <a:t> needed for each algorithm as a function of the size of the instances considered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6715-208C-4057-A9EE-B246E75CD2E3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Empirical Analysis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Can be also used to check experimentally the results of the theoretical analysis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4FA22F-32BF-4588-BFB2-8DE694B84300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First Approach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en-CA" dirty="0" err="1" smtClean="0"/>
              <a:t>t</a:t>
            </a:r>
            <a:r>
              <a:rPr lang="en-CA" baseline="-25000" dirty="0" err="1" smtClean="0"/>
              <a:t>n</a:t>
            </a:r>
            <a:r>
              <a:rPr lang="en-CA" dirty="0" smtClean="0"/>
              <a:t> = </a:t>
            </a:r>
            <a:r>
              <a:rPr lang="en-CA" dirty="0" err="1" smtClean="0"/>
              <a:t>cn</a:t>
            </a:r>
            <a:r>
              <a:rPr lang="en-CA" dirty="0" smtClean="0"/>
              <a:t>			 		</a:t>
            </a:r>
            <a:r>
              <a:rPr lang="en-CA" dirty="0" err="1" smtClean="0">
                <a:solidFill>
                  <a:srgbClr val="FF0000"/>
                </a:solidFill>
              </a:rPr>
              <a:t>t</a:t>
            </a:r>
            <a:r>
              <a:rPr lang="en-CA" baseline="-25000" dirty="0" err="1" smtClean="0">
                <a:solidFill>
                  <a:srgbClr val="FF0000"/>
                </a:solidFill>
              </a:rPr>
              <a:t>n</a:t>
            </a:r>
            <a:r>
              <a:rPr lang="en-CA" dirty="0" smtClean="0">
                <a:solidFill>
                  <a:srgbClr val="FF0000"/>
                </a:solidFill>
              </a:rPr>
              <a:t> = Θ(n)</a:t>
            </a:r>
          </a:p>
          <a:p>
            <a:r>
              <a:rPr lang="en-CA" dirty="0" smtClean="0"/>
              <a:t>t</a:t>
            </a:r>
            <a:r>
              <a:rPr lang="en-CA" baseline="-25000" dirty="0" smtClean="0"/>
              <a:t>2n</a:t>
            </a:r>
            <a:r>
              <a:rPr lang="en-CA" dirty="0" smtClean="0"/>
              <a:t> = c.2n = 2.cn = 2.t</a:t>
            </a:r>
            <a:r>
              <a:rPr lang="en-CA" baseline="-25000" dirty="0" smtClean="0"/>
              <a:t>n</a:t>
            </a:r>
          </a:p>
          <a:p>
            <a:endParaRPr lang="en-CA" dirty="0" smtClean="0"/>
          </a:p>
          <a:p>
            <a:r>
              <a:rPr lang="en-CA" dirty="0" err="1" smtClean="0"/>
              <a:t>t</a:t>
            </a:r>
            <a:r>
              <a:rPr lang="en-CA" baseline="-25000" dirty="0" err="1" smtClean="0"/>
              <a:t>n</a:t>
            </a:r>
            <a:r>
              <a:rPr lang="en-CA" dirty="0" smtClean="0"/>
              <a:t> = cn</a:t>
            </a:r>
            <a:r>
              <a:rPr lang="en-CA" baseline="30000" dirty="0" smtClean="0"/>
              <a:t>2</a:t>
            </a:r>
            <a:r>
              <a:rPr lang="en-CA" dirty="0" smtClean="0"/>
              <a:t>			 		</a:t>
            </a:r>
            <a:r>
              <a:rPr lang="en-CA" dirty="0" err="1" smtClean="0">
                <a:solidFill>
                  <a:srgbClr val="FF0000"/>
                </a:solidFill>
              </a:rPr>
              <a:t>t</a:t>
            </a:r>
            <a:r>
              <a:rPr lang="en-CA" baseline="-25000" dirty="0" err="1" smtClean="0">
                <a:solidFill>
                  <a:srgbClr val="FF0000"/>
                </a:solidFill>
              </a:rPr>
              <a:t>n</a:t>
            </a:r>
            <a:r>
              <a:rPr lang="en-CA" dirty="0" smtClean="0">
                <a:solidFill>
                  <a:srgbClr val="FF0000"/>
                </a:solidFill>
              </a:rPr>
              <a:t> = Θ(n</a:t>
            </a:r>
            <a:r>
              <a:rPr lang="en-CA" baseline="30000" dirty="0" smtClean="0">
                <a:solidFill>
                  <a:srgbClr val="FF0000"/>
                </a:solidFill>
              </a:rPr>
              <a:t>2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CA" dirty="0" smtClean="0"/>
              <a:t>t</a:t>
            </a:r>
            <a:r>
              <a:rPr lang="en-CA" baseline="-25000" dirty="0" smtClean="0"/>
              <a:t>2n</a:t>
            </a:r>
            <a:r>
              <a:rPr lang="en-CA" dirty="0" smtClean="0"/>
              <a:t> = c.(2n)</a:t>
            </a:r>
            <a:r>
              <a:rPr lang="en-CA" baseline="30000" dirty="0" smtClean="0"/>
              <a:t>2</a:t>
            </a:r>
            <a:r>
              <a:rPr lang="en-CA" dirty="0" smtClean="0"/>
              <a:t> = 4.cn</a:t>
            </a:r>
            <a:r>
              <a:rPr lang="en-CA" baseline="30000" dirty="0" smtClean="0"/>
              <a:t>2</a:t>
            </a:r>
            <a:r>
              <a:rPr lang="en-CA" dirty="0" smtClean="0"/>
              <a:t> = 4.t</a:t>
            </a:r>
            <a:r>
              <a:rPr lang="en-CA" baseline="-25000" dirty="0" smtClean="0"/>
              <a:t>n</a:t>
            </a:r>
          </a:p>
          <a:p>
            <a:endParaRPr lang="en-CA" baseline="-25000" dirty="0" smtClean="0"/>
          </a:p>
          <a:p>
            <a:endParaRPr lang="en-CA" baseline="-25000" dirty="0" smtClean="0"/>
          </a:p>
          <a:p>
            <a:r>
              <a:rPr lang="en-CA" dirty="0" err="1" smtClean="0"/>
              <a:t>t</a:t>
            </a:r>
            <a:r>
              <a:rPr lang="en-CA" baseline="-25000" dirty="0" err="1" smtClean="0"/>
              <a:t>n</a:t>
            </a:r>
            <a:r>
              <a:rPr lang="en-CA" dirty="0" smtClean="0"/>
              <a:t> = cn</a:t>
            </a:r>
            <a:r>
              <a:rPr lang="en-CA" baseline="30000" dirty="0" smtClean="0"/>
              <a:t>3</a:t>
            </a:r>
            <a:r>
              <a:rPr lang="en-CA" dirty="0" smtClean="0"/>
              <a:t>			 		</a:t>
            </a:r>
            <a:r>
              <a:rPr lang="en-CA" dirty="0" err="1" smtClean="0">
                <a:solidFill>
                  <a:srgbClr val="FF0000"/>
                </a:solidFill>
              </a:rPr>
              <a:t>t</a:t>
            </a:r>
            <a:r>
              <a:rPr lang="en-CA" baseline="-25000" dirty="0" err="1" smtClean="0">
                <a:solidFill>
                  <a:srgbClr val="FF0000"/>
                </a:solidFill>
              </a:rPr>
              <a:t>n</a:t>
            </a:r>
            <a:r>
              <a:rPr lang="en-CA" dirty="0" smtClean="0">
                <a:solidFill>
                  <a:srgbClr val="FF0000"/>
                </a:solidFill>
              </a:rPr>
              <a:t> = Θ(n</a:t>
            </a:r>
            <a:r>
              <a:rPr lang="en-CA" baseline="30000" dirty="0" smtClean="0">
                <a:solidFill>
                  <a:srgbClr val="FF0000"/>
                </a:solidFill>
              </a:rPr>
              <a:t>3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CA" dirty="0" smtClean="0"/>
              <a:t>t</a:t>
            </a:r>
            <a:r>
              <a:rPr lang="en-CA" baseline="-25000" dirty="0" smtClean="0"/>
              <a:t>2n</a:t>
            </a:r>
            <a:r>
              <a:rPr lang="en-CA" dirty="0" smtClean="0"/>
              <a:t> = c.(2n)</a:t>
            </a:r>
            <a:r>
              <a:rPr lang="en-CA" baseline="30000" dirty="0" smtClean="0"/>
              <a:t>3</a:t>
            </a:r>
            <a:r>
              <a:rPr lang="en-CA" dirty="0" smtClean="0"/>
              <a:t> = 8.cn</a:t>
            </a:r>
            <a:r>
              <a:rPr lang="en-CA" baseline="30000" dirty="0" smtClean="0"/>
              <a:t>3</a:t>
            </a:r>
            <a:r>
              <a:rPr lang="en-CA" dirty="0" smtClean="0"/>
              <a:t> = 8.t</a:t>
            </a:r>
            <a:r>
              <a:rPr lang="en-CA" baseline="-25000" dirty="0" smtClean="0"/>
              <a:t>n</a:t>
            </a:r>
          </a:p>
          <a:p>
            <a:endParaRPr lang="en-CA" baseline="-25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4695A4-FC32-4DAF-994C-AE7909C212A7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86BC27-B311-465F-9C61-512F581A6B7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2484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First Approach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en-CA" dirty="0" err="1" smtClean="0"/>
              <a:t>t</a:t>
            </a:r>
            <a:r>
              <a:rPr lang="en-CA" baseline="-25000" dirty="0" err="1" smtClean="0"/>
              <a:t>n</a:t>
            </a:r>
            <a:r>
              <a:rPr lang="en-CA" dirty="0" smtClean="0"/>
              <a:t> = c.log(n)			 	</a:t>
            </a:r>
            <a:r>
              <a:rPr lang="en-CA" dirty="0" err="1" smtClean="0">
                <a:solidFill>
                  <a:srgbClr val="FF0000"/>
                </a:solidFill>
              </a:rPr>
              <a:t>t</a:t>
            </a:r>
            <a:r>
              <a:rPr lang="en-CA" baseline="-25000" dirty="0" err="1" smtClean="0">
                <a:solidFill>
                  <a:srgbClr val="FF0000"/>
                </a:solidFill>
              </a:rPr>
              <a:t>n</a:t>
            </a:r>
            <a:r>
              <a:rPr lang="en-CA" dirty="0" smtClean="0">
                <a:solidFill>
                  <a:srgbClr val="FF0000"/>
                </a:solidFill>
              </a:rPr>
              <a:t> = Θ(log(n))</a:t>
            </a:r>
          </a:p>
          <a:p>
            <a:r>
              <a:rPr lang="en-CA" dirty="0" smtClean="0"/>
              <a:t>t</a:t>
            </a:r>
            <a:r>
              <a:rPr lang="en-CA" baseline="-25000" dirty="0" smtClean="0"/>
              <a:t>2n</a:t>
            </a:r>
            <a:r>
              <a:rPr lang="en-CA" dirty="0" smtClean="0"/>
              <a:t> = c.log(2n) = c.(log(2)+log(n)) = 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= c.log(n)+c.log(2) =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n</a:t>
            </a:r>
            <a:r>
              <a:rPr lang="en-CA" baseline="-25000" dirty="0" smtClean="0"/>
              <a:t> </a:t>
            </a:r>
            <a:r>
              <a:rPr lang="en-CA" dirty="0" smtClean="0"/>
              <a:t>+ c’</a:t>
            </a:r>
          </a:p>
          <a:p>
            <a:r>
              <a:rPr lang="en-CA" dirty="0" smtClean="0"/>
              <a:t>t</a:t>
            </a:r>
            <a:r>
              <a:rPr lang="en-CA" baseline="-25000" dirty="0" smtClean="0"/>
              <a:t>4n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en-CA" dirty="0" smtClean="0"/>
              <a:t>c.log(4n</a:t>
            </a:r>
            <a:r>
              <a:rPr lang="en-CA" dirty="0"/>
              <a:t>) = c.(log(2)+</a:t>
            </a:r>
            <a:r>
              <a:rPr lang="en-CA" dirty="0" smtClean="0"/>
              <a:t>log(2n</a:t>
            </a:r>
            <a:r>
              <a:rPr lang="en-CA" dirty="0"/>
              <a:t>)) = </a:t>
            </a:r>
          </a:p>
          <a:p>
            <a:pPr>
              <a:buNone/>
            </a:pPr>
            <a:r>
              <a:rPr lang="en-CA" dirty="0"/>
              <a:t>	= </a:t>
            </a:r>
            <a:r>
              <a:rPr lang="en-CA" dirty="0" smtClean="0"/>
              <a:t>c.log(2n</a:t>
            </a:r>
            <a:r>
              <a:rPr lang="en-CA" dirty="0"/>
              <a:t>)+c.log(2) = </a:t>
            </a:r>
            <a:r>
              <a:rPr lang="en-CA" dirty="0" smtClean="0"/>
              <a:t>t</a:t>
            </a:r>
            <a:r>
              <a:rPr lang="en-CA" baseline="-25000" dirty="0" smtClean="0"/>
              <a:t>2n </a:t>
            </a:r>
            <a:r>
              <a:rPr lang="en-CA" dirty="0"/>
              <a:t>+ c’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baseline="-25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08CF50-B465-4773-9610-79C19B3F402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4479B9-0FD6-46DE-AC73-FD88291D94A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53340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7400" y="31948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t(n)=clog(n)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First Approach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CA" dirty="0" smtClean="0"/>
          </a:p>
          <a:p>
            <a:r>
              <a:rPr lang="en-CA" dirty="0" err="1" smtClean="0"/>
              <a:t>t</a:t>
            </a:r>
            <a:r>
              <a:rPr lang="en-CA" baseline="-25000" dirty="0" err="1" smtClean="0"/>
              <a:t>n</a:t>
            </a:r>
            <a:r>
              <a:rPr lang="en-CA" dirty="0" smtClean="0"/>
              <a:t> = c.n.log(n)			 	</a:t>
            </a:r>
            <a:r>
              <a:rPr lang="en-CA" dirty="0" err="1" smtClean="0">
                <a:solidFill>
                  <a:srgbClr val="FF0000"/>
                </a:solidFill>
              </a:rPr>
              <a:t>t</a:t>
            </a:r>
            <a:r>
              <a:rPr lang="en-CA" baseline="-25000" dirty="0" err="1" smtClean="0">
                <a:solidFill>
                  <a:srgbClr val="FF0000"/>
                </a:solidFill>
              </a:rPr>
              <a:t>n</a:t>
            </a:r>
            <a:r>
              <a:rPr lang="en-CA" dirty="0" smtClean="0">
                <a:solidFill>
                  <a:srgbClr val="FF0000"/>
                </a:solidFill>
              </a:rPr>
              <a:t> = Θ(</a:t>
            </a:r>
            <a:r>
              <a:rPr lang="en-CA" dirty="0" err="1" smtClean="0">
                <a:solidFill>
                  <a:srgbClr val="FF0000"/>
                </a:solidFill>
              </a:rPr>
              <a:t>nlog</a:t>
            </a:r>
            <a:r>
              <a:rPr lang="en-CA" dirty="0" smtClean="0">
                <a:solidFill>
                  <a:srgbClr val="FF0000"/>
                </a:solidFill>
              </a:rPr>
              <a:t>(n))</a:t>
            </a:r>
          </a:p>
          <a:p>
            <a:r>
              <a:rPr lang="en-CA" dirty="0" smtClean="0"/>
              <a:t>t</a:t>
            </a:r>
            <a:r>
              <a:rPr lang="en-CA" baseline="-25000" dirty="0" smtClean="0"/>
              <a:t>2n</a:t>
            </a:r>
            <a:r>
              <a:rPr lang="en-CA" dirty="0" smtClean="0"/>
              <a:t> = slightly more than 2t</a:t>
            </a:r>
            <a:r>
              <a:rPr lang="en-CA" baseline="-25000" dirty="0" smtClean="0"/>
              <a:t>n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baseline="-25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08CF50-B465-4773-9610-79C19B3F402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78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t</a:t>
            </a:r>
            <a:r>
              <a:rPr lang="en-CA" baseline="-25000" smtClean="0"/>
              <a:t>1000</a:t>
            </a:r>
            <a:r>
              <a:rPr lang="en-CA" smtClean="0"/>
              <a:t> = 5 </a:t>
            </a:r>
            <a:r>
              <a:rPr lang="en-CA" smtClean="0">
                <a:sym typeface="Symbol" pitchFamily="18" charset="2"/>
              </a:rPr>
              <a:t>s</a:t>
            </a:r>
            <a:r>
              <a:rPr lang="en-CA" smtClean="0"/>
              <a:t> </a:t>
            </a: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CA" smtClean="0"/>
              <a:t>t</a:t>
            </a:r>
            <a:r>
              <a:rPr lang="en-CA" baseline="-25000" smtClean="0"/>
              <a:t>4000</a:t>
            </a:r>
            <a:r>
              <a:rPr lang="en-CA" smtClean="0"/>
              <a:t> = x </a:t>
            </a:r>
            <a:r>
              <a:rPr lang="en-CA" smtClean="0">
                <a:sym typeface="Symbol" pitchFamily="18" charset="2"/>
              </a:rPr>
              <a:t>s</a:t>
            </a:r>
            <a:r>
              <a:rPr lang="en-CA" smtClean="0"/>
              <a:t> </a:t>
            </a:r>
          </a:p>
          <a:p>
            <a:r>
              <a:rPr lang="en-CA" smtClean="0"/>
              <a:t>a) if t</a:t>
            </a:r>
            <a:r>
              <a:rPr lang="en-CA" baseline="-25000" smtClean="0"/>
              <a:t>n</a:t>
            </a:r>
            <a:r>
              <a:rPr lang="en-CA" smtClean="0"/>
              <a:t> = </a:t>
            </a:r>
            <a:r>
              <a:rPr lang="el-GR" smtClean="0"/>
              <a:t>Θ</a:t>
            </a:r>
            <a:r>
              <a:rPr lang="en-CA" smtClean="0"/>
              <a:t>(n)</a:t>
            </a:r>
          </a:p>
          <a:p>
            <a:r>
              <a:rPr lang="en-CA" smtClean="0"/>
              <a:t>b) if t</a:t>
            </a:r>
            <a:r>
              <a:rPr lang="en-CA" baseline="-25000" smtClean="0"/>
              <a:t>n</a:t>
            </a:r>
            <a:r>
              <a:rPr lang="en-CA" smtClean="0"/>
              <a:t> = </a:t>
            </a:r>
            <a:r>
              <a:rPr lang="el-GR" smtClean="0"/>
              <a:t>Θ</a:t>
            </a:r>
            <a:r>
              <a:rPr lang="en-CA" smtClean="0"/>
              <a:t>(n</a:t>
            </a:r>
            <a:r>
              <a:rPr lang="en-CA" baseline="30000" smtClean="0"/>
              <a:t>2</a:t>
            </a:r>
            <a:r>
              <a:rPr lang="en-CA" smtClean="0"/>
              <a:t>)</a:t>
            </a:r>
          </a:p>
          <a:p>
            <a:r>
              <a:rPr lang="en-CA" smtClean="0"/>
              <a:t>c) if t</a:t>
            </a:r>
            <a:r>
              <a:rPr lang="en-CA" baseline="-25000" smtClean="0"/>
              <a:t>n</a:t>
            </a:r>
            <a:r>
              <a:rPr lang="en-CA" smtClean="0"/>
              <a:t> = </a:t>
            </a:r>
            <a:r>
              <a:rPr lang="el-GR" smtClean="0"/>
              <a:t>Θ</a:t>
            </a:r>
            <a:r>
              <a:rPr lang="en-CA" smtClean="0"/>
              <a:t>(n</a:t>
            </a:r>
            <a:r>
              <a:rPr lang="en-CA" baseline="30000" smtClean="0"/>
              <a:t>3</a:t>
            </a:r>
            <a:r>
              <a:rPr lang="en-CA" smtClean="0"/>
              <a:t>)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801481-5376-4B7B-9AE9-AFBC5170131A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3503</TotalTime>
  <Words>357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Lecture 6b Empirical Analysis</vt:lpstr>
      <vt:lpstr>Recall: Two Approaches to Analysis</vt:lpstr>
      <vt:lpstr>Empirical Analysis</vt:lpstr>
      <vt:lpstr>First Approach</vt:lpstr>
      <vt:lpstr>PowerPoint Presentation</vt:lpstr>
      <vt:lpstr>First Approach</vt:lpstr>
      <vt:lpstr>PowerPoint Presentation</vt:lpstr>
      <vt:lpstr>First Approach</vt:lpstr>
      <vt:lpstr>Example</vt:lpstr>
      <vt:lpstr>Example</vt:lpstr>
      <vt:lpstr>Example</vt:lpstr>
      <vt:lpstr>Example</vt:lpstr>
      <vt:lpstr>Second Approach</vt:lpstr>
      <vt:lpstr>PowerPoint Presentation</vt:lpstr>
      <vt:lpstr>In the example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</cp:lastModifiedBy>
  <cp:revision>197</cp:revision>
  <dcterms:created xsi:type="dcterms:W3CDTF">2004-05-04T15:13:55Z</dcterms:created>
  <dcterms:modified xsi:type="dcterms:W3CDTF">2013-03-25T17:34:49Z</dcterms:modified>
</cp:coreProperties>
</file>