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6" r:id="rId1"/>
  </p:sldMasterIdLst>
  <p:notesMasterIdLst>
    <p:notesMasterId r:id="rId56"/>
  </p:notesMasterIdLst>
  <p:handoutMasterIdLst>
    <p:handoutMasterId r:id="rId57"/>
  </p:handoutMasterIdLst>
  <p:sldIdLst>
    <p:sldId id="298" r:id="rId2"/>
    <p:sldId id="398" r:id="rId3"/>
    <p:sldId id="443" r:id="rId4"/>
    <p:sldId id="399" r:id="rId5"/>
    <p:sldId id="401" r:id="rId6"/>
    <p:sldId id="455" r:id="rId7"/>
    <p:sldId id="456" r:id="rId8"/>
    <p:sldId id="402" r:id="rId9"/>
    <p:sldId id="452" r:id="rId10"/>
    <p:sldId id="462" r:id="rId11"/>
    <p:sldId id="400" r:id="rId12"/>
    <p:sldId id="460" r:id="rId13"/>
    <p:sldId id="461" r:id="rId14"/>
    <p:sldId id="403" r:id="rId15"/>
    <p:sldId id="404" r:id="rId16"/>
    <p:sldId id="405" r:id="rId17"/>
    <p:sldId id="465" r:id="rId18"/>
    <p:sldId id="466" r:id="rId19"/>
    <p:sldId id="408" r:id="rId20"/>
    <p:sldId id="409" r:id="rId21"/>
    <p:sldId id="410" r:id="rId22"/>
    <p:sldId id="467" r:id="rId23"/>
    <p:sldId id="411" r:id="rId24"/>
    <p:sldId id="412" r:id="rId25"/>
    <p:sldId id="413" r:id="rId26"/>
    <p:sldId id="414" r:id="rId27"/>
    <p:sldId id="457" r:id="rId28"/>
    <p:sldId id="416" r:id="rId29"/>
    <p:sldId id="458" r:id="rId30"/>
    <p:sldId id="417" r:id="rId31"/>
    <p:sldId id="418" r:id="rId32"/>
    <p:sldId id="444" r:id="rId33"/>
    <p:sldId id="419" r:id="rId34"/>
    <p:sldId id="420" r:id="rId35"/>
    <p:sldId id="451" r:id="rId36"/>
    <p:sldId id="415" r:id="rId37"/>
    <p:sldId id="421" r:id="rId38"/>
    <p:sldId id="422" r:id="rId39"/>
    <p:sldId id="424" r:id="rId40"/>
    <p:sldId id="463" r:id="rId41"/>
    <p:sldId id="464" r:id="rId42"/>
    <p:sldId id="425" r:id="rId43"/>
    <p:sldId id="426" r:id="rId44"/>
    <p:sldId id="427" r:id="rId45"/>
    <p:sldId id="429" r:id="rId46"/>
    <p:sldId id="428" r:id="rId47"/>
    <p:sldId id="430" r:id="rId48"/>
    <p:sldId id="431" r:id="rId49"/>
    <p:sldId id="459" r:id="rId50"/>
    <p:sldId id="432" r:id="rId51"/>
    <p:sldId id="445" r:id="rId52"/>
    <p:sldId id="446" r:id="rId53"/>
    <p:sldId id="453" r:id="rId54"/>
    <p:sldId id="454" r:id="rId5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CC0000"/>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autoAdjust="0"/>
  </p:normalViewPr>
  <p:slideViewPr>
    <p:cSldViewPr>
      <p:cViewPr varScale="1">
        <p:scale>
          <a:sx n="74" d="100"/>
          <a:sy n="74" d="100"/>
        </p:scale>
        <p:origin x="-132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8178"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defRPr sz="1200">
                <a:latin typeface="Arial" charset="0"/>
              </a:defRPr>
            </a:lvl1pPr>
          </a:lstStyle>
          <a:p>
            <a:pPr>
              <a:defRPr/>
            </a:pPr>
            <a:endParaRPr lang="en-US"/>
          </a:p>
        </p:txBody>
      </p:sp>
      <p:sp>
        <p:nvSpPr>
          <p:cNvPr id="178179" name="Rectangle 3"/>
          <p:cNvSpPr>
            <a:spLocks noGrp="1" noChangeArrowheads="1"/>
          </p:cNvSpPr>
          <p:nvPr>
            <p:ph type="dt" sz="quarter" idx="1"/>
          </p:nvPr>
        </p:nvSpPr>
        <p:spPr bwMode="auto">
          <a:xfrm>
            <a:off x="4143375" y="0"/>
            <a:ext cx="3170238" cy="481013"/>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a:defRPr sz="1200">
                <a:latin typeface="Arial" charset="0"/>
              </a:defRPr>
            </a:lvl1pPr>
          </a:lstStyle>
          <a:p>
            <a:pPr>
              <a:defRPr/>
            </a:pPr>
            <a:endParaRPr lang="en-US"/>
          </a:p>
        </p:txBody>
      </p:sp>
      <p:sp>
        <p:nvSpPr>
          <p:cNvPr id="178180"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defRPr sz="1200">
                <a:latin typeface="Arial" charset="0"/>
              </a:defRPr>
            </a:lvl1pPr>
          </a:lstStyle>
          <a:p>
            <a:pPr>
              <a:defRPr/>
            </a:pPr>
            <a:endParaRPr lang="en-US"/>
          </a:p>
        </p:txBody>
      </p:sp>
      <p:sp>
        <p:nvSpPr>
          <p:cNvPr id="178181" name="Rectangle 5"/>
          <p:cNvSpPr>
            <a:spLocks noGrp="1" noChangeArrowheads="1"/>
          </p:cNvSpPr>
          <p:nvPr>
            <p:ph type="sldNum" sz="quarter" idx="3"/>
          </p:nvPr>
        </p:nvSpPr>
        <p:spPr bwMode="auto">
          <a:xfrm>
            <a:off x="4143375" y="9118600"/>
            <a:ext cx="3170238" cy="481013"/>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a:defRPr sz="1200">
                <a:latin typeface="Arial" charset="0"/>
              </a:defRPr>
            </a:lvl1pPr>
          </a:lstStyle>
          <a:p>
            <a:pPr>
              <a:defRPr/>
            </a:pPr>
            <a:fld id="{60D923D2-F950-44EF-8FA2-13E43D89CA78}" type="slidenum">
              <a:rPr lang="en-US"/>
              <a:pPr>
                <a:defRPr/>
              </a:pPr>
              <a:t>‹#›</a:t>
            </a:fld>
            <a:endParaRPr lang="en-US" dirty="0"/>
          </a:p>
        </p:txBody>
      </p:sp>
    </p:spTree>
    <p:extLst>
      <p:ext uri="{BB962C8B-B14F-4D97-AF65-F5344CB8AC3E}">
        <p14:creationId xmlns:p14="http://schemas.microsoft.com/office/powerpoint/2010/main" val="8889180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621">
              <a:defRPr sz="1200">
                <a:latin typeface="Arial" charset="0"/>
              </a:defRPr>
            </a:lvl1pPr>
          </a:lstStyle>
          <a:p>
            <a:pPr>
              <a:defRPr/>
            </a:pPr>
            <a:endParaRPr lang="en-US"/>
          </a:p>
        </p:txBody>
      </p:sp>
      <p:sp>
        <p:nvSpPr>
          <p:cNvPr id="52227" name="Rectangle 3"/>
          <p:cNvSpPr>
            <a:spLocks noGrp="1" noChangeArrowheads="1"/>
          </p:cNvSpPr>
          <p:nvPr>
            <p:ph type="dt" idx="1"/>
          </p:nvPr>
        </p:nvSpPr>
        <p:spPr bwMode="auto">
          <a:xfrm>
            <a:off x="4143375" y="0"/>
            <a:ext cx="3170238"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atin typeface="Arial" charset="0"/>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731838" y="4560888"/>
            <a:ext cx="5851525" cy="4321175"/>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2230"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621">
              <a:defRPr sz="1200">
                <a:latin typeface="Arial" charset="0"/>
              </a:defRPr>
            </a:lvl1pPr>
          </a:lstStyle>
          <a:p>
            <a:pPr>
              <a:defRPr/>
            </a:pPr>
            <a:endParaRPr lang="en-US"/>
          </a:p>
        </p:txBody>
      </p:sp>
      <p:sp>
        <p:nvSpPr>
          <p:cNvPr id="52231"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atin typeface="Arial" charset="0"/>
              </a:defRPr>
            </a:lvl1pPr>
          </a:lstStyle>
          <a:p>
            <a:pPr>
              <a:defRPr/>
            </a:pPr>
            <a:fld id="{35E7FEEA-C13C-4BE7-B409-7DCBF90BE74C}" type="slidenum">
              <a:rPr lang="en-US"/>
              <a:pPr>
                <a:defRPr/>
              </a:pPr>
              <a:t>‹#›</a:t>
            </a:fld>
            <a:endParaRPr lang="en-US" dirty="0"/>
          </a:p>
        </p:txBody>
      </p:sp>
    </p:spTree>
    <p:extLst>
      <p:ext uri="{BB962C8B-B14F-4D97-AF65-F5344CB8AC3E}">
        <p14:creationId xmlns:p14="http://schemas.microsoft.com/office/powerpoint/2010/main" val="14936794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a:solidFill>
                  <a:schemeClr val="tx1"/>
                </a:solidFill>
                <a:latin typeface="Arial" charset="0"/>
              </a:defRPr>
            </a:lvl1pPr>
            <a:lvl2pPr marL="742950" indent="-285750" defTabSz="965200" eaLnBrk="0" hangingPunct="0">
              <a:defRPr>
                <a:solidFill>
                  <a:schemeClr val="tx1"/>
                </a:solidFill>
                <a:latin typeface="Arial" charset="0"/>
              </a:defRPr>
            </a:lvl2pPr>
            <a:lvl3pPr marL="1143000" indent="-228600" defTabSz="965200" eaLnBrk="0" hangingPunct="0">
              <a:defRPr>
                <a:solidFill>
                  <a:schemeClr val="tx1"/>
                </a:solidFill>
                <a:latin typeface="Arial" charset="0"/>
              </a:defRPr>
            </a:lvl3pPr>
            <a:lvl4pPr marL="1600200" indent="-228600" defTabSz="965200" eaLnBrk="0" hangingPunct="0">
              <a:defRPr>
                <a:solidFill>
                  <a:schemeClr val="tx1"/>
                </a:solidFill>
                <a:latin typeface="Arial" charset="0"/>
              </a:defRPr>
            </a:lvl4pPr>
            <a:lvl5pPr marL="2057400" indent="-228600" defTabSz="965200" eaLnBrk="0" hangingPunct="0">
              <a:defRPr>
                <a:solidFill>
                  <a:schemeClr val="tx1"/>
                </a:solidFill>
                <a:latin typeface="Arial" charset="0"/>
              </a:defRPr>
            </a:lvl5pPr>
            <a:lvl6pPr marL="2514600" indent="-228600" defTabSz="965200" eaLnBrk="0" fontAlgn="base" hangingPunct="0">
              <a:spcBef>
                <a:spcPct val="0"/>
              </a:spcBef>
              <a:spcAft>
                <a:spcPct val="0"/>
              </a:spcAft>
              <a:defRPr>
                <a:solidFill>
                  <a:schemeClr val="tx1"/>
                </a:solidFill>
                <a:latin typeface="Arial" charset="0"/>
              </a:defRPr>
            </a:lvl6pPr>
            <a:lvl7pPr marL="2971800" indent="-228600" defTabSz="965200" eaLnBrk="0" fontAlgn="base" hangingPunct="0">
              <a:spcBef>
                <a:spcPct val="0"/>
              </a:spcBef>
              <a:spcAft>
                <a:spcPct val="0"/>
              </a:spcAft>
              <a:defRPr>
                <a:solidFill>
                  <a:schemeClr val="tx1"/>
                </a:solidFill>
                <a:latin typeface="Arial" charset="0"/>
              </a:defRPr>
            </a:lvl7pPr>
            <a:lvl8pPr marL="3429000" indent="-228600" defTabSz="965200" eaLnBrk="0" fontAlgn="base" hangingPunct="0">
              <a:spcBef>
                <a:spcPct val="0"/>
              </a:spcBef>
              <a:spcAft>
                <a:spcPct val="0"/>
              </a:spcAft>
              <a:defRPr>
                <a:solidFill>
                  <a:schemeClr val="tx1"/>
                </a:solidFill>
                <a:latin typeface="Arial" charset="0"/>
              </a:defRPr>
            </a:lvl8pPr>
            <a:lvl9pPr marL="3886200" indent="-228600" defTabSz="965200" eaLnBrk="0" fontAlgn="base" hangingPunct="0">
              <a:spcBef>
                <a:spcPct val="0"/>
              </a:spcBef>
              <a:spcAft>
                <a:spcPct val="0"/>
              </a:spcAft>
              <a:defRPr>
                <a:solidFill>
                  <a:schemeClr val="tx1"/>
                </a:solidFill>
                <a:latin typeface="Arial" charset="0"/>
              </a:defRPr>
            </a:lvl9pPr>
          </a:lstStyle>
          <a:p>
            <a:pPr eaLnBrk="1" hangingPunct="1"/>
            <a:fld id="{25499105-48DE-4583-9CD7-EC2F7E7D18B5}" type="slidenum">
              <a:rPr lang="en-US" smtClean="0"/>
              <a:pPr eaLnBrk="1" hangingPunct="1"/>
              <a:t>44</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1000 h 1000"/>
              <a:gd name="T2" fmla="*/ 0 w 1000"/>
              <a:gd name="T3" fmla="*/ 0 h 1000"/>
              <a:gd name="T4" fmla="*/ 10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842"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16384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lgn="ctr">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116C2715-58CC-4416-9D0C-8D5AE8DDDF8F}" type="slidenum">
              <a:rPr lang="en-US" altLang="en-US"/>
              <a:pPr>
                <a:defRPr/>
              </a:pPr>
              <a:t>‹#›</a:t>
            </a:fld>
            <a:endParaRPr lang="en-US" altLang="en-US" dirty="0"/>
          </a:p>
        </p:txBody>
      </p:sp>
    </p:spTree>
    <p:extLst>
      <p:ext uri="{BB962C8B-B14F-4D97-AF65-F5344CB8AC3E}">
        <p14:creationId xmlns:p14="http://schemas.microsoft.com/office/powerpoint/2010/main" val="1596648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94E4E85B-A10B-4B4F-96F4-C3203AAC1FC7}" type="slidenum">
              <a:rPr lang="en-US" altLang="en-US"/>
              <a:pPr>
                <a:defRPr/>
              </a:pPr>
              <a:t>‹#›</a:t>
            </a:fld>
            <a:endParaRPr lang="en-US" altLang="en-US" dirty="0"/>
          </a:p>
        </p:txBody>
      </p:sp>
    </p:spTree>
    <p:extLst>
      <p:ext uri="{BB962C8B-B14F-4D97-AF65-F5344CB8AC3E}">
        <p14:creationId xmlns:p14="http://schemas.microsoft.com/office/powerpoint/2010/main" val="3994502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70188F26-DCB7-440A-ADE8-8CEFC0B3A98B}" type="slidenum">
              <a:rPr lang="en-US" altLang="en-US"/>
              <a:pPr>
                <a:defRPr/>
              </a:pPr>
              <a:t>‹#›</a:t>
            </a:fld>
            <a:endParaRPr lang="en-US" altLang="en-US" dirty="0"/>
          </a:p>
        </p:txBody>
      </p:sp>
    </p:spTree>
    <p:extLst>
      <p:ext uri="{BB962C8B-B14F-4D97-AF65-F5344CB8AC3E}">
        <p14:creationId xmlns:p14="http://schemas.microsoft.com/office/powerpoint/2010/main" val="152534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7655561F-3F9A-494E-8BFE-E5E8A922840A}" type="slidenum">
              <a:rPr lang="en-US" altLang="en-US"/>
              <a:pPr>
                <a:defRPr/>
              </a:pPr>
              <a:t>‹#›</a:t>
            </a:fld>
            <a:endParaRPr lang="en-US" altLang="en-US" dirty="0"/>
          </a:p>
        </p:txBody>
      </p:sp>
    </p:spTree>
    <p:extLst>
      <p:ext uri="{BB962C8B-B14F-4D97-AF65-F5344CB8AC3E}">
        <p14:creationId xmlns:p14="http://schemas.microsoft.com/office/powerpoint/2010/main" val="2583848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CDBAF038-9454-426E-AE23-40B32D625BDA}" type="slidenum">
              <a:rPr lang="en-US" altLang="en-US"/>
              <a:pPr>
                <a:defRPr/>
              </a:pPr>
              <a:t>‹#›</a:t>
            </a:fld>
            <a:endParaRPr lang="en-US" altLang="en-US" dirty="0"/>
          </a:p>
        </p:txBody>
      </p:sp>
    </p:spTree>
    <p:extLst>
      <p:ext uri="{BB962C8B-B14F-4D97-AF65-F5344CB8AC3E}">
        <p14:creationId xmlns:p14="http://schemas.microsoft.com/office/powerpoint/2010/main" val="3571738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7DFCAE12-7593-495A-B7D7-2D8E509811B3}" type="slidenum">
              <a:rPr lang="en-US" altLang="en-US"/>
              <a:pPr>
                <a:defRPr/>
              </a:pPr>
              <a:t>‹#›</a:t>
            </a:fld>
            <a:endParaRPr lang="en-US" altLang="en-US" dirty="0"/>
          </a:p>
        </p:txBody>
      </p:sp>
    </p:spTree>
    <p:extLst>
      <p:ext uri="{BB962C8B-B14F-4D97-AF65-F5344CB8AC3E}">
        <p14:creationId xmlns:p14="http://schemas.microsoft.com/office/powerpoint/2010/main" val="501767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8" name="Rectangle 6"/>
          <p:cNvSpPr>
            <a:spLocks noGrp="1" noChangeArrowheads="1"/>
          </p:cNvSpPr>
          <p:nvPr>
            <p:ph type="sldNum" sz="quarter" idx="11"/>
          </p:nvPr>
        </p:nvSpPr>
        <p:spPr>
          <a:ln/>
        </p:spPr>
        <p:txBody>
          <a:bodyPr/>
          <a:lstStyle>
            <a:lvl1pPr>
              <a:defRPr/>
            </a:lvl1pPr>
          </a:lstStyle>
          <a:p>
            <a:pPr>
              <a:defRPr/>
            </a:pPr>
            <a:fld id="{8C9A6E18-C1DE-43ED-93FB-BB9022952FE1}" type="slidenum">
              <a:rPr lang="en-US" altLang="en-US"/>
              <a:pPr>
                <a:defRPr/>
              </a:pPr>
              <a:t>‹#›</a:t>
            </a:fld>
            <a:endParaRPr lang="en-US" altLang="en-US" dirty="0"/>
          </a:p>
        </p:txBody>
      </p:sp>
    </p:spTree>
    <p:extLst>
      <p:ext uri="{BB962C8B-B14F-4D97-AF65-F5344CB8AC3E}">
        <p14:creationId xmlns:p14="http://schemas.microsoft.com/office/powerpoint/2010/main" val="1475930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1"/>
          </p:nvPr>
        </p:nvSpPr>
        <p:spPr>
          <a:ln/>
        </p:spPr>
        <p:txBody>
          <a:bodyPr/>
          <a:lstStyle>
            <a:lvl1pPr>
              <a:defRPr/>
            </a:lvl1pPr>
          </a:lstStyle>
          <a:p>
            <a:pPr>
              <a:defRPr/>
            </a:pPr>
            <a:fld id="{B5671C0E-DD07-4838-8383-5C05E52BFC13}" type="slidenum">
              <a:rPr lang="en-US" altLang="en-US"/>
              <a:pPr>
                <a:defRPr/>
              </a:pPr>
              <a:t>‹#›</a:t>
            </a:fld>
            <a:endParaRPr lang="en-US" altLang="en-US" dirty="0"/>
          </a:p>
        </p:txBody>
      </p:sp>
    </p:spTree>
    <p:extLst>
      <p:ext uri="{BB962C8B-B14F-4D97-AF65-F5344CB8AC3E}">
        <p14:creationId xmlns:p14="http://schemas.microsoft.com/office/powerpoint/2010/main" val="288551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3" name="Rectangle 6"/>
          <p:cNvSpPr>
            <a:spLocks noGrp="1" noChangeArrowheads="1"/>
          </p:cNvSpPr>
          <p:nvPr>
            <p:ph type="sldNum" sz="quarter" idx="11"/>
          </p:nvPr>
        </p:nvSpPr>
        <p:spPr>
          <a:ln/>
        </p:spPr>
        <p:txBody>
          <a:bodyPr/>
          <a:lstStyle>
            <a:lvl1pPr>
              <a:defRPr/>
            </a:lvl1pPr>
          </a:lstStyle>
          <a:p>
            <a:pPr>
              <a:defRPr/>
            </a:pPr>
            <a:fld id="{56773600-CA9D-4F04-8E8C-B44BFC921B46}" type="slidenum">
              <a:rPr lang="en-US" altLang="en-US"/>
              <a:pPr>
                <a:defRPr/>
              </a:pPr>
              <a:t>‹#›</a:t>
            </a:fld>
            <a:endParaRPr lang="en-US" altLang="en-US" dirty="0"/>
          </a:p>
        </p:txBody>
      </p:sp>
    </p:spTree>
    <p:extLst>
      <p:ext uri="{BB962C8B-B14F-4D97-AF65-F5344CB8AC3E}">
        <p14:creationId xmlns:p14="http://schemas.microsoft.com/office/powerpoint/2010/main" val="3607440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D0560FDF-AE40-48FE-82B7-F0A7E1794712}" type="slidenum">
              <a:rPr lang="en-US" altLang="en-US"/>
              <a:pPr>
                <a:defRPr/>
              </a:pPr>
              <a:t>‹#›</a:t>
            </a:fld>
            <a:endParaRPr lang="en-US" altLang="en-US" dirty="0"/>
          </a:p>
        </p:txBody>
      </p:sp>
    </p:spTree>
    <p:extLst>
      <p:ext uri="{BB962C8B-B14F-4D97-AF65-F5344CB8AC3E}">
        <p14:creationId xmlns:p14="http://schemas.microsoft.com/office/powerpoint/2010/main" val="3433253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A1EB0DA2-C5F5-4752-870F-095819FA1BE4}" type="slidenum">
              <a:rPr lang="en-US" altLang="en-US"/>
              <a:pPr>
                <a:defRPr/>
              </a:pPr>
              <a:t>‹#›</a:t>
            </a:fld>
            <a:endParaRPr lang="en-US" altLang="en-US" dirty="0"/>
          </a:p>
        </p:txBody>
      </p:sp>
    </p:spTree>
    <p:extLst>
      <p:ext uri="{BB962C8B-B14F-4D97-AF65-F5344CB8AC3E}">
        <p14:creationId xmlns:p14="http://schemas.microsoft.com/office/powerpoint/2010/main" val="656654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62821" name="Rectangle 5"/>
          <p:cNvSpPr>
            <a:spLocks noGrp="1" noChangeArrowheads="1"/>
          </p:cNvSpPr>
          <p:nvPr>
            <p:ph type="ftr" sz="quarter" idx="3"/>
          </p:nvPr>
        </p:nvSpPr>
        <p:spPr bwMode="auto">
          <a:xfrm>
            <a:off x="457200" y="6248400"/>
            <a:ext cx="5562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endParaRPr lang="en-US" altLang="en-US"/>
          </a:p>
        </p:txBody>
      </p:sp>
      <p:sp>
        <p:nvSpPr>
          <p:cNvPr id="16282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9A12ECB1-9E30-4626-BE5C-530577ED3E24}" type="slidenum">
              <a:rPr lang="en-US" altLang="en-US"/>
              <a:pPr>
                <a:defRPr/>
              </a:pPr>
              <a:t>‹#›</a:t>
            </a:fld>
            <a:endParaRPr lang="en-US" altLang="en-US" dirty="0"/>
          </a:p>
        </p:txBody>
      </p:sp>
      <p:sp>
        <p:nvSpPr>
          <p:cNvPr id="1030" name="Freeform 7"/>
          <p:cNvSpPr>
            <a:spLocks noChangeArrowheads="1"/>
          </p:cNvSpPr>
          <p:nvPr/>
        </p:nvSpPr>
        <p:spPr bwMode="auto">
          <a:xfrm>
            <a:off x="381000" y="228600"/>
            <a:ext cx="8229600" cy="609600"/>
          </a:xfrm>
          <a:custGeom>
            <a:avLst/>
            <a:gdLst>
              <a:gd name="T0" fmla="*/ 0 w 1000"/>
              <a:gd name="T1" fmla="*/ 1000 h 1000"/>
              <a:gd name="T2" fmla="*/ 0 w 1000"/>
              <a:gd name="T3" fmla="*/ 0 h 1000"/>
              <a:gd name="T4" fmla="*/ 10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1"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117" r:id="rId1"/>
    <p:sldLayoutId id="2147484107" r:id="rId2"/>
    <p:sldLayoutId id="2147484108" r:id="rId3"/>
    <p:sldLayoutId id="2147484109" r:id="rId4"/>
    <p:sldLayoutId id="2147484110" r:id="rId5"/>
    <p:sldLayoutId id="2147484111" r:id="rId6"/>
    <p:sldLayoutId id="2147484112" r:id="rId7"/>
    <p:sldLayoutId id="2147484113" r:id="rId8"/>
    <p:sldLayoutId id="2147484114" r:id="rId9"/>
    <p:sldLayoutId id="2147484115" r:id="rId10"/>
    <p:sldLayoutId id="2147484116"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32.png"/><Relationship Id="rId1" Type="http://schemas.openxmlformats.org/officeDocument/2006/relationships/slideLayout" Target="../slideLayouts/slideLayout2.xml"/><Relationship Id="rId5" Type="http://schemas.microsoft.com/office/2007/relationships/hdphoto" Target="../media/hdphoto6.wdp"/><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1714500"/>
            <a:ext cx="7623175" cy="1358900"/>
          </a:xfrm>
        </p:spPr>
        <p:txBody>
          <a:bodyPr/>
          <a:lstStyle/>
          <a:p>
            <a:pPr algn="ctr" eaLnBrk="1" hangingPunct="1"/>
            <a:r>
              <a:rPr lang="en-US" dirty="0" smtClean="0"/>
              <a:t>Lecture 6c</a:t>
            </a:r>
            <a:br>
              <a:rPr lang="en-US" dirty="0" smtClean="0"/>
            </a:br>
            <a:r>
              <a:rPr lang="en-US" dirty="0" smtClean="0"/>
              <a:t> </a:t>
            </a:r>
            <a:br>
              <a:rPr lang="en-US" dirty="0" smtClean="0"/>
            </a:br>
            <a:r>
              <a:rPr lang="en-US" dirty="0" smtClean="0"/>
              <a:t>Sequences and</a:t>
            </a:r>
            <a:br>
              <a:rPr lang="en-US" dirty="0" smtClean="0"/>
            </a:br>
            <a:r>
              <a:rPr lang="en-US" dirty="0" smtClean="0"/>
              <a:t>Recurrence Relations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CA" smtClean="0"/>
              <a:t>Defining a Sequence</a:t>
            </a:r>
            <a:endParaRPr lang="en-US" smtClean="0"/>
          </a:p>
        </p:txBody>
      </p:sp>
      <p:sp>
        <p:nvSpPr>
          <p:cNvPr id="12291" name="Content Placeholder 2"/>
          <p:cNvSpPr>
            <a:spLocks noGrp="1"/>
          </p:cNvSpPr>
          <p:nvPr>
            <p:ph idx="1"/>
          </p:nvPr>
        </p:nvSpPr>
        <p:spPr/>
        <p:txBody>
          <a:bodyPr/>
          <a:lstStyle/>
          <a:p>
            <a:r>
              <a:rPr lang="en-CA" smtClean="0"/>
              <a:t>Listing all or the first few elements</a:t>
            </a:r>
          </a:p>
          <a:p>
            <a:pPr lvl="1"/>
            <a:r>
              <a:rPr lang="en-CA" smtClean="0"/>
              <a:t>Misinterpretation possible, difficult to find the n</a:t>
            </a:r>
            <a:r>
              <a:rPr lang="en-CA" baseline="30000" smtClean="0"/>
              <a:t>th</a:t>
            </a:r>
            <a:r>
              <a:rPr lang="en-CA" smtClean="0"/>
              <a:t> element of the sequence</a:t>
            </a:r>
          </a:p>
          <a:p>
            <a:r>
              <a:rPr lang="en-CA" smtClean="0"/>
              <a:t>Explicit formula</a:t>
            </a:r>
          </a:p>
          <a:p>
            <a:pPr lvl="1"/>
            <a:r>
              <a:rPr lang="en-CA" smtClean="0"/>
              <a:t>Best </a:t>
            </a:r>
          </a:p>
          <a:p>
            <a:r>
              <a:rPr lang="en-CA" smtClean="0"/>
              <a:t>Recursively: Recurrence relation + initial conditions</a:t>
            </a:r>
          </a:p>
          <a:p>
            <a:pPr lvl="1"/>
            <a:r>
              <a:rPr lang="en-CA" smtClean="0"/>
              <a:t>To find the n</a:t>
            </a:r>
            <a:r>
              <a:rPr lang="en-CA" baseline="30000" smtClean="0"/>
              <a:t>th</a:t>
            </a:r>
            <a:r>
              <a:rPr lang="en-CA" smtClean="0"/>
              <a:t> element we need to calculate all preceding elements</a:t>
            </a:r>
          </a:p>
          <a:p>
            <a:pPr>
              <a:buFont typeface="Wingdings" pitchFamily="2" charset="2"/>
              <a:buNone/>
            </a:pPr>
            <a:endParaRPr lang="en-US" smtClean="0"/>
          </a:p>
        </p:txBody>
      </p:sp>
      <p:sp>
        <p:nvSpPr>
          <p:cNvPr id="4" name="Slide Number Placeholder 3"/>
          <p:cNvSpPr>
            <a:spLocks noGrp="1"/>
          </p:cNvSpPr>
          <p:nvPr>
            <p:ph type="sldNum" sz="quarter" idx="11"/>
          </p:nvPr>
        </p:nvSpPr>
        <p:spPr/>
        <p:txBody>
          <a:bodyPr/>
          <a:lstStyle/>
          <a:p>
            <a:pPr>
              <a:defRPr/>
            </a:pPr>
            <a:fld id="{C43057F1-3A07-433A-B847-86C059BFD32D}" type="slidenum">
              <a:rPr lang="en-US" altLang="en-US" smtClean="0"/>
              <a:pPr>
                <a:defRPr/>
              </a:pPr>
              <a:t>10</a:t>
            </a:fld>
            <a:endParaRPr lang="en-US" altLang="en-US" dirty="0"/>
          </a:p>
        </p:txBody>
      </p:sp>
    </p:spTree>
    <p:extLst>
      <p:ext uri="{BB962C8B-B14F-4D97-AF65-F5344CB8AC3E}">
        <p14:creationId xmlns:p14="http://schemas.microsoft.com/office/powerpoint/2010/main" val="3157185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CA" smtClean="0"/>
              <a:t>Defining a Sequence</a:t>
            </a:r>
            <a:endParaRPr lang="en-US" smtClean="0"/>
          </a:p>
        </p:txBody>
      </p:sp>
      <p:sp>
        <p:nvSpPr>
          <p:cNvPr id="12291" name="Content Placeholder 2"/>
          <p:cNvSpPr>
            <a:spLocks noGrp="1"/>
          </p:cNvSpPr>
          <p:nvPr>
            <p:ph idx="1"/>
          </p:nvPr>
        </p:nvSpPr>
        <p:spPr/>
        <p:txBody>
          <a:bodyPr/>
          <a:lstStyle/>
          <a:p>
            <a:r>
              <a:rPr lang="en-CA" dirty="0" smtClean="0"/>
              <a:t>Listing all or the first few elements</a:t>
            </a:r>
          </a:p>
          <a:p>
            <a:pPr lvl="1"/>
            <a:r>
              <a:rPr lang="en-CA" dirty="0" smtClean="0"/>
              <a:t>Misinterpretation possible, difficult to find the n</a:t>
            </a:r>
            <a:r>
              <a:rPr lang="en-CA" baseline="30000" dirty="0" smtClean="0"/>
              <a:t>th</a:t>
            </a:r>
            <a:r>
              <a:rPr lang="en-CA" dirty="0" smtClean="0"/>
              <a:t> element of the sequence</a:t>
            </a:r>
          </a:p>
          <a:p>
            <a:pPr>
              <a:buFont typeface="Wingdings" pitchFamily="2" charset="2"/>
              <a:buNone/>
            </a:pPr>
            <a:endParaRPr lang="en-US" dirty="0" smtClean="0"/>
          </a:p>
        </p:txBody>
      </p:sp>
      <p:sp>
        <p:nvSpPr>
          <p:cNvPr id="4" name="Slide Number Placeholder 3"/>
          <p:cNvSpPr>
            <a:spLocks noGrp="1"/>
          </p:cNvSpPr>
          <p:nvPr>
            <p:ph type="sldNum" sz="quarter" idx="11"/>
          </p:nvPr>
        </p:nvSpPr>
        <p:spPr/>
        <p:txBody>
          <a:bodyPr/>
          <a:lstStyle/>
          <a:p>
            <a:pPr>
              <a:defRPr/>
            </a:pPr>
            <a:fld id="{C43057F1-3A07-433A-B847-86C059BFD32D}" type="slidenum">
              <a:rPr lang="en-US" altLang="en-US" smtClean="0"/>
              <a:pPr>
                <a:defRPr/>
              </a:pPr>
              <a:t>11</a:t>
            </a:fld>
            <a:endParaRPr lang="en-US" altLang="en-US"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52" t="81767"/>
          <a:stretch/>
        </p:blipFill>
        <p:spPr bwMode="auto">
          <a:xfrm>
            <a:off x="0" y="4112654"/>
            <a:ext cx="8867775" cy="764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8677275" y="4310061"/>
            <a:ext cx="381000" cy="369332"/>
          </a:xfrm>
          <a:prstGeom prst="rect">
            <a:avLst/>
          </a:prstGeom>
          <a:noFill/>
        </p:spPr>
        <p:txBody>
          <a:bodyPr wrap="square" rtlCol="0">
            <a:spAutoFit/>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CA" smtClean="0"/>
              <a:t>Defining a Sequence</a:t>
            </a:r>
            <a:endParaRPr lang="en-US" smtClean="0"/>
          </a:p>
        </p:txBody>
      </p:sp>
      <p:sp>
        <p:nvSpPr>
          <p:cNvPr id="12291" name="Content Placeholder 2"/>
          <p:cNvSpPr>
            <a:spLocks noGrp="1"/>
          </p:cNvSpPr>
          <p:nvPr>
            <p:ph idx="1"/>
          </p:nvPr>
        </p:nvSpPr>
        <p:spPr/>
        <p:txBody>
          <a:bodyPr/>
          <a:lstStyle/>
          <a:p>
            <a:r>
              <a:rPr lang="en-CA" dirty="0" smtClean="0"/>
              <a:t>Explicit formula</a:t>
            </a:r>
          </a:p>
          <a:p>
            <a:pPr lvl="1"/>
            <a:r>
              <a:rPr lang="en-CA" dirty="0" smtClean="0"/>
              <a:t>Best </a:t>
            </a:r>
          </a:p>
        </p:txBody>
      </p:sp>
      <p:sp>
        <p:nvSpPr>
          <p:cNvPr id="4" name="Slide Number Placeholder 3"/>
          <p:cNvSpPr>
            <a:spLocks noGrp="1"/>
          </p:cNvSpPr>
          <p:nvPr>
            <p:ph type="sldNum" sz="quarter" idx="11"/>
          </p:nvPr>
        </p:nvSpPr>
        <p:spPr/>
        <p:txBody>
          <a:bodyPr/>
          <a:lstStyle/>
          <a:p>
            <a:pPr>
              <a:defRPr/>
            </a:pPr>
            <a:fld id="{C43057F1-3A07-433A-B847-86C059BFD32D}" type="slidenum">
              <a:rPr lang="en-US" altLang="en-US" smtClean="0"/>
              <a:pPr>
                <a:defRPr/>
              </a:pPr>
              <a:t>12</a:t>
            </a:fld>
            <a:endParaRPr lang="en-US" altLang="en-US"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2158" t="26825" r="31686" b="16326"/>
          <a:stretch/>
        </p:blipFill>
        <p:spPr bwMode="auto">
          <a:xfrm>
            <a:off x="1828800" y="2971800"/>
            <a:ext cx="4983884"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77453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CA" smtClean="0"/>
              <a:t>Defining a Sequence</a:t>
            </a:r>
            <a:endParaRPr lang="en-US" smtClean="0"/>
          </a:p>
        </p:txBody>
      </p:sp>
      <p:sp>
        <p:nvSpPr>
          <p:cNvPr id="12291" name="Content Placeholder 2"/>
          <p:cNvSpPr>
            <a:spLocks noGrp="1"/>
          </p:cNvSpPr>
          <p:nvPr>
            <p:ph idx="1"/>
          </p:nvPr>
        </p:nvSpPr>
        <p:spPr/>
        <p:txBody>
          <a:bodyPr/>
          <a:lstStyle/>
          <a:p>
            <a:r>
              <a:rPr lang="en-CA" dirty="0" smtClean="0"/>
              <a:t>Recursively: Recurrence relation + initial conditions</a:t>
            </a:r>
          </a:p>
          <a:p>
            <a:pPr lvl="1"/>
            <a:r>
              <a:rPr lang="en-CA" dirty="0" smtClean="0"/>
              <a:t>To find the n</a:t>
            </a:r>
            <a:r>
              <a:rPr lang="en-CA" baseline="30000" dirty="0" smtClean="0"/>
              <a:t>th</a:t>
            </a:r>
            <a:r>
              <a:rPr lang="en-CA" dirty="0" smtClean="0"/>
              <a:t> element we need to calculate all preceding elements</a:t>
            </a:r>
          </a:p>
          <a:p>
            <a:pPr>
              <a:buFont typeface="Wingdings" pitchFamily="2" charset="2"/>
              <a:buNone/>
            </a:pPr>
            <a:endParaRPr lang="en-US" dirty="0" smtClean="0"/>
          </a:p>
          <a:p>
            <a:pPr>
              <a:buFont typeface="Wingdings" pitchFamily="2" charset="2"/>
              <a:buNone/>
            </a:pPr>
            <a:endParaRPr lang="en-US" dirty="0" smtClean="0"/>
          </a:p>
        </p:txBody>
      </p:sp>
      <p:sp>
        <p:nvSpPr>
          <p:cNvPr id="4" name="Slide Number Placeholder 3"/>
          <p:cNvSpPr>
            <a:spLocks noGrp="1"/>
          </p:cNvSpPr>
          <p:nvPr>
            <p:ph type="sldNum" sz="quarter" idx="11"/>
          </p:nvPr>
        </p:nvSpPr>
        <p:spPr/>
        <p:txBody>
          <a:bodyPr/>
          <a:lstStyle/>
          <a:p>
            <a:pPr>
              <a:defRPr/>
            </a:pPr>
            <a:fld id="{C43057F1-3A07-433A-B847-86C059BFD32D}" type="slidenum">
              <a:rPr lang="en-US" altLang="en-US" smtClean="0"/>
              <a:pPr>
                <a:defRPr/>
              </a:pPr>
              <a:t>13</a:t>
            </a:fld>
            <a:endParaRPr lang="en-US" altLang="en-US"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561" t="62714" r="40255" b="18643"/>
          <a:stretch/>
        </p:blipFill>
        <p:spPr bwMode="auto">
          <a:xfrm>
            <a:off x="2133600" y="3726287"/>
            <a:ext cx="4064402" cy="153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9059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CA" smtClean="0"/>
              <a:t>Recurrence Relation</a:t>
            </a:r>
            <a:endParaRPr lang="en-US" smtClean="0"/>
          </a:p>
        </p:txBody>
      </p:sp>
      <p:sp>
        <p:nvSpPr>
          <p:cNvPr id="13315" name="Content Placeholder 2"/>
          <p:cNvSpPr>
            <a:spLocks noGrp="1"/>
          </p:cNvSpPr>
          <p:nvPr>
            <p:ph idx="1"/>
          </p:nvPr>
        </p:nvSpPr>
        <p:spPr/>
        <p:txBody>
          <a:bodyPr/>
          <a:lstStyle/>
          <a:p>
            <a:r>
              <a:rPr lang="en-CA" smtClean="0"/>
              <a:t>Recurrence relation: a formula that relates a term a</a:t>
            </a:r>
            <a:r>
              <a:rPr lang="en-CA" baseline="-25000" smtClean="0"/>
              <a:t>k</a:t>
            </a:r>
            <a:r>
              <a:rPr lang="en-CA" smtClean="0"/>
              <a:t> to certain number of its predecessors, e.g., a</a:t>
            </a:r>
            <a:r>
              <a:rPr lang="en-CA" baseline="-25000" smtClean="0"/>
              <a:t>k-1</a:t>
            </a:r>
            <a:r>
              <a:rPr lang="en-CA" smtClean="0"/>
              <a:t>, a</a:t>
            </a:r>
            <a:r>
              <a:rPr lang="en-CA" baseline="-25000" smtClean="0"/>
              <a:t>k-2</a:t>
            </a:r>
            <a:r>
              <a:rPr lang="en-CA" smtClean="0"/>
              <a:t>, …, a</a:t>
            </a:r>
            <a:r>
              <a:rPr lang="en-CA" baseline="-25000" smtClean="0"/>
              <a:t>k-i</a:t>
            </a:r>
          </a:p>
          <a:p>
            <a:r>
              <a:rPr lang="en-CA" smtClean="0"/>
              <a:t>If i predecessors used then i initial conditions needed</a:t>
            </a:r>
          </a:p>
        </p:txBody>
      </p:sp>
      <p:sp>
        <p:nvSpPr>
          <p:cNvPr id="4" name="Slide Number Placeholder 3"/>
          <p:cNvSpPr>
            <a:spLocks noGrp="1"/>
          </p:cNvSpPr>
          <p:nvPr>
            <p:ph type="sldNum" sz="quarter" idx="11"/>
          </p:nvPr>
        </p:nvSpPr>
        <p:spPr/>
        <p:txBody>
          <a:bodyPr/>
          <a:lstStyle/>
          <a:p>
            <a:pPr>
              <a:defRPr/>
            </a:pPr>
            <a:fld id="{D7A462CB-E386-4AE3-9D6F-FA5EF4758EF8}" type="slidenum">
              <a:rPr lang="en-US" altLang="en-US" smtClean="0"/>
              <a:pPr>
                <a:defRPr/>
              </a:pPr>
              <a:t>14</a:t>
            </a:fld>
            <a:endParaRPr lang="en-US" altLang="en-US" dirty="0"/>
          </a:p>
        </p:txBody>
      </p:sp>
      <p:pic>
        <p:nvPicPr>
          <p:cNvPr id="133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267200"/>
            <a:ext cx="37338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CA" smtClean="0"/>
              <a:t>Solving a Recurrence Relation</a:t>
            </a:r>
            <a:endParaRPr lang="en-US" smtClean="0"/>
          </a:p>
        </p:txBody>
      </p:sp>
      <p:sp>
        <p:nvSpPr>
          <p:cNvPr id="14339" name="Content Placeholder 2"/>
          <p:cNvSpPr>
            <a:spLocks noGrp="1"/>
          </p:cNvSpPr>
          <p:nvPr>
            <p:ph idx="1"/>
          </p:nvPr>
        </p:nvSpPr>
        <p:spPr/>
        <p:txBody>
          <a:bodyPr/>
          <a:lstStyle/>
          <a:p>
            <a:r>
              <a:rPr lang="en-CA" smtClean="0">
                <a:solidFill>
                  <a:srgbClr val="CC0000"/>
                </a:solidFill>
              </a:rPr>
              <a:t>Solving a recurrence relation – finding an explicit formula that defines the same sequence</a:t>
            </a:r>
          </a:p>
          <a:p>
            <a:r>
              <a:rPr lang="en-CA" smtClean="0"/>
              <a:t>Solution to a recurrence relation not always exists</a:t>
            </a:r>
          </a:p>
          <a:p>
            <a:r>
              <a:rPr lang="en-CA" smtClean="0"/>
              <a:t>We will study 5 methods for solving recurrence relations</a:t>
            </a:r>
          </a:p>
        </p:txBody>
      </p:sp>
      <p:sp>
        <p:nvSpPr>
          <p:cNvPr id="4" name="Slide Number Placeholder 3"/>
          <p:cNvSpPr>
            <a:spLocks noGrp="1"/>
          </p:cNvSpPr>
          <p:nvPr>
            <p:ph type="sldNum" sz="quarter" idx="11"/>
          </p:nvPr>
        </p:nvSpPr>
        <p:spPr>
          <a:xfrm>
            <a:off x="762000" y="5562600"/>
            <a:ext cx="2133600" cy="457200"/>
          </a:xfrm>
        </p:spPr>
        <p:txBody>
          <a:bodyPr/>
          <a:lstStyle/>
          <a:p>
            <a:pPr>
              <a:defRPr/>
            </a:pPr>
            <a:fld id="{49F76550-439B-4CF4-AC01-57923B361E7B}" type="slidenum">
              <a:rPr lang="en-US" altLang="en-US" smtClean="0"/>
              <a:pPr>
                <a:defRPr/>
              </a:pPr>
              <a:t>15</a:t>
            </a:fld>
            <a:endParaRPr lang="en-US"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CA" smtClean="0"/>
              <a:t>Algorithm Efficiency and Recurrence Relations</a:t>
            </a:r>
            <a:endParaRPr lang="en-US" smtClean="0"/>
          </a:p>
        </p:txBody>
      </p:sp>
      <p:sp>
        <p:nvSpPr>
          <p:cNvPr id="15363" name="Content Placeholder 2"/>
          <p:cNvSpPr>
            <a:spLocks noGrp="1"/>
          </p:cNvSpPr>
          <p:nvPr>
            <p:ph idx="1"/>
          </p:nvPr>
        </p:nvSpPr>
        <p:spPr/>
        <p:txBody>
          <a:bodyPr/>
          <a:lstStyle/>
          <a:p>
            <a:r>
              <a:rPr lang="en-CA" dirty="0" smtClean="0"/>
              <a:t>Running time, </a:t>
            </a:r>
            <a:r>
              <a:rPr lang="en-CA" dirty="0" err="1" smtClean="0"/>
              <a:t>t</a:t>
            </a:r>
            <a:r>
              <a:rPr lang="en-CA" baseline="-25000" dirty="0" err="1" smtClean="0"/>
              <a:t>n</a:t>
            </a:r>
            <a:r>
              <a:rPr lang="en-CA" dirty="0" smtClean="0"/>
              <a:t> is a sequence (a function</a:t>
            </a:r>
          </a:p>
          <a:p>
            <a:pPr>
              <a:buFont typeface="Wingdings" pitchFamily="2" charset="2"/>
              <a:buNone/>
            </a:pPr>
            <a:r>
              <a:rPr lang="en-CA" dirty="0" smtClean="0"/>
              <a:t>		N</a:t>
            </a:r>
            <a:r>
              <a:rPr lang="en-CA" dirty="0" smtClean="0">
                <a:sym typeface="Wingdings" pitchFamily="2" charset="2"/>
              </a:rPr>
              <a:t>R</a:t>
            </a:r>
            <a:r>
              <a:rPr lang="en-CA" baseline="30000" dirty="0" smtClean="0">
                <a:sym typeface="Wingdings" pitchFamily="2" charset="2"/>
              </a:rPr>
              <a:t>+</a:t>
            </a:r>
            <a:r>
              <a:rPr lang="en-CA" dirty="0" smtClean="0">
                <a:sym typeface="Wingdings" pitchFamily="2" charset="2"/>
              </a:rPr>
              <a:t>)</a:t>
            </a:r>
            <a:endParaRPr lang="en-CA" baseline="30000" dirty="0" smtClean="0"/>
          </a:p>
          <a:p>
            <a:pPr>
              <a:buFont typeface="Wingdings" pitchFamily="2" charset="2"/>
              <a:buNone/>
            </a:pPr>
            <a:endParaRPr lang="en-CA" dirty="0" smtClean="0"/>
          </a:p>
          <a:p>
            <a:pPr>
              <a:buFont typeface="Wingdings" pitchFamily="2" charset="2"/>
              <a:buNone/>
            </a:pPr>
            <a:endParaRPr lang="en-CA" dirty="0" smtClean="0"/>
          </a:p>
          <a:p>
            <a:r>
              <a:rPr lang="en-CA" dirty="0" smtClean="0"/>
              <a:t>In many programs (especially recursive programs, but not only) efficiency (e.g., </a:t>
            </a:r>
            <a:r>
              <a:rPr lang="en-CA" dirty="0" err="1" smtClean="0"/>
              <a:t>t</a:t>
            </a:r>
            <a:r>
              <a:rPr lang="en-CA" baseline="-25000" dirty="0" err="1" smtClean="0"/>
              <a:t>n</a:t>
            </a:r>
            <a:r>
              <a:rPr lang="en-CA" dirty="0" smtClean="0"/>
              <a:t>, </a:t>
            </a:r>
            <a:r>
              <a:rPr lang="en-CA" dirty="0" err="1" smtClean="0"/>
              <a:t>c</a:t>
            </a:r>
            <a:r>
              <a:rPr lang="en-CA" baseline="-25000" dirty="0" err="1" smtClean="0"/>
              <a:t>n</a:t>
            </a:r>
            <a:r>
              <a:rPr lang="en-CA" dirty="0" smtClean="0"/>
              <a:t>) can be expressed as a recurrence relation</a:t>
            </a:r>
          </a:p>
          <a:p>
            <a:r>
              <a:rPr lang="en-CA" dirty="0" smtClean="0"/>
              <a:t>We would then like to solve the recurrence relation and find an explicit formula</a:t>
            </a:r>
            <a:endParaRPr lang="en-US" dirty="0" smtClean="0"/>
          </a:p>
        </p:txBody>
      </p:sp>
      <p:sp>
        <p:nvSpPr>
          <p:cNvPr id="4" name="Slide Number Placeholder 3"/>
          <p:cNvSpPr>
            <a:spLocks noGrp="1"/>
          </p:cNvSpPr>
          <p:nvPr>
            <p:ph type="sldNum" sz="quarter" idx="11"/>
          </p:nvPr>
        </p:nvSpPr>
        <p:spPr/>
        <p:txBody>
          <a:bodyPr/>
          <a:lstStyle/>
          <a:p>
            <a:pPr>
              <a:defRPr/>
            </a:pPr>
            <a:fld id="{EE0F48C7-D906-4B01-8241-8790201FE1CB}" type="slidenum">
              <a:rPr lang="en-US" altLang="en-US" smtClean="0"/>
              <a:pPr>
                <a:defRPr/>
              </a:pPr>
              <a:t>16</a:t>
            </a:fld>
            <a:endParaRPr lang="en-US" altLang="en-US" dirty="0"/>
          </a:p>
        </p:txBody>
      </p:sp>
      <p:graphicFrame>
        <p:nvGraphicFramePr>
          <p:cNvPr id="5" name="Table 4"/>
          <p:cNvGraphicFramePr>
            <a:graphicFrameLocks noGrp="1"/>
          </p:cNvGraphicFramePr>
          <p:nvPr/>
        </p:nvGraphicFramePr>
        <p:xfrm>
          <a:off x="1524000" y="2840038"/>
          <a:ext cx="6096000" cy="741362"/>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681">
                <a:tc>
                  <a:txBody>
                    <a:bodyPr/>
                    <a:lstStyle/>
                    <a:p>
                      <a:pPr algn="ctr"/>
                      <a:r>
                        <a:rPr lang="en-CA" sz="1800" dirty="0" smtClean="0"/>
                        <a:t>n</a:t>
                      </a:r>
                      <a:endParaRPr lang="en-US" sz="1800" dirty="0"/>
                    </a:p>
                  </a:txBody>
                  <a:tcPr marT="45700" marB="45700"/>
                </a:tc>
                <a:tc>
                  <a:txBody>
                    <a:bodyPr/>
                    <a:lstStyle/>
                    <a:p>
                      <a:pPr algn="ctr"/>
                      <a:r>
                        <a:rPr lang="en-CA" sz="1800" dirty="0" smtClean="0"/>
                        <a:t>1</a:t>
                      </a:r>
                      <a:endParaRPr lang="en-US" sz="1800" dirty="0"/>
                    </a:p>
                  </a:txBody>
                  <a:tcPr marT="45700" marB="45700"/>
                </a:tc>
                <a:tc>
                  <a:txBody>
                    <a:bodyPr/>
                    <a:lstStyle/>
                    <a:p>
                      <a:pPr algn="ctr"/>
                      <a:r>
                        <a:rPr lang="en-CA" sz="1800" dirty="0" smtClean="0"/>
                        <a:t>2</a:t>
                      </a:r>
                      <a:endParaRPr lang="en-US" sz="1800" dirty="0"/>
                    </a:p>
                  </a:txBody>
                  <a:tcPr marT="45700" marB="45700"/>
                </a:tc>
                <a:tc>
                  <a:txBody>
                    <a:bodyPr/>
                    <a:lstStyle/>
                    <a:p>
                      <a:pPr algn="ctr"/>
                      <a:r>
                        <a:rPr lang="en-CA" sz="1800" dirty="0" smtClean="0"/>
                        <a:t>3</a:t>
                      </a:r>
                      <a:endParaRPr lang="en-US" sz="1800" dirty="0"/>
                    </a:p>
                  </a:txBody>
                  <a:tcPr marT="45700" marB="45700"/>
                </a:tc>
                <a:tc>
                  <a:txBody>
                    <a:bodyPr/>
                    <a:lstStyle/>
                    <a:p>
                      <a:pPr algn="ctr"/>
                      <a:r>
                        <a:rPr lang="en-CA" sz="1800" dirty="0" smtClean="0"/>
                        <a:t>…</a:t>
                      </a:r>
                      <a:endParaRPr lang="en-US" sz="1800" dirty="0"/>
                    </a:p>
                  </a:txBody>
                  <a:tcPr marT="45700" marB="45700"/>
                </a:tc>
              </a:tr>
              <a:tr h="370681">
                <a:tc>
                  <a:txBody>
                    <a:bodyPr/>
                    <a:lstStyle/>
                    <a:p>
                      <a:pPr algn="ctr"/>
                      <a:r>
                        <a:rPr lang="en-CA" sz="1800" dirty="0" smtClean="0"/>
                        <a:t>t(n)</a:t>
                      </a:r>
                      <a:endParaRPr lang="en-US" sz="1800" dirty="0"/>
                    </a:p>
                  </a:txBody>
                  <a:tcPr marT="45700" marB="45700"/>
                </a:tc>
                <a:tc>
                  <a:txBody>
                    <a:bodyPr/>
                    <a:lstStyle/>
                    <a:p>
                      <a:pPr algn="ctr"/>
                      <a:r>
                        <a:rPr lang="en-CA" sz="1800" dirty="0" smtClean="0"/>
                        <a:t>3</a:t>
                      </a:r>
                      <a:endParaRPr lang="en-US" sz="1800" dirty="0"/>
                    </a:p>
                  </a:txBody>
                  <a:tcPr marT="45700" marB="45700"/>
                </a:tc>
                <a:tc>
                  <a:txBody>
                    <a:bodyPr/>
                    <a:lstStyle/>
                    <a:p>
                      <a:pPr algn="ctr"/>
                      <a:r>
                        <a:rPr lang="en-CA" sz="1800" dirty="0" smtClean="0"/>
                        <a:t>7</a:t>
                      </a:r>
                      <a:endParaRPr lang="en-US" sz="1800" dirty="0"/>
                    </a:p>
                  </a:txBody>
                  <a:tcPr marT="45700" marB="45700"/>
                </a:tc>
                <a:tc>
                  <a:txBody>
                    <a:bodyPr/>
                    <a:lstStyle/>
                    <a:p>
                      <a:pPr algn="ctr"/>
                      <a:r>
                        <a:rPr lang="en-CA" sz="1800" dirty="0" smtClean="0"/>
                        <a:t>12</a:t>
                      </a:r>
                      <a:endParaRPr lang="en-US" sz="1800" dirty="0"/>
                    </a:p>
                  </a:txBody>
                  <a:tcPr marT="45700" marB="45700"/>
                </a:tc>
                <a:tc>
                  <a:txBody>
                    <a:bodyPr/>
                    <a:lstStyle/>
                    <a:p>
                      <a:pPr algn="ctr"/>
                      <a:r>
                        <a:rPr lang="en-CA" sz="1800" dirty="0" smtClean="0"/>
                        <a:t>…</a:t>
                      </a:r>
                      <a:endParaRPr lang="en-US" sz="1800" dirty="0"/>
                    </a:p>
                  </a:txBody>
                  <a:tcPr marT="45700" marB="45700"/>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CA" smtClean="0"/>
              <a:t>Fibonacci Numbers Program 1 – using direct formula</a:t>
            </a:r>
            <a:endParaRPr lang="en-US" smtClean="0"/>
          </a:p>
        </p:txBody>
      </p:sp>
      <p:sp>
        <p:nvSpPr>
          <p:cNvPr id="4" name="Slide Number Placeholder 3"/>
          <p:cNvSpPr>
            <a:spLocks noGrp="1"/>
          </p:cNvSpPr>
          <p:nvPr>
            <p:ph type="sldNum" sz="quarter" idx="11"/>
          </p:nvPr>
        </p:nvSpPr>
        <p:spPr/>
        <p:txBody>
          <a:bodyPr/>
          <a:lstStyle/>
          <a:p>
            <a:pPr>
              <a:defRPr/>
            </a:pPr>
            <a:fld id="{7B2CAD9A-CC21-4C3B-93B6-075C29D1D7AB}" type="slidenum">
              <a:rPr lang="en-US" altLang="en-US" smtClean="0"/>
              <a:pPr>
                <a:defRPr/>
              </a:pPr>
              <a:t>17</a:t>
            </a:fld>
            <a:endParaRPr lang="en-US" altLang="en-US" dirty="0"/>
          </a:p>
        </p:txBody>
      </p:sp>
      <p:sp>
        <p:nvSpPr>
          <p:cNvPr id="2" name="TextBox 1"/>
          <p:cNvSpPr txBox="1"/>
          <p:nvPr/>
        </p:nvSpPr>
        <p:spPr>
          <a:xfrm>
            <a:off x="762000" y="2850119"/>
            <a:ext cx="7467600" cy="2769989"/>
          </a:xfrm>
          <a:prstGeom prst="rect">
            <a:avLst/>
          </a:prstGeom>
          <a:noFill/>
        </p:spPr>
        <p:txBody>
          <a:bodyPr wrap="square" rtlCol="0">
            <a:spAutoFit/>
          </a:bodyPr>
          <a:lstStyle/>
          <a:p>
            <a:r>
              <a:rPr lang="en-CA" sz="2400" dirty="0"/>
              <a:t>from math import *</a:t>
            </a:r>
            <a:endParaRPr lang="en-US" sz="2400" dirty="0"/>
          </a:p>
          <a:p>
            <a:r>
              <a:rPr lang="en-CA" sz="2400" dirty="0" err="1" smtClean="0"/>
              <a:t>def</a:t>
            </a:r>
            <a:r>
              <a:rPr lang="en-CA" sz="2400" dirty="0" smtClean="0"/>
              <a:t> </a:t>
            </a:r>
            <a:r>
              <a:rPr lang="en-CA" sz="2400" dirty="0" err="1"/>
              <a:t>fibonacci</a:t>
            </a:r>
            <a:r>
              <a:rPr lang="en-CA" sz="2400" dirty="0"/>
              <a:t>(n</a:t>
            </a:r>
            <a:r>
              <a:rPr lang="en-CA" sz="2400" dirty="0" smtClean="0"/>
              <a:t>):</a:t>
            </a:r>
            <a:endParaRPr lang="en-US" sz="2400" dirty="0"/>
          </a:p>
          <a:p>
            <a:r>
              <a:rPr lang="en-CA" sz="2400" dirty="0"/>
              <a:t>      </a:t>
            </a:r>
            <a:r>
              <a:rPr lang="en-CA" sz="2400" dirty="0" smtClean="0"/>
              <a:t> sqrt_5 = </a:t>
            </a:r>
            <a:r>
              <a:rPr lang="en-CA" sz="2400" dirty="0" err="1" smtClean="0"/>
              <a:t>sqrt</a:t>
            </a:r>
            <a:r>
              <a:rPr lang="en-CA" sz="2400" dirty="0" smtClean="0"/>
              <a:t>(5) </a:t>
            </a:r>
          </a:p>
          <a:p>
            <a:r>
              <a:rPr lang="en-CA" sz="2400" dirty="0" smtClean="0"/>
              <a:t>       phi </a:t>
            </a:r>
            <a:r>
              <a:rPr lang="en-CA" sz="2400" dirty="0"/>
              <a:t>= (1 + </a:t>
            </a:r>
            <a:r>
              <a:rPr lang="en-CA" sz="2400" dirty="0" smtClean="0"/>
              <a:t>sqrt_5) </a:t>
            </a:r>
            <a:r>
              <a:rPr lang="en-CA" sz="2400" dirty="0"/>
              <a:t>/ </a:t>
            </a:r>
            <a:r>
              <a:rPr lang="en-CA" sz="2400" dirty="0" smtClean="0"/>
              <a:t>2</a:t>
            </a:r>
            <a:endParaRPr lang="en-US" sz="2400" dirty="0"/>
          </a:p>
          <a:p>
            <a:r>
              <a:rPr lang="en-CA" sz="2400" dirty="0"/>
              <a:t>       </a:t>
            </a:r>
            <a:r>
              <a:rPr lang="en-CA" sz="2400" dirty="0" smtClean="0"/>
              <a:t>return 1/sqrt_5 </a:t>
            </a:r>
            <a:r>
              <a:rPr lang="en-CA" sz="2400" dirty="0"/>
              <a:t>* </a:t>
            </a:r>
            <a:r>
              <a:rPr lang="en-CA" sz="2400" dirty="0" smtClean="0"/>
              <a:t>(phi**n -(1-phi)**</a:t>
            </a:r>
            <a:r>
              <a:rPr lang="en-CA" sz="2400" dirty="0"/>
              <a:t>n</a:t>
            </a:r>
            <a:r>
              <a:rPr lang="en-CA" sz="2400" dirty="0" smtClean="0"/>
              <a:t>)</a:t>
            </a:r>
            <a:endParaRPr lang="en-US" sz="2400" dirty="0"/>
          </a:p>
          <a:p>
            <a:r>
              <a:rPr lang="en-CA" dirty="0"/>
              <a:t>      </a:t>
            </a:r>
            <a:endParaRPr lang="en-US" dirty="0"/>
          </a:p>
          <a:p>
            <a:r>
              <a:rPr lang="en-CA" dirty="0"/>
              <a:t>       </a:t>
            </a:r>
            <a:endParaRPr lang="en-US" dirty="0"/>
          </a:p>
          <a:p>
            <a:endParaRPr 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219200"/>
            <a:ext cx="3376254" cy="117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719" y="2133600"/>
            <a:ext cx="1809065" cy="997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3454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7655561F-3F9A-494E-8BFE-E5E8A922840A}" type="slidenum">
              <a:rPr lang="en-US" altLang="en-US" smtClean="0"/>
              <a:pPr>
                <a:defRPr/>
              </a:pPr>
              <a:t>18</a:t>
            </a:fld>
            <a:endParaRPr lang="en-US"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533400"/>
            <a:ext cx="6023644"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5427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CA" smtClean="0"/>
              <a:t>Fibonacci Numbers Program 1 – using direct formula</a:t>
            </a:r>
            <a:endParaRPr lang="en-US" smtClean="0"/>
          </a:p>
        </p:txBody>
      </p:sp>
      <p:sp>
        <p:nvSpPr>
          <p:cNvPr id="4" name="Slide Number Placeholder 3"/>
          <p:cNvSpPr>
            <a:spLocks noGrp="1"/>
          </p:cNvSpPr>
          <p:nvPr>
            <p:ph type="sldNum" sz="quarter" idx="11"/>
          </p:nvPr>
        </p:nvSpPr>
        <p:spPr/>
        <p:txBody>
          <a:bodyPr/>
          <a:lstStyle/>
          <a:p>
            <a:pPr>
              <a:defRPr/>
            </a:pPr>
            <a:fld id="{46206BB7-E7FD-430A-8319-6426A7600185}" type="slidenum">
              <a:rPr lang="en-US" altLang="en-US" smtClean="0"/>
              <a:pPr>
                <a:defRPr/>
              </a:pPr>
              <a:t>19</a:t>
            </a:fld>
            <a:endParaRPr lang="en-US" altLang="en-US" dirty="0"/>
          </a:p>
        </p:txBody>
      </p:sp>
      <p:sp>
        <p:nvSpPr>
          <p:cNvPr id="18436" name="Content Placeholder 4"/>
          <p:cNvSpPr>
            <a:spLocks noGrp="1"/>
          </p:cNvSpPr>
          <p:nvPr>
            <p:ph idx="1"/>
          </p:nvPr>
        </p:nvSpPr>
        <p:spPr/>
        <p:txBody>
          <a:bodyPr/>
          <a:lstStyle/>
          <a:p>
            <a:r>
              <a:rPr lang="en-CA" smtClean="0"/>
              <a:t>t</a:t>
            </a:r>
            <a:r>
              <a:rPr lang="en-CA" baseline="-25000" smtClean="0"/>
              <a:t>n</a:t>
            </a:r>
            <a:r>
              <a:rPr lang="en-CA" smtClean="0"/>
              <a:t> = </a:t>
            </a:r>
            <a:r>
              <a:rPr lang="el-GR" smtClean="0"/>
              <a:t>Θ</a:t>
            </a:r>
            <a:r>
              <a:rPr lang="en-CA" smtClean="0"/>
              <a:t>(1) + 2t</a:t>
            </a:r>
            <a:r>
              <a:rPr lang="en-CA" sz="2400" smtClean="0"/>
              <a:t>exp</a:t>
            </a:r>
            <a:r>
              <a:rPr lang="en-CA" baseline="-25000" smtClean="0"/>
              <a:t>n</a:t>
            </a:r>
            <a:endParaRPr lang="en-CA" smtClean="0"/>
          </a:p>
          <a:p>
            <a:r>
              <a:rPr lang="en-CA" smtClean="0"/>
              <a:t>We will study exponentiation later</a:t>
            </a:r>
          </a:p>
          <a:p>
            <a:pPr lvl="1"/>
            <a:r>
              <a:rPr lang="en-CA" smtClean="0"/>
              <a:t>The standard solution is </a:t>
            </a:r>
            <a:r>
              <a:rPr lang="el-GR" smtClean="0"/>
              <a:t>Θ</a:t>
            </a:r>
            <a:r>
              <a:rPr lang="en-CA" smtClean="0"/>
              <a:t>(n)</a:t>
            </a:r>
          </a:p>
          <a:p>
            <a:pPr lvl="1"/>
            <a:r>
              <a:rPr lang="en-CA" smtClean="0"/>
              <a:t>More efficient implementation is </a:t>
            </a:r>
            <a:r>
              <a:rPr lang="el-GR" smtClean="0"/>
              <a:t>Θ</a:t>
            </a:r>
            <a:r>
              <a:rPr lang="en-CA" smtClean="0"/>
              <a:t>(logn)</a:t>
            </a:r>
          </a:p>
          <a:p>
            <a:pPr lvl="1"/>
            <a:endParaRPr lang="en-CA" smtClean="0"/>
          </a:p>
          <a:p>
            <a:r>
              <a:rPr lang="en-CA" smtClean="0"/>
              <a:t>t</a:t>
            </a:r>
            <a:r>
              <a:rPr lang="en-CA" baseline="-25000" smtClean="0"/>
              <a:t>n</a:t>
            </a:r>
            <a:r>
              <a:rPr lang="en-CA" smtClean="0"/>
              <a:t> = </a:t>
            </a:r>
            <a:r>
              <a:rPr lang="el-GR" smtClean="0"/>
              <a:t>Θ</a:t>
            </a:r>
            <a:r>
              <a:rPr lang="en-CA" smtClean="0"/>
              <a:t>(1) + 2</a:t>
            </a:r>
            <a:r>
              <a:rPr lang="el-GR" smtClean="0"/>
              <a:t>Θ</a:t>
            </a:r>
            <a:r>
              <a:rPr lang="en-CA" smtClean="0"/>
              <a:t>(n)) = </a:t>
            </a:r>
            <a:r>
              <a:rPr lang="en-US" smtClean="0">
                <a:solidFill>
                  <a:srgbClr val="CC0000"/>
                </a:solidFill>
              </a:rPr>
              <a:t>O</a:t>
            </a:r>
            <a:r>
              <a:rPr lang="en-CA" smtClean="0">
                <a:solidFill>
                  <a:srgbClr val="CC0000"/>
                </a:solidFill>
              </a:rPr>
              <a:t>(n)</a:t>
            </a:r>
            <a:r>
              <a:rPr lang="en-CA" smtClean="0"/>
              <a:t>   , or</a:t>
            </a:r>
          </a:p>
          <a:p>
            <a:r>
              <a:rPr lang="en-CA" smtClean="0"/>
              <a:t>t</a:t>
            </a:r>
            <a:r>
              <a:rPr lang="en-CA" baseline="-25000" smtClean="0"/>
              <a:t>n</a:t>
            </a:r>
            <a:r>
              <a:rPr lang="en-CA" smtClean="0"/>
              <a:t> = </a:t>
            </a:r>
            <a:r>
              <a:rPr lang="el-GR" smtClean="0"/>
              <a:t>Θ</a:t>
            </a:r>
            <a:r>
              <a:rPr lang="en-CA" smtClean="0"/>
              <a:t>(1) + 2</a:t>
            </a:r>
            <a:r>
              <a:rPr lang="el-GR" smtClean="0"/>
              <a:t>Θ</a:t>
            </a:r>
            <a:r>
              <a:rPr lang="en-CA" smtClean="0"/>
              <a:t>(logn) = </a:t>
            </a:r>
            <a:r>
              <a:rPr lang="en-US" smtClean="0">
                <a:solidFill>
                  <a:srgbClr val="CC0000"/>
                </a:solidFill>
              </a:rPr>
              <a:t>O</a:t>
            </a:r>
            <a:r>
              <a:rPr lang="en-CA" smtClean="0">
                <a:solidFill>
                  <a:srgbClr val="CC0000"/>
                </a:solidFill>
              </a:rPr>
              <a:t>(logn)</a:t>
            </a:r>
            <a:r>
              <a:rPr lang="en-CA" smtClean="0"/>
              <a:t> </a:t>
            </a:r>
          </a:p>
          <a:p>
            <a:endParaRPr lang="en-US" smtClean="0"/>
          </a:p>
        </p:txBody>
      </p:sp>
      <p:sp>
        <p:nvSpPr>
          <p:cNvPr id="2" name="Rectangle 1"/>
          <p:cNvSpPr/>
          <p:nvPr/>
        </p:nvSpPr>
        <p:spPr>
          <a:xfrm>
            <a:off x="4648200" y="4648200"/>
            <a:ext cx="14478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CA" smtClean="0"/>
              <a:t>Sequence</a:t>
            </a:r>
            <a:endParaRPr lang="en-US" smtClean="0"/>
          </a:p>
        </p:txBody>
      </p:sp>
      <p:sp>
        <p:nvSpPr>
          <p:cNvPr id="4099" name="Content Placeholder 2"/>
          <p:cNvSpPr>
            <a:spLocks noGrp="1"/>
          </p:cNvSpPr>
          <p:nvPr>
            <p:ph idx="1"/>
          </p:nvPr>
        </p:nvSpPr>
        <p:spPr/>
        <p:txBody>
          <a:bodyPr/>
          <a:lstStyle/>
          <a:p>
            <a:r>
              <a:rPr lang="en-CA" smtClean="0"/>
              <a:t>Informal definition: </a:t>
            </a:r>
            <a:r>
              <a:rPr lang="en-CA" smtClean="0">
                <a:solidFill>
                  <a:srgbClr val="FF0000"/>
                </a:solidFill>
              </a:rPr>
              <a:t>A sequence is a set of elements written in a row</a:t>
            </a:r>
            <a:r>
              <a:rPr lang="en-CA" smtClean="0"/>
              <a:t>.</a:t>
            </a:r>
          </a:p>
          <a:p>
            <a:pPr>
              <a:buFont typeface="Wingdings" pitchFamily="2" charset="2"/>
              <a:buNone/>
            </a:pPr>
            <a:endParaRPr lang="en-CA" smtClean="0"/>
          </a:p>
          <a:p>
            <a:pPr>
              <a:buFont typeface="Wingdings" pitchFamily="2" charset="2"/>
              <a:buNone/>
            </a:pPr>
            <a:r>
              <a:rPr lang="en-CA" smtClean="0"/>
              <a:t>		a</a:t>
            </a:r>
            <a:r>
              <a:rPr lang="en-CA" baseline="-25000" smtClean="0"/>
              <a:t>m</a:t>
            </a:r>
            <a:r>
              <a:rPr lang="en-CA" smtClean="0"/>
              <a:t>, a</a:t>
            </a:r>
            <a:r>
              <a:rPr lang="en-CA" baseline="-25000" smtClean="0"/>
              <a:t>m+1</a:t>
            </a:r>
            <a:r>
              <a:rPr lang="en-CA" smtClean="0"/>
              <a:t>, a</a:t>
            </a:r>
            <a:r>
              <a:rPr lang="en-CA" baseline="-25000" smtClean="0"/>
              <a:t>m+2</a:t>
            </a:r>
            <a:r>
              <a:rPr lang="en-CA" smtClean="0"/>
              <a:t>, … , a</a:t>
            </a:r>
            <a:r>
              <a:rPr lang="en-CA" baseline="-25000" smtClean="0"/>
              <a:t>k</a:t>
            </a:r>
            <a:r>
              <a:rPr lang="en-CA" smtClean="0"/>
              <a:t>, …, a</a:t>
            </a:r>
            <a:r>
              <a:rPr lang="en-CA" baseline="-25000" smtClean="0"/>
              <a:t>n-1</a:t>
            </a:r>
            <a:r>
              <a:rPr lang="en-CA" smtClean="0"/>
              <a:t>, a</a:t>
            </a:r>
            <a:r>
              <a:rPr lang="en-CA" baseline="-25000" smtClean="0"/>
              <a:t>n</a:t>
            </a:r>
          </a:p>
          <a:p>
            <a:pPr>
              <a:buFont typeface="Wingdings" pitchFamily="2" charset="2"/>
              <a:buNone/>
            </a:pPr>
            <a:endParaRPr lang="en-CA" baseline="-25000" smtClean="0"/>
          </a:p>
          <a:p>
            <a:pPr>
              <a:buFont typeface="Wingdings" pitchFamily="2" charset="2"/>
              <a:buNone/>
            </a:pPr>
            <a:endParaRPr lang="en-CA" baseline="-25000" smtClean="0"/>
          </a:p>
          <a:p>
            <a:r>
              <a:rPr lang="en-CA" smtClean="0"/>
              <a:t>Formal definition: </a:t>
            </a:r>
            <a:r>
              <a:rPr lang="en-CA" smtClean="0">
                <a:solidFill>
                  <a:srgbClr val="FF0000"/>
                </a:solidFill>
              </a:rPr>
              <a:t>A sequence is a function defined on a totally ordered set</a:t>
            </a:r>
          </a:p>
          <a:p>
            <a:pPr>
              <a:buFont typeface="Wingdings" pitchFamily="2" charset="2"/>
              <a:buNone/>
            </a:pPr>
            <a:r>
              <a:rPr lang="en-CA" smtClean="0">
                <a:solidFill>
                  <a:srgbClr val="FF0000"/>
                </a:solidFill>
              </a:rPr>
              <a:t>			{m,m+1,…,n}</a:t>
            </a:r>
            <a:r>
              <a:rPr lang="en-CA" smtClean="0">
                <a:solidFill>
                  <a:srgbClr val="FF0000"/>
                </a:solidFill>
                <a:sym typeface="Wingdings" pitchFamily="2" charset="2"/>
              </a:rPr>
              <a:t>R.</a:t>
            </a:r>
          </a:p>
          <a:p>
            <a:pPr>
              <a:buFont typeface="Wingdings" pitchFamily="2" charset="2"/>
              <a:buNone/>
            </a:pPr>
            <a:endParaRPr lang="en-CA" baseline="-25000" smtClean="0"/>
          </a:p>
          <a:p>
            <a:pPr>
              <a:buFont typeface="Wingdings" pitchFamily="2" charset="2"/>
              <a:buNone/>
            </a:pPr>
            <a:endParaRPr lang="en-CA" smtClean="0"/>
          </a:p>
          <a:p>
            <a:pPr>
              <a:buFont typeface="Wingdings" pitchFamily="2" charset="2"/>
              <a:buNone/>
            </a:pPr>
            <a:endParaRPr lang="en-US" smtClean="0"/>
          </a:p>
        </p:txBody>
      </p:sp>
      <p:sp>
        <p:nvSpPr>
          <p:cNvPr id="4" name="Slide Number Placeholder 3"/>
          <p:cNvSpPr>
            <a:spLocks noGrp="1"/>
          </p:cNvSpPr>
          <p:nvPr>
            <p:ph type="sldNum" sz="quarter" idx="11"/>
          </p:nvPr>
        </p:nvSpPr>
        <p:spPr/>
        <p:txBody>
          <a:bodyPr/>
          <a:lstStyle/>
          <a:p>
            <a:pPr>
              <a:defRPr/>
            </a:pPr>
            <a:fld id="{A74CE2E2-FB33-4039-AF5D-EE318D710BC6}" type="slidenum">
              <a:rPr lang="en-US" altLang="en-US" smtClean="0"/>
              <a:pPr>
                <a:defRPr/>
              </a:pPr>
              <a:t>2</a:t>
            </a:fld>
            <a:endParaRPr lang="en-US" altLang="en-US" dirty="0"/>
          </a:p>
        </p:txBody>
      </p:sp>
      <p:cxnSp>
        <p:nvCxnSpPr>
          <p:cNvPr id="6" name="Straight Connector 5"/>
          <p:cNvCxnSpPr/>
          <p:nvPr/>
        </p:nvCxnSpPr>
        <p:spPr>
          <a:xfrm rot="5400000" flipH="1" flipV="1">
            <a:off x="4686300" y="2933700"/>
            <a:ext cx="381000" cy="1524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102" name="TextBox 6"/>
          <p:cNvSpPr txBox="1">
            <a:spLocks noChangeArrowheads="1"/>
          </p:cNvSpPr>
          <p:nvPr/>
        </p:nvSpPr>
        <p:spPr bwMode="auto">
          <a:xfrm>
            <a:off x="5105400" y="26670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solidFill>
                  <a:schemeClr val="accent1"/>
                </a:solidFill>
              </a:rPr>
              <a:t>term</a:t>
            </a:r>
            <a:endParaRPr lang="en-US">
              <a:solidFill>
                <a:schemeClr val="accent1"/>
              </a:solidFill>
            </a:endParaRPr>
          </a:p>
        </p:txBody>
      </p:sp>
      <p:cxnSp>
        <p:nvCxnSpPr>
          <p:cNvPr id="8" name="Straight Connector 7"/>
          <p:cNvCxnSpPr/>
          <p:nvPr/>
        </p:nvCxnSpPr>
        <p:spPr>
          <a:xfrm rot="16200000" flipH="1">
            <a:off x="4876800" y="3733800"/>
            <a:ext cx="304800" cy="3048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104" name="TextBox 10"/>
          <p:cNvSpPr txBox="1">
            <a:spLocks noChangeArrowheads="1"/>
          </p:cNvSpPr>
          <p:nvPr/>
        </p:nvSpPr>
        <p:spPr bwMode="auto">
          <a:xfrm>
            <a:off x="5105400" y="3821113"/>
            <a:ext cx="205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solidFill>
                  <a:schemeClr val="accent1"/>
                </a:solidFill>
              </a:rPr>
              <a:t>index, subscript</a:t>
            </a:r>
            <a:endParaRPr lang="en-US">
              <a:solidFill>
                <a:schemeClr val="accent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CA" smtClean="0"/>
              <a:t>Fibonacci Numbers Program 2 – iterative solution</a:t>
            </a:r>
            <a:endParaRPr lang="en-US" smtClean="0"/>
          </a:p>
        </p:txBody>
      </p:sp>
      <p:sp>
        <p:nvSpPr>
          <p:cNvPr id="4" name="Slide Number Placeholder 3"/>
          <p:cNvSpPr>
            <a:spLocks noGrp="1"/>
          </p:cNvSpPr>
          <p:nvPr>
            <p:ph type="sldNum" sz="quarter" idx="11"/>
          </p:nvPr>
        </p:nvSpPr>
        <p:spPr/>
        <p:txBody>
          <a:bodyPr/>
          <a:lstStyle/>
          <a:p>
            <a:pPr>
              <a:defRPr/>
            </a:pPr>
            <a:fld id="{F9EA77E3-AD97-49D5-A41C-35DC581A52DD}" type="slidenum">
              <a:rPr lang="en-US" altLang="en-US" smtClean="0"/>
              <a:pPr>
                <a:defRPr/>
              </a:pPr>
              <a:t>20</a:t>
            </a:fld>
            <a:endParaRPr lang="en-US" altLang="en-US" dirty="0"/>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057400"/>
            <a:ext cx="406876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CA" smtClean="0"/>
              <a:t>Fibonacci Numbers Program 2 – iterative solution</a:t>
            </a:r>
            <a:endParaRPr lang="en-US" smtClean="0"/>
          </a:p>
        </p:txBody>
      </p:sp>
      <p:sp>
        <p:nvSpPr>
          <p:cNvPr id="4" name="Slide Number Placeholder 3"/>
          <p:cNvSpPr>
            <a:spLocks noGrp="1"/>
          </p:cNvSpPr>
          <p:nvPr>
            <p:ph type="sldNum" sz="quarter" idx="11"/>
          </p:nvPr>
        </p:nvSpPr>
        <p:spPr/>
        <p:txBody>
          <a:bodyPr/>
          <a:lstStyle/>
          <a:p>
            <a:pPr>
              <a:defRPr/>
            </a:pPr>
            <a:fld id="{EFB2B266-517F-4A08-ACE9-BE2609B38289}" type="slidenum">
              <a:rPr lang="en-US" altLang="en-US" smtClean="0"/>
              <a:pPr>
                <a:defRPr/>
              </a:pPr>
              <a:t>21</a:t>
            </a:fld>
            <a:endParaRPr lang="en-US"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81200"/>
            <a:ext cx="6341534"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7655561F-3F9A-494E-8BFE-E5E8A922840A}" type="slidenum">
              <a:rPr lang="en-US" altLang="en-US" smtClean="0"/>
              <a:pPr>
                <a:defRPr/>
              </a:pPr>
              <a:t>22</a:t>
            </a:fld>
            <a:endParaRPr lang="en-US" altLang="en-US" dirty="0"/>
          </a:p>
        </p:txBody>
      </p:sp>
      <p:pic>
        <p:nvPicPr>
          <p:cNvPr id="4098"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447800" y="457200"/>
            <a:ext cx="3886200" cy="5625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7158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CA" smtClean="0"/>
              <a:t>Fibonacci Numbers Program 2 – iterative solution</a:t>
            </a:r>
            <a:endParaRPr lang="en-US" smtClean="0"/>
          </a:p>
        </p:txBody>
      </p:sp>
      <p:sp>
        <p:nvSpPr>
          <p:cNvPr id="4" name="Slide Number Placeholder 3"/>
          <p:cNvSpPr>
            <a:spLocks noGrp="1"/>
          </p:cNvSpPr>
          <p:nvPr>
            <p:ph type="sldNum" sz="quarter" idx="11"/>
          </p:nvPr>
        </p:nvSpPr>
        <p:spPr/>
        <p:txBody>
          <a:bodyPr/>
          <a:lstStyle/>
          <a:p>
            <a:pPr>
              <a:defRPr/>
            </a:pPr>
            <a:fld id="{5B2E9012-EC97-4C12-950F-F95806E4729A}" type="slidenum">
              <a:rPr lang="en-US" altLang="en-US" smtClean="0"/>
              <a:pPr>
                <a:defRPr/>
              </a:pPr>
              <a:t>23</a:t>
            </a:fld>
            <a:endParaRPr lang="en-US" altLang="en-US" dirty="0"/>
          </a:p>
        </p:txBody>
      </p:sp>
      <p:pic>
        <p:nvPicPr>
          <p:cNvPr id="2150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61111"/>
          <a:stretch>
            <a:fillRect/>
          </a:stretch>
        </p:blipFill>
        <p:spPr>
          <a:xfrm>
            <a:off x="1295400" y="4114800"/>
            <a:ext cx="1600200" cy="1371600"/>
          </a:xfrm>
          <a:noFill/>
        </p:spPr>
      </p:pic>
      <p:pic>
        <p:nvPicPr>
          <p:cNvPr id="21509" name="Picture 6"/>
          <p:cNvPicPr>
            <a:picLocks noChangeAspect="1" noChangeArrowheads="1"/>
          </p:cNvPicPr>
          <p:nvPr/>
        </p:nvPicPr>
        <p:blipFill>
          <a:blip r:embed="rId3">
            <a:extLst>
              <a:ext uri="{28A0092B-C50C-407E-A947-70E740481C1C}">
                <a14:useLocalDpi xmlns:a14="http://schemas.microsoft.com/office/drawing/2010/main" val="0"/>
              </a:ext>
            </a:extLst>
          </a:blip>
          <a:srcRect l="25000" t="26111" r="47917" b="62970"/>
          <a:stretch>
            <a:fillRect/>
          </a:stretch>
        </p:blipFill>
        <p:spPr bwMode="auto">
          <a:xfrm>
            <a:off x="457200" y="1997075"/>
            <a:ext cx="762000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Text Box 7"/>
          <p:cNvSpPr txBox="1">
            <a:spLocks noChangeArrowheads="1"/>
          </p:cNvSpPr>
          <p:nvPr/>
        </p:nvSpPr>
        <p:spPr bwMode="auto">
          <a:xfrm>
            <a:off x="5715000" y="4343400"/>
            <a:ext cx="2895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a:solidFill>
                  <a:srgbClr val="FFC000"/>
                </a:solidFill>
              </a:rPr>
              <a:t>additions</a:t>
            </a:r>
            <a:endParaRPr lang="tr-TR" sz="2000">
              <a:solidFill>
                <a:srgbClr val="FFC000"/>
              </a:solidFill>
            </a:endParaRPr>
          </a:p>
        </p:txBody>
      </p:sp>
      <p:sp>
        <p:nvSpPr>
          <p:cNvPr id="7" name="Rectangle 6"/>
          <p:cNvSpPr/>
          <p:nvPr/>
        </p:nvSpPr>
        <p:spPr>
          <a:xfrm>
            <a:off x="1676400" y="4400550"/>
            <a:ext cx="1143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CA" smtClean="0"/>
              <a:t>Fibonacci Numbers Program 3 – recursive solution</a:t>
            </a:r>
            <a:endParaRPr lang="en-US" smtClean="0"/>
          </a:p>
        </p:txBody>
      </p:sp>
      <p:sp>
        <p:nvSpPr>
          <p:cNvPr id="4" name="Slide Number Placeholder 3"/>
          <p:cNvSpPr>
            <a:spLocks noGrp="1"/>
          </p:cNvSpPr>
          <p:nvPr>
            <p:ph type="sldNum" sz="quarter" idx="11"/>
          </p:nvPr>
        </p:nvSpPr>
        <p:spPr/>
        <p:txBody>
          <a:bodyPr/>
          <a:lstStyle/>
          <a:p>
            <a:pPr>
              <a:defRPr/>
            </a:pPr>
            <a:fld id="{6FB2375B-5D99-44E5-955D-5D2225E20DD3}" type="slidenum">
              <a:rPr lang="en-US" altLang="en-US" smtClean="0"/>
              <a:pPr>
                <a:defRPr/>
              </a:pPr>
              <a:t>24</a:t>
            </a:fld>
            <a:endParaRPr lang="en-US" altLang="en-US" dirty="0"/>
          </a:p>
        </p:txBody>
      </p:sp>
      <p:pic>
        <p:nvPicPr>
          <p:cNvPr id="225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057400"/>
            <a:ext cx="406876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CA" smtClean="0"/>
              <a:t>Fibonacci Numbers Program 3 – recursive solution</a:t>
            </a:r>
            <a:endParaRPr lang="en-US" smtClean="0"/>
          </a:p>
        </p:txBody>
      </p:sp>
      <p:sp>
        <p:nvSpPr>
          <p:cNvPr id="4" name="Slide Number Placeholder 3"/>
          <p:cNvSpPr>
            <a:spLocks noGrp="1"/>
          </p:cNvSpPr>
          <p:nvPr>
            <p:ph type="sldNum" sz="quarter" idx="11"/>
          </p:nvPr>
        </p:nvSpPr>
        <p:spPr/>
        <p:txBody>
          <a:bodyPr/>
          <a:lstStyle/>
          <a:p>
            <a:pPr>
              <a:defRPr/>
            </a:pPr>
            <a:fld id="{705C70B9-4D9F-4F6C-AA50-D58FA0FAE505}" type="slidenum">
              <a:rPr lang="en-US" altLang="en-US" smtClean="0"/>
              <a:pPr>
                <a:defRPr/>
              </a:pPr>
              <a:t>25</a:t>
            </a:fld>
            <a:endParaRPr lang="en-US" altLang="en-US" dirty="0"/>
          </a:p>
        </p:txBody>
      </p:sp>
      <p:pic>
        <p:nvPicPr>
          <p:cNvPr id="2355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406876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60" y="3460124"/>
            <a:ext cx="7472340" cy="1721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CA" smtClean="0"/>
              <a:t>Fibonacci Numbers Program 3 – recursive solution</a:t>
            </a:r>
            <a:endParaRPr lang="en-US" smtClean="0"/>
          </a:p>
        </p:txBody>
      </p:sp>
      <p:sp>
        <p:nvSpPr>
          <p:cNvPr id="4" name="Slide Number Placeholder 3"/>
          <p:cNvSpPr>
            <a:spLocks noGrp="1"/>
          </p:cNvSpPr>
          <p:nvPr>
            <p:ph type="sldNum" sz="quarter" idx="11"/>
          </p:nvPr>
        </p:nvSpPr>
        <p:spPr/>
        <p:txBody>
          <a:bodyPr/>
          <a:lstStyle/>
          <a:p>
            <a:pPr>
              <a:defRPr/>
            </a:pPr>
            <a:fld id="{A2303BE1-28B3-47E9-905A-F65426E6CFB9}" type="slidenum">
              <a:rPr lang="en-US" altLang="en-US" smtClean="0"/>
              <a:pPr>
                <a:defRPr/>
              </a:pPr>
              <a:t>26</a:t>
            </a:fld>
            <a:endParaRPr lang="en-US" altLang="en-US" dirty="0"/>
          </a:p>
        </p:txBody>
      </p:sp>
      <p:sp>
        <p:nvSpPr>
          <p:cNvPr id="24580" name="Content Placeholder 4"/>
          <p:cNvSpPr>
            <a:spLocks noGrp="1"/>
          </p:cNvSpPr>
          <p:nvPr>
            <p:ph idx="1"/>
          </p:nvPr>
        </p:nvSpPr>
        <p:spPr>
          <a:xfrm>
            <a:off x="457200" y="1870075"/>
            <a:ext cx="8229600" cy="4530725"/>
          </a:xfrm>
        </p:spPr>
        <p:txBody>
          <a:bodyPr/>
          <a:lstStyle/>
          <a:p>
            <a:r>
              <a:rPr lang="en-CA" smtClean="0"/>
              <a:t>c</a:t>
            </a:r>
            <a:r>
              <a:rPr lang="en-CA" baseline="-25000" smtClean="0"/>
              <a:t>n</a:t>
            </a:r>
            <a:r>
              <a:rPr lang="en-CA" smtClean="0"/>
              <a:t> – function calls</a:t>
            </a:r>
          </a:p>
          <a:p>
            <a:pPr>
              <a:buFont typeface="Wingdings" pitchFamily="2" charset="2"/>
              <a:buNone/>
            </a:pPr>
            <a:r>
              <a:rPr lang="en-CA" smtClean="0"/>
              <a:t>	</a:t>
            </a:r>
            <a:r>
              <a:rPr lang="en-CA" smtClean="0">
                <a:solidFill>
                  <a:srgbClr val="FF0000"/>
                </a:solidFill>
              </a:rPr>
              <a:t>	      1, if n=1,2 </a:t>
            </a:r>
          </a:p>
          <a:p>
            <a:r>
              <a:rPr lang="en-CA" smtClean="0">
                <a:solidFill>
                  <a:srgbClr val="FF0000"/>
                </a:solidFill>
              </a:rPr>
              <a:t>c</a:t>
            </a:r>
            <a:r>
              <a:rPr lang="en-CA" baseline="-25000" smtClean="0">
                <a:solidFill>
                  <a:srgbClr val="FF0000"/>
                </a:solidFill>
              </a:rPr>
              <a:t>n</a:t>
            </a:r>
            <a:r>
              <a:rPr lang="en-CA" smtClean="0">
                <a:solidFill>
                  <a:srgbClr val="FF0000"/>
                </a:solidFill>
              </a:rPr>
              <a:t> = </a:t>
            </a:r>
          </a:p>
          <a:p>
            <a:pPr lvl="4">
              <a:buFont typeface="Wingdings" pitchFamily="2" charset="2"/>
              <a:buNone/>
            </a:pPr>
            <a:r>
              <a:rPr lang="en-CA" sz="3000" smtClean="0">
                <a:solidFill>
                  <a:srgbClr val="FF0000"/>
                </a:solidFill>
              </a:rPr>
              <a:t>  1 + c</a:t>
            </a:r>
            <a:r>
              <a:rPr lang="en-CA" sz="3000" baseline="-25000" smtClean="0">
                <a:solidFill>
                  <a:srgbClr val="FF0000"/>
                </a:solidFill>
              </a:rPr>
              <a:t>n-1</a:t>
            </a:r>
            <a:r>
              <a:rPr lang="en-CA" sz="3000" smtClean="0">
                <a:solidFill>
                  <a:srgbClr val="FF0000"/>
                </a:solidFill>
              </a:rPr>
              <a:t> + c</a:t>
            </a:r>
            <a:r>
              <a:rPr lang="en-CA" sz="3000" baseline="-25000" smtClean="0">
                <a:solidFill>
                  <a:srgbClr val="FF0000"/>
                </a:solidFill>
              </a:rPr>
              <a:t>n-2</a:t>
            </a:r>
          </a:p>
          <a:p>
            <a:pPr>
              <a:buFont typeface="Wingdings" pitchFamily="2" charset="2"/>
              <a:buNone/>
            </a:pPr>
            <a:endParaRPr lang="en-US" smtClean="0"/>
          </a:p>
        </p:txBody>
      </p:sp>
      <p:sp>
        <p:nvSpPr>
          <p:cNvPr id="8" name="Left Brace 7"/>
          <p:cNvSpPr/>
          <p:nvPr/>
        </p:nvSpPr>
        <p:spPr>
          <a:xfrm>
            <a:off x="1600200" y="2438400"/>
            <a:ext cx="381000" cy="1524000"/>
          </a:xfrm>
          <a:prstGeom prst="lef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CA" smtClean="0"/>
              <a:t>Fibonacci Numbers Program 3 – recursive solution</a:t>
            </a:r>
            <a:endParaRPr lang="en-US" smtClean="0"/>
          </a:p>
        </p:txBody>
      </p:sp>
      <p:sp>
        <p:nvSpPr>
          <p:cNvPr id="4" name="Slide Number Placeholder 3"/>
          <p:cNvSpPr>
            <a:spLocks noGrp="1"/>
          </p:cNvSpPr>
          <p:nvPr>
            <p:ph type="sldNum" sz="quarter" idx="11"/>
          </p:nvPr>
        </p:nvSpPr>
        <p:spPr/>
        <p:txBody>
          <a:bodyPr/>
          <a:lstStyle/>
          <a:p>
            <a:pPr>
              <a:defRPr/>
            </a:pPr>
            <a:fld id="{FD41AEAF-6187-4A38-838F-0DF7AF51A401}" type="slidenum">
              <a:rPr lang="en-US" altLang="en-US" smtClean="0"/>
              <a:pPr>
                <a:defRPr/>
              </a:pPr>
              <a:t>27</a:t>
            </a:fld>
            <a:endParaRPr lang="en-US" altLang="en-US" dirty="0"/>
          </a:p>
        </p:txBody>
      </p:sp>
      <p:sp>
        <p:nvSpPr>
          <p:cNvPr id="25604" name="Content Placeholder 4"/>
          <p:cNvSpPr>
            <a:spLocks noGrp="1"/>
          </p:cNvSpPr>
          <p:nvPr>
            <p:ph idx="1"/>
          </p:nvPr>
        </p:nvSpPr>
        <p:spPr>
          <a:xfrm>
            <a:off x="457200" y="1793875"/>
            <a:ext cx="8229600" cy="4530725"/>
          </a:xfrm>
        </p:spPr>
        <p:txBody>
          <a:bodyPr/>
          <a:lstStyle/>
          <a:p>
            <a:pPr>
              <a:buFont typeface="Wingdings" pitchFamily="2" charset="2"/>
              <a:buNone/>
            </a:pPr>
            <a:r>
              <a:rPr lang="en-CA" dirty="0" smtClean="0"/>
              <a:t>We will prove later that</a:t>
            </a:r>
            <a:br>
              <a:rPr lang="en-CA" dirty="0" smtClean="0"/>
            </a:br>
            <a:endParaRPr lang="en-CA" dirty="0" smtClean="0"/>
          </a:p>
          <a:p>
            <a:pPr>
              <a:spcBef>
                <a:spcPts val="1200"/>
              </a:spcBef>
              <a:buFont typeface="Wingdings" pitchFamily="2" charset="2"/>
              <a:buNone/>
            </a:pPr>
            <a:r>
              <a:rPr lang="en-CA" dirty="0" smtClean="0"/>
              <a:t>		</a:t>
            </a:r>
            <a:r>
              <a:rPr lang="en-CA" dirty="0" err="1" smtClean="0"/>
              <a:t>c</a:t>
            </a:r>
            <a:r>
              <a:rPr lang="en-CA" baseline="-25000" dirty="0" err="1" smtClean="0"/>
              <a:t>n</a:t>
            </a:r>
            <a:r>
              <a:rPr lang="en-CA" dirty="0" smtClean="0"/>
              <a:t> = </a:t>
            </a:r>
            <a:r>
              <a:rPr lang="el-GR" dirty="0" smtClean="0"/>
              <a:t>Θ</a:t>
            </a:r>
            <a:r>
              <a:rPr lang="en-US" dirty="0" smtClean="0"/>
              <a:t>(</a:t>
            </a:r>
            <a:r>
              <a:rPr lang="en-CA" dirty="0" smtClean="0"/>
              <a:t>	    ) = </a:t>
            </a:r>
            <a:r>
              <a:rPr lang="el-GR" dirty="0" smtClean="0">
                <a:sym typeface="Symbol" pitchFamily="18" charset="2"/>
              </a:rPr>
              <a:t>Θ</a:t>
            </a:r>
            <a:r>
              <a:rPr lang="en-US" dirty="0" smtClean="0">
                <a:sym typeface="Symbol" pitchFamily="18" charset="2"/>
              </a:rPr>
              <a:t>(</a:t>
            </a:r>
            <a:r>
              <a:rPr lang="el-GR" dirty="0" smtClean="0">
                <a:cs typeface="Arial" charset="0"/>
                <a:sym typeface="Symbol" pitchFamily="18" charset="2"/>
              </a:rPr>
              <a:t>φ</a:t>
            </a:r>
            <a:r>
              <a:rPr lang="en-US" baseline="30000" dirty="0" smtClean="0">
                <a:cs typeface="Arial" charset="0"/>
                <a:sym typeface="Symbol" pitchFamily="18" charset="2"/>
              </a:rPr>
              <a:t>n</a:t>
            </a:r>
            <a:r>
              <a:rPr lang="en-US" dirty="0" smtClean="0">
                <a:cs typeface="Arial" charset="0"/>
                <a:sym typeface="Symbol" pitchFamily="18" charset="2"/>
              </a:rPr>
              <a:t>)</a:t>
            </a:r>
            <a:r>
              <a:rPr lang="en-CA" dirty="0">
                <a:sym typeface="Symbol" pitchFamily="18" charset="2"/>
              </a:rPr>
              <a:t> </a:t>
            </a:r>
            <a:r>
              <a:rPr lang="en-CA" dirty="0" smtClean="0">
                <a:sym typeface="Symbol" pitchFamily="18" charset="2"/>
              </a:rPr>
              <a:t> </a:t>
            </a:r>
            <a:r>
              <a:rPr lang="el-GR" dirty="0" smtClean="0">
                <a:sym typeface="Symbol" pitchFamily="18" charset="2"/>
              </a:rPr>
              <a:t>Θ</a:t>
            </a:r>
            <a:r>
              <a:rPr lang="en-US" dirty="0" smtClean="0">
                <a:sym typeface="Symbol" pitchFamily="18" charset="2"/>
              </a:rPr>
              <a:t>((5/3)</a:t>
            </a:r>
            <a:r>
              <a:rPr lang="en-US" baseline="30000" dirty="0" smtClean="0">
                <a:cs typeface="Arial" charset="0"/>
                <a:sym typeface="Symbol" pitchFamily="18" charset="2"/>
              </a:rPr>
              <a:t>n</a:t>
            </a:r>
            <a:r>
              <a:rPr lang="en-US" dirty="0" smtClean="0">
                <a:sym typeface="Symbol" pitchFamily="18" charset="2"/>
              </a:rPr>
              <a:t>)      </a:t>
            </a:r>
          </a:p>
          <a:p>
            <a:pPr>
              <a:spcBef>
                <a:spcPts val="1200"/>
              </a:spcBef>
              <a:buFont typeface="Wingdings" pitchFamily="2" charset="2"/>
              <a:buNone/>
            </a:pPr>
            <a:endParaRPr lang="en-CA" dirty="0" smtClean="0">
              <a:solidFill>
                <a:schemeClr val="accent2"/>
              </a:solidFill>
            </a:endParaRPr>
          </a:p>
          <a:p>
            <a:pPr>
              <a:spcBef>
                <a:spcPts val="1200"/>
              </a:spcBef>
              <a:buFont typeface="Wingdings" pitchFamily="2" charset="2"/>
              <a:buNone/>
            </a:pPr>
            <a:r>
              <a:rPr lang="en-CA" dirty="0" smtClean="0">
                <a:solidFill>
                  <a:schemeClr val="accent2"/>
                </a:solidFill>
              </a:rPr>
              <a:t>Exponential</a:t>
            </a:r>
          </a:p>
          <a:p>
            <a:pPr>
              <a:spcBef>
                <a:spcPts val="1200"/>
              </a:spcBef>
              <a:buFont typeface="Wingdings" pitchFamily="2" charset="2"/>
              <a:buNone/>
            </a:pPr>
            <a:r>
              <a:rPr lang="en-US" dirty="0" smtClean="0">
                <a:sym typeface="Symbol" pitchFamily="18" charset="2"/>
              </a:rPr>
              <a:t> </a:t>
            </a:r>
            <a:endParaRPr lang="en-CA" dirty="0" smtClean="0"/>
          </a:p>
          <a:p>
            <a:pPr lvl="1"/>
            <a:r>
              <a:rPr lang="en-CA" dirty="0" smtClean="0"/>
              <a:t> c</a:t>
            </a:r>
            <a:r>
              <a:rPr lang="en-CA" baseline="-25000" dirty="0" smtClean="0"/>
              <a:t>40</a:t>
            </a:r>
            <a:r>
              <a:rPr lang="en-CA" dirty="0" smtClean="0"/>
              <a:t> &gt; 300,000,000</a:t>
            </a:r>
          </a:p>
          <a:p>
            <a:pPr>
              <a:buFont typeface="Wingdings" pitchFamily="2" charset="2"/>
              <a:buNone/>
            </a:pPr>
            <a:endParaRPr lang="en-US" dirty="0" smtClean="0"/>
          </a:p>
        </p:txBody>
      </p:sp>
      <p:pic>
        <p:nvPicPr>
          <p:cNvPr id="25606" name="Picture 2"/>
          <p:cNvPicPr>
            <a:picLocks noChangeAspect="1" noChangeArrowheads="1"/>
          </p:cNvPicPr>
          <p:nvPr/>
        </p:nvPicPr>
        <p:blipFill>
          <a:blip r:embed="rId2">
            <a:extLst>
              <a:ext uri="{28A0092B-C50C-407E-A947-70E740481C1C}">
                <a14:useLocalDpi xmlns:a14="http://schemas.microsoft.com/office/drawing/2010/main" val="0"/>
              </a:ext>
            </a:extLst>
          </a:blip>
          <a:srcRect l="42702" t="27274" r="46536" b="18182"/>
          <a:stretch>
            <a:fillRect/>
          </a:stretch>
        </p:blipFill>
        <p:spPr bwMode="auto">
          <a:xfrm>
            <a:off x="2666999" y="2597357"/>
            <a:ext cx="1010611" cy="996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4191000" y="2819400"/>
            <a:ext cx="1143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CA" smtClean="0"/>
              <a:t>Fibonacci Numbers Program 3 – recursive solution</a:t>
            </a:r>
            <a:endParaRPr lang="en-US" smtClean="0"/>
          </a:p>
        </p:txBody>
      </p:sp>
      <p:sp>
        <p:nvSpPr>
          <p:cNvPr id="4" name="Slide Number Placeholder 3"/>
          <p:cNvSpPr>
            <a:spLocks noGrp="1"/>
          </p:cNvSpPr>
          <p:nvPr>
            <p:ph type="sldNum" sz="quarter" idx="11"/>
          </p:nvPr>
        </p:nvSpPr>
        <p:spPr/>
        <p:txBody>
          <a:bodyPr/>
          <a:lstStyle/>
          <a:p>
            <a:pPr>
              <a:defRPr/>
            </a:pPr>
            <a:fld id="{ABEB4AB2-5A33-4F81-81B2-0C13706A883E}" type="slidenum">
              <a:rPr lang="en-US" altLang="en-US" smtClean="0"/>
              <a:pPr>
                <a:defRPr/>
              </a:pPr>
              <a:t>28</a:t>
            </a:fld>
            <a:endParaRPr lang="en-US" altLang="en-US" dirty="0"/>
          </a:p>
        </p:txBody>
      </p:sp>
      <p:pic>
        <p:nvPicPr>
          <p:cNvPr id="266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57400"/>
            <a:ext cx="7975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CA" smtClean="0"/>
              <a:t>Fibonacci Numbers </a:t>
            </a:r>
            <a:endParaRPr lang="en-US" smtClean="0"/>
          </a:p>
        </p:txBody>
      </p:sp>
      <p:sp>
        <p:nvSpPr>
          <p:cNvPr id="4" name="Slide Number Placeholder 3"/>
          <p:cNvSpPr>
            <a:spLocks noGrp="1"/>
          </p:cNvSpPr>
          <p:nvPr>
            <p:ph type="sldNum" sz="quarter" idx="11"/>
          </p:nvPr>
        </p:nvSpPr>
        <p:spPr/>
        <p:txBody>
          <a:bodyPr/>
          <a:lstStyle/>
          <a:p>
            <a:pPr>
              <a:defRPr/>
            </a:pPr>
            <a:fld id="{1EBEC23F-117C-411A-BF63-F4FF40127038}" type="slidenum">
              <a:rPr lang="en-US" altLang="en-US" smtClean="0"/>
              <a:pPr>
                <a:defRPr/>
              </a:pPr>
              <a:t>29</a:t>
            </a:fld>
            <a:endParaRPr lang="en-US" altLang="en-US" dirty="0"/>
          </a:p>
        </p:txBody>
      </p:sp>
      <p:sp>
        <p:nvSpPr>
          <p:cNvPr id="27652" name="TextBox 4"/>
          <p:cNvSpPr txBox="1">
            <a:spLocks noChangeArrowheads="1"/>
          </p:cNvSpPr>
          <p:nvPr/>
        </p:nvSpPr>
        <p:spPr bwMode="auto">
          <a:xfrm>
            <a:off x="1219200" y="1828800"/>
            <a:ext cx="6553200"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800"/>
              <a:t>Summary:  3 programs</a:t>
            </a:r>
          </a:p>
          <a:p>
            <a:pPr eaLnBrk="1" hangingPunct="1"/>
            <a:endParaRPr lang="en-US" sz="2800"/>
          </a:p>
          <a:p>
            <a:pPr lvl="1" eaLnBrk="1" hangingPunct="1">
              <a:spcAft>
                <a:spcPts val="600"/>
              </a:spcAft>
              <a:buFont typeface="Arial" charset="0"/>
              <a:buChar char="•"/>
            </a:pPr>
            <a:r>
              <a:rPr lang="en-US" sz="2800">
                <a:solidFill>
                  <a:srgbClr val="C00000"/>
                </a:solidFill>
                <a:sym typeface="Symbol" pitchFamily="18" charset="2"/>
              </a:rPr>
              <a:t>  </a:t>
            </a:r>
            <a:r>
              <a:rPr lang="el-GR" sz="2800">
                <a:solidFill>
                  <a:srgbClr val="C00000"/>
                </a:solidFill>
                <a:sym typeface="Symbol" pitchFamily="18" charset="2"/>
              </a:rPr>
              <a:t>Θ</a:t>
            </a:r>
            <a:r>
              <a:rPr lang="en-US" sz="2800">
                <a:solidFill>
                  <a:srgbClr val="C00000"/>
                </a:solidFill>
                <a:sym typeface="Symbol" pitchFamily="18" charset="2"/>
              </a:rPr>
              <a:t>(</a:t>
            </a:r>
            <a:r>
              <a:rPr lang="en-US" sz="2800">
                <a:solidFill>
                  <a:srgbClr val="C00000"/>
                </a:solidFill>
                <a:cs typeface="Arial" charset="0"/>
                <a:sym typeface="Symbol" pitchFamily="18" charset="2"/>
              </a:rPr>
              <a:t>logn)</a:t>
            </a:r>
            <a:endParaRPr lang="en-CA" sz="2800">
              <a:solidFill>
                <a:srgbClr val="C00000"/>
              </a:solidFill>
            </a:endParaRPr>
          </a:p>
          <a:p>
            <a:pPr lvl="1" eaLnBrk="1" hangingPunct="1">
              <a:spcAft>
                <a:spcPts val="600"/>
              </a:spcAft>
              <a:buFont typeface="Arial" charset="0"/>
              <a:buChar char="•"/>
            </a:pPr>
            <a:r>
              <a:rPr lang="en-US" sz="2800">
                <a:solidFill>
                  <a:srgbClr val="C00000"/>
                </a:solidFill>
                <a:sym typeface="Symbol" pitchFamily="18" charset="2"/>
              </a:rPr>
              <a:t>  </a:t>
            </a:r>
            <a:r>
              <a:rPr lang="el-GR" sz="2800">
                <a:solidFill>
                  <a:srgbClr val="C00000"/>
                </a:solidFill>
                <a:sym typeface="Symbol" pitchFamily="18" charset="2"/>
              </a:rPr>
              <a:t>Θ</a:t>
            </a:r>
            <a:r>
              <a:rPr lang="en-US" sz="2800">
                <a:solidFill>
                  <a:srgbClr val="C00000"/>
                </a:solidFill>
                <a:sym typeface="Symbol" pitchFamily="18" charset="2"/>
              </a:rPr>
              <a:t>(</a:t>
            </a:r>
            <a:r>
              <a:rPr lang="en-US" sz="2800">
                <a:solidFill>
                  <a:srgbClr val="C00000"/>
                </a:solidFill>
                <a:cs typeface="Arial" charset="0"/>
                <a:sym typeface="Symbol" pitchFamily="18" charset="2"/>
              </a:rPr>
              <a:t>n)</a:t>
            </a:r>
          </a:p>
          <a:p>
            <a:pPr lvl="1" eaLnBrk="1" hangingPunct="1">
              <a:spcAft>
                <a:spcPts val="600"/>
              </a:spcAft>
              <a:buFont typeface="Arial" charset="0"/>
              <a:buChar char="•"/>
            </a:pPr>
            <a:r>
              <a:rPr lang="en-US" sz="2800">
                <a:solidFill>
                  <a:srgbClr val="C00000"/>
                </a:solidFill>
                <a:sym typeface="Symbol" pitchFamily="18" charset="2"/>
              </a:rPr>
              <a:t>  </a:t>
            </a:r>
            <a:r>
              <a:rPr lang="el-GR" sz="2800">
                <a:solidFill>
                  <a:srgbClr val="C00000"/>
                </a:solidFill>
                <a:sym typeface="Symbol" pitchFamily="18" charset="2"/>
              </a:rPr>
              <a:t>Θ</a:t>
            </a:r>
            <a:r>
              <a:rPr lang="en-US" sz="2800">
                <a:solidFill>
                  <a:srgbClr val="C00000"/>
                </a:solidFill>
                <a:sym typeface="Symbol" pitchFamily="18" charset="2"/>
              </a:rPr>
              <a:t>(</a:t>
            </a:r>
            <a:r>
              <a:rPr lang="el-GR" sz="2800">
                <a:solidFill>
                  <a:srgbClr val="C00000"/>
                </a:solidFill>
                <a:cs typeface="Arial" charset="0"/>
                <a:sym typeface="Symbol" pitchFamily="18" charset="2"/>
              </a:rPr>
              <a:t>φ</a:t>
            </a:r>
            <a:r>
              <a:rPr lang="en-US" sz="2800" baseline="30000">
                <a:solidFill>
                  <a:srgbClr val="C00000"/>
                </a:solidFill>
                <a:cs typeface="Arial" charset="0"/>
                <a:sym typeface="Symbol" pitchFamily="18" charset="2"/>
              </a:rPr>
              <a:t>n</a:t>
            </a:r>
            <a:r>
              <a:rPr lang="en-US" sz="2800">
                <a:solidFill>
                  <a:srgbClr val="C00000"/>
                </a:solidFill>
                <a:cs typeface="Arial" charset="0"/>
                <a:sym typeface="Symbol" pitchFamily="18" charset="2"/>
              </a:rPr>
              <a:t>)</a:t>
            </a:r>
            <a:endParaRPr lang="en-US" sz="2800">
              <a:solidFill>
                <a:srgbClr val="C00000"/>
              </a:solidFill>
            </a:endParaRPr>
          </a:p>
          <a:p>
            <a:pPr eaLnBrk="1" hangingPunct="1"/>
            <a:endParaRPr lang="en-US" sz="2800"/>
          </a:p>
          <a:p>
            <a:pPr eaLnBrk="1" hangingPunct="1"/>
            <a:endParaRPr lang="en-US" sz="28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idx="4294967295"/>
          </p:nvPr>
        </p:nvSpPr>
        <p:spPr/>
        <p:txBody>
          <a:bodyPr/>
          <a:lstStyle/>
          <a:p>
            <a:r>
              <a:rPr lang="en-CA" smtClean="0"/>
              <a:t>Sequence</a:t>
            </a:r>
            <a:endParaRPr lang="en-US" smtClean="0"/>
          </a:p>
        </p:txBody>
      </p:sp>
      <p:sp>
        <p:nvSpPr>
          <p:cNvPr id="5123" name="Content Placeholder 2"/>
          <p:cNvSpPr>
            <a:spLocks noGrp="1"/>
          </p:cNvSpPr>
          <p:nvPr>
            <p:ph idx="4294967295"/>
          </p:nvPr>
        </p:nvSpPr>
        <p:spPr/>
        <p:txBody>
          <a:bodyPr/>
          <a:lstStyle/>
          <a:p>
            <a:r>
              <a:rPr lang="en-CA" smtClean="0">
                <a:sym typeface="Wingdings" pitchFamily="2" charset="2"/>
              </a:rPr>
              <a:t>Most often – infinite sequences</a:t>
            </a:r>
            <a:endParaRPr lang="en-CA" smtClean="0"/>
          </a:p>
          <a:p>
            <a:pPr>
              <a:buFont typeface="Wingdings" pitchFamily="2" charset="2"/>
              <a:buNone/>
            </a:pPr>
            <a:endParaRPr lang="en-CA" smtClean="0"/>
          </a:p>
          <a:p>
            <a:pPr>
              <a:buFont typeface="Wingdings" pitchFamily="2" charset="2"/>
              <a:buNone/>
            </a:pPr>
            <a:r>
              <a:rPr lang="en-CA" smtClean="0"/>
              <a:t>		a</a:t>
            </a:r>
            <a:r>
              <a:rPr lang="en-CA" baseline="-25000" smtClean="0"/>
              <a:t>m</a:t>
            </a:r>
            <a:r>
              <a:rPr lang="en-CA" smtClean="0"/>
              <a:t>, a</a:t>
            </a:r>
            <a:r>
              <a:rPr lang="en-CA" baseline="-25000" smtClean="0"/>
              <a:t>m+1</a:t>
            </a:r>
            <a:r>
              <a:rPr lang="en-CA" smtClean="0"/>
              <a:t>, a</a:t>
            </a:r>
            <a:r>
              <a:rPr lang="en-CA" baseline="-25000" smtClean="0"/>
              <a:t>m+2</a:t>
            </a:r>
            <a:r>
              <a:rPr lang="en-CA" smtClean="0"/>
              <a:t>, … , a</a:t>
            </a:r>
            <a:r>
              <a:rPr lang="en-CA" baseline="-25000" smtClean="0"/>
              <a:t>k</a:t>
            </a:r>
            <a:r>
              <a:rPr lang="en-CA" smtClean="0"/>
              <a:t>, …</a:t>
            </a:r>
            <a:endParaRPr lang="en-CA" baseline="-25000" smtClean="0"/>
          </a:p>
          <a:p>
            <a:pPr>
              <a:buFont typeface="Wingdings" pitchFamily="2" charset="2"/>
              <a:buNone/>
            </a:pPr>
            <a:endParaRPr lang="en-CA" baseline="-25000" smtClean="0"/>
          </a:p>
          <a:p>
            <a:pPr>
              <a:buFont typeface="Wingdings" pitchFamily="2" charset="2"/>
              <a:buNone/>
            </a:pPr>
            <a:endParaRPr lang="en-CA" baseline="-25000" smtClean="0"/>
          </a:p>
          <a:p>
            <a:r>
              <a:rPr lang="en-CA" smtClean="0"/>
              <a:t>Formal definition: </a:t>
            </a:r>
            <a:r>
              <a:rPr lang="en-CA" smtClean="0">
                <a:solidFill>
                  <a:srgbClr val="FF0000"/>
                </a:solidFill>
              </a:rPr>
              <a:t>A sequence is a function defined on a totally ordered set</a:t>
            </a:r>
          </a:p>
          <a:p>
            <a:pPr>
              <a:buFont typeface="Wingdings" pitchFamily="2" charset="2"/>
              <a:buNone/>
            </a:pPr>
            <a:r>
              <a:rPr lang="en-CA" smtClean="0">
                <a:solidFill>
                  <a:srgbClr val="FF0000"/>
                </a:solidFill>
              </a:rPr>
              <a:t>			N</a:t>
            </a:r>
            <a:r>
              <a:rPr lang="en-CA" baseline="30000" smtClean="0">
                <a:solidFill>
                  <a:srgbClr val="FF0000"/>
                </a:solidFill>
                <a:sym typeface="Symbol" pitchFamily="18" charset="2"/>
              </a:rPr>
              <a:t>m</a:t>
            </a:r>
            <a:r>
              <a:rPr lang="en-CA" smtClean="0">
                <a:solidFill>
                  <a:srgbClr val="FF0000"/>
                </a:solidFill>
                <a:sym typeface="Wingdings" pitchFamily="2" charset="2"/>
              </a:rPr>
              <a:t>R.</a:t>
            </a:r>
          </a:p>
          <a:p>
            <a:pPr>
              <a:buFont typeface="Wingdings" pitchFamily="2" charset="2"/>
              <a:buNone/>
            </a:pPr>
            <a:endParaRPr lang="en-CA" baseline="-25000" smtClean="0"/>
          </a:p>
          <a:p>
            <a:pPr>
              <a:buFont typeface="Wingdings" pitchFamily="2" charset="2"/>
              <a:buNone/>
            </a:pPr>
            <a:endParaRPr lang="en-CA" smtClean="0"/>
          </a:p>
          <a:p>
            <a:pPr>
              <a:buFont typeface="Wingdings" pitchFamily="2" charset="2"/>
              <a:buNone/>
            </a:pPr>
            <a:endParaRPr lang="en-US" smtClean="0"/>
          </a:p>
        </p:txBody>
      </p:sp>
      <p:sp>
        <p:nvSpPr>
          <p:cNvPr id="4" name="Slide Number Placeholder 3"/>
          <p:cNvSpPr txBox="1">
            <a:spLocks noGrp="1"/>
          </p:cNvSpPr>
          <p:nvPr/>
        </p:nvSpPr>
        <p:spPr bwMode="auto">
          <a:xfrm>
            <a:off x="6553200" y="6243638"/>
            <a:ext cx="2133600" cy="457200"/>
          </a:xfrm>
          <a:prstGeom prst="rect">
            <a:avLst/>
          </a:prstGeom>
          <a:noFill/>
          <a:ln>
            <a:miter lim="800000"/>
            <a:headEnd/>
            <a:tailEnd/>
          </a:ln>
        </p:spPr>
        <p:txBody>
          <a:bodyPr anchor="b"/>
          <a:lstStyle/>
          <a:p>
            <a:pPr algn="r">
              <a:defRPr/>
            </a:pPr>
            <a:fld id="{4E5D9ADD-D43C-4D34-81D0-AC556A9CCD92}" type="slidenum">
              <a:rPr lang="en-US" altLang="en-US" sz="1200">
                <a:latin typeface="+mj-lt"/>
              </a:rPr>
              <a:pPr algn="r">
                <a:defRPr/>
              </a:pPr>
              <a:t>3</a:t>
            </a:fld>
            <a:endParaRPr lang="en-US" altLang="en-US" sz="1200" dirty="0">
              <a:latin typeface="+mj-lt"/>
            </a:endParaRPr>
          </a:p>
        </p:txBody>
      </p:sp>
      <p:cxnSp>
        <p:nvCxnSpPr>
          <p:cNvPr id="6" name="Straight Connector 5"/>
          <p:cNvCxnSpPr/>
          <p:nvPr/>
        </p:nvCxnSpPr>
        <p:spPr>
          <a:xfrm rot="5400000" flipH="1" flipV="1">
            <a:off x="4686300" y="2552700"/>
            <a:ext cx="381000" cy="1524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5126" name="TextBox 6"/>
          <p:cNvSpPr txBox="1">
            <a:spLocks noChangeArrowheads="1"/>
          </p:cNvSpPr>
          <p:nvPr/>
        </p:nvSpPr>
        <p:spPr bwMode="auto">
          <a:xfrm>
            <a:off x="5105400" y="2286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solidFill>
                  <a:schemeClr val="accent1"/>
                </a:solidFill>
              </a:rPr>
              <a:t>term</a:t>
            </a:r>
            <a:endParaRPr lang="en-US">
              <a:solidFill>
                <a:schemeClr val="accent1"/>
              </a:solidFill>
            </a:endParaRPr>
          </a:p>
        </p:txBody>
      </p:sp>
      <p:cxnSp>
        <p:nvCxnSpPr>
          <p:cNvPr id="8" name="Straight Connector 7"/>
          <p:cNvCxnSpPr/>
          <p:nvPr/>
        </p:nvCxnSpPr>
        <p:spPr>
          <a:xfrm rot="16200000" flipH="1">
            <a:off x="4724400" y="3276600"/>
            <a:ext cx="304800" cy="3048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5128" name="TextBox 10"/>
          <p:cNvSpPr txBox="1">
            <a:spLocks noChangeArrowheads="1"/>
          </p:cNvSpPr>
          <p:nvPr/>
        </p:nvSpPr>
        <p:spPr bwMode="auto">
          <a:xfrm>
            <a:off x="5105400" y="3429000"/>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solidFill>
                  <a:schemeClr val="accent1"/>
                </a:solidFill>
              </a:rPr>
              <a:t>index, subscript</a:t>
            </a:r>
            <a:endParaRPr lang="en-US">
              <a:solidFill>
                <a:schemeClr val="accent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CA" smtClean="0"/>
              <a:t>Example 2: Factorial</a:t>
            </a:r>
            <a:endParaRPr lang="en-US" smtClean="0"/>
          </a:p>
        </p:txBody>
      </p:sp>
      <p:sp>
        <p:nvSpPr>
          <p:cNvPr id="28675" name="Content Placeholder 2"/>
          <p:cNvSpPr>
            <a:spLocks noGrp="1"/>
          </p:cNvSpPr>
          <p:nvPr>
            <p:ph idx="1"/>
          </p:nvPr>
        </p:nvSpPr>
        <p:spPr/>
        <p:txBody>
          <a:bodyPr/>
          <a:lstStyle/>
          <a:p>
            <a:endParaRPr lang="en-CA" smtClean="0"/>
          </a:p>
          <a:p>
            <a:r>
              <a:rPr lang="en-CA" smtClean="0"/>
              <a:t>It is a sequence</a:t>
            </a:r>
          </a:p>
          <a:p>
            <a:r>
              <a:rPr lang="en-CA" smtClean="0"/>
              <a:t>Explicit formula difficult to find</a:t>
            </a:r>
          </a:p>
          <a:p>
            <a:pPr>
              <a:buFont typeface="Wingdings" pitchFamily="2" charset="2"/>
              <a:buNone/>
            </a:pPr>
            <a:r>
              <a:rPr lang="en-CA" smtClean="0"/>
              <a:t>Equivalent formula: </a:t>
            </a:r>
          </a:p>
          <a:p>
            <a:pPr>
              <a:buFont typeface="Wingdings" pitchFamily="2" charset="2"/>
              <a:buNone/>
            </a:pPr>
            <a:r>
              <a:rPr lang="en-CA" smtClean="0"/>
              <a:t>			     1, if n = 0</a:t>
            </a:r>
          </a:p>
          <a:p>
            <a:pPr>
              <a:buFont typeface="Wingdings" pitchFamily="2" charset="2"/>
              <a:buNone/>
            </a:pPr>
            <a:r>
              <a:rPr lang="en-CA" smtClean="0"/>
              <a:t>	fact(n) = </a:t>
            </a:r>
          </a:p>
          <a:p>
            <a:pPr>
              <a:buFont typeface="Wingdings" pitchFamily="2" charset="2"/>
              <a:buNone/>
            </a:pPr>
            <a:r>
              <a:rPr lang="en-CA" smtClean="0"/>
              <a:t>			     1*2*3*…*(n-1)*n, if n&gt;0	     =</a:t>
            </a:r>
          </a:p>
          <a:p>
            <a:pPr>
              <a:buFont typeface="Wingdings" pitchFamily="2" charset="2"/>
              <a:buNone/>
            </a:pPr>
            <a:r>
              <a:rPr lang="en-CA" smtClean="0"/>
              <a:t> </a:t>
            </a:r>
            <a:endParaRPr lang="en-US" smtClean="0"/>
          </a:p>
        </p:txBody>
      </p:sp>
      <p:sp>
        <p:nvSpPr>
          <p:cNvPr id="4" name="Slide Number Placeholder 3"/>
          <p:cNvSpPr>
            <a:spLocks noGrp="1"/>
          </p:cNvSpPr>
          <p:nvPr>
            <p:ph type="sldNum" sz="quarter" idx="11"/>
          </p:nvPr>
        </p:nvSpPr>
        <p:spPr/>
        <p:txBody>
          <a:bodyPr/>
          <a:lstStyle/>
          <a:p>
            <a:pPr>
              <a:defRPr/>
            </a:pPr>
            <a:fld id="{AAABB8CD-7E1E-4508-A6B6-0746B36F4916}" type="slidenum">
              <a:rPr lang="en-US" altLang="en-US" smtClean="0"/>
              <a:pPr>
                <a:defRPr/>
              </a:pPr>
              <a:t>30</a:t>
            </a:fld>
            <a:endParaRPr lang="en-US" altLang="en-US" dirty="0"/>
          </a:p>
        </p:txBody>
      </p:sp>
      <p:pic>
        <p:nvPicPr>
          <p:cNvPr id="286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990600"/>
            <a:ext cx="43243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4"/>
          <p:cNvPicPr>
            <a:picLocks noChangeAspect="1" noChangeArrowheads="1"/>
          </p:cNvPicPr>
          <p:nvPr/>
        </p:nvPicPr>
        <p:blipFill>
          <a:blip r:embed="rId3">
            <a:extLst>
              <a:ext uri="{28A0092B-C50C-407E-A947-70E740481C1C}">
                <a14:useLocalDpi xmlns:a14="http://schemas.microsoft.com/office/drawing/2010/main" val="0"/>
              </a:ext>
            </a:extLst>
          </a:blip>
          <a:srcRect l="67873"/>
          <a:stretch>
            <a:fillRect/>
          </a:stretch>
        </p:blipFill>
        <p:spPr bwMode="auto">
          <a:xfrm>
            <a:off x="7696200" y="4648200"/>
            <a:ext cx="5778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7"/>
          <p:cNvSpPr/>
          <p:nvPr/>
        </p:nvSpPr>
        <p:spPr>
          <a:xfrm>
            <a:off x="2438400" y="3886200"/>
            <a:ext cx="381000" cy="1447800"/>
          </a:xfrm>
          <a:prstGeom prst="lef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CA" smtClean="0"/>
              <a:t>Example: Program 1 (iterative) to calculate Factorial</a:t>
            </a:r>
            <a:endParaRPr lang="en-US" smtClean="0"/>
          </a:p>
        </p:txBody>
      </p:sp>
      <p:sp>
        <p:nvSpPr>
          <p:cNvPr id="4" name="Slide Number Placeholder 3"/>
          <p:cNvSpPr>
            <a:spLocks noGrp="1"/>
          </p:cNvSpPr>
          <p:nvPr>
            <p:ph type="sldNum" sz="quarter" idx="11"/>
          </p:nvPr>
        </p:nvSpPr>
        <p:spPr/>
        <p:txBody>
          <a:bodyPr/>
          <a:lstStyle/>
          <a:p>
            <a:pPr>
              <a:defRPr/>
            </a:pPr>
            <a:fld id="{A48EC887-7769-4BEA-98B6-D17624596852}" type="slidenum">
              <a:rPr lang="en-US" altLang="en-US" smtClean="0"/>
              <a:pPr>
                <a:defRPr/>
              </a:pPr>
              <a:t>31</a:t>
            </a:fld>
            <a:endParaRPr lang="en-US" altLang="en-US" dirty="0"/>
          </a:p>
        </p:txBody>
      </p:sp>
      <p:sp>
        <p:nvSpPr>
          <p:cNvPr id="29700" name="Content Placeholder 5"/>
          <p:cNvSpPr>
            <a:spLocks noGrp="1"/>
          </p:cNvSpPr>
          <p:nvPr>
            <p:ph idx="1"/>
          </p:nvPr>
        </p:nvSpPr>
        <p:spPr>
          <a:xfrm>
            <a:off x="381000" y="2057400"/>
            <a:ext cx="8229600" cy="4530725"/>
          </a:xfrm>
        </p:spPr>
        <p:txBody>
          <a:bodyPr/>
          <a:lstStyle/>
          <a:p>
            <a:pPr>
              <a:buFont typeface="Wingdings" pitchFamily="2" charset="2"/>
              <a:buNone/>
            </a:pPr>
            <a:r>
              <a:rPr lang="en-CA" dirty="0" smtClean="0"/>
              <a:t>fact = 1</a:t>
            </a:r>
          </a:p>
          <a:p>
            <a:pPr>
              <a:buFont typeface="Wingdings" pitchFamily="2" charset="2"/>
              <a:buNone/>
            </a:pPr>
            <a:r>
              <a:rPr lang="en-CA" dirty="0" smtClean="0"/>
              <a:t>for </a:t>
            </a:r>
            <a:r>
              <a:rPr lang="en-CA" dirty="0" err="1" smtClean="0"/>
              <a:t>i</a:t>
            </a:r>
            <a:r>
              <a:rPr lang="en-CA" dirty="0" smtClean="0"/>
              <a:t> in range(1, n+1):</a:t>
            </a:r>
          </a:p>
          <a:p>
            <a:pPr>
              <a:buFont typeface="Wingdings" pitchFamily="2" charset="2"/>
              <a:buNone/>
            </a:pPr>
            <a:r>
              <a:rPr lang="en-CA" dirty="0" smtClean="0"/>
              <a:t>	fact *= </a:t>
            </a:r>
            <a:r>
              <a:rPr lang="en-CA" dirty="0" err="1" smtClean="0"/>
              <a:t>i</a:t>
            </a:r>
            <a:endParaRPr lang="en-CA" dirty="0" smtClean="0"/>
          </a:p>
          <a:p>
            <a:pPr>
              <a:buFont typeface="Wingdings" pitchFamily="2" charset="2"/>
              <a:buNone/>
            </a:pPr>
            <a:endParaRPr lang="en-CA" dirty="0"/>
          </a:p>
          <a:p>
            <a:pPr>
              <a:buFont typeface="Wingdings" pitchFamily="2" charset="2"/>
              <a:buNone/>
            </a:pPr>
            <a:r>
              <a:rPr lang="en-CA" dirty="0" smtClean="0"/>
              <a:t>   </a:t>
            </a:r>
            <a:r>
              <a:rPr lang="en-CA" dirty="0" smtClean="0">
                <a:solidFill>
                  <a:srgbClr val="00B050"/>
                </a:solidFill>
              </a:rPr>
              <a:t>[fact = fact * </a:t>
            </a:r>
            <a:r>
              <a:rPr lang="en-CA" dirty="0" err="1" smtClean="0">
                <a:solidFill>
                  <a:srgbClr val="00B050"/>
                </a:solidFill>
              </a:rPr>
              <a:t>i</a:t>
            </a:r>
            <a:r>
              <a:rPr lang="en-CA" dirty="0" smtClean="0">
                <a:solidFill>
                  <a:srgbClr val="00B050"/>
                </a:solidFill>
              </a:rPr>
              <a:t>]</a:t>
            </a:r>
          </a:p>
          <a:p>
            <a:pPr>
              <a:buFont typeface="Wingdings" pitchFamily="2" charset="2"/>
              <a:buNone/>
            </a:pPr>
            <a:endParaRPr lang="en-CA" dirty="0" smtClean="0"/>
          </a:p>
          <a:p>
            <a:pPr>
              <a:buFont typeface="Wingdings" pitchFamily="2" charset="2"/>
              <a:buNone/>
            </a:pPr>
            <a:endParaRPr lang="en-CA" dirty="0" smtClean="0"/>
          </a:p>
          <a:p>
            <a:pPr>
              <a:buFont typeface="Wingdings" pitchFamily="2" charset="2"/>
              <a:buNone/>
            </a:pPr>
            <a:r>
              <a:rPr lang="en-CA" dirty="0" smtClean="0"/>
              <a:t>		</a:t>
            </a:r>
            <a:endParaRPr lang="en-US" dirty="0" smtClean="0"/>
          </a:p>
        </p:txBody>
      </p:sp>
      <p:pic>
        <p:nvPicPr>
          <p:cNvPr id="29701" name="Picture 4"/>
          <p:cNvPicPr>
            <a:picLocks noChangeAspect="1" noChangeArrowheads="1"/>
          </p:cNvPicPr>
          <p:nvPr/>
        </p:nvPicPr>
        <p:blipFill>
          <a:blip r:embed="rId2">
            <a:extLst>
              <a:ext uri="{28A0092B-C50C-407E-A947-70E740481C1C}">
                <a14:useLocalDpi xmlns:a14="http://schemas.microsoft.com/office/drawing/2010/main" val="0"/>
              </a:ext>
            </a:extLst>
          </a:blip>
          <a:srcRect l="67873"/>
          <a:stretch>
            <a:fillRect/>
          </a:stretch>
        </p:blipFill>
        <p:spPr bwMode="auto">
          <a:xfrm>
            <a:off x="5029200" y="2438400"/>
            <a:ext cx="1066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p:txBody>
          <a:bodyPr/>
          <a:lstStyle/>
          <a:p>
            <a:r>
              <a:rPr lang="en-CA" smtClean="0"/>
              <a:t>Example: Program 1 (iterative) to calculate Factorial</a:t>
            </a:r>
            <a:endParaRPr lang="en-US" smtClean="0"/>
          </a:p>
        </p:txBody>
      </p:sp>
      <p:sp>
        <p:nvSpPr>
          <p:cNvPr id="4" name="Slide Number Placeholder 3"/>
          <p:cNvSpPr txBox="1">
            <a:spLocks noGrp="1"/>
          </p:cNvSpPr>
          <p:nvPr/>
        </p:nvSpPr>
        <p:spPr bwMode="auto">
          <a:xfrm>
            <a:off x="6553200" y="6243638"/>
            <a:ext cx="2133600" cy="457200"/>
          </a:xfrm>
          <a:prstGeom prst="rect">
            <a:avLst/>
          </a:prstGeom>
          <a:noFill/>
          <a:ln>
            <a:miter lim="800000"/>
            <a:headEnd/>
            <a:tailEnd/>
          </a:ln>
        </p:spPr>
        <p:txBody>
          <a:bodyPr anchor="b"/>
          <a:lstStyle/>
          <a:p>
            <a:pPr algn="r">
              <a:defRPr/>
            </a:pPr>
            <a:fld id="{0986CEB8-8346-49D8-936D-7C8B8643335B}" type="slidenum">
              <a:rPr lang="en-US" altLang="en-US" sz="1200">
                <a:latin typeface="+mj-lt"/>
              </a:rPr>
              <a:pPr algn="r">
                <a:defRPr/>
              </a:pPr>
              <a:t>32</a:t>
            </a:fld>
            <a:endParaRPr lang="en-US" altLang="en-US" sz="1200" dirty="0">
              <a:latin typeface="+mj-lt"/>
            </a:endParaRPr>
          </a:p>
        </p:txBody>
      </p:sp>
      <p:sp>
        <p:nvSpPr>
          <p:cNvPr id="30724" name="Content Placeholder 5"/>
          <p:cNvSpPr>
            <a:spLocks noGrp="1"/>
          </p:cNvSpPr>
          <p:nvPr>
            <p:ph idx="4294967295"/>
          </p:nvPr>
        </p:nvSpPr>
        <p:spPr>
          <a:xfrm>
            <a:off x="457200" y="1641475"/>
            <a:ext cx="8229600" cy="4530725"/>
          </a:xfrm>
        </p:spPr>
        <p:txBody>
          <a:bodyPr/>
          <a:lstStyle/>
          <a:p>
            <a:pPr>
              <a:buNone/>
            </a:pPr>
            <a:r>
              <a:rPr lang="en-CA" dirty="0"/>
              <a:t>fact = 1</a:t>
            </a:r>
          </a:p>
          <a:p>
            <a:pPr>
              <a:buNone/>
            </a:pPr>
            <a:r>
              <a:rPr lang="en-CA" dirty="0"/>
              <a:t>for </a:t>
            </a:r>
            <a:r>
              <a:rPr lang="en-CA" dirty="0" err="1"/>
              <a:t>i</a:t>
            </a:r>
            <a:r>
              <a:rPr lang="en-CA" dirty="0"/>
              <a:t> in range(1, n+1):</a:t>
            </a:r>
          </a:p>
          <a:p>
            <a:pPr>
              <a:buNone/>
            </a:pPr>
            <a:r>
              <a:rPr lang="en-CA" dirty="0"/>
              <a:t>	fact *= </a:t>
            </a:r>
            <a:r>
              <a:rPr lang="en-CA" dirty="0" err="1"/>
              <a:t>i</a:t>
            </a:r>
            <a:endParaRPr lang="en-CA" dirty="0"/>
          </a:p>
          <a:p>
            <a:pPr>
              <a:buFont typeface="Wingdings" pitchFamily="2" charset="2"/>
              <a:buNone/>
            </a:pPr>
            <a:endParaRPr lang="en-CA" dirty="0" smtClean="0"/>
          </a:p>
          <a:p>
            <a:pPr>
              <a:buFont typeface="Wingdings" pitchFamily="2" charset="2"/>
              <a:buNone/>
            </a:pPr>
            <a:endParaRPr lang="en-CA" dirty="0" smtClean="0"/>
          </a:p>
          <a:p>
            <a:pPr>
              <a:buFont typeface="Wingdings" pitchFamily="2" charset="2"/>
              <a:buNone/>
            </a:pPr>
            <a:r>
              <a:rPr lang="en-CA" dirty="0" smtClean="0"/>
              <a:t>		</a:t>
            </a:r>
            <a:r>
              <a:rPr lang="en-CA" dirty="0" err="1" smtClean="0">
                <a:solidFill>
                  <a:schemeClr val="accent1"/>
                </a:solidFill>
              </a:rPr>
              <a:t>m</a:t>
            </a:r>
            <a:r>
              <a:rPr lang="en-CA" baseline="-25000" dirty="0" err="1" smtClean="0">
                <a:solidFill>
                  <a:schemeClr val="accent1"/>
                </a:solidFill>
              </a:rPr>
              <a:t>n</a:t>
            </a:r>
            <a:r>
              <a:rPr lang="en-CA" dirty="0" smtClean="0">
                <a:solidFill>
                  <a:schemeClr val="accent1"/>
                </a:solidFill>
              </a:rPr>
              <a:t> =  n = </a:t>
            </a:r>
            <a:r>
              <a:rPr lang="el-GR" dirty="0" smtClean="0">
                <a:solidFill>
                  <a:schemeClr val="accent1"/>
                </a:solidFill>
              </a:rPr>
              <a:t>Θ</a:t>
            </a:r>
            <a:r>
              <a:rPr lang="en-CA" dirty="0" smtClean="0">
                <a:solidFill>
                  <a:schemeClr val="accent1"/>
                </a:solidFill>
              </a:rPr>
              <a:t>(n)</a:t>
            </a:r>
            <a:endParaRPr lang="en-US" dirty="0" smtClean="0">
              <a:solidFill>
                <a:schemeClr val="accent1"/>
              </a:solidFill>
            </a:endParaRPr>
          </a:p>
        </p:txBody>
      </p:sp>
      <p:sp>
        <p:nvSpPr>
          <p:cNvPr id="30725" name="Text Box 6"/>
          <p:cNvSpPr txBox="1">
            <a:spLocks noChangeArrowheads="1"/>
          </p:cNvSpPr>
          <p:nvPr/>
        </p:nvSpPr>
        <p:spPr bwMode="auto">
          <a:xfrm>
            <a:off x="5410200" y="4343400"/>
            <a:ext cx="2133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dirty="0"/>
              <a:t>multiplications</a:t>
            </a:r>
            <a:endParaRPr lang="tr-TR" dirty="0"/>
          </a:p>
        </p:txBody>
      </p:sp>
      <p:sp>
        <p:nvSpPr>
          <p:cNvPr id="6" name="Rectangle 5"/>
          <p:cNvSpPr/>
          <p:nvPr/>
        </p:nvSpPr>
        <p:spPr>
          <a:xfrm>
            <a:off x="1371600" y="4343400"/>
            <a:ext cx="2667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CA" dirty="0" smtClean="0"/>
              <a:t>Example: Program 2 (recursive) to calculate Factorial</a:t>
            </a:r>
            <a:endParaRPr lang="en-US" dirty="0" smtClean="0"/>
          </a:p>
        </p:txBody>
      </p:sp>
      <p:sp>
        <p:nvSpPr>
          <p:cNvPr id="4" name="Slide Number Placeholder 3"/>
          <p:cNvSpPr>
            <a:spLocks noGrp="1"/>
          </p:cNvSpPr>
          <p:nvPr>
            <p:ph type="sldNum" sz="quarter" idx="11"/>
          </p:nvPr>
        </p:nvSpPr>
        <p:spPr/>
        <p:txBody>
          <a:bodyPr/>
          <a:lstStyle/>
          <a:p>
            <a:pPr>
              <a:defRPr/>
            </a:pPr>
            <a:fld id="{7A713F82-CA45-4F1A-B7F1-FC3F238728A5}" type="slidenum">
              <a:rPr lang="en-US" altLang="en-US" smtClean="0"/>
              <a:pPr>
                <a:defRPr/>
              </a:pPr>
              <a:t>33</a:t>
            </a:fld>
            <a:endParaRPr lang="en-US" altLang="en-US" dirty="0"/>
          </a:p>
        </p:txBody>
      </p:sp>
      <p:pic>
        <p:nvPicPr>
          <p:cNvPr id="3174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5650" y="1828800"/>
            <a:ext cx="43243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676400" y="3651409"/>
            <a:ext cx="4038600" cy="2215991"/>
          </a:xfrm>
          <a:prstGeom prst="rect">
            <a:avLst/>
          </a:prstGeom>
          <a:noFill/>
        </p:spPr>
        <p:txBody>
          <a:bodyPr wrap="square" rtlCol="0">
            <a:spAutoFit/>
          </a:bodyPr>
          <a:lstStyle/>
          <a:p>
            <a:r>
              <a:rPr lang="en-CA" sz="2400" dirty="0" err="1"/>
              <a:t>def</a:t>
            </a:r>
            <a:r>
              <a:rPr lang="en-CA" sz="2400" dirty="0"/>
              <a:t> </a:t>
            </a:r>
            <a:r>
              <a:rPr lang="en-CA" sz="2400" dirty="0" err="1"/>
              <a:t>facRec</a:t>
            </a:r>
            <a:r>
              <a:rPr lang="en-CA" sz="2400" dirty="0"/>
              <a:t>(n):</a:t>
            </a:r>
            <a:endParaRPr lang="en-US" sz="2400" dirty="0"/>
          </a:p>
          <a:p>
            <a:r>
              <a:rPr lang="en-CA" sz="2400" dirty="0"/>
              <a:t>    if n ==0:</a:t>
            </a:r>
            <a:endParaRPr lang="en-US" sz="2400" dirty="0"/>
          </a:p>
          <a:p>
            <a:r>
              <a:rPr lang="en-CA" sz="2400" dirty="0"/>
              <a:t>        return 1</a:t>
            </a:r>
            <a:endParaRPr lang="en-US" sz="2400" dirty="0"/>
          </a:p>
          <a:p>
            <a:r>
              <a:rPr lang="en-CA" sz="2400" dirty="0"/>
              <a:t>    else:</a:t>
            </a:r>
            <a:endParaRPr lang="en-US" sz="2400" dirty="0"/>
          </a:p>
          <a:p>
            <a:r>
              <a:rPr lang="en-CA" sz="2400" dirty="0"/>
              <a:t>        return </a:t>
            </a:r>
            <a:r>
              <a:rPr lang="en-CA" sz="2400" dirty="0" err="1"/>
              <a:t>facRec</a:t>
            </a:r>
            <a:r>
              <a:rPr lang="en-CA" sz="2400" dirty="0"/>
              <a:t>(n-1) *n</a:t>
            </a:r>
            <a:endParaRPr lang="en-US" sz="2400" dirty="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CA" dirty="0" smtClean="0"/>
              <a:t>Example: Program 2 (recursive) to calculate Factorial</a:t>
            </a:r>
            <a:endParaRPr lang="en-US" dirty="0" smtClean="0"/>
          </a:p>
        </p:txBody>
      </p:sp>
      <p:sp>
        <p:nvSpPr>
          <p:cNvPr id="4" name="Slide Number Placeholder 3"/>
          <p:cNvSpPr>
            <a:spLocks noGrp="1"/>
          </p:cNvSpPr>
          <p:nvPr>
            <p:ph type="sldNum" sz="quarter" idx="11"/>
          </p:nvPr>
        </p:nvSpPr>
        <p:spPr/>
        <p:txBody>
          <a:bodyPr/>
          <a:lstStyle/>
          <a:p>
            <a:pPr>
              <a:defRPr/>
            </a:pPr>
            <a:fld id="{2E559217-2100-4E11-BC67-11ABFE5AC19C}" type="slidenum">
              <a:rPr lang="en-US" altLang="en-US" smtClean="0"/>
              <a:pPr>
                <a:defRPr/>
              </a:pPr>
              <a:t>34</a:t>
            </a:fld>
            <a:endParaRPr lang="en-US" altLang="en-US" dirty="0"/>
          </a:p>
        </p:txBody>
      </p:sp>
      <p:sp>
        <p:nvSpPr>
          <p:cNvPr id="32773" name="TextBox 5"/>
          <p:cNvSpPr txBox="1">
            <a:spLocks noChangeArrowheads="1"/>
          </p:cNvSpPr>
          <p:nvPr/>
        </p:nvSpPr>
        <p:spPr bwMode="auto">
          <a:xfrm>
            <a:off x="1066800" y="4029075"/>
            <a:ext cx="6858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p>
          <a:p>
            <a:pPr eaLnBrk="1" hangingPunct="1"/>
            <a:r>
              <a:rPr lang="en-CA"/>
              <a:t>                0, n=0</a:t>
            </a:r>
          </a:p>
          <a:p>
            <a:pPr eaLnBrk="1" hangingPunct="1"/>
            <a:r>
              <a:rPr lang="en-CA"/>
              <a:t>m</a:t>
            </a:r>
            <a:r>
              <a:rPr lang="en-CA" baseline="-25000"/>
              <a:t>n</a:t>
            </a:r>
            <a:r>
              <a:rPr lang="en-CA"/>
              <a:t> = 					</a:t>
            </a:r>
            <a:r>
              <a:rPr lang="en-CA">
                <a:solidFill>
                  <a:srgbClr val="FF0000"/>
                </a:solidFill>
              </a:rPr>
              <a:t>multiplications</a:t>
            </a:r>
            <a:r>
              <a:rPr lang="en-CA"/>
              <a:t>	</a:t>
            </a:r>
          </a:p>
          <a:p>
            <a:pPr eaLnBrk="1" hangingPunct="1"/>
            <a:r>
              <a:rPr lang="en-CA"/>
              <a:t>                m</a:t>
            </a:r>
            <a:r>
              <a:rPr lang="en-CA" baseline="-25000"/>
              <a:t>n-1</a:t>
            </a:r>
            <a:r>
              <a:rPr lang="en-CA"/>
              <a:t> + 1, n&gt;0</a:t>
            </a:r>
            <a:endParaRPr lang="en-US"/>
          </a:p>
        </p:txBody>
      </p:sp>
      <p:sp>
        <p:nvSpPr>
          <p:cNvPr id="7" name="Left Brace 6"/>
          <p:cNvSpPr/>
          <p:nvPr/>
        </p:nvSpPr>
        <p:spPr>
          <a:xfrm>
            <a:off x="1752600" y="4343400"/>
            <a:ext cx="381000" cy="838200"/>
          </a:xfrm>
          <a:prstGeom prst="lef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2775" name="TextBox 7"/>
          <p:cNvSpPr txBox="1">
            <a:spLocks noChangeArrowheads="1"/>
          </p:cNvSpPr>
          <p:nvPr/>
        </p:nvSpPr>
        <p:spPr bwMode="auto">
          <a:xfrm>
            <a:off x="838200" y="5334000"/>
            <a:ext cx="81534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sz="2800"/>
              <a:t>We will see that here also m</a:t>
            </a:r>
            <a:r>
              <a:rPr lang="en-CA" sz="2800" baseline="-25000"/>
              <a:t>n</a:t>
            </a:r>
            <a:r>
              <a:rPr lang="en-CA" sz="2800"/>
              <a:t> =  n = </a:t>
            </a:r>
            <a:r>
              <a:rPr lang="el-GR" sz="2800"/>
              <a:t>Θ</a:t>
            </a:r>
            <a:r>
              <a:rPr lang="en-CA" sz="2800"/>
              <a:t>(n)</a:t>
            </a:r>
          </a:p>
          <a:p>
            <a:pPr eaLnBrk="1" hangingPunct="1"/>
            <a:r>
              <a:rPr lang="en-CA" sz="2800"/>
              <a:t>(iterative and recursive solutions are of the same order; but overhead for recursive function calls) </a:t>
            </a:r>
            <a:endParaRPr lang="en-US" sz="2800"/>
          </a:p>
        </p:txBody>
      </p:sp>
      <p:sp>
        <p:nvSpPr>
          <p:cNvPr id="32776" name="Line 9"/>
          <p:cNvSpPr>
            <a:spLocks noChangeShapeType="1"/>
          </p:cNvSpPr>
          <p:nvPr/>
        </p:nvSpPr>
        <p:spPr bwMode="auto">
          <a:xfrm>
            <a:off x="3429000" y="4572000"/>
            <a:ext cx="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77" name="Line 10"/>
          <p:cNvSpPr>
            <a:spLocks noChangeShapeType="1"/>
          </p:cNvSpPr>
          <p:nvPr/>
        </p:nvSpPr>
        <p:spPr bwMode="auto">
          <a:xfrm flipH="1">
            <a:off x="3352800" y="3581400"/>
            <a:ext cx="2362200" cy="990600"/>
          </a:xfrm>
          <a:prstGeom prst="line">
            <a:avLst/>
          </a:prstGeom>
          <a:noFill/>
          <a:ln w="2222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78" name="Text Box 11"/>
          <p:cNvSpPr txBox="1">
            <a:spLocks noChangeArrowheads="1"/>
          </p:cNvSpPr>
          <p:nvPr/>
        </p:nvSpPr>
        <p:spPr bwMode="auto">
          <a:xfrm>
            <a:off x="5791200" y="3276600"/>
            <a:ext cx="27432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accent2"/>
                </a:solidFill>
              </a:rPr>
              <a:t>We expressed the efficiency using a recurrence relation</a:t>
            </a:r>
            <a:endParaRPr lang="tr-TR">
              <a:solidFill>
                <a:schemeClr val="accent2"/>
              </a:solidFill>
            </a:endParaRPr>
          </a:p>
        </p:txBody>
      </p:sp>
      <p:sp>
        <p:nvSpPr>
          <p:cNvPr id="11" name="Rectangle 10"/>
          <p:cNvSpPr/>
          <p:nvPr/>
        </p:nvSpPr>
        <p:spPr>
          <a:xfrm>
            <a:off x="5029200" y="5181600"/>
            <a:ext cx="2362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447800" y="1752600"/>
            <a:ext cx="4038600" cy="2215991"/>
          </a:xfrm>
          <a:prstGeom prst="rect">
            <a:avLst/>
          </a:prstGeom>
          <a:noFill/>
        </p:spPr>
        <p:txBody>
          <a:bodyPr wrap="square" rtlCol="0">
            <a:spAutoFit/>
          </a:bodyPr>
          <a:lstStyle/>
          <a:p>
            <a:r>
              <a:rPr lang="en-CA" sz="2400" dirty="0" err="1"/>
              <a:t>def</a:t>
            </a:r>
            <a:r>
              <a:rPr lang="en-CA" sz="2400" dirty="0"/>
              <a:t> </a:t>
            </a:r>
            <a:r>
              <a:rPr lang="en-CA" sz="2400" dirty="0" err="1"/>
              <a:t>facRec</a:t>
            </a:r>
            <a:r>
              <a:rPr lang="en-CA" sz="2400" dirty="0"/>
              <a:t>(n):</a:t>
            </a:r>
            <a:endParaRPr lang="en-US" sz="2400" dirty="0"/>
          </a:p>
          <a:p>
            <a:r>
              <a:rPr lang="en-CA" sz="2400" dirty="0"/>
              <a:t>    if n ==0:</a:t>
            </a:r>
            <a:endParaRPr lang="en-US" sz="2400" dirty="0"/>
          </a:p>
          <a:p>
            <a:r>
              <a:rPr lang="en-CA" sz="2400" dirty="0"/>
              <a:t>        return 1</a:t>
            </a:r>
            <a:endParaRPr lang="en-US" sz="2400" dirty="0"/>
          </a:p>
          <a:p>
            <a:r>
              <a:rPr lang="en-CA" sz="2400" dirty="0"/>
              <a:t>    else:</a:t>
            </a:r>
            <a:endParaRPr lang="en-US" sz="2400" dirty="0"/>
          </a:p>
          <a:p>
            <a:r>
              <a:rPr lang="en-CA" sz="2400" dirty="0"/>
              <a:t>        return </a:t>
            </a:r>
            <a:r>
              <a:rPr lang="en-CA" sz="2400" dirty="0" err="1"/>
              <a:t>facRec</a:t>
            </a:r>
            <a:r>
              <a:rPr lang="en-CA" sz="2400" dirty="0"/>
              <a:t>(n-1) *n</a:t>
            </a:r>
            <a:endParaRPr lang="en-US" sz="2400" dirty="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CA" dirty="0" smtClean="0"/>
              <a:t>Example: Program 2 (recursive) to calculate Factorial</a:t>
            </a:r>
            <a:endParaRPr lang="en-US" dirty="0" smtClean="0"/>
          </a:p>
        </p:txBody>
      </p:sp>
      <p:sp>
        <p:nvSpPr>
          <p:cNvPr id="4" name="Slide Number Placeholder 3"/>
          <p:cNvSpPr>
            <a:spLocks noGrp="1"/>
          </p:cNvSpPr>
          <p:nvPr>
            <p:ph type="sldNum" sz="quarter" idx="11"/>
          </p:nvPr>
        </p:nvSpPr>
        <p:spPr/>
        <p:txBody>
          <a:bodyPr/>
          <a:lstStyle/>
          <a:p>
            <a:pPr>
              <a:defRPr/>
            </a:pPr>
            <a:fld id="{A9E21791-3B27-4400-886D-311FD469C436}" type="slidenum">
              <a:rPr lang="en-US" altLang="en-US" smtClean="0"/>
              <a:pPr>
                <a:defRPr/>
              </a:pPr>
              <a:t>35</a:t>
            </a:fld>
            <a:endParaRPr lang="en-US" altLang="en-US" dirty="0"/>
          </a:p>
        </p:txBody>
      </p:sp>
      <p:sp>
        <p:nvSpPr>
          <p:cNvPr id="33797" name="TextBox 5"/>
          <p:cNvSpPr txBox="1">
            <a:spLocks noChangeArrowheads="1"/>
          </p:cNvSpPr>
          <p:nvPr/>
        </p:nvSpPr>
        <p:spPr bwMode="auto">
          <a:xfrm>
            <a:off x="1066800" y="4029075"/>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dirty="0"/>
          </a:p>
          <a:p>
            <a:pPr eaLnBrk="1" hangingPunct="1"/>
            <a:r>
              <a:rPr lang="en-CA" dirty="0"/>
              <a:t>                1, n=0</a:t>
            </a:r>
          </a:p>
          <a:p>
            <a:pPr eaLnBrk="1" hangingPunct="1"/>
            <a:r>
              <a:rPr lang="en-CA" dirty="0" err="1"/>
              <a:t>t</a:t>
            </a:r>
            <a:r>
              <a:rPr lang="en-CA" baseline="-25000" dirty="0" err="1"/>
              <a:t>n</a:t>
            </a:r>
            <a:r>
              <a:rPr lang="en-CA" dirty="0"/>
              <a:t> = 				</a:t>
            </a:r>
            <a:r>
              <a:rPr lang="en-CA" dirty="0" smtClean="0">
                <a:solidFill>
                  <a:srgbClr val="FF0000"/>
                </a:solidFill>
              </a:rPr>
              <a:t>multiplications + subtractions</a:t>
            </a:r>
            <a:r>
              <a:rPr lang="en-CA" dirty="0"/>
              <a:t>	</a:t>
            </a:r>
          </a:p>
          <a:p>
            <a:pPr eaLnBrk="1" hangingPunct="1"/>
            <a:r>
              <a:rPr lang="en-CA" dirty="0"/>
              <a:t>                t</a:t>
            </a:r>
            <a:r>
              <a:rPr lang="en-CA" baseline="-25000" dirty="0"/>
              <a:t>n-1</a:t>
            </a:r>
            <a:r>
              <a:rPr lang="en-CA" dirty="0"/>
              <a:t> + 2, n&gt;0</a:t>
            </a:r>
            <a:endParaRPr lang="en-US" dirty="0"/>
          </a:p>
        </p:txBody>
      </p:sp>
      <p:sp>
        <p:nvSpPr>
          <p:cNvPr id="7" name="Left Brace 6"/>
          <p:cNvSpPr/>
          <p:nvPr/>
        </p:nvSpPr>
        <p:spPr>
          <a:xfrm>
            <a:off x="1752600" y="4343400"/>
            <a:ext cx="381000" cy="838200"/>
          </a:xfrm>
          <a:prstGeom prst="lef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TextBox 7"/>
          <p:cNvSpPr txBox="1"/>
          <p:nvPr/>
        </p:nvSpPr>
        <p:spPr>
          <a:xfrm>
            <a:off x="1371600" y="1752600"/>
            <a:ext cx="4038600" cy="2215991"/>
          </a:xfrm>
          <a:prstGeom prst="rect">
            <a:avLst/>
          </a:prstGeom>
          <a:noFill/>
        </p:spPr>
        <p:txBody>
          <a:bodyPr wrap="square" rtlCol="0">
            <a:spAutoFit/>
          </a:bodyPr>
          <a:lstStyle/>
          <a:p>
            <a:r>
              <a:rPr lang="en-CA" sz="2400" dirty="0" err="1"/>
              <a:t>def</a:t>
            </a:r>
            <a:r>
              <a:rPr lang="en-CA" sz="2400" dirty="0"/>
              <a:t> </a:t>
            </a:r>
            <a:r>
              <a:rPr lang="en-CA" sz="2400" dirty="0" err="1"/>
              <a:t>facRec</a:t>
            </a:r>
            <a:r>
              <a:rPr lang="en-CA" sz="2400" dirty="0"/>
              <a:t>(n):</a:t>
            </a:r>
            <a:endParaRPr lang="en-US" sz="2400" dirty="0"/>
          </a:p>
          <a:p>
            <a:r>
              <a:rPr lang="en-CA" sz="2400" dirty="0"/>
              <a:t>    if n ==0:</a:t>
            </a:r>
            <a:endParaRPr lang="en-US" sz="2400" dirty="0"/>
          </a:p>
          <a:p>
            <a:r>
              <a:rPr lang="en-CA" sz="2400" dirty="0"/>
              <a:t>        return 1</a:t>
            </a:r>
            <a:endParaRPr lang="en-US" sz="2400" dirty="0"/>
          </a:p>
          <a:p>
            <a:r>
              <a:rPr lang="en-CA" sz="2400" dirty="0"/>
              <a:t>    else:</a:t>
            </a:r>
            <a:endParaRPr lang="en-US" sz="2400" dirty="0"/>
          </a:p>
          <a:p>
            <a:r>
              <a:rPr lang="en-CA" sz="2400" dirty="0"/>
              <a:t>        return </a:t>
            </a:r>
            <a:r>
              <a:rPr lang="en-CA" sz="2400" dirty="0" err="1"/>
              <a:t>facRec</a:t>
            </a:r>
            <a:r>
              <a:rPr lang="en-CA" sz="2400" dirty="0"/>
              <a:t>(n-1) *n</a:t>
            </a:r>
            <a:endParaRPr lang="en-US" sz="2400" dirty="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CA" smtClean="0"/>
              <a:t>Example 3: Towers of Hanoi</a:t>
            </a:r>
            <a:endParaRPr lang="en-US" smtClean="0"/>
          </a:p>
        </p:txBody>
      </p:sp>
      <p:sp>
        <p:nvSpPr>
          <p:cNvPr id="4" name="Slide Number Placeholder 3"/>
          <p:cNvSpPr>
            <a:spLocks noGrp="1"/>
          </p:cNvSpPr>
          <p:nvPr>
            <p:ph type="sldNum" sz="quarter" idx="11"/>
          </p:nvPr>
        </p:nvSpPr>
        <p:spPr/>
        <p:txBody>
          <a:bodyPr/>
          <a:lstStyle/>
          <a:p>
            <a:pPr>
              <a:defRPr/>
            </a:pPr>
            <a:fld id="{78DD31E6-4E29-44AE-A560-F03268D768B9}" type="slidenum">
              <a:rPr lang="en-US" altLang="en-US" smtClean="0"/>
              <a:pPr>
                <a:defRPr/>
              </a:pPr>
              <a:t>36</a:t>
            </a:fld>
            <a:endParaRPr lang="en-US" altLang="en-US" dirty="0"/>
          </a:p>
        </p:txBody>
      </p:sp>
      <p:pic>
        <p:nvPicPr>
          <p:cNvPr id="34820" name="Picture 4" descr="scan0013.jpg"/>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2650" r="1012" b="28789"/>
          <a:stretch>
            <a:fillRect/>
          </a:stretch>
        </p:blipFill>
        <p:spPr bwMode="auto">
          <a:xfrm>
            <a:off x="304800" y="914400"/>
            <a:ext cx="88392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CA" smtClean="0"/>
              <a:t>Example: Towers of Hanoi</a:t>
            </a:r>
            <a:endParaRPr lang="en-US" smtClean="0"/>
          </a:p>
        </p:txBody>
      </p:sp>
      <p:pic>
        <p:nvPicPr>
          <p:cNvPr id="35843" name="Content Placeholder 4" descr="scan0012.jpg"/>
          <p:cNvPicPr>
            <a:picLocks noGrp="1" noChangeAspect="1"/>
          </p:cNvPicPr>
          <p:nvPr>
            <p:ph idx="1"/>
          </p:nvPr>
        </p:nvPicPr>
        <p:blipFill>
          <a:blip r:embed="rId2">
            <a:lum bright="6000" contrast="6000"/>
            <a:extLst>
              <a:ext uri="{28A0092B-C50C-407E-A947-70E740481C1C}">
                <a14:useLocalDpi xmlns:a14="http://schemas.microsoft.com/office/drawing/2010/main" val="0"/>
              </a:ext>
            </a:extLst>
          </a:blip>
          <a:srcRect b="74773"/>
          <a:stretch>
            <a:fillRect/>
          </a:stretch>
        </p:blipFill>
        <p:spPr>
          <a:xfrm>
            <a:off x="990600" y="1524000"/>
            <a:ext cx="6553200" cy="4365625"/>
          </a:xfrm>
        </p:spPr>
      </p:pic>
      <p:sp>
        <p:nvSpPr>
          <p:cNvPr id="4" name="Slide Number Placeholder 3"/>
          <p:cNvSpPr>
            <a:spLocks noGrp="1"/>
          </p:cNvSpPr>
          <p:nvPr>
            <p:ph type="sldNum" sz="quarter" idx="11"/>
          </p:nvPr>
        </p:nvSpPr>
        <p:spPr/>
        <p:txBody>
          <a:bodyPr/>
          <a:lstStyle/>
          <a:p>
            <a:pPr>
              <a:defRPr/>
            </a:pPr>
            <a:fld id="{52E915D3-FB96-4F27-AB87-8720BEF34758}" type="slidenum">
              <a:rPr lang="en-US" altLang="en-US" smtClean="0"/>
              <a:pPr>
                <a:defRPr/>
              </a:pPr>
              <a:t>37</a:t>
            </a:fld>
            <a:endParaRPr lang="en-US"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77993075-7FF2-470F-99E4-D9B00E1F59F6}" type="slidenum">
              <a:rPr lang="en-US" altLang="en-US" smtClean="0"/>
              <a:pPr>
                <a:defRPr/>
              </a:pPr>
              <a:t>38</a:t>
            </a:fld>
            <a:endParaRPr lang="en-US" altLang="en-US" dirty="0"/>
          </a:p>
        </p:txBody>
      </p:sp>
      <p:pic>
        <p:nvPicPr>
          <p:cNvPr id="36867" name="Picture 2" descr="scan0012.jpg"/>
          <p:cNvPicPr>
            <a:picLocks noChangeAspect="1"/>
          </p:cNvPicPr>
          <p:nvPr/>
        </p:nvPicPr>
        <p:blipFill>
          <a:blip r:embed="rId2">
            <a:lum bright="6000" contrast="6000"/>
            <a:extLst>
              <a:ext uri="{28A0092B-C50C-407E-A947-70E740481C1C}">
                <a14:useLocalDpi xmlns:a14="http://schemas.microsoft.com/office/drawing/2010/main" val="0"/>
              </a:ext>
            </a:extLst>
          </a:blip>
          <a:srcRect t="25555" b="3015"/>
          <a:stretch>
            <a:fillRect/>
          </a:stretch>
        </p:blipFill>
        <p:spPr bwMode="auto">
          <a:xfrm>
            <a:off x="2819400" y="152400"/>
            <a:ext cx="3505200" cy="661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CA" smtClean="0"/>
              <a:t>Example: Towers of Hanoi</a:t>
            </a:r>
            <a:endParaRPr lang="en-US" smtClean="0"/>
          </a:p>
        </p:txBody>
      </p:sp>
      <p:sp>
        <p:nvSpPr>
          <p:cNvPr id="4" name="Slide Number Placeholder 3"/>
          <p:cNvSpPr>
            <a:spLocks noGrp="1"/>
          </p:cNvSpPr>
          <p:nvPr>
            <p:ph type="sldNum" sz="quarter" idx="11"/>
          </p:nvPr>
        </p:nvSpPr>
        <p:spPr/>
        <p:txBody>
          <a:bodyPr/>
          <a:lstStyle/>
          <a:p>
            <a:pPr>
              <a:defRPr/>
            </a:pPr>
            <a:fld id="{AB748728-412F-465B-AD28-0C5271A47296}" type="slidenum">
              <a:rPr lang="en-US" altLang="en-US" smtClean="0"/>
              <a:pPr>
                <a:defRPr/>
              </a:pPr>
              <a:t>39</a:t>
            </a:fld>
            <a:endParaRPr lang="en-US" altLang="en-US" dirty="0"/>
          </a:p>
        </p:txBody>
      </p:sp>
      <p:sp>
        <p:nvSpPr>
          <p:cNvPr id="37893" name="TextBox 5"/>
          <p:cNvSpPr txBox="1">
            <a:spLocks noChangeArrowheads="1"/>
          </p:cNvSpPr>
          <p:nvPr/>
        </p:nvSpPr>
        <p:spPr bwMode="auto">
          <a:xfrm>
            <a:off x="533400" y="4953000"/>
            <a:ext cx="6705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p>
          <a:p>
            <a:pPr eaLnBrk="1" hangingPunct="1"/>
            <a:r>
              <a:rPr lang="en-CA"/>
              <a:t>                    0, n=0</a:t>
            </a:r>
          </a:p>
          <a:p>
            <a:pPr eaLnBrk="1" hangingPunct="1"/>
            <a:r>
              <a:rPr lang="en-CA"/>
              <a:t>Or m</a:t>
            </a:r>
            <a:r>
              <a:rPr lang="en-CA" baseline="-25000"/>
              <a:t>n</a:t>
            </a:r>
            <a:r>
              <a:rPr lang="en-CA"/>
              <a:t> = 				[modify if statement]	</a:t>
            </a:r>
          </a:p>
          <a:p>
            <a:pPr eaLnBrk="1" hangingPunct="1"/>
            <a:r>
              <a:rPr lang="en-CA"/>
              <a:t>                    2m</a:t>
            </a:r>
            <a:r>
              <a:rPr lang="en-CA" baseline="-25000"/>
              <a:t>n-1</a:t>
            </a:r>
            <a:r>
              <a:rPr lang="en-CA"/>
              <a:t> + 1, n&gt;0</a:t>
            </a:r>
            <a:endParaRPr lang="en-US"/>
          </a:p>
        </p:txBody>
      </p:sp>
      <p:sp>
        <p:nvSpPr>
          <p:cNvPr id="7" name="Left Brace 6"/>
          <p:cNvSpPr/>
          <p:nvPr/>
        </p:nvSpPr>
        <p:spPr>
          <a:xfrm>
            <a:off x="1752600" y="4038600"/>
            <a:ext cx="381000" cy="838200"/>
          </a:xfrm>
          <a:prstGeom prst="lef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7895" name="TextBox 7"/>
          <p:cNvSpPr txBox="1">
            <a:spLocks noChangeArrowheads="1"/>
          </p:cNvSpPr>
          <p:nvPr/>
        </p:nvSpPr>
        <p:spPr bwMode="auto">
          <a:xfrm>
            <a:off x="1143000" y="3733800"/>
            <a:ext cx="6172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solidFill>
                <a:srgbClr val="FF0000"/>
              </a:solidFill>
            </a:endParaRPr>
          </a:p>
          <a:p>
            <a:pPr eaLnBrk="1" hangingPunct="1"/>
            <a:r>
              <a:rPr lang="en-CA">
                <a:solidFill>
                  <a:srgbClr val="FF0000"/>
                </a:solidFill>
              </a:rPr>
              <a:t>                1, n=1</a:t>
            </a:r>
          </a:p>
          <a:p>
            <a:pPr eaLnBrk="1" hangingPunct="1"/>
            <a:r>
              <a:rPr lang="en-CA">
                <a:solidFill>
                  <a:srgbClr val="FF0000"/>
                </a:solidFill>
              </a:rPr>
              <a:t>m</a:t>
            </a:r>
            <a:r>
              <a:rPr lang="en-CA" baseline="-25000">
                <a:solidFill>
                  <a:srgbClr val="FF0000"/>
                </a:solidFill>
              </a:rPr>
              <a:t>n</a:t>
            </a:r>
            <a:r>
              <a:rPr lang="en-CA">
                <a:solidFill>
                  <a:srgbClr val="FF0000"/>
                </a:solidFill>
              </a:rPr>
              <a:t> = 				moves	</a:t>
            </a:r>
          </a:p>
          <a:p>
            <a:pPr eaLnBrk="1" hangingPunct="1"/>
            <a:r>
              <a:rPr lang="en-CA">
                <a:solidFill>
                  <a:srgbClr val="FF0000"/>
                </a:solidFill>
              </a:rPr>
              <a:t>                2m</a:t>
            </a:r>
            <a:r>
              <a:rPr lang="en-CA" baseline="-25000">
                <a:solidFill>
                  <a:srgbClr val="FF0000"/>
                </a:solidFill>
              </a:rPr>
              <a:t>n-1</a:t>
            </a:r>
            <a:r>
              <a:rPr lang="en-CA">
                <a:solidFill>
                  <a:srgbClr val="FF0000"/>
                </a:solidFill>
              </a:rPr>
              <a:t> + 1, n&gt;1</a:t>
            </a:r>
            <a:endParaRPr lang="en-US">
              <a:solidFill>
                <a:srgbClr val="FF0000"/>
              </a:solidFill>
            </a:endParaRPr>
          </a:p>
        </p:txBody>
      </p:sp>
      <p:sp>
        <p:nvSpPr>
          <p:cNvPr id="9" name="Left Brace 8"/>
          <p:cNvSpPr/>
          <p:nvPr/>
        </p:nvSpPr>
        <p:spPr>
          <a:xfrm>
            <a:off x="1447800" y="5257800"/>
            <a:ext cx="381000" cy="838200"/>
          </a:xfrm>
          <a:prstGeom prst="lef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81000" y="1295400"/>
            <a:ext cx="875071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CA" smtClean="0"/>
              <a:t>Example</a:t>
            </a:r>
            <a:endParaRPr lang="en-US" smtClean="0"/>
          </a:p>
        </p:txBody>
      </p:sp>
      <p:sp>
        <p:nvSpPr>
          <p:cNvPr id="4" name="Slide Number Placeholder 3"/>
          <p:cNvSpPr>
            <a:spLocks noGrp="1"/>
          </p:cNvSpPr>
          <p:nvPr>
            <p:ph type="sldNum" sz="quarter" idx="11"/>
          </p:nvPr>
        </p:nvSpPr>
        <p:spPr/>
        <p:txBody>
          <a:bodyPr/>
          <a:lstStyle/>
          <a:p>
            <a:pPr>
              <a:defRPr/>
            </a:pPr>
            <a:fld id="{8DB2C3AB-5497-4F9F-8378-C3876E24CFAE}" type="slidenum">
              <a:rPr lang="en-US" altLang="en-US" smtClean="0"/>
              <a:pPr>
                <a:defRPr/>
              </a:pPr>
              <a:t>4</a:t>
            </a:fld>
            <a:endParaRPr lang="en-US" altLang="en-US" dirty="0"/>
          </a:p>
        </p:txBody>
      </p:sp>
      <p:pic>
        <p:nvPicPr>
          <p:cNvPr id="614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0" y="1066800"/>
            <a:ext cx="3262313" cy="914400"/>
          </a:xfrm>
          <a:noFill/>
        </p:spPr>
      </p:pic>
      <p:pic>
        <p:nvPicPr>
          <p:cNvPr id="6149" name="Picture 5" descr="scan0011.jpg"/>
          <p:cNvPicPr>
            <a:picLocks noChangeAspect="1"/>
          </p:cNvPicPr>
          <p:nvPr/>
        </p:nvPicPr>
        <p:blipFill>
          <a:blip r:embed="rId3">
            <a:lum bright="6000" contrast="6000"/>
            <a:extLst>
              <a:ext uri="{28A0092B-C50C-407E-A947-70E740481C1C}">
                <a14:useLocalDpi xmlns:a14="http://schemas.microsoft.com/office/drawing/2010/main" val="0"/>
              </a:ext>
            </a:extLst>
          </a:blip>
          <a:srcRect l="6834" t="8333" r="9781" b="8333"/>
          <a:stretch>
            <a:fillRect/>
          </a:stretch>
        </p:blipFill>
        <p:spPr bwMode="auto">
          <a:xfrm>
            <a:off x="1371600" y="1981200"/>
            <a:ext cx="4648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Box 7"/>
          <p:cNvSpPr txBox="1">
            <a:spLocks noChangeArrowheads="1"/>
          </p:cNvSpPr>
          <p:nvPr/>
        </p:nvSpPr>
        <p:spPr bwMode="auto">
          <a:xfrm>
            <a:off x="3810000" y="3810000"/>
            <a:ext cx="2667000" cy="233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sz="2000">
                <a:sym typeface="Symbol" pitchFamily="18" charset="2"/>
              </a:rPr>
              <a:t>k1</a:t>
            </a:r>
            <a:endParaRPr lang="en-CA" sz="3600">
              <a:sym typeface="Symbol" pitchFamily="18" charset="2"/>
            </a:endParaRPr>
          </a:p>
          <a:p>
            <a:pPr eaLnBrk="1" hangingPunct="1"/>
            <a:r>
              <a:rPr lang="en-CA" sz="2400">
                <a:sym typeface="Symbol" pitchFamily="18" charset="2"/>
              </a:rPr>
              <a:t>	</a:t>
            </a:r>
          </a:p>
          <a:p>
            <a:pPr eaLnBrk="1" hangingPunct="1"/>
            <a:r>
              <a:rPr lang="en-CA">
                <a:solidFill>
                  <a:schemeClr val="accent1"/>
                </a:solidFill>
                <a:sym typeface="Symbol" pitchFamily="18" charset="2"/>
              </a:rPr>
              <a:t>or</a:t>
            </a:r>
          </a:p>
          <a:p>
            <a:pPr eaLnBrk="1" hangingPunct="1"/>
            <a:endParaRPr lang="en-CA" sz="2400">
              <a:sym typeface="Symbol" pitchFamily="18" charset="2"/>
            </a:endParaRPr>
          </a:p>
          <a:p>
            <a:pPr eaLnBrk="1" hangingPunct="1"/>
            <a:r>
              <a:rPr lang="en-CA" sz="2000">
                <a:sym typeface="Symbol" pitchFamily="18" charset="2"/>
              </a:rPr>
              <a:t>k0</a:t>
            </a:r>
          </a:p>
          <a:p>
            <a:pPr eaLnBrk="1" hangingPunct="1"/>
            <a:endParaRPr lang="en-CA"/>
          </a:p>
          <a:p>
            <a:pPr eaLnBrk="1" hangingPunct="1"/>
            <a:r>
              <a:rPr lang="en-CA"/>
              <a:t>  </a:t>
            </a:r>
            <a:endParaRPr lang="en-US"/>
          </a:p>
        </p:txBody>
      </p:sp>
      <p:sp>
        <p:nvSpPr>
          <p:cNvPr id="6151" name="TextBox 8"/>
          <p:cNvSpPr txBox="1">
            <a:spLocks noChangeArrowheads="1"/>
          </p:cNvSpPr>
          <p:nvPr/>
        </p:nvSpPr>
        <p:spPr bwMode="auto">
          <a:xfrm>
            <a:off x="228600" y="3810000"/>
            <a:ext cx="205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solidFill>
                  <a:schemeClr val="accent1"/>
                </a:solidFill>
              </a:rPr>
              <a:t>Explicit  formula (general formula)</a:t>
            </a:r>
            <a:endParaRPr lang="en-US">
              <a:solidFill>
                <a:schemeClr val="accent1"/>
              </a:solidFill>
            </a:endParaRPr>
          </a:p>
        </p:txBody>
      </p:sp>
      <p:pic>
        <p:nvPicPr>
          <p:cNvPr id="61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7875" y="3648075"/>
            <a:ext cx="168592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3" name="Text Box 10"/>
          <p:cNvSpPr txBox="1">
            <a:spLocks noChangeArrowheads="1"/>
          </p:cNvSpPr>
          <p:nvPr/>
        </p:nvSpPr>
        <p:spPr bwMode="auto">
          <a:xfrm>
            <a:off x="6248400" y="22098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b="1"/>
              <a:t>, …</a:t>
            </a:r>
            <a:endParaRPr lang="tr-TR" sz="2000" b="1"/>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CA" dirty="0" smtClean="0"/>
              <a:t>Example: Towers of Hanoi</a:t>
            </a:r>
            <a:endParaRPr lang="en-US" dirty="0" smtClean="0"/>
          </a:p>
        </p:txBody>
      </p:sp>
      <p:sp>
        <p:nvSpPr>
          <p:cNvPr id="4" name="Slide Number Placeholder 3"/>
          <p:cNvSpPr>
            <a:spLocks noGrp="1"/>
          </p:cNvSpPr>
          <p:nvPr>
            <p:ph type="sldNum" sz="quarter" idx="11"/>
          </p:nvPr>
        </p:nvSpPr>
        <p:spPr/>
        <p:txBody>
          <a:bodyPr/>
          <a:lstStyle/>
          <a:p>
            <a:pPr>
              <a:defRPr/>
            </a:pPr>
            <a:fld id="{AB748728-412F-465B-AD28-0C5271A47296}" type="slidenum">
              <a:rPr lang="en-US" altLang="en-US" smtClean="0"/>
              <a:pPr>
                <a:defRPr/>
              </a:pPr>
              <a:t>40</a:t>
            </a:fld>
            <a:endParaRPr lang="en-US" altLang="en-US" dirty="0"/>
          </a:p>
        </p:txBody>
      </p:sp>
      <p:pic>
        <p:nvPicPr>
          <p:cNvPr id="2050"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1371600" y="1143000"/>
            <a:ext cx="5257800" cy="4999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54134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Towers of Hanoi</a:t>
            </a:r>
            <a:endParaRPr lang="en-US" dirty="0"/>
          </a:p>
        </p:txBody>
      </p:sp>
      <p:sp>
        <p:nvSpPr>
          <p:cNvPr id="4" name="Slide Number Placeholder 3"/>
          <p:cNvSpPr>
            <a:spLocks noGrp="1"/>
          </p:cNvSpPr>
          <p:nvPr>
            <p:ph type="sldNum" sz="quarter" idx="11"/>
          </p:nvPr>
        </p:nvSpPr>
        <p:spPr/>
        <p:txBody>
          <a:bodyPr/>
          <a:lstStyle/>
          <a:p>
            <a:pPr>
              <a:defRPr/>
            </a:pPr>
            <a:fld id="{7655561F-3F9A-494E-8BFE-E5E8A922840A}" type="slidenum">
              <a:rPr lang="en-US" altLang="en-US" smtClean="0"/>
              <a:pPr>
                <a:defRPr/>
              </a:pPr>
              <a:t>41</a:t>
            </a:fld>
            <a:endParaRPr lang="en-US" altLang="en-US" dirty="0"/>
          </a:p>
        </p:txBody>
      </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371600" y="2819400"/>
            <a:ext cx="4724400" cy="3196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81000" y="1066800"/>
            <a:ext cx="8208606"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82097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CA" smtClean="0"/>
              <a:t>Example: Towers of Hanoi</a:t>
            </a:r>
            <a:endParaRPr lang="en-US" smtClean="0"/>
          </a:p>
        </p:txBody>
      </p:sp>
      <p:sp>
        <p:nvSpPr>
          <p:cNvPr id="38915" name="Content Placeholder 2"/>
          <p:cNvSpPr>
            <a:spLocks noGrp="1"/>
          </p:cNvSpPr>
          <p:nvPr>
            <p:ph idx="1"/>
          </p:nvPr>
        </p:nvSpPr>
        <p:spPr/>
        <p:txBody>
          <a:bodyPr/>
          <a:lstStyle/>
          <a:p>
            <a:pPr>
              <a:buFont typeface="Wingdings" pitchFamily="2" charset="2"/>
              <a:buNone/>
            </a:pPr>
            <a:r>
              <a:rPr lang="en-CA" dirty="0" smtClean="0"/>
              <a:t>We will see that</a:t>
            </a:r>
          </a:p>
          <a:p>
            <a:pPr>
              <a:buFont typeface="Wingdings" pitchFamily="2" charset="2"/>
              <a:buNone/>
            </a:pPr>
            <a:r>
              <a:rPr lang="en-CA" dirty="0" err="1" smtClean="0">
                <a:solidFill>
                  <a:srgbClr val="FF0000"/>
                </a:solidFill>
              </a:rPr>
              <a:t>m</a:t>
            </a:r>
            <a:r>
              <a:rPr lang="en-CA" baseline="-25000" dirty="0" err="1" smtClean="0">
                <a:solidFill>
                  <a:srgbClr val="FF0000"/>
                </a:solidFill>
              </a:rPr>
              <a:t>n</a:t>
            </a:r>
            <a:r>
              <a:rPr lang="en-CA" dirty="0" smtClean="0">
                <a:solidFill>
                  <a:srgbClr val="FF0000"/>
                </a:solidFill>
              </a:rPr>
              <a:t> = 2</a:t>
            </a:r>
            <a:r>
              <a:rPr lang="en-CA" baseline="30000" dirty="0" smtClean="0">
                <a:solidFill>
                  <a:srgbClr val="FF0000"/>
                </a:solidFill>
              </a:rPr>
              <a:t>n</a:t>
            </a:r>
            <a:r>
              <a:rPr lang="en-CA" dirty="0" smtClean="0">
                <a:solidFill>
                  <a:srgbClr val="FF0000"/>
                </a:solidFill>
              </a:rPr>
              <a:t> – 1 = </a:t>
            </a:r>
            <a:r>
              <a:rPr lang="el-GR" dirty="0" smtClean="0">
                <a:solidFill>
                  <a:srgbClr val="FF0000"/>
                </a:solidFill>
              </a:rPr>
              <a:t>Θ</a:t>
            </a:r>
            <a:r>
              <a:rPr lang="en-CA" dirty="0" smtClean="0">
                <a:solidFill>
                  <a:srgbClr val="FF0000"/>
                </a:solidFill>
              </a:rPr>
              <a:t>(2</a:t>
            </a:r>
            <a:r>
              <a:rPr lang="en-CA" baseline="30000" dirty="0" smtClean="0">
                <a:solidFill>
                  <a:srgbClr val="FF0000"/>
                </a:solidFill>
              </a:rPr>
              <a:t>n</a:t>
            </a:r>
            <a:r>
              <a:rPr lang="en-CA" dirty="0" smtClean="0">
                <a:solidFill>
                  <a:srgbClr val="FF0000"/>
                </a:solidFill>
              </a:rPr>
              <a:t>)</a:t>
            </a:r>
          </a:p>
          <a:p>
            <a:pPr>
              <a:buFont typeface="Wingdings" pitchFamily="2" charset="2"/>
              <a:buNone/>
            </a:pPr>
            <a:endParaRPr lang="en-CA" dirty="0" smtClean="0"/>
          </a:p>
          <a:p>
            <a:pPr>
              <a:buFont typeface="Wingdings" pitchFamily="2" charset="2"/>
              <a:buNone/>
            </a:pPr>
            <a:r>
              <a:rPr lang="en-CA" dirty="0" smtClean="0"/>
              <a:t>m</a:t>
            </a:r>
            <a:r>
              <a:rPr lang="en-CA" baseline="-25000" dirty="0" smtClean="0"/>
              <a:t>64</a:t>
            </a:r>
            <a:r>
              <a:rPr lang="en-CA" dirty="0" smtClean="0"/>
              <a:t> = 1.845*10</a:t>
            </a:r>
            <a:r>
              <a:rPr lang="en-CA" baseline="30000" dirty="0" smtClean="0"/>
              <a:t>19</a:t>
            </a:r>
            <a:r>
              <a:rPr lang="en-CA" dirty="0" smtClean="0"/>
              <a:t>  </a:t>
            </a:r>
          </a:p>
          <a:p>
            <a:pPr>
              <a:buFont typeface="Wingdings" pitchFamily="2" charset="2"/>
              <a:buNone/>
            </a:pPr>
            <a:r>
              <a:rPr lang="en-CA" dirty="0" smtClean="0"/>
              <a:t>If 1 move takes 1 s: </a:t>
            </a:r>
          </a:p>
          <a:p>
            <a:pPr>
              <a:buFont typeface="Wingdings" pitchFamily="2" charset="2"/>
              <a:buNone/>
            </a:pPr>
            <a:r>
              <a:rPr lang="en-CA" dirty="0" smtClean="0"/>
              <a:t>		 1.845*10</a:t>
            </a:r>
            <a:r>
              <a:rPr lang="en-CA" baseline="30000" dirty="0" smtClean="0"/>
              <a:t>19</a:t>
            </a:r>
            <a:r>
              <a:rPr lang="en-CA" dirty="0" smtClean="0"/>
              <a:t> s = 584.5 billion years</a:t>
            </a:r>
            <a:endParaRPr lang="en-US" dirty="0" smtClean="0"/>
          </a:p>
        </p:txBody>
      </p:sp>
      <p:sp>
        <p:nvSpPr>
          <p:cNvPr id="4" name="Slide Number Placeholder 3"/>
          <p:cNvSpPr>
            <a:spLocks noGrp="1"/>
          </p:cNvSpPr>
          <p:nvPr>
            <p:ph type="sldNum" sz="quarter" idx="11"/>
          </p:nvPr>
        </p:nvSpPr>
        <p:spPr/>
        <p:txBody>
          <a:bodyPr/>
          <a:lstStyle/>
          <a:p>
            <a:pPr>
              <a:defRPr/>
            </a:pPr>
            <a:fld id="{EF06634F-7911-4AD7-BA2B-9FE92D25778C}" type="slidenum">
              <a:rPr lang="en-US" altLang="en-US" smtClean="0"/>
              <a:pPr>
                <a:defRPr/>
              </a:pPr>
              <a:t>42</a:t>
            </a:fld>
            <a:endParaRPr lang="en-US" altLang="en-US" dirty="0"/>
          </a:p>
        </p:txBody>
      </p:sp>
      <p:sp>
        <p:nvSpPr>
          <p:cNvPr id="5" name="Rectangle 4"/>
          <p:cNvSpPr/>
          <p:nvPr/>
        </p:nvSpPr>
        <p:spPr>
          <a:xfrm>
            <a:off x="2743200" y="2057400"/>
            <a:ext cx="1143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CA" smtClean="0"/>
              <a:t>Example: Towers of Hanoi</a:t>
            </a:r>
            <a:endParaRPr lang="en-US" smtClean="0"/>
          </a:p>
        </p:txBody>
      </p:sp>
      <p:sp>
        <p:nvSpPr>
          <p:cNvPr id="4" name="Slide Number Placeholder 3"/>
          <p:cNvSpPr>
            <a:spLocks noGrp="1"/>
          </p:cNvSpPr>
          <p:nvPr>
            <p:ph type="sldNum" sz="quarter" idx="11"/>
          </p:nvPr>
        </p:nvSpPr>
        <p:spPr/>
        <p:txBody>
          <a:bodyPr/>
          <a:lstStyle/>
          <a:p>
            <a:pPr>
              <a:defRPr/>
            </a:pPr>
            <a:fld id="{3D653B6F-E88C-4207-825B-28A4D38768DD}" type="slidenum">
              <a:rPr lang="en-US" altLang="en-US" smtClean="0"/>
              <a:pPr>
                <a:defRPr/>
              </a:pPr>
              <a:t>43</a:t>
            </a:fld>
            <a:endParaRPr lang="en-US" altLang="en-US" dirty="0"/>
          </a:p>
        </p:txBody>
      </p:sp>
      <p:pic>
        <p:nvPicPr>
          <p:cNvPr id="39940" name="Picture 5" descr="Fig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457200" y="1600200"/>
            <a:ext cx="8229600" cy="2030413"/>
          </a:xfrm>
          <a:noFill/>
        </p:spPr>
      </p:pic>
      <p:sp>
        <p:nvSpPr>
          <p:cNvPr id="39941" name="TextBox 5"/>
          <p:cNvSpPr txBox="1">
            <a:spLocks noChangeArrowheads="1"/>
          </p:cNvSpPr>
          <p:nvPr/>
        </p:nvSpPr>
        <p:spPr bwMode="auto">
          <a:xfrm>
            <a:off x="685800" y="5562600"/>
            <a:ext cx="708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t>Non-recursive solutions also exist</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152400"/>
            <a:ext cx="8686800" cy="609600"/>
          </a:xfrm>
        </p:spPr>
        <p:txBody>
          <a:bodyPr/>
          <a:lstStyle/>
          <a:p>
            <a:r>
              <a:rPr lang="en-US" smtClean="0"/>
              <a:t>Plan for Analysis of Recursive Algorithms</a:t>
            </a:r>
          </a:p>
        </p:txBody>
      </p:sp>
      <p:sp>
        <p:nvSpPr>
          <p:cNvPr id="40963" name="Rectangle 3"/>
          <p:cNvSpPr>
            <a:spLocks noGrp="1" noChangeArrowheads="1"/>
          </p:cNvSpPr>
          <p:nvPr>
            <p:ph type="body" idx="1"/>
          </p:nvPr>
        </p:nvSpPr>
        <p:spPr>
          <a:xfrm>
            <a:off x="609600" y="1571625"/>
            <a:ext cx="8534400" cy="4905375"/>
          </a:xfrm>
        </p:spPr>
        <p:txBody>
          <a:bodyPr/>
          <a:lstStyle/>
          <a:p>
            <a:pPr>
              <a:lnSpc>
                <a:spcPct val="80000"/>
              </a:lnSpc>
            </a:pPr>
            <a:r>
              <a:rPr lang="en-US" sz="2800" dirty="0" smtClean="0"/>
              <a:t>Decide on  a parameter indicating the size of an instance.</a:t>
            </a:r>
          </a:p>
          <a:p>
            <a:pPr>
              <a:lnSpc>
                <a:spcPct val="80000"/>
              </a:lnSpc>
            </a:pPr>
            <a:r>
              <a:rPr lang="en-US" sz="2800" dirty="0" smtClean="0"/>
              <a:t>Identify the algorithm’s basic operation. </a:t>
            </a:r>
          </a:p>
          <a:p>
            <a:pPr>
              <a:lnSpc>
                <a:spcPct val="80000"/>
              </a:lnSpc>
            </a:pPr>
            <a:r>
              <a:rPr lang="en-US" sz="2800" dirty="0" smtClean="0"/>
              <a:t>Check whether the number of times the basic op. is executed may vary on different inputs of the same size.  If it may, the worst, average, and best cases must be investigated separately.</a:t>
            </a:r>
          </a:p>
          <a:p>
            <a:pPr>
              <a:lnSpc>
                <a:spcPct val="80000"/>
              </a:lnSpc>
            </a:pPr>
            <a:r>
              <a:rPr lang="en-US" sz="2800" dirty="0" smtClean="0"/>
              <a:t>Set up a recurrence relation with an appropriate initial condition expressing the number of times the basic operation is executed.</a:t>
            </a:r>
          </a:p>
          <a:p>
            <a:pPr>
              <a:lnSpc>
                <a:spcPct val="80000"/>
              </a:lnSpc>
            </a:pPr>
            <a:r>
              <a:rPr lang="en-US" sz="2800" dirty="0" smtClean="0"/>
              <a:t>If possible, solve the recurrence (or, at the very least, establish its solution’s order of growth) by any of the five (or other) methods.</a:t>
            </a:r>
          </a:p>
        </p:txBody>
      </p:sp>
      <p:cxnSp>
        <p:nvCxnSpPr>
          <p:cNvPr id="5" name="Straight Connector 4"/>
          <p:cNvCxnSpPr/>
          <p:nvPr/>
        </p:nvCxnSpPr>
        <p:spPr>
          <a:xfrm>
            <a:off x="381000" y="4267200"/>
            <a:ext cx="0" cy="22098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CA" smtClean="0"/>
              <a:t>While loops are sometimes analyzed by recurrence relations</a:t>
            </a:r>
            <a:endParaRPr lang="en-US" smtClean="0"/>
          </a:p>
        </p:txBody>
      </p:sp>
      <p:sp>
        <p:nvSpPr>
          <p:cNvPr id="4" name="Slide Number Placeholder 3"/>
          <p:cNvSpPr>
            <a:spLocks noGrp="1"/>
          </p:cNvSpPr>
          <p:nvPr>
            <p:ph type="sldNum" sz="quarter" idx="11"/>
          </p:nvPr>
        </p:nvSpPr>
        <p:spPr/>
        <p:txBody>
          <a:bodyPr/>
          <a:lstStyle/>
          <a:p>
            <a:pPr>
              <a:defRPr/>
            </a:pPr>
            <a:fld id="{25EF7294-270A-42F7-B119-11A6E5118226}" type="slidenum">
              <a:rPr lang="en-US" altLang="en-US" smtClean="0"/>
              <a:pPr>
                <a:defRPr/>
              </a:pPr>
              <a:t>45</a:t>
            </a:fld>
            <a:endParaRPr lang="en-US"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CA" smtClean="0"/>
              <a:t>Russian multiplication</a:t>
            </a:r>
            <a:endParaRPr lang="en-US" smtClean="0"/>
          </a:p>
        </p:txBody>
      </p:sp>
      <p:sp>
        <p:nvSpPr>
          <p:cNvPr id="43011" name="Content Placeholder 2"/>
          <p:cNvSpPr>
            <a:spLocks noGrp="1"/>
          </p:cNvSpPr>
          <p:nvPr>
            <p:ph idx="1"/>
          </p:nvPr>
        </p:nvSpPr>
        <p:spPr>
          <a:xfrm>
            <a:off x="457200" y="1219200"/>
            <a:ext cx="8229600" cy="4530725"/>
          </a:xfrm>
        </p:spPr>
        <p:txBody>
          <a:bodyPr/>
          <a:lstStyle/>
          <a:p>
            <a:pPr>
              <a:buFont typeface="Wingdings" pitchFamily="2" charset="2"/>
              <a:buNone/>
            </a:pPr>
            <a:r>
              <a:rPr lang="en-CA" smtClean="0"/>
              <a:t>	result = 0</a:t>
            </a:r>
          </a:p>
          <a:p>
            <a:pPr>
              <a:buFont typeface="Wingdings" pitchFamily="2" charset="2"/>
              <a:buNone/>
            </a:pPr>
            <a:r>
              <a:rPr lang="en-CA" smtClean="0"/>
              <a:t>	halves = x</a:t>
            </a:r>
          </a:p>
          <a:p>
            <a:pPr>
              <a:buFont typeface="Wingdings" pitchFamily="2" charset="2"/>
              <a:buNone/>
            </a:pPr>
            <a:r>
              <a:rPr lang="en-CA" smtClean="0"/>
              <a:t>	doubles = y</a:t>
            </a:r>
          </a:p>
          <a:p>
            <a:pPr>
              <a:buFont typeface="Wingdings" pitchFamily="2" charset="2"/>
              <a:buNone/>
            </a:pPr>
            <a:r>
              <a:rPr lang="en-CA" smtClean="0"/>
              <a:t>	while (halves &gt; 0)</a:t>
            </a:r>
          </a:p>
          <a:p>
            <a:pPr>
              <a:buFont typeface="Wingdings" pitchFamily="2" charset="2"/>
              <a:buNone/>
            </a:pPr>
            <a:r>
              <a:rPr lang="en-CA" smtClean="0"/>
              <a:t>		if halves mod 2 = 1</a:t>
            </a:r>
          </a:p>
          <a:p>
            <a:pPr>
              <a:buFont typeface="Wingdings" pitchFamily="2" charset="2"/>
              <a:buNone/>
            </a:pPr>
            <a:r>
              <a:rPr lang="en-CA" smtClean="0"/>
              <a:t>			then result = result + doubles</a:t>
            </a:r>
          </a:p>
          <a:p>
            <a:pPr>
              <a:buFont typeface="Wingdings" pitchFamily="2" charset="2"/>
              <a:buNone/>
            </a:pPr>
            <a:r>
              <a:rPr lang="en-CA" smtClean="0"/>
              <a:t>		halves = halves div 2</a:t>
            </a:r>
          </a:p>
          <a:p>
            <a:pPr>
              <a:buFont typeface="Wingdings" pitchFamily="2" charset="2"/>
              <a:buNone/>
            </a:pPr>
            <a:r>
              <a:rPr lang="en-CA" smtClean="0"/>
              <a:t>		doubles = doubles * 2</a:t>
            </a:r>
          </a:p>
          <a:p>
            <a:pPr>
              <a:buFont typeface="Wingdings" pitchFamily="2" charset="2"/>
              <a:buNone/>
            </a:pPr>
            <a:endParaRPr lang="en-CA" smtClean="0"/>
          </a:p>
          <a:p>
            <a:pPr>
              <a:buFont typeface="Wingdings" pitchFamily="2" charset="2"/>
              <a:buNone/>
            </a:pPr>
            <a:r>
              <a:rPr lang="en-CA" smtClean="0"/>
              <a:t>	</a:t>
            </a:r>
            <a:endParaRPr lang="en-US" smtClean="0"/>
          </a:p>
        </p:txBody>
      </p:sp>
      <p:sp>
        <p:nvSpPr>
          <p:cNvPr id="4" name="Slide Number Placeholder 3"/>
          <p:cNvSpPr>
            <a:spLocks noGrp="1"/>
          </p:cNvSpPr>
          <p:nvPr>
            <p:ph type="sldNum" sz="quarter" idx="11"/>
          </p:nvPr>
        </p:nvSpPr>
        <p:spPr/>
        <p:txBody>
          <a:bodyPr/>
          <a:lstStyle/>
          <a:p>
            <a:pPr>
              <a:defRPr/>
            </a:pPr>
            <a:fld id="{E0E0635B-BDF3-4B43-A52A-69C29B6D8CCC}" type="slidenum">
              <a:rPr lang="en-US" altLang="en-US" smtClean="0"/>
              <a:pPr>
                <a:defRPr/>
              </a:pPr>
              <a:t>46</a:t>
            </a:fld>
            <a:endParaRPr lang="en-US"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CA" dirty="0" smtClean="0"/>
              <a:t>Recall: Russian multiplication</a:t>
            </a:r>
            <a:endParaRPr lang="en-US" dirty="0" smtClean="0"/>
          </a:p>
        </p:txBody>
      </p:sp>
      <p:sp>
        <p:nvSpPr>
          <p:cNvPr id="44035" name="Content Placeholder 2"/>
          <p:cNvSpPr>
            <a:spLocks noGrp="1"/>
          </p:cNvSpPr>
          <p:nvPr>
            <p:ph idx="1"/>
          </p:nvPr>
        </p:nvSpPr>
        <p:spPr/>
        <p:txBody>
          <a:bodyPr/>
          <a:lstStyle/>
          <a:p>
            <a:r>
              <a:rPr lang="en-CA" smtClean="0"/>
              <a:t>Worst case</a:t>
            </a:r>
          </a:p>
          <a:p>
            <a:pPr>
              <a:buFont typeface="Wingdings" pitchFamily="2" charset="2"/>
              <a:buNone/>
            </a:pPr>
            <a:r>
              <a:rPr lang="en-CA" smtClean="0"/>
              <a:t>	</a:t>
            </a:r>
            <a:r>
              <a:rPr lang="en-CA" smtClean="0">
                <a:solidFill>
                  <a:srgbClr val="3333CC"/>
                </a:solidFill>
                <a:cs typeface="Arial" charset="0"/>
              </a:rPr>
              <a:t>┌</a:t>
            </a:r>
            <a:r>
              <a:rPr lang="en-CA" smtClean="0"/>
              <a:t>log</a:t>
            </a:r>
            <a:r>
              <a:rPr lang="en-CA" baseline="-25000" smtClean="0"/>
              <a:t>2</a:t>
            </a:r>
            <a:r>
              <a:rPr lang="en-CA" smtClean="0"/>
              <a:t>x</a:t>
            </a:r>
            <a:r>
              <a:rPr lang="en-CA" smtClean="0">
                <a:solidFill>
                  <a:srgbClr val="3333CC"/>
                </a:solidFill>
                <a:cs typeface="Arial" charset="0"/>
              </a:rPr>
              <a:t>┐</a:t>
            </a:r>
            <a:r>
              <a:rPr lang="en-CA" smtClean="0"/>
              <a:t> [divisions by 2, multiplications by 2,</a:t>
            </a:r>
          </a:p>
          <a:p>
            <a:pPr>
              <a:buFont typeface="Wingdings" pitchFamily="2" charset="2"/>
              <a:buNone/>
            </a:pPr>
            <a:r>
              <a:rPr lang="en-CA" smtClean="0"/>
              <a:t>				additions]</a:t>
            </a:r>
          </a:p>
          <a:p>
            <a:pPr>
              <a:buFont typeface="Wingdings" pitchFamily="2" charset="2"/>
              <a:buNone/>
            </a:pPr>
            <a:endParaRPr lang="en-CA" smtClean="0"/>
          </a:p>
          <a:p>
            <a:pPr>
              <a:buFont typeface="Wingdings" pitchFamily="2" charset="2"/>
              <a:buNone/>
            </a:pPr>
            <a:r>
              <a:rPr lang="en-CA" smtClean="0"/>
              <a:t>	 x &lt; 10</a:t>
            </a:r>
            <a:r>
              <a:rPr lang="en-CA" baseline="30000" smtClean="0"/>
              <a:t>m</a:t>
            </a:r>
            <a:r>
              <a:rPr lang="en-CA" smtClean="0"/>
              <a:t> </a:t>
            </a:r>
          </a:p>
          <a:p>
            <a:pPr>
              <a:buFont typeface="Wingdings" pitchFamily="2" charset="2"/>
              <a:buNone/>
            </a:pPr>
            <a:r>
              <a:rPr lang="en-CA" smtClean="0"/>
              <a:t>	 log</a:t>
            </a:r>
            <a:r>
              <a:rPr lang="en-CA" baseline="-25000" smtClean="0"/>
              <a:t>2</a:t>
            </a:r>
            <a:r>
              <a:rPr lang="en-CA" smtClean="0"/>
              <a:t>x &lt; log</a:t>
            </a:r>
            <a:r>
              <a:rPr lang="en-CA" baseline="-25000" smtClean="0"/>
              <a:t>2</a:t>
            </a:r>
            <a:r>
              <a:rPr lang="en-CA" smtClean="0"/>
              <a:t>(10</a:t>
            </a:r>
            <a:r>
              <a:rPr lang="en-CA" baseline="30000" smtClean="0"/>
              <a:t>m</a:t>
            </a:r>
            <a:r>
              <a:rPr lang="en-CA" smtClean="0"/>
              <a:t>) = m*log</a:t>
            </a:r>
            <a:r>
              <a:rPr lang="en-CA" baseline="-25000" smtClean="0"/>
              <a:t>2</a:t>
            </a:r>
            <a:r>
              <a:rPr lang="en-CA" smtClean="0"/>
              <a:t>10</a:t>
            </a:r>
          </a:p>
          <a:p>
            <a:pPr>
              <a:buFont typeface="Wingdings" pitchFamily="2" charset="2"/>
              <a:buNone/>
            </a:pPr>
            <a:r>
              <a:rPr lang="en-CA" smtClean="0"/>
              <a:t>	</a:t>
            </a:r>
            <a:r>
              <a:rPr lang="en-CA" smtClean="0">
                <a:solidFill>
                  <a:srgbClr val="C00000"/>
                </a:solidFill>
              </a:rPr>
              <a:t>O(m)</a:t>
            </a:r>
            <a:endParaRPr lang="en-US" smtClean="0">
              <a:solidFill>
                <a:srgbClr val="C00000"/>
              </a:solidFill>
            </a:endParaRPr>
          </a:p>
        </p:txBody>
      </p:sp>
      <p:sp>
        <p:nvSpPr>
          <p:cNvPr id="4" name="Slide Number Placeholder 3"/>
          <p:cNvSpPr>
            <a:spLocks noGrp="1"/>
          </p:cNvSpPr>
          <p:nvPr>
            <p:ph type="sldNum" sz="quarter" idx="11"/>
          </p:nvPr>
        </p:nvSpPr>
        <p:spPr/>
        <p:txBody>
          <a:bodyPr/>
          <a:lstStyle/>
          <a:p>
            <a:pPr>
              <a:defRPr/>
            </a:pPr>
            <a:fld id="{140A5AF6-09EB-49E0-8572-27A423A13305}" type="slidenum">
              <a:rPr lang="en-US" altLang="en-US" smtClean="0"/>
              <a:pPr>
                <a:defRPr/>
              </a:pPr>
              <a:t>47</a:t>
            </a:fld>
            <a:endParaRPr lang="en-US"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CA" smtClean="0"/>
              <a:t>Russian multiplication</a:t>
            </a:r>
            <a:endParaRPr lang="en-US" smtClean="0"/>
          </a:p>
        </p:txBody>
      </p:sp>
      <p:sp>
        <p:nvSpPr>
          <p:cNvPr id="4" name="Slide Number Placeholder 3"/>
          <p:cNvSpPr>
            <a:spLocks noGrp="1"/>
          </p:cNvSpPr>
          <p:nvPr>
            <p:ph type="sldNum" sz="quarter" idx="11"/>
          </p:nvPr>
        </p:nvSpPr>
        <p:spPr/>
        <p:txBody>
          <a:bodyPr/>
          <a:lstStyle/>
          <a:p>
            <a:pPr>
              <a:defRPr/>
            </a:pPr>
            <a:fld id="{86B005C0-3DF7-4003-8783-A816AF9D748D}" type="slidenum">
              <a:rPr lang="en-US" altLang="en-US" smtClean="0"/>
              <a:pPr>
                <a:defRPr/>
              </a:pPr>
              <a:t>48</a:t>
            </a:fld>
            <a:endParaRPr lang="en-US" altLang="en-US" dirty="0"/>
          </a:p>
        </p:txBody>
      </p:sp>
      <p:sp>
        <p:nvSpPr>
          <p:cNvPr id="45060" name="TextBox 4"/>
          <p:cNvSpPr txBox="1">
            <a:spLocks noChangeArrowheads="1"/>
          </p:cNvSpPr>
          <p:nvPr/>
        </p:nvSpPr>
        <p:spPr bwMode="auto">
          <a:xfrm>
            <a:off x="838200" y="2209800"/>
            <a:ext cx="6705600"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p>
          <a:p>
            <a:pPr eaLnBrk="1" hangingPunct="1"/>
            <a:r>
              <a:rPr lang="en-CA" sz="2400"/>
              <a:t>                 0, x=0</a:t>
            </a:r>
          </a:p>
          <a:p>
            <a:pPr eaLnBrk="1" hangingPunct="1"/>
            <a:r>
              <a:rPr lang="en-CA" sz="2400"/>
              <a:t>c</a:t>
            </a:r>
            <a:r>
              <a:rPr lang="en-CA" sz="2400" baseline="-25000"/>
              <a:t>x</a:t>
            </a:r>
            <a:r>
              <a:rPr lang="en-CA" sz="2400"/>
              <a:t> = 					</a:t>
            </a:r>
          </a:p>
          <a:p>
            <a:pPr eaLnBrk="1" hangingPunct="1"/>
            <a:r>
              <a:rPr lang="en-CA" sz="2400"/>
              <a:t>                  3 + c</a:t>
            </a:r>
            <a:r>
              <a:rPr lang="en-CA" sz="2400" baseline="-25000"/>
              <a:t>x div 2</a:t>
            </a:r>
            <a:r>
              <a:rPr lang="en-CA" sz="2400"/>
              <a:t> , x&gt;0</a:t>
            </a:r>
          </a:p>
          <a:p>
            <a:pPr eaLnBrk="1" hangingPunct="1"/>
            <a:endParaRPr lang="en-CA" sz="2400"/>
          </a:p>
          <a:p>
            <a:pPr eaLnBrk="1" hangingPunct="1"/>
            <a:endParaRPr lang="en-CA" baseline="30000"/>
          </a:p>
          <a:p>
            <a:pPr eaLnBrk="1" hangingPunct="1"/>
            <a:endParaRPr lang="en-CA"/>
          </a:p>
          <a:p>
            <a:pPr eaLnBrk="1" hangingPunct="1"/>
            <a:endParaRPr lang="en-US"/>
          </a:p>
        </p:txBody>
      </p:sp>
      <p:sp>
        <p:nvSpPr>
          <p:cNvPr id="6" name="Left Brace 5"/>
          <p:cNvSpPr/>
          <p:nvPr/>
        </p:nvSpPr>
        <p:spPr>
          <a:xfrm>
            <a:off x="1600200" y="2590800"/>
            <a:ext cx="381000" cy="990600"/>
          </a:xfrm>
          <a:prstGeom prst="lef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5062" name="TextBox 6"/>
          <p:cNvSpPr txBox="1">
            <a:spLocks noChangeArrowheads="1"/>
          </p:cNvSpPr>
          <p:nvPr/>
        </p:nvSpPr>
        <p:spPr bwMode="auto">
          <a:xfrm>
            <a:off x="838200" y="1676400"/>
            <a:ext cx="137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t>Worst case</a:t>
            </a:r>
            <a:endParaRPr lang="en-US"/>
          </a:p>
        </p:txBody>
      </p:sp>
      <p:sp>
        <p:nvSpPr>
          <p:cNvPr id="45063" name="Text Box 8"/>
          <p:cNvSpPr txBox="1">
            <a:spLocks noChangeArrowheads="1"/>
          </p:cNvSpPr>
          <p:nvPr/>
        </p:nvSpPr>
        <p:spPr bwMode="auto">
          <a:xfrm>
            <a:off x="5181600" y="2819400"/>
            <a:ext cx="304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rgbClr val="CC3300"/>
                </a:solidFill>
              </a:rPr>
              <a:t>Arithmetic operations</a:t>
            </a:r>
            <a:endParaRPr lang="tr-TR">
              <a:solidFill>
                <a:srgbClr val="CC3300"/>
              </a:solidFill>
            </a:endParaRPr>
          </a:p>
        </p:txBody>
      </p:sp>
      <p:sp>
        <p:nvSpPr>
          <p:cNvPr id="45064" name="TextBox 6"/>
          <p:cNvSpPr txBox="1">
            <a:spLocks noChangeArrowheads="1"/>
          </p:cNvSpPr>
          <p:nvPr/>
        </p:nvSpPr>
        <p:spPr bwMode="auto">
          <a:xfrm>
            <a:off x="838200" y="4510088"/>
            <a:ext cx="2590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t>Best case …</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CA" smtClean="0"/>
              <a:t>Russian multiplication</a:t>
            </a:r>
            <a:endParaRPr lang="en-US" smtClean="0"/>
          </a:p>
        </p:txBody>
      </p:sp>
      <p:sp>
        <p:nvSpPr>
          <p:cNvPr id="4" name="Slide Number Placeholder 3"/>
          <p:cNvSpPr>
            <a:spLocks noGrp="1"/>
          </p:cNvSpPr>
          <p:nvPr>
            <p:ph type="sldNum" sz="quarter" idx="11"/>
          </p:nvPr>
        </p:nvSpPr>
        <p:spPr/>
        <p:txBody>
          <a:bodyPr/>
          <a:lstStyle/>
          <a:p>
            <a:pPr>
              <a:defRPr/>
            </a:pPr>
            <a:fld id="{7B52E1DC-58C0-4F4B-B589-D55D8F27B514}" type="slidenum">
              <a:rPr lang="en-US" altLang="en-US" smtClean="0"/>
              <a:pPr>
                <a:defRPr/>
              </a:pPr>
              <a:t>49</a:t>
            </a:fld>
            <a:endParaRPr lang="en-US" altLang="en-US" dirty="0"/>
          </a:p>
        </p:txBody>
      </p:sp>
      <p:sp>
        <p:nvSpPr>
          <p:cNvPr id="46084" name="TextBox 4"/>
          <p:cNvSpPr txBox="1">
            <a:spLocks noChangeArrowheads="1"/>
          </p:cNvSpPr>
          <p:nvPr/>
        </p:nvSpPr>
        <p:spPr bwMode="auto">
          <a:xfrm>
            <a:off x="838200" y="2209800"/>
            <a:ext cx="67056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p>
          <a:p>
            <a:pPr eaLnBrk="1" hangingPunct="1"/>
            <a:r>
              <a:rPr lang="en-CA" sz="2400"/>
              <a:t>                 0, x=0</a:t>
            </a:r>
          </a:p>
          <a:p>
            <a:pPr eaLnBrk="1" hangingPunct="1"/>
            <a:r>
              <a:rPr lang="en-CA" sz="2400"/>
              <a:t>c</a:t>
            </a:r>
            <a:r>
              <a:rPr lang="en-CA" sz="2400" baseline="-25000"/>
              <a:t>x</a:t>
            </a:r>
            <a:r>
              <a:rPr lang="en-CA" sz="2400"/>
              <a:t> = 					</a:t>
            </a:r>
          </a:p>
          <a:p>
            <a:pPr eaLnBrk="1" hangingPunct="1"/>
            <a:r>
              <a:rPr lang="en-CA" sz="2400"/>
              <a:t>                  </a:t>
            </a:r>
            <a:r>
              <a:rPr lang="en-CA" sz="2400">
                <a:solidFill>
                  <a:srgbClr val="FF0000"/>
                </a:solidFill>
              </a:rPr>
              <a:t>2</a:t>
            </a:r>
            <a:r>
              <a:rPr lang="en-CA" sz="2400"/>
              <a:t> + c</a:t>
            </a:r>
            <a:r>
              <a:rPr lang="en-CA" sz="2400" baseline="-25000"/>
              <a:t>x div 2</a:t>
            </a:r>
            <a:r>
              <a:rPr lang="en-CA" sz="2400"/>
              <a:t> , x&gt;0</a:t>
            </a:r>
          </a:p>
          <a:p>
            <a:pPr eaLnBrk="1" hangingPunct="1"/>
            <a:endParaRPr lang="en-CA" sz="2400"/>
          </a:p>
          <a:p>
            <a:pPr eaLnBrk="1" hangingPunct="1"/>
            <a:endParaRPr lang="en-CA" baseline="30000"/>
          </a:p>
          <a:p>
            <a:pPr eaLnBrk="1" hangingPunct="1"/>
            <a:endParaRPr lang="en-CA"/>
          </a:p>
          <a:p>
            <a:pPr eaLnBrk="1" hangingPunct="1"/>
            <a:endParaRPr lang="en-US"/>
          </a:p>
        </p:txBody>
      </p:sp>
      <p:sp>
        <p:nvSpPr>
          <p:cNvPr id="6" name="Left Brace 5"/>
          <p:cNvSpPr/>
          <p:nvPr/>
        </p:nvSpPr>
        <p:spPr>
          <a:xfrm>
            <a:off x="1600200" y="2590800"/>
            <a:ext cx="381000" cy="990600"/>
          </a:xfrm>
          <a:prstGeom prst="lef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6086" name="TextBox 6"/>
          <p:cNvSpPr txBox="1">
            <a:spLocks noChangeArrowheads="1"/>
          </p:cNvSpPr>
          <p:nvPr/>
        </p:nvSpPr>
        <p:spPr bwMode="auto">
          <a:xfrm>
            <a:off x="838200" y="1676400"/>
            <a:ext cx="137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dirty="0">
                <a:solidFill>
                  <a:srgbClr val="FF0000"/>
                </a:solidFill>
              </a:rPr>
              <a:t>Best</a:t>
            </a:r>
            <a:r>
              <a:rPr lang="en-CA" dirty="0"/>
              <a:t> case</a:t>
            </a:r>
            <a:endParaRPr lang="en-US" dirty="0"/>
          </a:p>
        </p:txBody>
      </p:sp>
      <p:sp>
        <p:nvSpPr>
          <p:cNvPr id="46087" name="Text Box 8"/>
          <p:cNvSpPr txBox="1">
            <a:spLocks noChangeArrowheads="1"/>
          </p:cNvSpPr>
          <p:nvPr/>
        </p:nvSpPr>
        <p:spPr bwMode="auto">
          <a:xfrm>
            <a:off x="5181600" y="2819400"/>
            <a:ext cx="304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rgbClr val="CC3300"/>
                </a:solidFill>
              </a:rPr>
              <a:t>Arithmetic operations</a:t>
            </a:r>
            <a:endParaRPr lang="tr-TR">
              <a:solidFill>
                <a:srgbClr val="CC33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CA" smtClean="0"/>
              <a:t>Example: Fibonacci numbers</a:t>
            </a:r>
            <a:endParaRPr lang="en-US" smtClean="0"/>
          </a:p>
        </p:txBody>
      </p:sp>
      <p:sp>
        <p:nvSpPr>
          <p:cNvPr id="4" name="Slide Number Placeholder 3"/>
          <p:cNvSpPr>
            <a:spLocks noGrp="1"/>
          </p:cNvSpPr>
          <p:nvPr>
            <p:ph type="sldNum" sz="quarter" idx="11"/>
          </p:nvPr>
        </p:nvSpPr>
        <p:spPr/>
        <p:txBody>
          <a:bodyPr/>
          <a:lstStyle/>
          <a:p>
            <a:pPr>
              <a:defRPr/>
            </a:pPr>
            <a:fld id="{C1E1081A-EA6A-46D1-B49B-318176239E05}" type="slidenum">
              <a:rPr lang="en-US" altLang="en-US" smtClean="0"/>
              <a:pPr>
                <a:defRPr/>
              </a:pPr>
              <a:t>5</a:t>
            </a:fld>
            <a:endParaRPr lang="en-US" altLang="en-US" dirty="0"/>
          </a:p>
        </p:txBody>
      </p:sp>
      <p:pic>
        <p:nvPicPr>
          <p:cNvPr id="71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990600"/>
            <a:ext cx="894397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a:off x="2438400" y="3962400"/>
            <a:ext cx="838200"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7174" name="TextBox 7"/>
          <p:cNvSpPr txBox="1">
            <a:spLocks noChangeArrowheads="1"/>
          </p:cNvSpPr>
          <p:nvPr/>
        </p:nvSpPr>
        <p:spPr bwMode="auto">
          <a:xfrm>
            <a:off x="990600" y="3657600"/>
            <a:ext cx="1371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solidFill>
                  <a:schemeClr val="accent1"/>
                </a:solidFill>
              </a:rPr>
              <a:t>Recurrence relation</a:t>
            </a:r>
            <a:endParaRPr lang="en-US">
              <a:solidFill>
                <a:schemeClr val="accent1"/>
              </a:solidFill>
            </a:endParaRPr>
          </a:p>
        </p:txBody>
      </p:sp>
      <p:graphicFrame>
        <p:nvGraphicFramePr>
          <p:cNvPr id="8" name="Table 7"/>
          <p:cNvGraphicFramePr>
            <a:graphicFrameLocks noGrp="1"/>
          </p:cNvGraphicFramePr>
          <p:nvPr/>
        </p:nvGraphicFramePr>
        <p:xfrm>
          <a:off x="228600" y="5888038"/>
          <a:ext cx="8763003" cy="741362"/>
        </p:xfrm>
        <a:graphic>
          <a:graphicData uri="http://schemas.openxmlformats.org/drawingml/2006/table">
            <a:tbl>
              <a:tblPr firstRow="1" bandRow="1">
                <a:tableStyleId>{5C22544A-7EE6-4342-B048-85BDC9FD1C3A}</a:tableStyleId>
              </a:tblPr>
              <a:tblGrid>
                <a:gridCol w="973667"/>
                <a:gridCol w="973667"/>
                <a:gridCol w="973667"/>
                <a:gridCol w="973667"/>
                <a:gridCol w="973667"/>
                <a:gridCol w="973667"/>
                <a:gridCol w="973667"/>
                <a:gridCol w="973667"/>
                <a:gridCol w="973667"/>
              </a:tblGrid>
              <a:tr h="370681">
                <a:tc>
                  <a:txBody>
                    <a:bodyPr/>
                    <a:lstStyle/>
                    <a:p>
                      <a:pPr algn="ctr"/>
                      <a:r>
                        <a:rPr lang="en-CA" sz="1800" dirty="0" smtClean="0"/>
                        <a:t>n</a:t>
                      </a:r>
                      <a:endParaRPr lang="en-US" sz="1800" dirty="0"/>
                    </a:p>
                  </a:txBody>
                  <a:tcPr marT="45700" marB="45700"/>
                </a:tc>
                <a:tc>
                  <a:txBody>
                    <a:bodyPr/>
                    <a:lstStyle/>
                    <a:p>
                      <a:pPr algn="ctr"/>
                      <a:r>
                        <a:rPr lang="en-CA" sz="1800" dirty="0" smtClean="0"/>
                        <a:t>0</a:t>
                      </a:r>
                      <a:endParaRPr lang="en-US" sz="1800" dirty="0"/>
                    </a:p>
                  </a:txBody>
                  <a:tcPr marT="45700" marB="45700"/>
                </a:tc>
                <a:tc>
                  <a:txBody>
                    <a:bodyPr/>
                    <a:lstStyle/>
                    <a:p>
                      <a:pPr algn="ctr"/>
                      <a:r>
                        <a:rPr lang="en-CA" sz="1800" dirty="0" smtClean="0"/>
                        <a:t>1</a:t>
                      </a:r>
                      <a:endParaRPr lang="en-US" sz="1800" dirty="0"/>
                    </a:p>
                  </a:txBody>
                  <a:tcPr marT="45700" marB="45700"/>
                </a:tc>
                <a:tc>
                  <a:txBody>
                    <a:bodyPr/>
                    <a:lstStyle/>
                    <a:p>
                      <a:pPr algn="ctr"/>
                      <a:r>
                        <a:rPr lang="en-CA" sz="1800" dirty="0" smtClean="0"/>
                        <a:t>2</a:t>
                      </a:r>
                      <a:endParaRPr lang="en-US" sz="1800" dirty="0"/>
                    </a:p>
                  </a:txBody>
                  <a:tcPr marT="45700" marB="45700"/>
                </a:tc>
                <a:tc>
                  <a:txBody>
                    <a:bodyPr/>
                    <a:lstStyle/>
                    <a:p>
                      <a:pPr algn="ctr"/>
                      <a:r>
                        <a:rPr lang="en-CA" sz="1800" dirty="0" smtClean="0"/>
                        <a:t>3</a:t>
                      </a:r>
                      <a:endParaRPr lang="en-US" sz="1800" dirty="0"/>
                    </a:p>
                  </a:txBody>
                  <a:tcPr marT="45700" marB="45700"/>
                </a:tc>
                <a:tc>
                  <a:txBody>
                    <a:bodyPr/>
                    <a:lstStyle/>
                    <a:p>
                      <a:pPr algn="ctr"/>
                      <a:r>
                        <a:rPr lang="en-CA" sz="1800" dirty="0" smtClean="0"/>
                        <a:t>4</a:t>
                      </a:r>
                      <a:endParaRPr lang="en-US" sz="1800" dirty="0"/>
                    </a:p>
                  </a:txBody>
                  <a:tcPr marT="45700" marB="45700"/>
                </a:tc>
                <a:tc>
                  <a:txBody>
                    <a:bodyPr/>
                    <a:lstStyle/>
                    <a:p>
                      <a:pPr algn="ctr"/>
                      <a:r>
                        <a:rPr lang="en-CA" sz="1800" dirty="0" smtClean="0"/>
                        <a:t>5</a:t>
                      </a:r>
                      <a:endParaRPr lang="en-US" sz="1800" dirty="0"/>
                    </a:p>
                  </a:txBody>
                  <a:tcPr marT="45700" marB="45700"/>
                </a:tc>
                <a:tc>
                  <a:txBody>
                    <a:bodyPr/>
                    <a:lstStyle/>
                    <a:p>
                      <a:pPr algn="ctr"/>
                      <a:r>
                        <a:rPr lang="en-CA" sz="1800" dirty="0" smtClean="0"/>
                        <a:t>6</a:t>
                      </a:r>
                      <a:endParaRPr lang="en-US" sz="1800" dirty="0"/>
                    </a:p>
                  </a:txBody>
                  <a:tcPr marT="45700" marB="45700"/>
                </a:tc>
                <a:tc>
                  <a:txBody>
                    <a:bodyPr/>
                    <a:lstStyle/>
                    <a:p>
                      <a:pPr algn="ctr"/>
                      <a:r>
                        <a:rPr lang="en-CA" sz="1800" dirty="0" smtClean="0"/>
                        <a:t>7</a:t>
                      </a:r>
                      <a:endParaRPr lang="en-US" sz="1800" dirty="0"/>
                    </a:p>
                  </a:txBody>
                  <a:tcPr marT="45700" marB="45700"/>
                </a:tc>
              </a:tr>
              <a:tr h="370681">
                <a:tc>
                  <a:txBody>
                    <a:bodyPr/>
                    <a:lstStyle/>
                    <a:p>
                      <a:pPr algn="ctr"/>
                      <a:r>
                        <a:rPr lang="en-CA" sz="1800" dirty="0" smtClean="0"/>
                        <a:t>F</a:t>
                      </a:r>
                      <a:r>
                        <a:rPr lang="en-CA" sz="1800" baseline="-25000" dirty="0" smtClean="0"/>
                        <a:t>n</a:t>
                      </a:r>
                      <a:endParaRPr lang="en-US" sz="1800" baseline="-25000" dirty="0"/>
                    </a:p>
                  </a:txBody>
                  <a:tcPr marT="45700" marB="45700"/>
                </a:tc>
                <a:tc>
                  <a:txBody>
                    <a:bodyPr/>
                    <a:lstStyle/>
                    <a:p>
                      <a:pPr algn="ctr"/>
                      <a:r>
                        <a:rPr lang="en-CA" sz="1800" dirty="0" smtClean="0"/>
                        <a:t>0</a:t>
                      </a:r>
                      <a:endParaRPr lang="en-US" sz="1800" dirty="0"/>
                    </a:p>
                  </a:txBody>
                  <a:tcPr marT="45700" marB="45700"/>
                </a:tc>
                <a:tc>
                  <a:txBody>
                    <a:bodyPr/>
                    <a:lstStyle/>
                    <a:p>
                      <a:pPr algn="ctr"/>
                      <a:r>
                        <a:rPr lang="en-CA" sz="1800" dirty="0" smtClean="0"/>
                        <a:t>1</a:t>
                      </a:r>
                      <a:endParaRPr lang="en-US" sz="1800" dirty="0"/>
                    </a:p>
                  </a:txBody>
                  <a:tcPr marT="45700" marB="45700"/>
                </a:tc>
                <a:tc>
                  <a:txBody>
                    <a:bodyPr/>
                    <a:lstStyle/>
                    <a:p>
                      <a:pPr algn="ctr"/>
                      <a:r>
                        <a:rPr lang="en-CA" sz="1800" dirty="0" smtClean="0"/>
                        <a:t>1</a:t>
                      </a:r>
                      <a:endParaRPr lang="en-US" sz="1800" dirty="0"/>
                    </a:p>
                  </a:txBody>
                  <a:tcPr marT="45700" marB="45700"/>
                </a:tc>
                <a:tc>
                  <a:txBody>
                    <a:bodyPr/>
                    <a:lstStyle/>
                    <a:p>
                      <a:pPr algn="ctr"/>
                      <a:r>
                        <a:rPr lang="en-CA" sz="1800" dirty="0" smtClean="0"/>
                        <a:t>2</a:t>
                      </a:r>
                      <a:endParaRPr lang="en-US" sz="1800" dirty="0"/>
                    </a:p>
                  </a:txBody>
                  <a:tcPr marT="45700" marB="45700"/>
                </a:tc>
                <a:tc>
                  <a:txBody>
                    <a:bodyPr/>
                    <a:lstStyle/>
                    <a:p>
                      <a:pPr algn="ctr"/>
                      <a:r>
                        <a:rPr lang="en-CA" sz="1800" dirty="0" smtClean="0"/>
                        <a:t>3</a:t>
                      </a:r>
                      <a:endParaRPr lang="en-US" sz="1800" dirty="0"/>
                    </a:p>
                  </a:txBody>
                  <a:tcPr marT="45700" marB="45700"/>
                </a:tc>
                <a:tc>
                  <a:txBody>
                    <a:bodyPr/>
                    <a:lstStyle/>
                    <a:p>
                      <a:pPr algn="ctr"/>
                      <a:r>
                        <a:rPr lang="en-CA" sz="1800" dirty="0" smtClean="0"/>
                        <a:t>5</a:t>
                      </a:r>
                      <a:endParaRPr lang="en-US" sz="1800" dirty="0"/>
                    </a:p>
                  </a:txBody>
                  <a:tcPr marT="45700" marB="45700"/>
                </a:tc>
                <a:tc>
                  <a:txBody>
                    <a:bodyPr/>
                    <a:lstStyle/>
                    <a:p>
                      <a:pPr algn="ctr"/>
                      <a:r>
                        <a:rPr lang="en-CA" sz="1800" dirty="0" smtClean="0"/>
                        <a:t>8</a:t>
                      </a:r>
                      <a:endParaRPr lang="en-US" sz="1800" dirty="0"/>
                    </a:p>
                  </a:txBody>
                  <a:tcPr marT="45700" marB="45700"/>
                </a:tc>
                <a:tc>
                  <a:txBody>
                    <a:bodyPr/>
                    <a:lstStyle/>
                    <a:p>
                      <a:pPr algn="ctr"/>
                      <a:r>
                        <a:rPr lang="en-CA" sz="1800" dirty="0" smtClean="0"/>
                        <a:t>13</a:t>
                      </a:r>
                      <a:endParaRPr lang="en-US" sz="1800" dirty="0"/>
                    </a:p>
                  </a:txBody>
                  <a:tcPr marT="45700" marB="45700"/>
                </a:tc>
              </a:tr>
            </a:tbl>
          </a:graphicData>
        </a:graphic>
      </p:graphicFrame>
      <p:sp>
        <p:nvSpPr>
          <p:cNvPr id="7207" name="TextBox 8"/>
          <p:cNvSpPr txBox="1">
            <a:spLocks noChangeArrowheads="1"/>
          </p:cNvSpPr>
          <p:nvPr/>
        </p:nvSpPr>
        <p:spPr bwMode="auto">
          <a:xfrm>
            <a:off x="533400" y="5334000"/>
            <a:ext cx="7848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t>Sometimes Fibonacci numbers are shown starting from 0 </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CA" smtClean="0"/>
              <a:t>While loops are sometimes analyzed by recurrence relations</a:t>
            </a:r>
            <a:endParaRPr lang="en-US" smtClean="0"/>
          </a:p>
        </p:txBody>
      </p:sp>
      <p:sp>
        <p:nvSpPr>
          <p:cNvPr id="47107" name="Content Placeholder 2"/>
          <p:cNvSpPr>
            <a:spLocks noGrp="1"/>
          </p:cNvSpPr>
          <p:nvPr>
            <p:ph idx="1"/>
          </p:nvPr>
        </p:nvSpPr>
        <p:spPr/>
        <p:txBody>
          <a:bodyPr/>
          <a:lstStyle/>
          <a:p>
            <a:pPr>
              <a:buFont typeface="Wingdings" pitchFamily="2" charset="2"/>
              <a:buNone/>
            </a:pPr>
            <a:r>
              <a:rPr lang="en-CA" smtClean="0"/>
              <a:t>sum = 0;</a:t>
            </a:r>
          </a:p>
          <a:p>
            <a:pPr>
              <a:buFont typeface="Wingdings" pitchFamily="2" charset="2"/>
              <a:buNone/>
            </a:pPr>
            <a:r>
              <a:rPr lang="en-CA" smtClean="0"/>
              <a:t>i = n;</a:t>
            </a:r>
            <a:endParaRPr lang="en-US" smtClean="0"/>
          </a:p>
          <a:p>
            <a:pPr>
              <a:buFont typeface="Wingdings" pitchFamily="2" charset="2"/>
              <a:buNone/>
            </a:pPr>
            <a:r>
              <a:rPr lang="en-CA" smtClean="0"/>
              <a:t>while i &gt; 0</a:t>
            </a:r>
            <a:endParaRPr lang="en-US" smtClean="0"/>
          </a:p>
          <a:p>
            <a:pPr>
              <a:buFont typeface="Wingdings" pitchFamily="2" charset="2"/>
              <a:buNone/>
            </a:pPr>
            <a:r>
              <a:rPr lang="en-CA" smtClean="0"/>
              <a:t>	sum = sum + A[i];</a:t>
            </a:r>
          </a:p>
          <a:p>
            <a:pPr>
              <a:buFont typeface="Wingdings" pitchFamily="2" charset="2"/>
              <a:buNone/>
            </a:pPr>
            <a:r>
              <a:rPr lang="en-CA" smtClean="0"/>
              <a:t>	i = i div 3</a:t>
            </a:r>
          </a:p>
        </p:txBody>
      </p:sp>
      <p:sp>
        <p:nvSpPr>
          <p:cNvPr id="4" name="Slide Number Placeholder 3"/>
          <p:cNvSpPr>
            <a:spLocks noGrp="1"/>
          </p:cNvSpPr>
          <p:nvPr>
            <p:ph type="sldNum" sz="quarter" idx="11"/>
          </p:nvPr>
        </p:nvSpPr>
        <p:spPr/>
        <p:txBody>
          <a:bodyPr/>
          <a:lstStyle/>
          <a:p>
            <a:pPr>
              <a:defRPr/>
            </a:pPr>
            <a:fld id="{E4A22703-DE17-49EB-9364-718DD66F7EC8}" type="slidenum">
              <a:rPr lang="en-US" altLang="en-US" smtClean="0"/>
              <a:pPr>
                <a:defRPr/>
              </a:pPr>
              <a:t>50</a:t>
            </a:fld>
            <a:endParaRPr lang="en-US" altLang="en-US" dirty="0"/>
          </a:p>
        </p:txBody>
      </p:sp>
      <p:sp>
        <p:nvSpPr>
          <p:cNvPr id="47109" name="TextBox 4"/>
          <p:cNvSpPr txBox="1">
            <a:spLocks noChangeArrowheads="1"/>
          </p:cNvSpPr>
          <p:nvPr/>
        </p:nvSpPr>
        <p:spPr bwMode="auto">
          <a:xfrm>
            <a:off x="4267200" y="4191000"/>
            <a:ext cx="3200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sz="2000">
                <a:solidFill>
                  <a:srgbClr val="FF0000"/>
                </a:solidFill>
              </a:rPr>
              <a:t>	0, n=0</a:t>
            </a:r>
          </a:p>
          <a:p>
            <a:pPr eaLnBrk="1" hangingPunct="1"/>
            <a:r>
              <a:rPr lang="en-CA" sz="2000">
                <a:solidFill>
                  <a:srgbClr val="FF0000"/>
                </a:solidFill>
              </a:rPr>
              <a:t>a</a:t>
            </a:r>
            <a:r>
              <a:rPr lang="en-CA" sz="2000" baseline="-25000">
                <a:solidFill>
                  <a:srgbClr val="FF0000"/>
                </a:solidFill>
              </a:rPr>
              <a:t>n</a:t>
            </a:r>
            <a:r>
              <a:rPr lang="en-CA" sz="2000">
                <a:solidFill>
                  <a:srgbClr val="FF0000"/>
                </a:solidFill>
              </a:rPr>
              <a:t> = </a:t>
            </a:r>
          </a:p>
          <a:p>
            <a:pPr eaLnBrk="1" hangingPunct="1"/>
            <a:r>
              <a:rPr lang="en-CA" sz="2000">
                <a:solidFill>
                  <a:srgbClr val="FF0000"/>
                </a:solidFill>
              </a:rPr>
              <a:t>	1 + a</a:t>
            </a:r>
            <a:r>
              <a:rPr lang="en-CA" sz="2000" baseline="-25000">
                <a:solidFill>
                  <a:srgbClr val="FF0000"/>
                </a:solidFill>
              </a:rPr>
              <a:t>n div 3</a:t>
            </a:r>
            <a:r>
              <a:rPr lang="en-CA" sz="2000">
                <a:solidFill>
                  <a:srgbClr val="FF0000"/>
                </a:solidFill>
              </a:rPr>
              <a:t>, n&gt;o</a:t>
            </a:r>
            <a:endParaRPr lang="en-US" sz="2000">
              <a:solidFill>
                <a:srgbClr val="FF0000"/>
              </a:solidFill>
            </a:endParaRPr>
          </a:p>
        </p:txBody>
      </p:sp>
      <p:sp>
        <p:nvSpPr>
          <p:cNvPr id="6" name="Left Brace 5"/>
          <p:cNvSpPr/>
          <p:nvPr/>
        </p:nvSpPr>
        <p:spPr>
          <a:xfrm>
            <a:off x="4876800" y="4267200"/>
            <a:ext cx="381000" cy="838200"/>
          </a:xfrm>
          <a:prstGeom prst="lef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mtClean="0"/>
              <a:t>Binary Search</a:t>
            </a:r>
            <a:endParaRPr lang="tr-TR" smtClean="0"/>
          </a:p>
        </p:txBody>
      </p:sp>
      <p:pic>
        <p:nvPicPr>
          <p:cNvPr id="481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0"/>
            <a:ext cx="8839200" cy="142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Binary Search: recursive solution </a:t>
            </a:r>
            <a:endParaRPr lang="tr-TR" smtClean="0"/>
          </a:p>
        </p:txBody>
      </p:sp>
      <p:pic>
        <p:nvPicPr>
          <p:cNvPr id="49155" name="Picture 4"/>
          <p:cNvPicPr>
            <a:picLocks noChangeAspect="1" noChangeArrowheads="1"/>
          </p:cNvPicPr>
          <p:nvPr/>
        </p:nvPicPr>
        <p:blipFill>
          <a:blip r:embed="rId2">
            <a:lum bright="12000" contrast="18000"/>
            <a:extLst>
              <a:ext uri="{28A0092B-C50C-407E-A947-70E740481C1C}">
                <a14:useLocalDpi xmlns:a14="http://schemas.microsoft.com/office/drawing/2010/main" val="0"/>
              </a:ext>
            </a:extLst>
          </a:blip>
          <a:srcRect l="1723" t="23534" r="54433" b="19577"/>
          <a:stretch>
            <a:fillRect/>
          </a:stretch>
        </p:blipFill>
        <p:spPr bwMode="auto">
          <a:xfrm>
            <a:off x="762000" y="908050"/>
            <a:ext cx="6781800" cy="552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lstStyle/>
          <a:p>
            <a:r>
              <a:rPr lang="en-US" smtClean="0"/>
              <a:t>Binary Search: iterative solution</a:t>
            </a:r>
            <a:endParaRPr lang="tr-TR"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080" y="1219200"/>
            <a:ext cx="7743825" cy="481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idx="4294967295"/>
          </p:nvPr>
        </p:nvSpPr>
        <p:spPr/>
        <p:txBody>
          <a:bodyPr/>
          <a:lstStyle/>
          <a:p>
            <a:r>
              <a:rPr lang="en-US" dirty="0" smtClean="0"/>
              <a:t>Binary Search: analysis</a:t>
            </a:r>
          </a:p>
        </p:txBody>
      </p:sp>
      <p:sp>
        <p:nvSpPr>
          <p:cNvPr id="4" name="Slide Number Placeholder 3"/>
          <p:cNvSpPr txBox="1">
            <a:spLocks noGrp="1"/>
          </p:cNvSpPr>
          <p:nvPr/>
        </p:nvSpPr>
        <p:spPr bwMode="auto">
          <a:xfrm>
            <a:off x="6553200" y="6243638"/>
            <a:ext cx="2133600" cy="457200"/>
          </a:xfrm>
          <a:prstGeom prst="rect">
            <a:avLst/>
          </a:prstGeom>
          <a:noFill/>
          <a:ln>
            <a:miter lim="800000"/>
            <a:headEnd/>
            <a:tailEnd/>
          </a:ln>
        </p:spPr>
        <p:txBody>
          <a:bodyPr anchor="b"/>
          <a:lstStyle/>
          <a:p>
            <a:pPr algn="r">
              <a:defRPr/>
            </a:pPr>
            <a:fld id="{90A232A7-A055-44B6-A2E6-8D14E87654C9}" type="slidenum">
              <a:rPr lang="en-US" altLang="en-US" sz="1200">
                <a:latin typeface="+mj-lt"/>
              </a:rPr>
              <a:pPr algn="r">
                <a:defRPr/>
              </a:pPr>
              <a:t>54</a:t>
            </a:fld>
            <a:endParaRPr lang="en-US" altLang="en-US" sz="1200" dirty="0">
              <a:latin typeface="+mj-lt"/>
            </a:endParaRPr>
          </a:p>
        </p:txBody>
      </p:sp>
      <p:sp>
        <p:nvSpPr>
          <p:cNvPr id="51204" name="TextBox 4"/>
          <p:cNvSpPr txBox="1">
            <a:spLocks noChangeArrowheads="1"/>
          </p:cNvSpPr>
          <p:nvPr/>
        </p:nvSpPr>
        <p:spPr bwMode="auto">
          <a:xfrm>
            <a:off x="838200" y="2209800"/>
            <a:ext cx="67056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dirty="0"/>
          </a:p>
          <a:p>
            <a:pPr eaLnBrk="1" hangingPunct="1"/>
            <a:r>
              <a:rPr lang="en-CA" dirty="0"/>
              <a:t>                 0, n=0</a:t>
            </a:r>
          </a:p>
          <a:p>
            <a:pPr eaLnBrk="1" hangingPunct="1"/>
            <a:r>
              <a:rPr lang="en-CA" dirty="0" err="1"/>
              <a:t>c</a:t>
            </a:r>
            <a:r>
              <a:rPr lang="en-CA" baseline="-25000" dirty="0" err="1"/>
              <a:t>n</a:t>
            </a:r>
            <a:r>
              <a:rPr lang="en-CA" dirty="0"/>
              <a:t> = 	   </a:t>
            </a:r>
            <a:r>
              <a:rPr lang="en-CA" dirty="0" smtClean="0"/>
              <a:t>2, </a:t>
            </a:r>
            <a:r>
              <a:rPr lang="en-CA" dirty="0"/>
              <a:t>n=1</a:t>
            </a:r>
          </a:p>
          <a:p>
            <a:pPr eaLnBrk="1" hangingPunct="1"/>
            <a:r>
              <a:rPr lang="en-CA" dirty="0"/>
              <a:t>	   2 + </a:t>
            </a:r>
            <a:r>
              <a:rPr lang="en-CA" dirty="0" err="1"/>
              <a:t>c</a:t>
            </a:r>
            <a:r>
              <a:rPr lang="en-CA" baseline="-25000" dirty="0" err="1"/>
              <a:t>n</a:t>
            </a:r>
            <a:r>
              <a:rPr lang="en-CA" baseline="-25000" dirty="0"/>
              <a:t>/2</a:t>
            </a:r>
            <a:r>
              <a:rPr lang="en-CA" dirty="0"/>
              <a:t> , </a:t>
            </a:r>
            <a:r>
              <a:rPr lang="en-CA" dirty="0" smtClean="0"/>
              <a:t>n&gt;1             </a:t>
            </a:r>
            <a:endParaRPr lang="en-CA" dirty="0"/>
          </a:p>
          <a:p>
            <a:pPr eaLnBrk="1" hangingPunct="1"/>
            <a:endParaRPr lang="en-CA" dirty="0"/>
          </a:p>
          <a:p>
            <a:pPr eaLnBrk="1" hangingPunct="1"/>
            <a:r>
              <a:rPr lang="en-CA" dirty="0"/>
              <a:t>For both the recursive and the iterative solutions</a:t>
            </a:r>
          </a:p>
          <a:p>
            <a:pPr eaLnBrk="1" hangingPunct="1"/>
            <a:endParaRPr lang="en-CA" baseline="30000" dirty="0"/>
          </a:p>
          <a:p>
            <a:pPr eaLnBrk="1" hangingPunct="1"/>
            <a:endParaRPr lang="en-CA" dirty="0"/>
          </a:p>
          <a:p>
            <a:pPr eaLnBrk="1" hangingPunct="1"/>
            <a:endParaRPr lang="en-US" dirty="0"/>
          </a:p>
        </p:txBody>
      </p:sp>
      <p:sp>
        <p:nvSpPr>
          <p:cNvPr id="6" name="Left Brace 5"/>
          <p:cNvSpPr/>
          <p:nvPr/>
        </p:nvSpPr>
        <p:spPr>
          <a:xfrm>
            <a:off x="1447800" y="2514600"/>
            <a:ext cx="381000" cy="838200"/>
          </a:xfrm>
          <a:prstGeom prst="lef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51206" name="TextBox 6"/>
          <p:cNvSpPr txBox="1">
            <a:spLocks noChangeArrowheads="1"/>
          </p:cNvSpPr>
          <p:nvPr/>
        </p:nvSpPr>
        <p:spPr bwMode="auto">
          <a:xfrm>
            <a:off x="838200" y="1676400"/>
            <a:ext cx="2286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t>Worst case</a:t>
            </a:r>
          </a:p>
          <a:p>
            <a:pPr eaLnBrk="1" hangingPunct="1"/>
            <a:r>
              <a:rPr lang="en-CA"/>
              <a:t>Comparisons </a:t>
            </a:r>
            <a:endParaRPr lang="en-US"/>
          </a:p>
        </p:txBody>
      </p:sp>
      <p:sp>
        <p:nvSpPr>
          <p:cNvPr id="51207" name="TextBox 6"/>
          <p:cNvSpPr txBox="1">
            <a:spLocks noChangeArrowheads="1"/>
          </p:cNvSpPr>
          <p:nvPr/>
        </p:nvSpPr>
        <p:spPr bwMode="auto">
          <a:xfrm>
            <a:off x="838200" y="4418013"/>
            <a:ext cx="67818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dirty="0"/>
              <a:t>We will prove later that </a:t>
            </a:r>
            <a:r>
              <a:rPr lang="en-CA" dirty="0" err="1"/>
              <a:t>c</a:t>
            </a:r>
            <a:r>
              <a:rPr lang="en-CA" baseline="-25000" dirty="0" err="1"/>
              <a:t>n</a:t>
            </a:r>
            <a:r>
              <a:rPr lang="en-CA" dirty="0"/>
              <a:t> = </a:t>
            </a:r>
            <a:r>
              <a:rPr lang="el-GR" dirty="0"/>
              <a:t>Θ</a:t>
            </a:r>
            <a:r>
              <a:rPr lang="en-CA" dirty="0"/>
              <a:t>(</a:t>
            </a:r>
            <a:r>
              <a:rPr lang="en-CA" dirty="0" err="1"/>
              <a:t>logn</a:t>
            </a:r>
            <a:r>
              <a:rPr lang="en-CA" dirty="0"/>
              <a:t>).</a:t>
            </a:r>
          </a:p>
          <a:p>
            <a:pPr eaLnBrk="1" hangingPunct="1"/>
            <a:r>
              <a:rPr lang="en-CA" dirty="0"/>
              <a:t>Clearly, binary search is more efficient than sequential search which is </a:t>
            </a:r>
            <a:r>
              <a:rPr lang="el-GR" dirty="0"/>
              <a:t>Θ</a:t>
            </a:r>
            <a:r>
              <a:rPr lang="en-CA" dirty="0"/>
              <a:t>(n).</a:t>
            </a:r>
            <a:endParaRPr lang="en-US" dirty="0"/>
          </a:p>
        </p:txBody>
      </p:sp>
      <p:sp>
        <p:nvSpPr>
          <p:cNvPr id="2" name="Rectangle 1"/>
          <p:cNvSpPr/>
          <p:nvPr/>
        </p:nvSpPr>
        <p:spPr>
          <a:xfrm>
            <a:off x="3810000" y="1812409"/>
            <a:ext cx="4343400" cy="369332"/>
          </a:xfrm>
          <a:prstGeom prst="rect">
            <a:avLst/>
          </a:prstGeom>
        </p:spPr>
        <p:txBody>
          <a:bodyPr wrap="square">
            <a:spAutoFit/>
          </a:bodyPr>
          <a:lstStyle/>
          <a:p>
            <a:pPr lvl="0"/>
            <a:r>
              <a:rPr lang="en-CA" b="1" dirty="0">
                <a:solidFill>
                  <a:srgbClr val="00B050"/>
                </a:solidFill>
              </a:rPr>
              <a:t>more precisely, </a:t>
            </a:r>
            <a:r>
              <a:rPr lang="en-CA" b="1" dirty="0" smtClean="0">
                <a:solidFill>
                  <a:srgbClr val="00B050"/>
                </a:solidFill>
              </a:rPr>
              <a:t> </a:t>
            </a:r>
            <a:r>
              <a:rPr lang="en-CA" b="1" dirty="0" smtClean="0">
                <a:solidFill>
                  <a:srgbClr val="00B050"/>
                </a:solidFill>
                <a:sym typeface="Symbol" pitchFamily="18" charset="2"/>
              </a:rPr>
              <a:t></a:t>
            </a:r>
            <a:r>
              <a:rPr lang="en-CA" b="1" dirty="0">
                <a:solidFill>
                  <a:srgbClr val="00B050"/>
                </a:solidFill>
              </a:rPr>
              <a:t>(n-1)/2</a:t>
            </a:r>
            <a:r>
              <a:rPr lang="en-CA" b="1" dirty="0" smtClean="0">
                <a:solidFill>
                  <a:srgbClr val="00B050"/>
                </a:solidFill>
                <a:sym typeface="Symbol" pitchFamily="18" charset="2"/>
              </a:rPr>
              <a:t>  =  n/2</a:t>
            </a:r>
            <a:r>
              <a:rPr lang="en-CA" b="1" dirty="0">
                <a:solidFill>
                  <a:srgbClr val="00B050"/>
                </a:solidFill>
                <a:sym typeface="Symbol" pitchFamily="18" charset="2"/>
              </a:rPr>
              <a:t></a:t>
            </a:r>
            <a:endParaRPr lang="en-CA" b="1" dirty="0">
              <a:solidFill>
                <a:srgbClr val="00B050"/>
              </a:solidFill>
            </a:endParaRPr>
          </a:p>
        </p:txBody>
      </p:sp>
      <p:sp>
        <p:nvSpPr>
          <p:cNvPr id="5" name="Rectangle 4"/>
          <p:cNvSpPr/>
          <p:nvPr/>
        </p:nvSpPr>
        <p:spPr>
          <a:xfrm>
            <a:off x="4721180" y="2209800"/>
            <a:ext cx="3584620" cy="1200329"/>
          </a:xfrm>
          <a:prstGeom prst="rect">
            <a:avLst/>
          </a:prstGeom>
        </p:spPr>
        <p:txBody>
          <a:bodyPr wrap="square">
            <a:spAutoFit/>
          </a:bodyPr>
          <a:lstStyle/>
          <a:p>
            <a:pPr eaLnBrk="1" hangingPunct="1"/>
            <a:endParaRPr lang="en-CA" dirty="0"/>
          </a:p>
          <a:p>
            <a:pPr eaLnBrk="1" hangingPunct="1"/>
            <a:r>
              <a:rPr lang="en-CA" dirty="0"/>
              <a:t>                 0, n=0</a:t>
            </a:r>
          </a:p>
          <a:p>
            <a:pPr eaLnBrk="1" hangingPunct="1"/>
            <a:r>
              <a:rPr lang="en-CA" dirty="0" err="1"/>
              <a:t>c</a:t>
            </a:r>
            <a:r>
              <a:rPr lang="en-CA" baseline="-25000" dirty="0" err="1"/>
              <a:t>n</a:t>
            </a:r>
            <a:r>
              <a:rPr lang="en-CA" dirty="0"/>
              <a:t> = 	   2, n=1</a:t>
            </a:r>
          </a:p>
          <a:p>
            <a:pPr eaLnBrk="1" hangingPunct="1"/>
            <a:r>
              <a:rPr lang="en-CA" dirty="0"/>
              <a:t>	   2 + </a:t>
            </a:r>
            <a:r>
              <a:rPr lang="en-CA" dirty="0" err="1" smtClean="0"/>
              <a:t>c</a:t>
            </a:r>
            <a:r>
              <a:rPr lang="en-CA" baseline="-25000" dirty="0" err="1" smtClean="0">
                <a:sym typeface="Symbol"/>
              </a:rPr>
              <a:t></a:t>
            </a:r>
            <a:r>
              <a:rPr lang="en-CA" baseline="-25000" dirty="0" err="1" smtClean="0"/>
              <a:t>n</a:t>
            </a:r>
            <a:r>
              <a:rPr lang="en-CA" baseline="-25000" dirty="0" smtClean="0"/>
              <a:t>/2</a:t>
            </a:r>
            <a:r>
              <a:rPr lang="en-CA" baseline="-25000" dirty="0" smtClean="0">
                <a:sym typeface="Symbol"/>
              </a:rPr>
              <a:t></a:t>
            </a:r>
            <a:r>
              <a:rPr lang="en-CA" dirty="0" smtClean="0"/>
              <a:t> </a:t>
            </a:r>
            <a:r>
              <a:rPr lang="en-CA" dirty="0"/>
              <a:t>, </a:t>
            </a:r>
            <a:r>
              <a:rPr lang="en-CA" dirty="0" smtClean="0"/>
              <a:t>n&gt;1             </a:t>
            </a:r>
            <a:endParaRPr lang="en-CA" dirty="0"/>
          </a:p>
        </p:txBody>
      </p:sp>
      <p:sp>
        <p:nvSpPr>
          <p:cNvPr id="11" name="Left Brace 10"/>
          <p:cNvSpPr/>
          <p:nvPr/>
        </p:nvSpPr>
        <p:spPr>
          <a:xfrm>
            <a:off x="5410200" y="2514600"/>
            <a:ext cx="381000" cy="838200"/>
          </a:xfrm>
          <a:prstGeom prst="lef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Fibonacci Numbers</a:t>
            </a:r>
            <a:endParaRPr lang="tr-TR" smtClean="0"/>
          </a:p>
        </p:txBody>
      </p:sp>
      <p:pic>
        <p:nvPicPr>
          <p:cNvPr id="81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334000"/>
            <a:ext cx="8153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14400"/>
            <a:ext cx="8153400" cy="440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4" descr="Empty.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6600" y="5867400"/>
            <a:ext cx="18288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Fibonacci Numbers</a:t>
            </a:r>
            <a:endParaRPr lang="tr-TR" smtClean="0"/>
          </a:p>
        </p:txBody>
      </p:sp>
      <p:sp>
        <p:nvSpPr>
          <p:cNvPr id="9219" name="Rectangle 3"/>
          <p:cNvSpPr>
            <a:spLocks noGrp="1" noChangeArrowheads="1"/>
          </p:cNvSpPr>
          <p:nvPr>
            <p:ph type="body" idx="1"/>
          </p:nvPr>
        </p:nvSpPr>
        <p:spPr/>
        <p:txBody>
          <a:bodyPr/>
          <a:lstStyle/>
          <a:p>
            <a:endParaRPr lang="tr-TR" smtClean="0"/>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610600"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4" descr="Empty.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95338"/>
            <a:ext cx="914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CA" smtClean="0"/>
              <a:t>Example: Fibonacci numbers 2</a:t>
            </a:r>
            <a:endParaRPr lang="en-US" smtClean="0"/>
          </a:p>
        </p:txBody>
      </p:sp>
      <p:sp>
        <p:nvSpPr>
          <p:cNvPr id="4" name="Slide Number Placeholder 3"/>
          <p:cNvSpPr>
            <a:spLocks noGrp="1"/>
          </p:cNvSpPr>
          <p:nvPr>
            <p:ph type="sldNum" sz="quarter" idx="11"/>
          </p:nvPr>
        </p:nvSpPr>
        <p:spPr/>
        <p:txBody>
          <a:bodyPr/>
          <a:lstStyle/>
          <a:p>
            <a:pPr>
              <a:defRPr/>
            </a:pPr>
            <a:fld id="{60A2C9B4-72C3-4F03-93F7-BADFA1A67F11}" type="slidenum">
              <a:rPr lang="en-US" altLang="en-US" smtClean="0"/>
              <a:pPr>
                <a:defRPr/>
              </a:pPr>
              <a:t>8</a:t>
            </a:fld>
            <a:endParaRPr lang="en-US" altLang="en-US" dirty="0"/>
          </a:p>
        </p:txBody>
      </p:sp>
      <p:pic>
        <p:nvPicPr>
          <p:cNvPr id="1024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1524000"/>
            <a:ext cx="8620125" cy="1676400"/>
          </a:xfrm>
          <a:noFill/>
        </p:spPr>
      </p:pic>
      <p:sp>
        <p:nvSpPr>
          <p:cNvPr id="10245" name="TextBox 5"/>
          <p:cNvSpPr txBox="1">
            <a:spLocks noChangeArrowheads="1"/>
          </p:cNvSpPr>
          <p:nvPr/>
        </p:nvSpPr>
        <p:spPr bwMode="auto">
          <a:xfrm>
            <a:off x="1143000" y="2297113"/>
            <a:ext cx="2057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solidFill>
                  <a:schemeClr val="accent1"/>
                </a:solidFill>
              </a:rPr>
              <a:t>Explicit formula</a:t>
            </a:r>
            <a:endParaRPr lang="en-US">
              <a:solidFill>
                <a:schemeClr val="accent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a:stretch/>
        </p:blipFill>
        <p:spPr bwMode="auto">
          <a:xfrm>
            <a:off x="2283238" y="5629275"/>
            <a:ext cx="74850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Title 1"/>
          <p:cNvSpPr>
            <a:spLocks noGrp="1"/>
          </p:cNvSpPr>
          <p:nvPr>
            <p:ph type="title"/>
          </p:nvPr>
        </p:nvSpPr>
        <p:spPr/>
        <p:txBody>
          <a:bodyPr/>
          <a:lstStyle/>
          <a:p>
            <a:r>
              <a:rPr lang="en-CA" smtClean="0"/>
              <a:t>Example: Fibonacci numbers 2</a:t>
            </a:r>
            <a:endParaRPr lang="en-US" smtClean="0"/>
          </a:p>
        </p:txBody>
      </p:sp>
      <p:sp>
        <p:nvSpPr>
          <p:cNvPr id="4" name="Slide Number Placeholder 3"/>
          <p:cNvSpPr>
            <a:spLocks noGrp="1"/>
          </p:cNvSpPr>
          <p:nvPr>
            <p:ph type="sldNum" sz="quarter" idx="11"/>
          </p:nvPr>
        </p:nvSpPr>
        <p:spPr/>
        <p:txBody>
          <a:bodyPr/>
          <a:lstStyle/>
          <a:p>
            <a:pPr>
              <a:defRPr/>
            </a:pPr>
            <a:fld id="{F387E2B8-578E-4071-9B3D-E5709875B1C8}" type="slidenum">
              <a:rPr lang="en-US" altLang="en-US" smtClean="0"/>
              <a:pPr>
                <a:defRPr/>
              </a:pPr>
              <a:t>9</a:t>
            </a:fld>
            <a:endParaRPr lang="en-US" altLang="en-US" dirty="0"/>
          </a:p>
        </p:txBody>
      </p:sp>
      <p:pic>
        <p:nvPicPr>
          <p:cNvPr id="1126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8600" y="1524000"/>
            <a:ext cx="8620125" cy="1676400"/>
          </a:xfrm>
          <a:noFill/>
        </p:spPr>
      </p:pic>
      <p:sp>
        <p:nvSpPr>
          <p:cNvPr id="11269" name="TextBox 5"/>
          <p:cNvSpPr txBox="1">
            <a:spLocks noChangeArrowheads="1"/>
          </p:cNvSpPr>
          <p:nvPr/>
        </p:nvSpPr>
        <p:spPr bwMode="auto">
          <a:xfrm>
            <a:off x="1143000" y="2297113"/>
            <a:ext cx="2057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a:solidFill>
                  <a:schemeClr val="accent1"/>
                </a:solidFill>
              </a:rPr>
              <a:t>Explicit formula</a:t>
            </a:r>
            <a:endParaRPr lang="en-US">
              <a:solidFill>
                <a:schemeClr val="accent1"/>
              </a:solidFill>
            </a:endParaRPr>
          </a:p>
        </p:txBody>
      </p:sp>
      <p:sp>
        <p:nvSpPr>
          <p:cNvPr id="11270" name="TextBox 5"/>
          <p:cNvSpPr txBox="1">
            <a:spLocks noChangeArrowheads="1"/>
          </p:cNvSpPr>
          <p:nvPr/>
        </p:nvSpPr>
        <p:spPr bwMode="auto">
          <a:xfrm>
            <a:off x="762000" y="3581400"/>
            <a:ext cx="762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dirty="0"/>
              <a:t>Note that                     is called Phi. Then                         and therefore  </a:t>
            </a:r>
            <a:endParaRPr lang="en-US" dirty="0"/>
          </a:p>
        </p:txBody>
      </p:sp>
      <p:pic>
        <p:nvPicPr>
          <p:cNvPr id="1127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352800"/>
            <a:ext cx="12954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3429000"/>
            <a:ext cx="149701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105275"/>
            <a:ext cx="22193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4" name="TextBox 9"/>
          <p:cNvSpPr txBox="1">
            <a:spLocks noChangeArrowheads="1"/>
          </p:cNvSpPr>
          <p:nvPr/>
        </p:nvSpPr>
        <p:spPr bwMode="auto">
          <a:xfrm>
            <a:off x="762000" y="4953000"/>
            <a:ext cx="6172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CA" dirty="0"/>
              <a:t>Phi </a:t>
            </a:r>
            <a:r>
              <a:rPr lang="en-CA" dirty="0">
                <a:sym typeface="Symbol" pitchFamily="18" charset="2"/>
              </a:rPr>
              <a:t> 1.618  5/3</a:t>
            </a:r>
          </a:p>
          <a:p>
            <a:pPr eaLnBrk="1" hangingPunct="1"/>
            <a:r>
              <a:rPr lang="en-CA" dirty="0">
                <a:sym typeface="Symbol" pitchFamily="18" charset="2"/>
              </a:rPr>
              <a:t>Phi is also called “The golden ratio”. </a:t>
            </a:r>
            <a:endParaRPr lang="en-CA" dirty="0" smtClean="0">
              <a:sym typeface="Symbol" pitchFamily="18" charset="2"/>
            </a:endParaRPr>
          </a:p>
          <a:p>
            <a:pPr eaLnBrk="1" hangingPunct="1"/>
            <a:endParaRPr lang="en-CA" dirty="0">
              <a:sym typeface="Symbol" pitchFamily="18" charset="2"/>
            </a:endParaRPr>
          </a:p>
          <a:p>
            <a:pPr eaLnBrk="1" hangingPunct="1"/>
            <a:r>
              <a:rPr lang="en-CA" dirty="0">
                <a:sym typeface="Symbol" pitchFamily="18" charset="2"/>
              </a:rPr>
              <a:t>Also, </a:t>
            </a:r>
            <a:r>
              <a:rPr lang="en-US" dirty="0" smtClean="0">
                <a:cs typeface="Arial" charset="0"/>
                <a:sym typeface="Symbol" pitchFamily="18" charset="2"/>
              </a:rPr>
              <a:t>- </a:t>
            </a:r>
            <a:r>
              <a:rPr lang="en-US" dirty="0">
                <a:cs typeface="Arial" charset="0"/>
                <a:sym typeface="Symbol" pitchFamily="18" charset="2"/>
              </a:rPr>
              <a:t>1/</a:t>
            </a:r>
            <a:r>
              <a:rPr lang="en-CA" dirty="0"/>
              <a:t> </a:t>
            </a:r>
            <a:r>
              <a:rPr lang="el-GR" dirty="0" smtClean="0">
                <a:sym typeface="Symbol" pitchFamily="18" charset="2"/>
              </a:rPr>
              <a:t>φ</a:t>
            </a:r>
            <a:r>
              <a:rPr lang="en-US" dirty="0" smtClean="0">
                <a:sym typeface="Symbol" pitchFamily="18" charset="2"/>
              </a:rPr>
              <a:t> =            , </a:t>
            </a:r>
            <a:r>
              <a:rPr lang="en-US" dirty="0">
                <a:sym typeface="Symbol" pitchFamily="18" charset="2"/>
              </a:rPr>
              <a:t>and therefore      </a:t>
            </a:r>
          </a:p>
        </p:txBody>
      </p:sp>
      <p:pic>
        <p:nvPicPr>
          <p:cNvPr id="11275" name="Picture 12"/>
          <p:cNvPicPr>
            <a:picLocks noChangeAspect="1" noChangeArrowheads="1"/>
          </p:cNvPicPr>
          <p:nvPr/>
        </p:nvPicPr>
        <p:blipFill>
          <a:blip r:embed="rId6">
            <a:extLst>
              <a:ext uri="{28A0092B-C50C-407E-A947-70E740481C1C}">
                <a14:useLocalDpi xmlns:a14="http://schemas.microsoft.com/office/drawing/2010/main" val="0"/>
              </a:ext>
            </a:extLst>
          </a:blip>
          <a:srcRect l="25040" t="33846" r="47993" b="51540"/>
          <a:stretch>
            <a:fillRect/>
          </a:stretch>
        </p:blipFill>
        <p:spPr bwMode="auto">
          <a:xfrm>
            <a:off x="4596606" y="5480731"/>
            <a:ext cx="23622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Arrow Connector 2"/>
          <p:cNvCxnSpPr/>
          <p:nvPr/>
        </p:nvCxnSpPr>
        <p:spPr>
          <a:xfrm flipH="1">
            <a:off x="6781800" y="2057400"/>
            <a:ext cx="1143000" cy="4246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781800" y="3994944"/>
            <a:ext cx="1143000" cy="4246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781800" y="4985544"/>
            <a:ext cx="1143000" cy="4246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5131</TotalTime>
  <Words>1087</Words>
  <Application>Microsoft Office PowerPoint</Application>
  <PresentationFormat>On-screen Show (4:3)</PresentationFormat>
  <Paragraphs>346</Paragraphs>
  <Slides>54</Slides>
  <Notes>1</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Edge</vt:lpstr>
      <vt:lpstr>Lecture 6c   Sequences and Recurrence Relations </vt:lpstr>
      <vt:lpstr>Sequence</vt:lpstr>
      <vt:lpstr>Sequence</vt:lpstr>
      <vt:lpstr>Example</vt:lpstr>
      <vt:lpstr>Example: Fibonacci numbers</vt:lpstr>
      <vt:lpstr>Fibonacci Numbers</vt:lpstr>
      <vt:lpstr>Fibonacci Numbers</vt:lpstr>
      <vt:lpstr>Example: Fibonacci numbers 2</vt:lpstr>
      <vt:lpstr>Example: Fibonacci numbers 2</vt:lpstr>
      <vt:lpstr>Defining a Sequence</vt:lpstr>
      <vt:lpstr>Defining a Sequence</vt:lpstr>
      <vt:lpstr>Defining a Sequence</vt:lpstr>
      <vt:lpstr>Defining a Sequence</vt:lpstr>
      <vt:lpstr>Recurrence Relation</vt:lpstr>
      <vt:lpstr>Solving a Recurrence Relation</vt:lpstr>
      <vt:lpstr>Algorithm Efficiency and Recurrence Relations</vt:lpstr>
      <vt:lpstr>Fibonacci Numbers Program 1 – using direct formula</vt:lpstr>
      <vt:lpstr>PowerPoint Presentation</vt:lpstr>
      <vt:lpstr>Fibonacci Numbers Program 1 – using direct formula</vt:lpstr>
      <vt:lpstr>Fibonacci Numbers Program 2 – iterative solution</vt:lpstr>
      <vt:lpstr>Fibonacci Numbers Program 2 – iterative solution</vt:lpstr>
      <vt:lpstr>PowerPoint Presentation</vt:lpstr>
      <vt:lpstr>Fibonacci Numbers Program 2 – iterative solution</vt:lpstr>
      <vt:lpstr>Fibonacci Numbers Program 3 – recursive solution</vt:lpstr>
      <vt:lpstr>Fibonacci Numbers Program 3 – recursive solution</vt:lpstr>
      <vt:lpstr>Fibonacci Numbers Program 3 – recursive solution</vt:lpstr>
      <vt:lpstr>Fibonacci Numbers Program 3 – recursive solution</vt:lpstr>
      <vt:lpstr>Fibonacci Numbers Program 3 – recursive solution</vt:lpstr>
      <vt:lpstr>Fibonacci Numbers </vt:lpstr>
      <vt:lpstr>Example 2: Factorial</vt:lpstr>
      <vt:lpstr>Example: Program 1 (iterative) to calculate Factorial</vt:lpstr>
      <vt:lpstr>Example: Program 1 (iterative) to calculate Factorial</vt:lpstr>
      <vt:lpstr>Example: Program 2 (recursive) to calculate Factorial</vt:lpstr>
      <vt:lpstr>Example: Program 2 (recursive) to calculate Factorial</vt:lpstr>
      <vt:lpstr>Example: Program 2 (recursive) to calculate Factorial</vt:lpstr>
      <vt:lpstr>Example 3: Towers of Hanoi</vt:lpstr>
      <vt:lpstr>Example: Towers of Hanoi</vt:lpstr>
      <vt:lpstr>PowerPoint Presentation</vt:lpstr>
      <vt:lpstr>Example: Towers of Hanoi</vt:lpstr>
      <vt:lpstr>Example: Towers of Hanoi</vt:lpstr>
      <vt:lpstr>Example: Towers of Hanoi</vt:lpstr>
      <vt:lpstr>Example: Towers of Hanoi</vt:lpstr>
      <vt:lpstr>Example: Towers of Hanoi</vt:lpstr>
      <vt:lpstr>Plan for Analysis of Recursive Algorithms</vt:lpstr>
      <vt:lpstr>While loops are sometimes analyzed by recurrence relations</vt:lpstr>
      <vt:lpstr>Russian multiplication</vt:lpstr>
      <vt:lpstr>Recall: Russian multiplication</vt:lpstr>
      <vt:lpstr>Russian multiplication</vt:lpstr>
      <vt:lpstr>Russian multiplication</vt:lpstr>
      <vt:lpstr>While loops are sometimes analyzed by recurrence relations</vt:lpstr>
      <vt:lpstr>Binary Search</vt:lpstr>
      <vt:lpstr>Binary Search: recursive solution </vt:lpstr>
      <vt:lpstr>Binary Search: iterative solution</vt:lpstr>
      <vt:lpstr>Binary Search: analysis</vt:lpstr>
    </vt:vector>
  </TitlesOfParts>
  <Company>Unknown Organization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Parul Chaturvedi</dc:creator>
  <cp:lastModifiedBy>Kostadin Kratchanov</cp:lastModifiedBy>
  <cp:revision>232</cp:revision>
  <cp:lastPrinted>2012-10-30T14:59:31Z</cp:lastPrinted>
  <dcterms:created xsi:type="dcterms:W3CDTF">2004-05-04T15:13:55Z</dcterms:created>
  <dcterms:modified xsi:type="dcterms:W3CDTF">2013-03-29T10:33:50Z</dcterms:modified>
</cp:coreProperties>
</file>