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1"/>
  </p:notesMasterIdLst>
  <p:handoutMasterIdLst>
    <p:handoutMasterId r:id="rId22"/>
  </p:handoutMasterIdLst>
  <p:sldIdLst>
    <p:sldId id="462" r:id="rId2"/>
    <p:sldId id="489" r:id="rId3"/>
    <p:sldId id="468" r:id="rId4"/>
    <p:sldId id="469" r:id="rId5"/>
    <p:sldId id="502" r:id="rId6"/>
    <p:sldId id="471" r:id="rId7"/>
    <p:sldId id="472" r:id="rId8"/>
    <p:sldId id="503" r:id="rId9"/>
    <p:sldId id="474" r:id="rId10"/>
    <p:sldId id="475" r:id="rId11"/>
    <p:sldId id="504" r:id="rId12"/>
    <p:sldId id="477" r:id="rId13"/>
    <p:sldId id="478" r:id="rId14"/>
    <p:sldId id="495" r:id="rId15"/>
    <p:sldId id="490" r:id="rId16"/>
    <p:sldId id="491" r:id="rId17"/>
    <p:sldId id="492" r:id="rId18"/>
    <p:sldId id="493" r:id="rId19"/>
    <p:sldId id="501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087CC0-E00E-4345-89F6-5CD38A989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56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053B9BCA-B59B-4CE2-9476-6AA45C6B6D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14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41185-650A-45EB-8C94-32F88ABFA9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96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E14B5-5AC5-4FF2-915A-5EDEC03D92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290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53FE-0C43-4ECE-B750-64AC673AEDE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997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0D227-838A-4EC6-88A9-F2E937D97E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38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D2271-2737-404F-9AA9-EEFDDE75CE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55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DBE0F-6A87-4CCB-A285-14D492BDE8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772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61601-1418-443D-B4B4-F6DBE41080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06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8D18D-0FD8-4597-9615-130D257CBA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439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C796B-B66C-4284-B0D8-67578F57DA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22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F7877-F7A5-4418-BDA4-EB90987B72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4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C9A9B501-109E-4207-BCAE-1C20A37180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1714500"/>
            <a:ext cx="8001000" cy="1358900"/>
          </a:xfrm>
        </p:spPr>
        <p:txBody>
          <a:bodyPr/>
          <a:lstStyle/>
          <a:p>
            <a:pPr algn="ctr" eaLnBrk="1" hangingPunct="1"/>
            <a:r>
              <a:rPr lang="en-US" sz="5000" dirty="0" smtClean="0"/>
              <a:t>Lecture 7a</a:t>
            </a:r>
            <a:br>
              <a:rPr lang="en-US" sz="5000" dirty="0" smtClean="0"/>
            </a:br>
            <a:r>
              <a:rPr lang="en-US" sz="5000" dirty="0" smtClean="0"/>
              <a:t>Solving Recurrence Relations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Recall: Program 1 (recursive) to calculate Factorial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28A8235-C322-4839-A0CD-AB270ED3B3E8}" type="slidenum">
              <a:rPr lang="en-US" altLang="en-US" sz="1200">
                <a:latin typeface="+mj-lt"/>
              </a:rPr>
              <a:pPr algn="r">
                <a:defRPr/>
              </a:pPr>
              <a:t>10</a:t>
            </a:fld>
            <a:endParaRPr lang="en-US" altLang="en-US" sz="1200" dirty="0">
              <a:latin typeface="+mj-lt"/>
            </a:endParaRP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1066800" y="1752600"/>
            <a:ext cx="685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/>
          </a:p>
          <a:p>
            <a:pPr eaLnBrk="1" hangingPunct="1"/>
            <a:r>
              <a:rPr lang="en-CA"/>
              <a:t>                0, n=0</a:t>
            </a:r>
          </a:p>
          <a:p>
            <a:pPr eaLnBrk="1" hangingPunct="1"/>
            <a:r>
              <a:rPr lang="en-CA"/>
              <a:t>m</a:t>
            </a:r>
            <a:r>
              <a:rPr lang="en-CA" baseline="-25000"/>
              <a:t>n</a:t>
            </a:r>
            <a:r>
              <a:rPr lang="en-CA"/>
              <a:t> = 					</a:t>
            </a:r>
            <a:r>
              <a:rPr lang="en-CA">
                <a:solidFill>
                  <a:srgbClr val="FF0000"/>
                </a:solidFill>
              </a:rPr>
              <a:t>multiplications</a:t>
            </a:r>
            <a:r>
              <a:rPr lang="en-CA"/>
              <a:t>	</a:t>
            </a:r>
          </a:p>
          <a:p>
            <a:pPr eaLnBrk="1" hangingPunct="1"/>
            <a:r>
              <a:rPr lang="en-CA"/>
              <a:t>                m</a:t>
            </a:r>
            <a:r>
              <a:rPr lang="en-CA" baseline="-25000"/>
              <a:t>n-1</a:t>
            </a:r>
            <a:r>
              <a:rPr lang="en-CA"/>
              <a:t> + 1, n&gt;0</a:t>
            </a:r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752600" y="2057400"/>
            <a:ext cx="381000" cy="83820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124200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m</a:t>
                      </a:r>
                      <a:r>
                        <a:rPr lang="en-CA" sz="1800" baseline="-25000" dirty="0" err="1" smtClean="0"/>
                        <a:t>n</a:t>
                      </a:r>
                      <a:endParaRPr lang="en-US" sz="1800" baseline="-250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1293" name="TextBox 6"/>
          <p:cNvSpPr txBox="1">
            <a:spLocks noChangeArrowheads="1"/>
          </p:cNvSpPr>
          <p:nvPr/>
        </p:nvSpPr>
        <p:spPr bwMode="auto">
          <a:xfrm>
            <a:off x="1524000" y="419100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Guess formula: … </a:t>
            </a:r>
            <a:r>
              <a:rPr lang="en-CA" b="1">
                <a:solidFill>
                  <a:srgbClr val="FF0000"/>
                </a:solidFill>
              </a:rPr>
              <a:t>m</a:t>
            </a:r>
            <a:r>
              <a:rPr lang="en-CA" b="1" baseline="-25000">
                <a:solidFill>
                  <a:srgbClr val="FF0000"/>
                </a:solidFill>
              </a:rPr>
              <a:t>n</a:t>
            </a:r>
            <a:r>
              <a:rPr lang="en-CA" b="1">
                <a:solidFill>
                  <a:srgbClr val="FF0000"/>
                </a:solidFill>
              </a:rPr>
              <a:t> = n, </a:t>
            </a:r>
            <a:r>
              <a:rPr lang="en-CA" b="1">
                <a:solidFill>
                  <a:srgbClr val="FF0000"/>
                </a:solidFill>
                <a:sym typeface="Symbol" pitchFamily="18" charset="2"/>
              </a:rPr>
              <a:t>n0</a:t>
            </a:r>
            <a:r>
              <a:rPr lang="en-CA"/>
              <a:t>   </a:t>
            </a:r>
          </a:p>
          <a:p>
            <a:pPr eaLnBrk="1" hangingPunct="1"/>
            <a:r>
              <a:rPr lang="en-CA"/>
              <a:t>Prove formula: 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Recall: Example: Program 2 (recursive) to calculate Factorial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E21791-3B27-4400-886D-311FD469C43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1066800" y="4029075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dirty="0"/>
          </a:p>
          <a:p>
            <a:pPr eaLnBrk="1" hangingPunct="1"/>
            <a:r>
              <a:rPr lang="en-CA" dirty="0"/>
              <a:t>                1, n=0</a:t>
            </a:r>
          </a:p>
          <a:p>
            <a:pPr eaLnBrk="1" hangingPunct="1"/>
            <a:r>
              <a:rPr lang="en-CA" dirty="0" err="1"/>
              <a:t>t</a:t>
            </a:r>
            <a:r>
              <a:rPr lang="en-CA" baseline="-25000" dirty="0" err="1"/>
              <a:t>n</a:t>
            </a:r>
            <a:r>
              <a:rPr lang="en-CA" dirty="0"/>
              <a:t> = 				</a:t>
            </a:r>
            <a:r>
              <a:rPr lang="en-CA" dirty="0" smtClean="0">
                <a:solidFill>
                  <a:srgbClr val="FF0000"/>
                </a:solidFill>
              </a:rPr>
              <a:t>multiplications + subtractions</a:t>
            </a:r>
            <a:r>
              <a:rPr lang="en-CA" dirty="0"/>
              <a:t>	</a:t>
            </a:r>
          </a:p>
          <a:p>
            <a:pPr eaLnBrk="1" hangingPunct="1"/>
            <a:r>
              <a:rPr lang="en-CA" dirty="0"/>
              <a:t>                t</a:t>
            </a:r>
            <a:r>
              <a:rPr lang="en-CA" baseline="-25000" dirty="0"/>
              <a:t>n-1</a:t>
            </a:r>
            <a:r>
              <a:rPr lang="en-CA" dirty="0"/>
              <a:t> + 2, n&gt;0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752600" y="4343400"/>
            <a:ext cx="381000" cy="83820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1752600"/>
            <a:ext cx="4038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def</a:t>
            </a:r>
            <a:r>
              <a:rPr lang="en-CA" sz="2400" dirty="0"/>
              <a:t> </a:t>
            </a:r>
            <a:r>
              <a:rPr lang="en-CA" sz="2400" dirty="0" err="1"/>
              <a:t>facRec</a:t>
            </a:r>
            <a:r>
              <a:rPr lang="en-CA" sz="2400" dirty="0"/>
              <a:t>(n):</a:t>
            </a:r>
            <a:endParaRPr lang="en-US" sz="2400" dirty="0"/>
          </a:p>
          <a:p>
            <a:r>
              <a:rPr lang="en-CA" sz="2400" dirty="0"/>
              <a:t>    if n ==0:</a:t>
            </a:r>
            <a:endParaRPr lang="en-US" sz="2400" dirty="0"/>
          </a:p>
          <a:p>
            <a:r>
              <a:rPr lang="en-CA" sz="2400" dirty="0"/>
              <a:t>        return 1</a:t>
            </a:r>
            <a:endParaRPr lang="en-US" sz="2400" dirty="0"/>
          </a:p>
          <a:p>
            <a:r>
              <a:rPr lang="en-CA" sz="2400" dirty="0"/>
              <a:t>    else:</a:t>
            </a:r>
            <a:endParaRPr lang="en-US" sz="2400" dirty="0"/>
          </a:p>
          <a:p>
            <a:r>
              <a:rPr lang="en-CA" sz="2400" dirty="0"/>
              <a:t>        return </a:t>
            </a:r>
            <a:r>
              <a:rPr lang="en-CA" sz="2400" dirty="0" err="1"/>
              <a:t>facRec</a:t>
            </a:r>
            <a:r>
              <a:rPr lang="en-CA" sz="2400" dirty="0"/>
              <a:t>(n-1) *n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Recall: Program 1 (recursive) to calculate Factorial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EFEBD86-A72C-4A63-8E30-B98B4F208970}" type="slidenum">
              <a:rPr lang="en-US" altLang="en-US" sz="1200">
                <a:latin typeface="+mj-lt"/>
              </a:rPr>
              <a:pPr algn="r">
                <a:defRPr/>
              </a:pPr>
              <a:t>12</a:t>
            </a:fld>
            <a:endParaRPr lang="en-US" altLang="en-US" sz="1200" dirty="0">
              <a:latin typeface="+mj-lt"/>
            </a:endParaRP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1066800" y="1752600"/>
            <a:ext cx="685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dirty="0"/>
          </a:p>
          <a:p>
            <a:pPr eaLnBrk="1" hangingPunct="1"/>
            <a:r>
              <a:rPr lang="en-CA" dirty="0"/>
              <a:t>                1, n=0</a:t>
            </a:r>
          </a:p>
          <a:p>
            <a:pPr eaLnBrk="1" hangingPunct="1"/>
            <a:r>
              <a:rPr lang="en-CA" dirty="0" err="1"/>
              <a:t>t</a:t>
            </a:r>
            <a:r>
              <a:rPr lang="en-CA" baseline="-25000" dirty="0" err="1"/>
              <a:t>n</a:t>
            </a:r>
            <a:r>
              <a:rPr lang="en-CA" dirty="0"/>
              <a:t> = 			 </a:t>
            </a:r>
            <a:r>
              <a:rPr lang="en-CA" dirty="0" smtClean="0"/>
              <a:t>    </a:t>
            </a:r>
            <a:r>
              <a:rPr lang="en-CA" dirty="0" smtClean="0">
                <a:solidFill>
                  <a:srgbClr val="FF0000"/>
                </a:solidFill>
              </a:rPr>
              <a:t>multiplications </a:t>
            </a:r>
            <a:r>
              <a:rPr lang="en-CA" dirty="0">
                <a:solidFill>
                  <a:srgbClr val="FF0000"/>
                </a:solidFill>
              </a:rPr>
              <a:t>+ subtractions </a:t>
            </a:r>
            <a:r>
              <a:rPr lang="en-CA" dirty="0"/>
              <a:t>	</a:t>
            </a:r>
          </a:p>
          <a:p>
            <a:pPr eaLnBrk="1" hangingPunct="1"/>
            <a:r>
              <a:rPr lang="en-CA" dirty="0"/>
              <a:t>                t</a:t>
            </a:r>
            <a:r>
              <a:rPr lang="en-CA" baseline="-25000" dirty="0"/>
              <a:t>n-1</a:t>
            </a:r>
            <a:r>
              <a:rPr lang="en-CA" dirty="0"/>
              <a:t> + 2, n&gt;0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752600" y="2057400"/>
            <a:ext cx="381000" cy="83820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124200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m</a:t>
                      </a:r>
                      <a:r>
                        <a:rPr lang="en-CA" sz="1800" baseline="-25000" dirty="0" err="1" smtClean="0"/>
                        <a:t>n</a:t>
                      </a:r>
                      <a:endParaRPr lang="en-US" sz="1800" baseline="-250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3341" name="TextBox 6"/>
          <p:cNvSpPr txBox="1">
            <a:spLocks noChangeArrowheads="1"/>
          </p:cNvSpPr>
          <p:nvPr/>
        </p:nvSpPr>
        <p:spPr bwMode="auto">
          <a:xfrm>
            <a:off x="1524000" y="4191000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Guess formula: …</a:t>
            </a:r>
          </a:p>
          <a:p>
            <a:pPr eaLnBrk="1" hangingPunct="1"/>
            <a:r>
              <a:rPr lang="en-CA"/>
              <a:t>Prove formula: 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Recall: Program 1 (recursive) to calculate Factorial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A302517-45C1-48B4-A364-B881AA199D15}" type="slidenum">
              <a:rPr lang="en-US" altLang="en-US" sz="1200">
                <a:latin typeface="+mj-lt"/>
              </a:rPr>
              <a:pPr algn="r">
                <a:defRPr/>
              </a:pPr>
              <a:t>13</a:t>
            </a:fld>
            <a:endParaRPr lang="en-US" altLang="en-US" sz="1200" dirty="0">
              <a:latin typeface="+mj-lt"/>
            </a:endParaRP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1066800" y="1752600"/>
            <a:ext cx="685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dirty="0"/>
          </a:p>
          <a:p>
            <a:pPr eaLnBrk="1" hangingPunct="1"/>
            <a:r>
              <a:rPr lang="en-CA" dirty="0"/>
              <a:t>                1, n=0</a:t>
            </a:r>
          </a:p>
          <a:p>
            <a:pPr eaLnBrk="1" hangingPunct="1"/>
            <a:r>
              <a:rPr lang="en-CA" dirty="0" err="1"/>
              <a:t>t</a:t>
            </a:r>
            <a:r>
              <a:rPr lang="en-CA" baseline="-25000" dirty="0" err="1"/>
              <a:t>n</a:t>
            </a:r>
            <a:r>
              <a:rPr lang="en-CA" dirty="0"/>
              <a:t> = 			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>
                <a:solidFill>
                  <a:srgbClr val="FF0000"/>
                </a:solidFill>
              </a:rPr>
              <a:t>multiplications + subtractions </a:t>
            </a:r>
            <a:r>
              <a:rPr lang="en-CA" dirty="0"/>
              <a:t>	</a:t>
            </a:r>
          </a:p>
          <a:p>
            <a:pPr eaLnBrk="1" hangingPunct="1"/>
            <a:r>
              <a:rPr lang="en-CA" dirty="0"/>
              <a:t>                t</a:t>
            </a:r>
            <a:r>
              <a:rPr lang="en-CA" baseline="-25000" dirty="0"/>
              <a:t>n-1</a:t>
            </a:r>
            <a:r>
              <a:rPr lang="en-CA" dirty="0"/>
              <a:t> + 2, n&gt;0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752600" y="2057400"/>
            <a:ext cx="381000" cy="83820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124200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m</a:t>
                      </a:r>
                      <a:r>
                        <a:rPr lang="en-CA" sz="1800" baseline="-25000" dirty="0" err="1" smtClean="0"/>
                        <a:t>n</a:t>
                      </a:r>
                      <a:endParaRPr lang="en-US" sz="1800" baseline="-250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4365" name="TextBox 6"/>
          <p:cNvSpPr txBox="1">
            <a:spLocks noChangeArrowheads="1"/>
          </p:cNvSpPr>
          <p:nvPr/>
        </p:nvSpPr>
        <p:spPr bwMode="auto">
          <a:xfrm>
            <a:off x="1524000" y="4191000"/>
            <a:ext cx="548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Guess formula: … </a:t>
            </a:r>
            <a:r>
              <a:rPr lang="en-CA" b="1">
                <a:solidFill>
                  <a:srgbClr val="FF0000"/>
                </a:solidFill>
              </a:rPr>
              <a:t>m</a:t>
            </a:r>
            <a:r>
              <a:rPr lang="en-CA" b="1" baseline="-25000">
                <a:solidFill>
                  <a:srgbClr val="FF0000"/>
                </a:solidFill>
              </a:rPr>
              <a:t>n</a:t>
            </a:r>
            <a:r>
              <a:rPr lang="en-CA" b="1">
                <a:solidFill>
                  <a:srgbClr val="FF0000"/>
                </a:solidFill>
              </a:rPr>
              <a:t> = 2n+1, </a:t>
            </a:r>
            <a:r>
              <a:rPr lang="en-CA" b="1">
                <a:solidFill>
                  <a:srgbClr val="FF0000"/>
                </a:solidFill>
                <a:sym typeface="Symbol" pitchFamily="18" charset="2"/>
              </a:rPr>
              <a:t>n0</a:t>
            </a:r>
            <a:endParaRPr lang="en-CA"/>
          </a:p>
          <a:p>
            <a:pPr eaLnBrk="1" hangingPunct="1"/>
            <a:r>
              <a:rPr lang="en-CA"/>
              <a:t>Prove formula: 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4" y="2438400"/>
            <a:ext cx="2352675" cy="101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Telescoping a Sum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CA" dirty="0" smtClean="0"/>
              <a:t>Factorial (multiplications, time)</a:t>
            </a:r>
          </a:p>
          <a:p>
            <a:r>
              <a:rPr lang="en-CA" dirty="0" smtClean="0"/>
              <a:t>Hanoi</a:t>
            </a:r>
          </a:p>
          <a:p>
            <a:r>
              <a:rPr lang="en-CA" dirty="0" smtClean="0"/>
              <a:t>Binary search</a:t>
            </a:r>
            <a:endParaRPr lang="en-US" dirty="0" smtClean="0"/>
          </a:p>
          <a:p>
            <a:r>
              <a:rPr lang="en-CA" dirty="0" smtClean="0"/>
              <a:t>Max subsequence sum algorithm 3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		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21014A1-A79F-4168-8FD4-43FBDA5613F2}" type="slidenum">
              <a:rPr lang="en-US" altLang="en-US" sz="1200">
                <a:latin typeface="+mj-lt"/>
              </a:rPr>
              <a:pPr algn="r">
                <a:defRPr/>
              </a:pPr>
              <a:t>14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5043" r="48213" b="52159"/>
          <a:stretch>
            <a:fillRect/>
          </a:stretch>
        </p:blipFill>
        <p:spPr bwMode="auto">
          <a:xfrm>
            <a:off x="4648200" y="838200"/>
            <a:ext cx="22098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4" t="57266" r="48267" b="26784"/>
          <a:stretch>
            <a:fillRect/>
          </a:stretch>
        </p:blipFill>
        <p:spPr bwMode="auto">
          <a:xfrm>
            <a:off x="6629400" y="685800"/>
            <a:ext cx="2057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4" t="57002" r="48267" b="30399"/>
          <a:stretch>
            <a:fillRect/>
          </a:stretch>
        </p:blipFill>
        <p:spPr bwMode="auto">
          <a:xfrm>
            <a:off x="2438400" y="2057400"/>
            <a:ext cx="190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62000" r="56876" b="12000"/>
          <a:stretch>
            <a:fillRect/>
          </a:stretch>
        </p:blipFill>
        <p:spPr bwMode="auto">
          <a:xfrm>
            <a:off x="5486400" y="3886200"/>
            <a:ext cx="20574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25" y="2392363"/>
            <a:ext cx="25431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6362700" y="422275"/>
            <a:ext cx="533400" cy="527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00524" y="2026768"/>
            <a:ext cx="533400" cy="527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1962" y="2684217"/>
            <a:ext cx="533400" cy="527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696200" y="4191000"/>
            <a:ext cx="533400" cy="527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EBB4E67-BB0B-4709-AC00-1A8A798C436C}" type="slidenum">
              <a:rPr lang="en-US" altLang="en-US" sz="1200">
                <a:latin typeface="+mj-lt"/>
              </a:rPr>
              <a:pPr algn="r">
                <a:defRPr/>
              </a:pPr>
              <a:t>15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16387" name="Picture 2" descr="scan0017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968" b="7777"/>
          <a:stretch>
            <a:fillRect/>
          </a:stretch>
        </p:blipFill>
        <p:spPr bwMode="auto">
          <a:xfrm>
            <a:off x="609600" y="457200"/>
            <a:ext cx="82296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607B6C0-B1BC-4167-AC25-546F966BDF7F}" type="slidenum">
              <a:rPr lang="en-US" altLang="en-US" sz="1200">
                <a:latin typeface="+mj-lt"/>
              </a:rPr>
              <a:pPr algn="r">
                <a:defRPr/>
              </a:pPr>
              <a:t>16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17411" name="Picture 2" descr="scan00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23"/>
          <a:stretch>
            <a:fillRect/>
          </a:stretch>
        </p:blipFill>
        <p:spPr bwMode="auto">
          <a:xfrm>
            <a:off x="533400" y="1779588"/>
            <a:ext cx="8458200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3200400" y="685800"/>
            <a:ext cx="426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Factorial - </a:t>
            </a:r>
            <a:r>
              <a:rPr lang="en-US" dirty="0" smtClean="0"/>
              <a:t>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30A70C1-B430-4292-A300-6DE5C8448FDE}" type="slidenum">
              <a:rPr lang="en-US" altLang="en-US" sz="1200">
                <a:latin typeface="+mj-lt"/>
              </a:rPr>
              <a:pPr algn="r">
                <a:defRPr/>
              </a:pPr>
              <a:t>17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18435" name="Picture 2" descr="scan0018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111"/>
          <a:stretch>
            <a:fillRect/>
          </a:stretch>
        </p:blipFill>
        <p:spPr bwMode="auto">
          <a:xfrm>
            <a:off x="685800" y="457200"/>
            <a:ext cx="62484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888059"/>
            <a:ext cx="3962400" cy="893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9E3D6A5-797C-43FD-8404-18603AEC5095}" type="slidenum">
              <a:rPr lang="en-US" altLang="en-US" sz="1200">
                <a:latin typeface="+mj-lt"/>
              </a:rPr>
              <a:pPr algn="r">
                <a:defRPr/>
              </a:pPr>
              <a:t>18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19460" name="Picture 6" descr="Emp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"/>
            <a:ext cx="44958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8" descr="Empt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4102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865698" cy="639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4267200" y="5334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Binary search 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057400"/>
            <a:ext cx="41719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293443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5071869"/>
            <a:ext cx="304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545339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629159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263399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33528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86600" y="3352800"/>
            <a:ext cx="2667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3188" y="3291244"/>
            <a:ext cx="38608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</a:t>
            </a:r>
            <a:r>
              <a:rPr lang="en-US" sz="1600" baseline="-25000" dirty="0" err="1" smtClean="0"/>
              <a:t>n</a:t>
            </a:r>
            <a:r>
              <a:rPr lang="en-US" sz="1600" dirty="0" smtClean="0"/>
              <a:t>=2+2</a:t>
            </a:r>
            <a:r>
              <a:rPr lang="en-US" sz="1600" dirty="0" smtClean="0">
                <a:sym typeface="Symbol"/>
              </a:rPr>
              <a:t></a:t>
            </a:r>
            <a:r>
              <a:rPr lang="en-US" sz="1600" dirty="0" smtClean="0"/>
              <a:t>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n</a:t>
            </a:r>
            <a:r>
              <a:rPr lang="en-US" sz="1600" dirty="0" smtClean="0">
                <a:sym typeface="Symbol"/>
              </a:rPr>
              <a:t>=</a:t>
            </a:r>
            <a:r>
              <a:rPr lang="en-US" dirty="0" smtClean="0"/>
              <a:t>2+2</a:t>
            </a:r>
            <a:r>
              <a:rPr lang="en-US" dirty="0">
                <a:sym typeface="Symbol"/>
              </a:rPr>
              <a:t>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6</a:t>
            </a:r>
            <a:r>
              <a:rPr lang="en-US" dirty="0" smtClean="0">
                <a:sym typeface="Symbol"/>
              </a:rPr>
              <a:t></a:t>
            </a:r>
            <a:r>
              <a:rPr lang="en-US" dirty="0">
                <a:sym typeface="Symbol"/>
              </a:rPr>
              <a:t>=</a:t>
            </a:r>
            <a:r>
              <a:rPr lang="en-US" dirty="0" smtClean="0">
                <a:sym typeface="Symbol"/>
              </a:rPr>
              <a:t>2+2*2=6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3200" y="301499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0BCBCCC-5AE7-4A20-BDC5-B1B4AC84EF45}" type="slidenum">
              <a:rPr lang="en-US" altLang="en-US" sz="1200">
                <a:latin typeface="+mj-lt"/>
              </a:rPr>
              <a:pPr algn="r">
                <a:defRPr/>
              </a:pPr>
              <a:t>19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20483" name="Picture 2" descr="scan0020.jpg"/>
          <p:cNvPicPr>
            <a:picLocks noChangeAspect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 t="31557" r="7100" b="29135"/>
          <a:stretch>
            <a:fillRect/>
          </a:stretch>
        </p:blipFill>
        <p:spPr bwMode="auto">
          <a:xfrm>
            <a:off x="533400" y="1371600"/>
            <a:ext cx="7543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 descr="scan0020.jpg"/>
          <p:cNvPicPr>
            <a:picLocks noChangeAspect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6062" r="67815" b="86653"/>
          <a:stretch>
            <a:fillRect/>
          </a:stretch>
        </p:blipFill>
        <p:spPr bwMode="auto">
          <a:xfrm>
            <a:off x="5715000" y="76200"/>
            <a:ext cx="266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381000" y="64008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or t</a:t>
            </a:r>
            <a:r>
              <a:rPr lang="en-CA" baseline="-25000"/>
              <a:t>n</a:t>
            </a:r>
            <a:r>
              <a:rPr lang="en-CA"/>
              <a:t> = n(1+log</a:t>
            </a:r>
            <a:r>
              <a:rPr lang="en-CA" baseline="-25000"/>
              <a:t>2</a:t>
            </a:r>
            <a:r>
              <a:rPr lang="en-CA"/>
              <a:t>n) = nlog</a:t>
            </a:r>
            <a:r>
              <a:rPr lang="en-CA" baseline="-25000"/>
              <a:t>2</a:t>
            </a:r>
            <a:r>
              <a:rPr lang="en-CA"/>
              <a:t>2n </a:t>
            </a:r>
            <a:endParaRPr lang="en-US"/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1447800" y="544513"/>
            <a:ext cx="335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Max subsequence sum</a:t>
            </a:r>
          </a:p>
        </p:txBody>
      </p:sp>
      <p:pic>
        <p:nvPicPr>
          <p:cNvPr id="20487" name="Picture 6" descr="Emp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71800"/>
            <a:ext cx="1752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7" descr="Empt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Recall: Solving a Recurrence Relation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smtClean="0">
                <a:solidFill>
                  <a:srgbClr val="CC0000"/>
                </a:solidFill>
              </a:rPr>
              <a:t>Solving a recurrence relation – finding an explicit formula that defines the same sequence</a:t>
            </a:r>
          </a:p>
          <a:p>
            <a:r>
              <a:rPr lang="en-CA" smtClean="0"/>
              <a:t>Solution to a recurrence relation not always exists</a:t>
            </a:r>
          </a:p>
          <a:p>
            <a:r>
              <a:rPr lang="en-CA" smtClean="0"/>
              <a:t>We will study 5 methods for solving recurrence relations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762000" y="55626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69E8638-94A7-4986-A430-128650A5FB1F}" type="slidenum">
              <a:rPr lang="en-US" altLang="en-US" sz="1200">
                <a:latin typeface="+mj-lt"/>
              </a:rPr>
              <a:pPr algn="r">
                <a:defRPr/>
              </a:pPr>
              <a:t>2</a:t>
            </a:fld>
            <a:endParaRPr lang="en-US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Five Methods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14350" indent="-514350">
              <a:buFont typeface="Garamond" pitchFamily="18" charset="0"/>
              <a:buAutoNum type="arabicPeriod"/>
            </a:pPr>
            <a:r>
              <a:rPr lang="en-CA" smtClean="0">
                <a:solidFill>
                  <a:srgbClr val="FF0000"/>
                </a:solidFill>
              </a:rPr>
              <a:t>Guess + Prove by Induction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smtClean="0">
                <a:solidFill>
                  <a:srgbClr val="FF0000"/>
                </a:solidFill>
              </a:rPr>
              <a:t>Telescoping a Sum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smtClean="0">
                <a:solidFill>
                  <a:srgbClr val="FF0000"/>
                </a:solidFill>
              </a:rPr>
              <a:t>Substituting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smtClean="0">
                <a:solidFill>
                  <a:srgbClr val="FF0000"/>
                </a:solidFill>
              </a:rPr>
              <a:t>Solving homogeneous/inhomogeneous recurrence relations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smtClean="0">
                <a:solidFill>
                  <a:srgbClr val="FF0000"/>
                </a:solidFill>
              </a:rPr>
              <a:t>Master Method </a:t>
            </a:r>
          </a:p>
          <a:p>
            <a:pPr marL="841375" lvl="1" indent="-514350"/>
            <a:r>
              <a:rPr lang="en-CA" smtClean="0">
                <a:solidFill>
                  <a:srgbClr val="FF0000"/>
                </a:solidFill>
              </a:rPr>
              <a:t>only the order obtained, not the precise formula (technically not solution)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D481550-744A-4AEF-8FCA-4C69AC9975C2}" type="slidenum">
              <a:rPr lang="en-US" altLang="en-US" sz="1200">
                <a:latin typeface="+mj-lt"/>
              </a:rPr>
              <a:pPr algn="r">
                <a:defRPr/>
              </a:pPr>
              <a:t>3</a:t>
            </a:fld>
            <a:endParaRPr lang="en-US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Guess + Prove by Induction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/>
              <a:t>Start from the initial conditions</a:t>
            </a:r>
          </a:p>
          <a:p>
            <a:r>
              <a:rPr lang="en-CA" dirty="0" smtClean="0"/>
              <a:t>Calculate a few successive terms until seeing a pattern</a:t>
            </a:r>
          </a:p>
          <a:p>
            <a:r>
              <a:rPr lang="en-CA" dirty="0" smtClean="0"/>
              <a:t>Guess the explicit formula</a:t>
            </a:r>
          </a:p>
          <a:p>
            <a:r>
              <a:rPr lang="en-CA" dirty="0" smtClean="0"/>
              <a:t>Prove the explicit formula by Induction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E64E1C4-39CC-4D53-A5DE-CD44D83D12E3}" type="slidenum">
              <a:rPr lang="en-US" altLang="en-US" sz="1200">
                <a:latin typeface="+mj-lt"/>
              </a:rPr>
              <a:pPr algn="r">
                <a:defRPr/>
              </a:pPr>
              <a:t>4</a:t>
            </a:fld>
            <a:endParaRPr lang="en-US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Towers of Hanoi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748728-412F-465B-AD28-0C5271A4729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533400" y="4953000"/>
            <a:ext cx="670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dirty="0"/>
          </a:p>
          <a:p>
            <a:pPr eaLnBrk="1" hangingPunct="1"/>
            <a:r>
              <a:rPr lang="en-CA" dirty="0"/>
              <a:t>                    0, n=0</a:t>
            </a:r>
          </a:p>
          <a:p>
            <a:pPr eaLnBrk="1" hangingPunct="1"/>
            <a:r>
              <a:rPr lang="en-CA" dirty="0"/>
              <a:t>Or </a:t>
            </a:r>
            <a:r>
              <a:rPr lang="en-CA" dirty="0" err="1"/>
              <a:t>m</a:t>
            </a:r>
            <a:r>
              <a:rPr lang="en-CA" baseline="-25000" dirty="0" err="1"/>
              <a:t>n</a:t>
            </a:r>
            <a:r>
              <a:rPr lang="en-CA" dirty="0"/>
              <a:t> = 				[</a:t>
            </a:r>
            <a:r>
              <a:rPr lang="en-CA" dirty="0" smtClean="0"/>
              <a:t>modified </a:t>
            </a:r>
            <a:r>
              <a:rPr lang="en-CA" dirty="0"/>
              <a:t>if statement]	</a:t>
            </a:r>
          </a:p>
          <a:p>
            <a:pPr eaLnBrk="1" hangingPunct="1"/>
            <a:r>
              <a:rPr lang="en-CA" dirty="0"/>
              <a:t>                    2m</a:t>
            </a:r>
            <a:r>
              <a:rPr lang="en-CA" baseline="-25000" dirty="0"/>
              <a:t>n-1</a:t>
            </a:r>
            <a:r>
              <a:rPr lang="en-CA" dirty="0"/>
              <a:t> + 1, n&gt;0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752600" y="4038600"/>
            <a:ext cx="381000" cy="838200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143000" y="3733800"/>
            <a:ext cx="617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>
              <a:solidFill>
                <a:srgbClr val="FF0000"/>
              </a:solidFill>
            </a:endParaRPr>
          </a:p>
          <a:p>
            <a:pPr eaLnBrk="1" hangingPunct="1"/>
            <a:r>
              <a:rPr lang="en-CA">
                <a:solidFill>
                  <a:srgbClr val="FF0000"/>
                </a:solidFill>
              </a:rPr>
              <a:t>                1, n=1</a:t>
            </a:r>
          </a:p>
          <a:p>
            <a:pPr eaLnBrk="1" hangingPunct="1"/>
            <a:r>
              <a:rPr lang="en-CA">
                <a:solidFill>
                  <a:srgbClr val="FF0000"/>
                </a:solidFill>
              </a:rPr>
              <a:t>m</a:t>
            </a:r>
            <a:r>
              <a:rPr lang="en-CA" baseline="-25000">
                <a:solidFill>
                  <a:srgbClr val="FF0000"/>
                </a:solidFill>
              </a:rPr>
              <a:t>n</a:t>
            </a:r>
            <a:r>
              <a:rPr lang="en-CA">
                <a:solidFill>
                  <a:srgbClr val="FF0000"/>
                </a:solidFill>
              </a:rPr>
              <a:t> = 				moves	</a:t>
            </a:r>
          </a:p>
          <a:p>
            <a:pPr eaLnBrk="1" hangingPunct="1"/>
            <a:r>
              <a:rPr lang="en-CA">
                <a:solidFill>
                  <a:srgbClr val="FF0000"/>
                </a:solidFill>
              </a:rPr>
              <a:t>                2m</a:t>
            </a:r>
            <a:r>
              <a:rPr lang="en-CA" baseline="-25000">
                <a:solidFill>
                  <a:srgbClr val="FF0000"/>
                </a:solidFill>
              </a:rPr>
              <a:t>n-1</a:t>
            </a:r>
            <a:r>
              <a:rPr lang="en-CA">
                <a:solidFill>
                  <a:srgbClr val="FF0000"/>
                </a:solidFill>
              </a:rPr>
              <a:t> + 1, n&gt;1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447800" y="5257800"/>
            <a:ext cx="381000" cy="83820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75071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2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Guess + Prove by Induction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smtClean="0"/>
              <a:t>Example: Towers of Hanoi 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FBF425C-7CB1-4F3C-8FE5-E7D0437C43F1}" type="slidenum">
              <a:rPr lang="en-US" altLang="en-US" sz="1200">
                <a:latin typeface="+mj-lt"/>
              </a:rPr>
              <a:pPr algn="r">
                <a:defRPr/>
              </a:pPr>
              <a:t>6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29448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4191000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(0)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m</a:t>
                      </a:r>
                      <a:r>
                        <a:rPr lang="en-CA" sz="1800" baseline="-25000" dirty="0" err="1" smtClean="0"/>
                        <a:t>n</a:t>
                      </a:r>
                      <a:endParaRPr lang="en-US" sz="1800" baseline="-250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(0)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15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7197" name="TextBox 6"/>
          <p:cNvSpPr txBox="1">
            <a:spLocks noChangeArrowheads="1"/>
          </p:cNvSpPr>
          <p:nvPr/>
        </p:nvSpPr>
        <p:spPr bwMode="auto">
          <a:xfrm>
            <a:off x="1524000" y="53340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Guess formula: …</a:t>
            </a:r>
          </a:p>
          <a:p>
            <a:pPr eaLnBrk="1" hangingPunct="1"/>
            <a:r>
              <a:rPr lang="en-CA"/>
              <a:t>Prove formula: …</a:t>
            </a:r>
            <a:endParaRPr lang="en-US"/>
          </a:p>
        </p:txBody>
      </p:sp>
      <p:sp>
        <p:nvSpPr>
          <p:cNvPr id="7198" name="TextBox 5"/>
          <p:cNvSpPr txBox="1">
            <a:spLocks noChangeArrowheads="1"/>
          </p:cNvSpPr>
          <p:nvPr/>
        </p:nvSpPr>
        <p:spPr bwMode="auto">
          <a:xfrm>
            <a:off x="4267200" y="2362200"/>
            <a:ext cx="297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/>
          </a:p>
          <a:p>
            <a:pPr eaLnBrk="1" hangingPunct="1"/>
            <a:r>
              <a:rPr lang="en-CA"/>
              <a:t>                    0, n=0</a:t>
            </a:r>
          </a:p>
          <a:p>
            <a:pPr eaLnBrk="1" hangingPunct="1"/>
            <a:r>
              <a:rPr lang="en-CA"/>
              <a:t>Or m</a:t>
            </a:r>
            <a:r>
              <a:rPr lang="en-CA" baseline="-25000"/>
              <a:t>n</a:t>
            </a:r>
            <a:r>
              <a:rPr lang="en-CA"/>
              <a:t> = 				      2m</a:t>
            </a:r>
            <a:r>
              <a:rPr lang="en-CA" baseline="-25000"/>
              <a:t>n-1</a:t>
            </a:r>
            <a:r>
              <a:rPr lang="en-CA"/>
              <a:t> + 1, n&gt;0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181600" y="2667000"/>
            <a:ext cx="381000" cy="83820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00" name="TextBox 9"/>
          <p:cNvSpPr txBox="1">
            <a:spLocks noChangeArrowheads="1"/>
          </p:cNvSpPr>
          <p:nvPr/>
        </p:nvSpPr>
        <p:spPr bwMode="auto">
          <a:xfrm>
            <a:off x="3810000" y="37338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moves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Guess + Prove by Induction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smtClean="0"/>
              <a:t>Example: Towers of Hanoi 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6BE2B57-81BC-4B12-8BB5-DCF2ABE35A39}" type="slidenum">
              <a:rPr lang="en-US" altLang="en-US" sz="1200">
                <a:latin typeface="+mj-lt"/>
              </a:rPr>
              <a:pPr algn="r">
                <a:defRPr/>
              </a:pPr>
              <a:t>7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29448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4191000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(0)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m</a:t>
                      </a:r>
                      <a:r>
                        <a:rPr lang="en-CA" sz="1800" baseline="-25000" dirty="0" err="1" smtClean="0"/>
                        <a:t>n</a:t>
                      </a:r>
                      <a:endParaRPr lang="en-US" sz="1800" baseline="-250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(0)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15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8221" name="TextBox 6"/>
          <p:cNvSpPr txBox="1">
            <a:spLocks noChangeArrowheads="1"/>
          </p:cNvSpPr>
          <p:nvPr/>
        </p:nvSpPr>
        <p:spPr bwMode="auto">
          <a:xfrm>
            <a:off x="1524000" y="533400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Guess formula: …     </a:t>
            </a:r>
            <a:r>
              <a:rPr lang="en-CA" b="1">
                <a:solidFill>
                  <a:srgbClr val="FF0000"/>
                </a:solidFill>
              </a:rPr>
              <a:t>m</a:t>
            </a:r>
            <a:r>
              <a:rPr lang="en-CA" b="1" baseline="-25000">
                <a:solidFill>
                  <a:srgbClr val="FF0000"/>
                </a:solidFill>
              </a:rPr>
              <a:t>n</a:t>
            </a:r>
            <a:r>
              <a:rPr lang="en-CA" b="1">
                <a:solidFill>
                  <a:srgbClr val="FF0000"/>
                </a:solidFill>
              </a:rPr>
              <a:t> = 2</a:t>
            </a:r>
            <a:r>
              <a:rPr lang="en-CA" b="1" baseline="30000">
                <a:solidFill>
                  <a:srgbClr val="FF0000"/>
                </a:solidFill>
              </a:rPr>
              <a:t>n</a:t>
            </a:r>
            <a:r>
              <a:rPr lang="en-CA" b="1">
                <a:solidFill>
                  <a:srgbClr val="FF0000"/>
                </a:solidFill>
              </a:rPr>
              <a:t>-1, </a:t>
            </a:r>
            <a:r>
              <a:rPr lang="en-CA" b="1">
                <a:solidFill>
                  <a:srgbClr val="FF0000"/>
                </a:solidFill>
                <a:sym typeface="Symbol" pitchFamily="18" charset="2"/>
              </a:rPr>
              <a:t>n1</a:t>
            </a:r>
            <a:r>
              <a:rPr lang="en-CA">
                <a:sym typeface="Symbol" pitchFamily="18" charset="2"/>
              </a:rPr>
              <a:t>	</a:t>
            </a:r>
            <a:r>
              <a:rPr lang="en-CA">
                <a:solidFill>
                  <a:srgbClr val="FF0000"/>
                </a:solidFill>
                <a:sym typeface="Symbol" pitchFamily="18" charset="2"/>
              </a:rPr>
              <a:t>(n0)</a:t>
            </a:r>
            <a:r>
              <a:rPr lang="en-CA">
                <a:solidFill>
                  <a:srgbClr val="FF0000"/>
                </a:solidFill>
              </a:rPr>
              <a:t>  </a:t>
            </a:r>
          </a:p>
          <a:p>
            <a:pPr eaLnBrk="1" hangingPunct="1"/>
            <a:r>
              <a:rPr lang="en-CA"/>
              <a:t>Prove formula: …</a:t>
            </a:r>
            <a:endParaRPr lang="en-US"/>
          </a:p>
        </p:txBody>
      </p:sp>
      <p:sp>
        <p:nvSpPr>
          <p:cNvPr id="8222" name="TextBox 5"/>
          <p:cNvSpPr txBox="1">
            <a:spLocks noChangeArrowheads="1"/>
          </p:cNvSpPr>
          <p:nvPr/>
        </p:nvSpPr>
        <p:spPr bwMode="auto">
          <a:xfrm>
            <a:off x="4267200" y="2362200"/>
            <a:ext cx="297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/>
          </a:p>
          <a:p>
            <a:pPr eaLnBrk="1" hangingPunct="1"/>
            <a:r>
              <a:rPr lang="en-CA"/>
              <a:t>                    0, n=0</a:t>
            </a:r>
          </a:p>
          <a:p>
            <a:pPr eaLnBrk="1" hangingPunct="1"/>
            <a:r>
              <a:rPr lang="en-CA"/>
              <a:t>Or m</a:t>
            </a:r>
            <a:r>
              <a:rPr lang="en-CA" baseline="-25000"/>
              <a:t>n</a:t>
            </a:r>
            <a:r>
              <a:rPr lang="en-CA"/>
              <a:t> = 				      2m</a:t>
            </a:r>
            <a:r>
              <a:rPr lang="en-CA" baseline="-25000"/>
              <a:t>n-1</a:t>
            </a:r>
            <a:r>
              <a:rPr lang="en-CA"/>
              <a:t> + 1, n&gt;0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181600" y="2667000"/>
            <a:ext cx="381000" cy="83820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24" name="TextBox 9"/>
          <p:cNvSpPr txBox="1">
            <a:spLocks noChangeArrowheads="1"/>
          </p:cNvSpPr>
          <p:nvPr/>
        </p:nvSpPr>
        <p:spPr bwMode="auto">
          <a:xfrm>
            <a:off x="3810000" y="37338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moves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Recall: Example: Program 2 (recursive) to calculate Factorial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559217-2100-4E11-BC67-11ABFE5AC19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1066800" y="4029075"/>
            <a:ext cx="685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/>
          </a:p>
          <a:p>
            <a:pPr eaLnBrk="1" hangingPunct="1"/>
            <a:r>
              <a:rPr lang="en-CA"/>
              <a:t>                0, n=0</a:t>
            </a:r>
          </a:p>
          <a:p>
            <a:pPr eaLnBrk="1" hangingPunct="1"/>
            <a:r>
              <a:rPr lang="en-CA"/>
              <a:t>m</a:t>
            </a:r>
            <a:r>
              <a:rPr lang="en-CA" baseline="-25000"/>
              <a:t>n</a:t>
            </a:r>
            <a:r>
              <a:rPr lang="en-CA"/>
              <a:t> = 					</a:t>
            </a:r>
            <a:r>
              <a:rPr lang="en-CA">
                <a:solidFill>
                  <a:srgbClr val="FF0000"/>
                </a:solidFill>
              </a:rPr>
              <a:t>multiplications</a:t>
            </a:r>
            <a:r>
              <a:rPr lang="en-CA"/>
              <a:t>	</a:t>
            </a:r>
          </a:p>
          <a:p>
            <a:pPr eaLnBrk="1" hangingPunct="1"/>
            <a:r>
              <a:rPr lang="en-CA"/>
              <a:t>                m</a:t>
            </a:r>
            <a:r>
              <a:rPr lang="en-CA" baseline="-25000"/>
              <a:t>n-1</a:t>
            </a:r>
            <a:r>
              <a:rPr lang="en-CA"/>
              <a:t> + 1, n&gt;0</a:t>
            </a:r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752600" y="4343400"/>
            <a:ext cx="381000" cy="83820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76" name="Line 9"/>
          <p:cNvSpPr>
            <a:spLocks noChangeShapeType="1"/>
          </p:cNvSpPr>
          <p:nvPr/>
        </p:nvSpPr>
        <p:spPr bwMode="auto">
          <a:xfrm>
            <a:off x="3429000" y="4572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47800" y="1752600"/>
            <a:ext cx="4038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def</a:t>
            </a:r>
            <a:r>
              <a:rPr lang="en-CA" sz="2400" dirty="0"/>
              <a:t> </a:t>
            </a:r>
            <a:r>
              <a:rPr lang="en-CA" sz="2400" dirty="0" err="1"/>
              <a:t>facRec</a:t>
            </a:r>
            <a:r>
              <a:rPr lang="en-CA" sz="2400" dirty="0"/>
              <a:t>(n):</a:t>
            </a:r>
            <a:endParaRPr lang="en-US" sz="2400" dirty="0"/>
          </a:p>
          <a:p>
            <a:r>
              <a:rPr lang="en-CA" sz="2400" dirty="0"/>
              <a:t>    if n ==0:</a:t>
            </a:r>
            <a:endParaRPr lang="en-US" sz="2400" dirty="0"/>
          </a:p>
          <a:p>
            <a:r>
              <a:rPr lang="en-CA" sz="2400" dirty="0"/>
              <a:t>        return 1</a:t>
            </a:r>
            <a:endParaRPr lang="en-US" sz="2400" dirty="0"/>
          </a:p>
          <a:p>
            <a:r>
              <a:rPr lang="en-CA" sz="2400" dirty="0"/>
              <a:t>    else:</a:t>
            </a:r>
            <a:endParaRPr lang="en-US" sz="2400" dirty="0"/>
          </a:p>
          <a:p>
            <a:r>
              <a:rPr lang="en-CA" sz="2400" dirty="0"/>
              <a:t>        return </a:t>
            </a:r>
            <a:r>
              <a:rPr lang="en-CA" sz="2400" dirty="0" err="1"/>
              <a:t>facRec</a:t>
            </a:r>
            <a:r>
              <a:rPr lang="en-CA" sz="2400" dirty="0"/>
              <a:t>(n-1) *n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Recall: Program 1 (recursive) to calculate Factorial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F1A6D73-11D0-4B02-AF19-392F346E5C7F}" type="slidenum">
              <a:rPr lang="en-US" altLang="en-US" sz="1200">
                <a:latin typeface="+mj-lt"/>
              </a:rPr>
              <a:pPr algn="r">
                <a:defRPr/>
              </a:pPr>
              <a:t>9</a:t>
            </a:fld>
            <a:endParaRPr lang="en-US" altLang="en-US" sz="1200" dirty="0">
              <a:latin typeface="+mj-lt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1066800" y="1752600"/>
            <a:ext cx="685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/>
          </a:p>
          <a:p>
            <a:pPr eaLnBrk="1" hangingPunct="1"/>
            <a:r>
              <a:rPr lang="en-CA"/>
              <a:t>                0, n=0</a:t>
            </a:r>
          </a:p>
          <a:p>
            <a:pPr eaLnBrk="1" hangingPunct="1"/>
            <a:r>
              <a:rPr lang="en-CA"/>
              <a:t>m</a:t>
            </a:r>
            <a:r>
              <a:rPr lang="en-CA" baseline="-25000"/>
              <a:t>n</a:t>
            </a:r>
            <a:r>
              <a:rPr lang="en-CA"/>
              <a:t> = 					</a:t>
            </a:r>
            <a:r>
              <a:rPr lang="en-CA">
                <a:solidFill>
                  <a:srgbClr val="FF0000"/>
                </a:solidFill>
              </a:rPr>
              <a:t>multiplications</a:t>
            </a:r>
            <a:r>
              <a:rPr lang="en-CA"/>
              <a:t>	</a:t>
            </a:r>
          </a:p>
          <a:p>
            <a:pPr eaLnBrk="1" hangingPunct="1"/>
            <a:r>
              <a:rPr lang="en-CA"/>
              <a:t>                m</a:t>
            </a:r>
            <a:r>
              <a:rPr lang="en-CA" baseline="-25000"/>
              <a:t>n-1</a:t>
            </a:r>
            <a:r>
              <a:rPr lang="en-CA"/>
              <a:t> + 1, n&gt;0</a:t>
            </a:r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752600" y="2057400"/>
            <a:ext cx="381000" cy="83820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124200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m</a:t>
                      </a:r>
                      <a:r>
                        <a:rPr lang="en-CA" sz="1800" baseline="-25000" dirty="0" err="1" smtClean="0"/>
                        <a:t>n</a:t>
                      </a:r>
                      <a:endParaRPr lang="en-US" sz="1800" baseline="-250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269" name="TextBox 6"/>
          <p:cNvSpPr txBox="1">
            <a:spLocks noChangeArrowheads="1"/>
          </p:cNvSpPr>
          <p:nvPr/>
        </p:nvSpPr>
        <p:spPr bwMode="auto">
          <a:xfrm>
            <a:off x="1524000" y="41910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Guess formula: …</a:t>
            </a:r>
          </a:p>
          <a:p>
            <a:pPr eaLnBrk="1" hangingPunct="1"/>
            <a:r>
              <a:rPr lang="en-CA"/>
              <a:t>Prove formula: 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4615</TotalTime>
  <Words>515</Words>
  <Application>Microsoft Office PowerPoint</Application>
  <PresentationFormat>On-screen Show (4:3)</PresentationFormat>
  <Paragraphs>203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Lecture 7a Solving Recurrence Relations 1</vt:lpstr>
      <vt:lpstr>Recall: Solving a Recurrence Relation</vt:lpstr>
      <vt:lpstr>Five Methods</vt:lpstr>
      <vt:lpstr>Guess + Prove by Induction</vt:lpstr>
      <vt:lpstr>Example: Towers of Hanoi</vt:lpstr>
      <vt:lpstr>Guess + Prove by Induction</vt:lpstr>
      <vt:lpstr>Guess + Prove by Induction</vt:lpstr>
      <vt:lpstr>Recall: Example: Program 2 (recursive) to calculate Factorial</vt:lpstr>
      <vt:lpstr>Recall: Program 1 (recursive) to calculate Factorial</vt:lpstr>
      <vt:lpstr>Recall: Program 1 (recursive) to calculate Factorial</vt:lpstr>
      <vt:lpstr>Recall: Example: Program 2 (recursive) to calculate Factorial</vt:lpstr>
      <vt:lpstr>Recall: Program 1 (recursive) to calculate Factorial</vt:lpstr>
      <vt:lpstr>Recall: Program 1 (recursive) to calculate Factorial</vt:lpstr>
      <vt:lpstr>Telescoping a Sum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 Kratchanov</cp:lastModifiedBy>
  <cp:revision>215</cp:revision>
  <dcterms:created xsi:type="dcterms:W3CDTF">2004-05-04T15:13:55Z</dcterms:created>
  <dcterms:modified xsi:type="dcterms:W3CDTF">2013-04-16T06:00:11Z</dcterms:modified>
</cp:coreProperties>
</file>