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462" r:id="rId2"/>
    <p:sldId id="489" r:id="rId3"/>
    <p:sldId id="468" r:id="rId4"/>
    <p:sldId id="503" r:id="rId5"/>
    <p:sldId id="502" r:id="rId6"/>
    <p:sldId id="480" r:id="rId7"/>
    <p:sldId id="504" r:id="rId8"/>
    <p:sldId id="505" r:id="rId9"/>
    <p:sldId id="481" r:id="rId10"/>
    <p:sldId id="498" r:id="rId11"/>
    <p:sldId id="499" r:id="rId12"/>
    <p:sldId id="488" r:id="rId13"/>
    <p:sldId id="484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6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0087CC0-E00E-4345-89F6-5CD38A9890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56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053B9BCA-B59B-4CE2-9476-6AA45C6B6D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14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41185-650A-45EB-8C94-32F88ABFA9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963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E14B5-5AC5-4FF2-915A-5EDEC03D92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290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E53FE-0C43-4ECE-B750-64AC673AEDE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997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0D227-838A-4EC6-88A9-F2E937D97E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38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D2271-2737-404F-9AA9-EEFDDE75CE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551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DBE0F-6A87-4CCB-A285-14D492BDE8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772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61601-1418-443D-B4B4-F6DBE41080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406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8D18D-0FD8-4597-9615-130D257CBA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439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C796B-B66C-4284-B0D8-67578F57DA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22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F7877-F7A5-4418-BDA4-EB90987B720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46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C9A9B501-109E-4207-BCAE-1C20A37180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1714500"/>
            <a:ext cx="8001000" cy="1358900"/>
          </a:xfrm>
        </p:spPr>
        <p:txBody>
          <a:bodyPr/>
          <a:lstStyle/>
          <a:p>
            <a:pPr algn="ctr" eaLnBrk="1" hangingPunct="1"/>
            <a:r>
              <a:rPr lang="en-US" sz="5000" dirty="0" smtClean="0"/>
              <a:t>Lecture 7b</a:t>
            </a:r>
            <a:br>
              <a:rPr lang="en-US" sz="5000" dirty="0" smtClean="0"/>
            </a:br>
            <a:r>
              <a:rPr lang="en-US" sz="5000" dirty="0" smtClean="0"/>
              <a:t>Solving Recurrence Relations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Example: Fibonacci numbers</a:t>
            </a:r>
            <a:endParaRPr lang="tr-TR" smtClean="0"/>
          </a:p>
        </p:txBody>
      </p:sp>
      <p:pic>
        <p:nvPicPr>
          <p:cNvPr id="2662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066799"/>
            <a:ext cx="8001000" cy="564380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Example: Fibonacci numbers</a:t>
            </a:r>
            <a:endParaRPr lang="tr-TR" smtClean="0"/>
          </a:p>
        </p:txBody>
      </p:sp>
      <p:pic>
        <p:nvPicPr>
          <p:cNvPr id="2765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8458200" cy="4892675"/>
          </a:xfrm>
          <a:noFill/>
        </p:spPr>
      </p:pic>
      <p:pic>
        <p:nvPicPr>
          <p:cNvPr id="27652" name="Picture 3" descr="Empt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81200"/>
            <a:ext cx="3200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Solving Homogeneous Recurrence Relations</a:t>
            </a:r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smtClean="0"/>
              <a:t>With single roots</a:t>
            </a:r>
          </a:p>
          <a:p>
            <a:r>
              <a:rPr lang="en-CA" smtClean="0">
                <a:solidFill>
                  <a:srgbClr val="CC0000"/>
                </a:solidFill>
              </a:rPr>
              <a:t>With multiple roots</a:t>
            </a:r>
          </a:p>
          <a:p>
            <a:endParaRPr lang="en-CA" smtClean="0"/>
          </a:p>
          <a:p>
            <a:pPr marL="742950" lvl="1" indent="-285750"/>
            <a:r>
              <a:rPr lang="en-US" smtClean="0"/>
              <a:t>t</a:t>
            </a:r>
            <a:r>
              <a:rPr lang="en-US" baseline="-25000" smtClean="0"/>
              <a:t>n</a:t>
            </a:r>
            <a:r>
              <a:rPr lang="en-US" smtClean="0"/>
              <a:t> = … c’r</a:t>
            </a:r>
            <a:r>
              <a:rPr lang="en-US" baseline="30000" smtClean="0"/>
              <a:t>n</a:t>
            </a:r>
            <a:r>
              <a:rPr lang="en-US" smtClean="0"/>
              <a:t> + c’’</a:t>
            </a:r>
            <a:r>
              <a:rPr lang="en-US" smtClean="0">
                <a:solidFill>
                  <a:srgbClr val="CC0000"/>
                </a:solidFill>
              </a:rPr>
              <a:t>n</a:t>
            </a:r>
            <a:r>
              <a:rPr lang="en-US" smtClean="0"/>
              <a:t>r</a:t>
            </a:r>
            <a:r>
              <a:rPr lang="en-US" baseline="30000" smtClean="0"/>
              <a:t>n</a:t>
            </a:r>
            <a:r>
              <a:rPr lang="en-US" smtClean="0"/>
              <a:t> + c’’’</a:t>
            </a:r>
            <a:r>
              <a:rPr lang="en-US" smtClean="0">
                <a:solidFill>
                  <a:srgbClr val="CC0000"/>
                </a:solidFill>
              </a:rPr>
              <a:t>n</a:t>
            </a:r>
            <a:r>
              <a:rPr lang="en-US" baseline="30000" smtClean="0">
                <a:solidFill>
                  <a:srgbClr val="CC0000"/>
                </a:solidFill>
              </a:rPr>
              <a:t>2</a:t>
            </a:r>
            <a:r>
              <a:rPr lang="en-US" smtClean="0"/>
              <a:t>r</a:t>
            </a:r>
            <a:r>
              <a:rPr lang="en-US" baseline="30000" smtClean="0"/>
              <a:t>n</a:t>
            </a:r>
            <a:r>
              <a:rPr lang="en-US" smtClean="0"/>
              <a:t> +…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87BFE4A-D271-4D13-94A7-74731AFAFF06}" type="slidenum">
              <a:rPr lang="en-US" altLang="en-US" sz="1200">
                <a:latin typeface="+mj-lt"/>
              </a:rPr>
              <a:pPr algn="r">
                <a:defRPr/>
              </a:pPr>
              <a:t>12</a:t>
            </a:fld>
            <a:endParaRPr lang="en-US" altLang="en-US" sz="1200" dirty="0">
              <a:latin typeface="+mj-lt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57200" y="4572000"/>
            <a:ext cx="35814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             n, n=0,1,2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tn =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        5t</a:t>
            </a:r>
            <a:r>
              <a:rPr lang="en-US" baseline="-25000"/>
              <a:t>n-1</a:t>
            </a:r>
            <a:r>
              <a:rPr lang="en-US"/>
              <a:t>-8t</a:t>
            </a:r>
            <a:r>
              <a:rPr lang="en-US" baseline="-25000"/>
              <a:t>n-2</a:t>
            </a:r>
            <a:r>
              <a:rPr lang="en-US"/>
              <a:t>+4t</a:t>
            </a:r>
            <a:r>
              <a:rPr lang="en-US" baseline="-25000"/>
              <a:t>n-3</a:t>
            </a:r>
            <a:r>
              <a:rPr lang="en-US"/>
              <a:t>, n&gt;1</a:t>
            </a:r>
            <a:endParaRPr lang="tr-TR"/>
          </a:p>
        </p:txBody>
      </p:sp>
      <p:sp>
        <p:nvSpPr>
          <p:cNvPr id="29702" name="AutoShape 8"/>
          <p:cNvSpPr>
            <a:spLocks/>
          </p:cNvSpPr>
          <p:nvPr/>
        </p:nvSpPr>
        <p:spPr bwMode="auto">
          <a:xfrm>
            <a:off x="1066800" y="46482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343400" y="4783138"/>
            <a:ext cx="2971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(x-1)(x-2)</a:t>
            </a:r>
            <a:r>
              <a:rPr lang="en-US" baseline="30000"/>
              <a:t>2</a:t>
            </a:r>
            <a:r>
              <a:rPr lang="en-US"/>
              <a:t>=0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n</a:t>
            </a:r>
            <a:r>
              <a:rPr lang="en-US"/>
              <a:t>=c</a:t>
            </a:r>
            <a:r>
              <a:rPr lang="en-US" baseline="-25000"/>
              <a:t>1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+c</a:t>
            </a:r>
            <a:r>
              <a:rPr lang="en-US" baseline="-25000"/>
              <a:t>2</a:t>
            </a:r>
            <a:r>
              <a:rPr lang="en-US"/>
              <a:t>2</a:t>
            </a:r>
            <a:r>
              <a:rPr lang="en-US" baseline="30000"/>
              <a:t>n</a:t>
            </a:r>
            <a:r>
              <a:rPr lang="en-US"/>
              <a:t>+c</a:t>
            </a:r>
            <a:r>
              <a:rPr lang="en-US" baseline="-25000"/>
              <a:t>3</a:t>
            </a:r>
            <a:r>
              <a:rPr lang="en-US">
                <a:solidFill>
                  <a:srgbClr val="CC0000"/>
                </a:solidFill>
              </a:rPr>
              <a:t>n</a:t>
            </a:r>
            <a:r>
              <a:rPr lang="en-US"/>
              <a:t>2</a:t>
            </a:r>
            <a:r>
              <a:rPr lang="en-US" baseline="30000"/>
              <a:t>n</a:t>
            </a:r>
            <a:endParaRPr lang="tr-TR" baseline="30000"/>
          </a:p>
        </p:txBody>
      </p:sp>
      <p:sp>
        <p:nvSpPr>
          <p:cNvPr id="8" name="Oval 7"/>
          <p:cNvSpPr/>
          <p:nvPr/>
        </p:nvSpPr>
        <p:spPr>
          <a:xfrm>
            <a:off x="427149" y="4308475"/>
            <a:ext cx="533400" cy="527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Content Placeholder 4" descr="scan0015.jpg"/>
          <p:cNvPicPr>
            <a:picLocks noGrp="1" noChangeAspect="1"/>
          </p:cNvPicPr>
          <p:nvPr>
            <p:ph idx="4294967295"/>
          </p:nvPr>
        </p:nvPicPr>
        <p:blipFill>
          <a:blip r:embed="rId2">
            <a:lum bright="-6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349250"/>
            <a:ext cx="7599363" cy="6508750"/>
          </a:xfrm>
        </p:spPr>
      </p:pic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885AEF5-0DF7-474C-BCA5-CEB6879FC625}" type="slidenum">
              <a:rPr lang="en-US" altLang="en-US" sz="1200">
                <a:latin typeface="+mj-lt"/>
              </a:rPr>
              <a:pPr algn="r">
                <a:defRPr/>
              </a:pPr>
              <a:t>13</a:t>
            </a:fld>
            <a:endParaRPr lang="en-US" altLang="en-US" sz="1200" dirty="0">
              <a:latin typeface="+mj-lt"/>
            </a:endParaRPr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6477000" y="24384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>
                <a:solidFill>
                  <a:srgbClr val="FF0000"/>
                </a:solidFill>
              </a:rPr>
              <a:t>Multiple roots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Recall: Solving a Recurrence Relation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smtClean="0">
                <a:solidFill>
                  <a:srgbClr val="CC0000"/>
                </a:solidFill>
              </a:rPr>
              <a:t>Solving a recurrence relation – finding an explicit formula that defines the same sequence</a:t>
            </a:r>
          </a:p>
          <a:p>
            <a:r>
              <a:rPr lang="en-CA" smtClean="0"/>
              <a:t>Solution to a recurrence relation not always exists</a:t>
            </a:r>
          </a:p>
          <a:p>
            <a:r>
              <a:rPr lang="en-CA" smtClean="0"/>
              <a:t>We will study 5 methods for solving recurrence relations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762000" y="55626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69E8638-94A7-4986-A430-128650A5FB1F}" type="slidenum">
              <a:rPr lang="en-US" altLang="en-US" sz="1200">
                <a:latin typeface="+mj-lt"/>
              </a:rPr>
              <a:pPr algn="r">
                <a:defRPr/>
              </a:pPr>
              <a:t>2</a:t>
            </a:fld>
            <a:endParaRPr lang="en-US" alt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Five Methods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>
                <a:solidFill>
                  <a:srgbClr val="00B050"/>
                </a:solidFill>
              </a:rPr>
              <a:t>Guess + Prove by Induction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>
                <a:solidFill>
                  <a:srgbClr val="00B050"/>
                </a:solidFill>
              </a:rPr>
              <a:t>Telescoping a Sum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Substituting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>
                <a:solidFill>
                  <a:srgbClr val="FF0000"/>
                </a:solidFill>
              </a:rPr>
              <a:t>Solving homogeneous/inhomogeneous recurrence relations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>
                <a:solidFill>
                  <a:srgbClr val="FF0000"/>
                </a:solidFill>
              </a:rPr>
              <a:t>Master Method </a:t>
            </a:r>
          </a:p>
          <a:p>
            <a:pPr marL="841375" lvl="1" indent="-514350"/>
            <a:r>
              <a:rPr lang="en-CA" dirty="0" smtClean="0">
                <a:solidFill>
                  <a:srgbClr val="FF0000"/>
                </a:solidFill>
              </a:rPr>
              <a:t>only the order obtained, not the precise formula (technically not solution)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D481550-744A-4AEF-8FCA-4C69AC9975C2}" type="slidenum">
              <a:rPr lang="en-US" altLang="en-US" sz="1200">
                <a:latin typeface="+mj-lt"/>
              </a:rPr>
              <a:pPr algn="r">
                <a:defRPr/>
              </a:pPr>
              <a:t>3</a:t>
            </a:fld>
            <a:endParaRPr lang="en-US" alt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4" y="2438400"/>
            <a:ext cx="2352675" cy="101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Substitution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CA" dirty="0" smtClean="0"/>
              <a:t>Factorial (multiplications, time)</a:t>
            </a:r>
          </a:p>
          <a:p>
            <a:r>
              <a:rPr lang="en-CA" dirty="0" smtClean="0"/>
              <a:t>Hanoi</a:t>
            </a:r>
          </a:p>
          <a:p>
            <a:r>
              <a:rPr lang="en-CA" dirty="0" smtClean="0"/>
              <a:t>Binary search</a:t>
            </a:r>
            <a:endParaRPr lang="en-US" dirty="0" smtClean="0"/>
          </a:p>
          <a:p>
            <a:r>
              <a:rPr lang="en-CA" dirty="0" smtClean="0"/>
              <a:t>Max subsequence sum algorithm 3</a:t>
            </a:r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		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21014A1-A79F-4168-8FD4-43FBDA5613F2}" type="slidenum">
              <a:rPr lang="en-US" altLang="en-US" sz="1200">
                <a:latin typeface="+mj-lt"/>
              </a:rPr>
              <a:pPr algn="r">
                <a:defRPr/>
              </a:pPr>
              <a:t>4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5043" r="48213" b="52159"/>
          <a:stretch>
            <a:fillRect/>
          </a:stretch>
        </p:blipFill>
        <p:spPr bwMode="auto">
          <a:xfrm>
            <a:off x="4648200" y="838200"/>
            <a:ext cx="22098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4" t="57266" r="48267" b="26784"/>
          <a:stretch>
            <a:fillRect/>
          </a:stretch>
        </p:blipFill>
        <p:spPr bwMode="auto">
          <a:xfrm>
            <a:off x="6629400" y="685800"/>
            <a:ext cx="2057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4" t="57002" r="48267" b="30399"/>
          <a:stretch>
            <a:fillRect/>
          </a:stretch>
        </p:blipFill>
        <p:spPr bwMode="auto">
          <a:xfrm>
            <a:off x="2438400" y="2057400"/>
            <a:ext cx="1905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62000" r="56876" b="12000"/>
          <a:stretch>
            <a:fillRect/>
          </a:stretch>
        </p:blipFill>
        <p:spPr bwMode="auto">
          <a:xfrm>
            <a:off x="5486400" y="3886200"/>
            <a:ext cx="20574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25" y="2392363"/>
            <a:ext cx="25431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7696200" y="4191000"/>
            <a:ext cx="533400" cy="527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47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6EEF5A9-5338-4693-BC68-D1B356A2B2BF}" type="slidenum">
              <a:rPr lang="en-US" altLang="en-US" sz="1200">
                <a:latin typeface="+mj-lt"/>
              </a:rPr>
              <a:pPr algn="r">
                <a:defRPr/>
              </a:pPr>
              <a:t>5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23555" name="Picture 2" descr="scan0020.jpg"/>
          <p:cNvPicPr>
            <a:picLocks noChangeAspect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5" t="70352" r="8539" b="482"/>
          <a:stretch>
            <a:fillRect/>
          </a:stretch>
        </p:blipFill>
        <p:spPr bwMode="auto">
          <a:xfrm>
            <a:off x="152400" y="1676400"/>
            <a:ext cx="8686800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2" descr="scan0020.jpg"/>
          <p:cNvPicPr>
            <a:picLocks noChangeAspect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8" t="6062" r="65771" b="86198"/>
          <a:stretch>
            <a:fillRect/>
          </a:stretch>
        </p:blipFill>
        <p:spPr bwMode="auto">
          <a:xfrm>
            <a:off x="685800" y="533400"/>
            <a:ext cx="28956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3657600" y="544513"/>
            <a:ext cx="335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Max subsequence sum</a:t>
            </a:r>
          </a:p>
        </p:txBody>
      </p:sp>
      <p:pic>
        <p:nvPicPr>
          <p:cNvPr id="23558" name="Picture 5" descr="Empt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95400"/>
            <a:ext cx="2057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2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Solving Homogeneous Recurrence Relations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71500" indent="-571500"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</a:rPr>
              <a:t>a</a:t>
            </a:r>
            <a:r>
              <a:rPr lang="en-US" baseline="-25000" smtClean="0">
                <a:solidFill>
                  <a:srgbClr val="CC0000"/>
                </a:solidFill>
              </a:rPr>
              <a:t>o</a:t>
            </a:r>
            <a:r>
              <a:rPr lang="en-US" smtClean="0">
                <a:solidFill>
                  <a:srgbClr val="CC0000"/>
                </a:solidFill>
              </a:rPr>
              <a:t>t</a:t>
            </a:r>
            <a:r>
              <a:rPr lang="en-US" baseline="-25000" smtClean="0">
                <a:solidFill>
                  <a:srgbClr val="CC0000"/>
                </a:solidFill>
              </a:rPr>
              <a:t>n</a:t>
            </a:r>
            <a:r>
              <a:rPr lang="en-US" smtClean="0">
                <a:solidFill>
                  <a:srgbClr val="CC0000"/>
                </a:solidFill>
              </a:rPr>
              <a:t>+a</a:t>
            </a:r>
            <a:r>
              <a:rPr lang="en-US" baseline="-25000" smtClean="0">
                <a:solidFill>
                  <a:srgbClr val="CC0000"/>
                </a:solidFill>
              </a:rPr>
              <a:t>1</a:t>
            </a:r>
            <a:r>
              <a:rPr lang="en-US" smtClean="0">
                <a:solidFill>
                  <a:srgbClr val="CC0000"/>
                </a:solidFill>
              </a:rPr>
              <a:t>t</a:t>
            </a:r>
            <a:r>
              <a:rPr lang="en-US" baseline="-25000" smtClean="0">
                <a:solidFill>
                  <a:srgbClr val="CC0000"/>
                </a:solidFill>
              </a:rPr>
              <a:t>n-1</a:t>
            </a:r>
            <a:r>
              <a:rPr lang="en-US" smtClean="0">
                <a:solidFill>
                  <a:srgbClr val="CC0000"/>
                </a:solidFill>
              </a:rPr>
              <a:t>+…+a</a:t>
            </a:r>
            <a:r>
              <a:rPr lang="en-US" baseline="-25000" smtClean="0">
                <a:solidFill>
                  <a:srgbClr val="CC0000"/>
                </a:solidFill>
              </a:rPr>
              <a:t>k</a:t>
            </a:r>
            <a:r>
              <a:rPr lang="en-US" smtClean="0">
                <a:solidFill>
                  <a:srgbClr val="CC0000"/>
                </a:solidFill>
              </a:rPr>
              <a:t>t</a:t>
            </a:r>
            <a:r>
              <a:rPr lang="en-US" baseline="-25000" smtClean="0">
                <a:solidFill>
                  <a:srgbClr val="CC0000"/>
                </a:solidFill>
              </a:rPr>
              <a:t>n-k</a:t>
            </a:r>
            <a:r>
              <a:rPr lang="en-US" smtClean="0">
                <a:solidFill>
                  <a:srgbClr val="CC0000"/>
                </a:solidFill>
              </a:rPr>
              <a:t> = 0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smtClean="0"/>
              <a:t>+ k initial conditions, usually 0</a:t>
            </a:r>
            <a:r>
              <a:rPr lang="en-US" smtClean="0">
                <a:sym typeface="Symbol" pitchFamily="18" charset="2"/>
              </a:rPr>
              <a:t>ik-1 or 1ik</a:t>
            </a:r>
          </a:p>
          <a:p>
            <a:pPr marL="571500" indent="-571500">
              <a:buFont typeface="Wingdings" pitchFamily="2" charset="2"/>
              <a:buAutoNum type="arabicParenR"/>
            </a:pPr>
            <a:r>
              <a:rPr lang="en-US" smtClean="0">
                <a:sym typeface="Symbol" pitchFamily="18" charset="2"/>
              </a:rPr>
              <a:t>Write characteristic polynomial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	p(x) = a</a:t>
            </a:r>
            <a:r>
              <a:rPr lang="en-US" baseline="-25000" smtClean="0">
                <a:sym typeface="Symbol" pitchFamily="18" charset="2"/>
              </a:rPr>
              <a:t>0</a:t>
            </a:r>
            <a:r>
              <a:rPr lang="en-US" smtClean="0">
                <a:sym typeface="Symbol" pitchFamily="18" charset="2"/>
              </a:rPr>
              <a:t>x</a:t>
            </a:r>
            <a:r>
              <a:rPr lang="en-US" baseline="30000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+a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x</a:t>
            </a:r>
            <a:r>
              <a:rPr lang="en-US" baseline="30000" smtClean="0">
                <a:sym typeface="Symbol" pitchFamily="18" charset="2"/>
              </a:rPr>
              <a:t>k-1</a:t>
            </a:r>
            <a:r>
              <a:rPr lang="en-US" smtClean="0">
                <a:sym typeface="Symbol" pitchFamily="18" charset="2"/>
              </a:rPr>
              <a:t>+…+a</a:t>
            </a:r>
            <a:r>
              <a:rPr lang="en-US" baseline="-25000" smtClean="0">
                <a:sym typeface="Symbol" pitchFamily="18" charset="2"/>
              </a:rPr>
              <a:t>k-2</a:t>
            </a:r>
            <a:r>
              <a:rPr lang="en-US" smtClean="0">
                <a:sym typeface="Symbol" pitchFamily="18" charset="2"/>
              </a:rPr>
              <a:t>x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+a</a:t>
            </a:r>
            <a:r>
              <a:rPr lang="en-US" baseline="-25000" smtClean="0">
                <a:sym typeface="Symbol" pitchFamily="18" charset="2"/>
              </a:rPr>
              <a:t>k-1</a:t>
            </a:r>
            <a:r>
              <a:rPr lang="en-US" smtClean="0">
                <a:sym typeface="Symbol" pitchFamily="18" charset="2"/>
              </a:rPr>
              <a:t>x+a</a:t>
            </a:r>
            <a:r>
              <a:rPr lang="en-US" baseline="-25000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marL="571500" indent="-571500">
              <a:buFont typeface="Wingdings" pitchFamily="2" charset="2"/>
              <a:buAutoNum type="arabicParenR" startAt="2"/>
            </a:pPr>
            <a:r>
              <a:rPr lang="en-US" smtClean="0">
                <a:sym typeface="Symbol" pitchFamily="18" charset="2"/>
              </a:rPr>
              <a:t>Find roots of characteristic polynomial		r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,…, r</a:t>
            </a:r>
            <a:r>
              <a:rPr lang="en-US" baseline="-25000" smtClean="0">
                <a:sym typeface="Symbol" pitchFamily="18" charset="2"/>
              </a:rPr>
              <a:t>k</a:t>
            </a:r>
          </a:p>
          <a:p>
            <a:pPr marL="571500" indent="-571500">
              <a:buFont typeface="Wingdings" pitchFamily="2" charset="2"/>
              <a:buAutoNum type="arabicParenR" startAt="2"/>
            </a:pPr>
            <a:r>
              <a:rPr lang="en-US" smtClean="0">
                <a:sym typeface="Symbol" pitchFamily="18" charset="2"/>
              </a:rPr>
              <a:t>General form of solution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  t</a:t>
            </a:r>
            <a:r>
              <a:rPr lang="en-US" baseline="-25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 = c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r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baseline="30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+c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r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baseline="30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+…+c</a:t>
            </a:r>
            <a:r>
              <a:rPr lang="en-US" baseline="-25000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r</a:t>
            </a:r>
            <a:r>
              <a:rPr lang="en-US" baseline="-25000" smtClean="0">
                <a:sym typeface="Symbol" pitchFamily="18" charset="2"/>
              </a:rPr>
              <a:t>k</a:t>
            </a:r>
            <a:r>
              <a:rPr lang="en-US" baseline="30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marL="571500" indent="-571500">
              <a:buFont typeface="Wingdings" pitchFamily="2" charset="2"/>
              <a:buAutoNum type="arabicParenR" startAt="2"/>
            </a:pPr>
            <a:r>
              <a:rPr lang="en-US" smtClean="0">
                <a:sym typeface="Symbol" pitchFamily="18" charset="2"/>
              </a:rPr>
              <a:t>Find all c</a:t>
            </a:r>
            <a:r>
              <a:rPr lang="en-US" baseline="-25000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 from n initial conditions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16E311D-E793-45D8-B9FA-1D05F72FB4CA}" type="slidenum">
              <a:rPr lang="en-US" altLang="en-US" sz="1200">
                <a:latin typeface="+mj-lt"/>
              </a:rPr>
              <a:pPr algn="r">
                <a:defRPr/>
              </a:pPr>
              <a:t>6</a:t>
            </a:fld>
            <a:endParaRPr lang="en-US" altLang="en-US" sz="1200" dirty="0">
              <a:latin typeface="+mj-lt"/>
            </a:endParaRP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410200" y="4921250"/>
          <a:ext cx="1447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3" imgW="609336" imgH="431613" progId="Equation.3">
                  <p:embed/>
                </p:oleObj>
              </mc:Choice>
              <mc:Fallback>
                <p:oleObj name="Equation" r:id="rId3" imgW="609336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921250"/>
                        <a:ext cx="14478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tr-TR" smtClean="0"/>
          </a:p>
        </p:txBody>
      </p:sp>
      <p:pic>
        <p:nvPicPr>
          <p:cNvPr id="28675" name="Picture 4"/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1957" r="24083" b="75415"/>
          <a:stretch/>
        </p:blipFill>
        <p:spPr>
          <a:xfrm>
            <a:off x="304800" y="1524000"/>
            <a:ext cx="8615966" cy="1914659"/>
          </a:xfrm>
          <a:noFill/>
        </p:spPr>
      </p:pic>
      <p:sp>
        <p:nvSpPr>
          <p:cNvPr id="4" name="Oval 3"/>
          <p:cNvSpPr/>
          <p:nvPr/>
        </p:nvSpPr>
        <p:spPr>
          <a:xfrm>
            <a:off x="7239000" y="971371"/>
            <a:ext cx="533400" cy="527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tr-TR" smtClean="0"/>
          </a:p>
        </p:txBody>
      </p:sp>
      <p:pic>
        <p:nvPicPr>
          <p:cNvPr id="2867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90600"/>
            <a:ext cx="7696200" cy="5737294"/>
          </a:xfrm>
          <a:noFill/>
        </p:spPr>
      </p:pic>
    </p:spTree>
    <p:extLst>
      <p:ext uri="{BB962C8B-B14F-4D97-AF65-F5344CB8AC3E}">
        <p14:creationId xmlns:p14="http://schemas.microsoft.com/office/powerpoint/2010/main" val="22838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Example: Fibonacci numbers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06082B5-4403-42F1-8B9E-3FF7D9A73881}" type="slidenum">
              <a:rPr lang="en-US" altLang="en-US" sz="1200">
                <a:latin typeface="+mj-lt"/>
              </a:rPr>
              <a:pPr algn="r">
                <a:defRPr/>
              </a:pPr>
              <a:t>9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/>
          <a:stretch>
            <a:fillRect/>
          </a:stretch>
        </p:blipFill>
        <p:spPr bwMode="auto">
          <a:xfrm>
            <a:off x="200025" y="1371600"/>
            <a:ext cx="89439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3449638"/>
          <a:ext cx="8763000" cy="741362"/>
        </p:xfrm>
        <a:graphic>
          <a:graphicData uri="http://schemas.openxmlformats.org/drawingml/2006/table">
            <a:tbl>
              <a:tblPr/>
              <a:tblGrid>
                <a:gridCol w="973138"/>
                <a:gridCol w="974725"/>
                <a:gridCol w="973137"/>
                <a:gridCol w="973138"/>
                <a:gridCol w="974725"/>
                <a:gridCol w="973137"/>
                <a:gridCol w="973138"/>
                <a:gridCol w="974725"/>
                <a:gridCol w="973137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CA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</a:tbl>
          </a:graphicData>
        </a:graphic>
      </p:graphicFrame>
      <p:sp>
        <p:nvSpPr>
          <p:cNvPr id="25637" name="TextBox 8"/>
          <p:cNvSpPr txBox="1">
            <a:spLocks noChangeArrowheads="1"/>
          </p:cNvSpPr>
          <p:nvPr/>
        </p:nvSpPr>
        <p:spPr bwMode="auto">
          <a:xfrm>
            <a:off x="533400" y="2971800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/>
              <a:t>Sometimes we will start from 0 (easier calculations)</a:t>
            </a:r>
            <a:endParaRPr lang="en-US"/>
          </a:p>
        </p:txBody>
      </p:sp>
      <p:sp>
        <p:nvSpPr>
          <p:cNvPr id="25638" name="Text Box 40"/>
          <p:cNvSpPr txBox="1">
            <a:spLocks noChangeArrowheads="1"/>
          </p:cNvSpPr>
          <p:nvPr/>
        </p:nvSpPr>
        <p:spPr bwMode="auto">
          <a:xfrm>
            <a:off x="2209800" y="4572000"/>
            <a:ext cx="35814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             0, n=0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Fn =      1, n=1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        Fn-1+Fn-2, n&gt;1</a:t>
            </a:r>
            <a:endParaRPr lang="tr-TR"/>
          </a:p>
        </p:txBody>
      </p:sp>
      <p:sp>
        <p:nvSpPr>
          <p:cNvPr id="25639" name="AutoShape 8"/>
          <p:cNvSpPr>
            <a:spLocks/>
          </p:cNvSpPr>
          <p:nvPr/>
        </p:nvSpPr>
        <p:spPr bwMode="auto">
          <a:xfrm>
            <a:off x="2819400" y="46482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5524500" y="4904581"/>
            <a:ext cx="533400" cy="527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4603</TotalTime>
  <Words>224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Edge</vt:lpstr>
      <vt:lpstr>Equation</vt:lpstr>
      <vt:lpstr>Lecture 7b Solving Recurrence Relations 2</vt:lpstr>
      <vt:lpstr>Recall: Solving a Recurrence Relation</vt:lpstr>
      <vt:lpstr>Five Methods</vt:lpstr>
      <vt:lpstr>Substitution</vt:lpstr>
      <vt:lpstr>PowerPoint Presentation</vt:lpstr>
      <vt:lpstr>Solving Homogeneous Recurrence Relations</vt:lpstr>
      <vt:lpstr>Example</vt:lpstr>
      <vt:lpstr>Example</vt:lpstr>
      <vt:lpstr>Example: Fibonacci numbers</vt:lpstr>
      <vt:lpstr>Example: Fibonacci numbers</vt:lpstr>
      <vt:lpstr>Example: Fibonacci numbers</vt:lpstr>
      <vt:lpstr>Solving Homogeneous Recurrence Relations</vt:lpstr>
      <vt:lpstr>PowerPoint Presentation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Parul Chaturvedi</dc:creator>
  <cp:lastModifiedBy>Kostadin Kratchanov</cp:lastModifiedBy>
  <cp:revision>213</cp:revision>
  <dcterms:created xsi:type="dcterms:W3CDTF">2004-05-04T15:13:55Z</dcterms:created>
  <dcterms:modified xsi:type="dcterms:W3CDTF">2013-04-16T06:08:48Z</dcterms:modified>
</cp:coreProperties>
</file>