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462" r:id="rId2"/>
    <p:sldId id="505" r:id="rId3"/>
    <p:sldId id="508" r:id="rId4"/>
    <p:sldId id="459" r:id="rId5"/>
    <p:sldId id="507" r:id="rId6"/>
    <p:sldId id="482" r:id="rId7"/>
    <p:sldId id="501" r:id="rId8"/>
    <p:sldId id="483" r:id="rId9"/>
    <p:sldId id="503" r:id="rId10"/>
    <p:sldId id="504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1C55F17-8376-498C-B167-6737ABE918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2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00BA0F9D-312C-4708-8CAD-28B39EBC70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ADF01-8DEC-4DF1-BCCC-7C5842CDEF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74EAE-5DC3-420D-BBE1-5A6C0F0458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4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9D487-7DF1-4AA4-930F-E5E821063E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2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EF90-FC5E-4EB9-A039-7CBA453062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71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EDB40-DFDE-4F5C-88DC-7D56BBFF43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2A2F4-BFFB-445F-AAB5-DB1DD65FCE8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5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2D752-D8A7-489E-B0CC-598DD52D98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3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2D359-226E-4730-9F68-D806C78D59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56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73BC7-4828-4F08-B470-9F1BB2A19E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896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FE135-0043-4A3A-A2D6-41DA9A8C08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3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2023EA56-A0F9-4856-B387-78DCC60476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2625" y="1714500"/>
            <a:ext cx="7927975" cy="1358900"/>
          </a:xfrm>
        </p:spPr>
        <p:txBody>
          <a:bodyPr/>
          <a:lstStyle/>
          <a:p>
            <a:pPr algn="ctr" eaLnBrk="1" hangingPunct="1"/>
            <a:r>
              <a:rPr lang="en-US" sz="5000" dirty="0" smtClean="0"/>
              <a:t>Lecture 7c</a:t>
            </a:r>
            <a:br>
              <a:rPr lang="en-US" sz="5000" dirty="0" smtClean="0"/>
            </a:br>
            <a:r>
              <a:rPr lang="en-US" sz="5000" dirty="0" smtClean="0"/>
              <a:t>Solving Recurrence Relations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C1A6F62-C0F6-4AC9-BE1E-9CCFFF935D57}" type="slidenum">
              <a:rPr lang="en-US" altLang="en-US" sz="1200">
                <a:latin typeface="+mj-lt"/>
              </a:rPr>
              <a:pPr algn="r">
                <a:defRPr/>
              </a:pPr>
              <a:t>10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1267" name="Picture 2" descr="scan0026.jpg"/>
          <p:cNvPicPr>
            <a:picLocks noChangeAspect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" r="8035" b="25946"/>
          <a:stretch>
            <a:fillRect/>
          </a:stretch>
        </p:blipFill>
        <p:spPr bwMode="auto">
          <a:xfrm>
            <a:off x="533400" y="6096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4953000"/>
            <a:ext cx="7391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n</a:t>
            </a:r>
            <a:r>
              <a:rPr lang="en-US"/>
              <a:t> = O(</a:t>
            </a:r>
            <a:r>
              <a:rPr lang="el-GR">
                <a:cs typeface="Arial" charset="0"/>
              </a:rPr>
              <a:t>φ</a:t>
            </a:r>
            <a:r>
              <a:rPr lang="en-US" baseline="30000">
                <a:cs typeface="Arial" charset="0"/>
              </a:rPr>
              <a:t>n</a:t>
            </a:r>
            <a:r>
              <a:rPr lang="en-US">
                <a:cs typeface="Arial" charset="0"/>
              </a:rPr>
              <a:t>) = </a:t>
            </a:r>
            <a:r>
              <a:rPr lang="en-US"/>
              <a:t>O((5/3)</a:t>
            </a:r>
            <a:r>
              <a:rPr lang="en-US" baseline="30000"/>
              <a:t>n</a:t>
            </a:r>
            <a:r>
              <a:rPr lang="en-US"/>
              <a:t>) </a:t>
            </a:r>
            <a:endParaRPr lang="el-GR"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No need to find constants if we only want to determine the order</a:t>
            </a:r>
            <a:endParaRPr lang="tr-TR"/>
          </a:p>
        </p:txBody>
      </p:sp>
      <p:pic>
        <p:nvPicPr>
          <p:cNvPr id="11269" name="Picture 4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344488"/>
            <a:ext cx="3352800" cy="64611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Fibonacci program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Five Methods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Guess + Prove by Induction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Telescoping a Sum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Substituting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Solving homogeneous</a:t>
            </a:r>
            <a:r>
              <a:rPr lang="en-CA" dirty="0" smtClean="0">
                <a:solidFill>
                  <a:srgbClr val="FF0000"/>
                </a:solidFill>
              </a:rPr>
              <a:t>/inhomogeneous recurrence relations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Master Method </a:t>
            </a:r>
          </a:p>
          <a:p>
            <a:pPr marL="841375" lvl="1" indent="-514350"/>
            <a:r>
              <a:rPr lang="en-CA" dirty="0" smtClean="0">
                <a:solidFill>
                  <a:srgbClr val="FF0000"/>
                </a:solidFill>
              </a:rPr>
              <a:t>only the order obtained, not the precise formula (technically not solution)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E139E6-369F-4D31-B3D9-73988587FC22}" type="slidenum">
              <a:rPr lang="en-US" altLang="en-US" sz="1200">
                <a:latin typeface="+mj-lt"/>
              </a:rPr>
              <a:pPr algn="r">
                <a:defRPr/>
              </a:pPr>
              <a:t>2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57200" y="155575"/>
            <a:ext cx="8229600" cy="1139825"/>
          </a:xfrm>
        </p:spPr>
        <p:txBody>
          <a:bodyPr/>
          <a:lstStyle/>
          <a:p>
            <a:r>
              <a:rPr lang="en-CA" smtClean="0"/>
              <a:t>Recall: Solving Homogeneous Recurrence Relations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a</a:t>
            </a:r>
            <a:r>
              <a:rPr lang="en-US" baseline="-25000" smtClean="0">
                <a:solidFill>
                  <a:srgbClr val="CC0000"/>
                </a:solidFill>
              </a:rPr>
              <a:t>o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</a:rPr>
              <a:t>+a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n-1</a:t>
            </a:r>
            <a:r>
              <a:rPr lang="en-US" smtClean="0">
                <a:solidFill>
                  <a:srgbClr val="CC0000"/>
                </a:solidFill>
              </a:rPr>
              <a:t>+…+a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n-k</a:t>
            </a:r>
            <a:r>
              <a:rPr lang="en-US" smtClean="0">
                <a:solidFill>
                  <a:srgbClr val="CC0000"/>
                </a:solidFill>
              </a:rPr>
              <a:t> = 0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mtClean="0"/>
              <a:t>+ k initial conditions, usually 0</a:t>
            </a:r>
            <a:r>
              <a:rPr lang="en-US" smtClean="0">
                <a:sym typeface="Symbol" pitchFamily="18" charset="2"/>
              </a:rPr>
              <a:t>ik-1 or 1ik</a:t>
            </a:r>
          </a:p>
          <a:p>
            <a:pPr marL="571500" indent="-571500">
              <a:buFont typeface="Wingdings" pitchFamily="2" charset="2"/>
              <a:buAutoNum type="arabicParenR"/>
            </a:pPr>
            <a:r>
              <a:rPr lang="en-US" smtClean="0">
                <a:sym typeface="Symbol" pitchFamily="18" charset="2"/>
              </a:rPr>
              <a:t>Write characteristic polynomial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p(x) = a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+a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+…+a</a:t>
            </a:r>
            <a:r>
              <a:rPr lang="en-US" baseline="-25000" smtClean="0">
                <a:sym typeface="Symbol" pitchFamily="18" charset="2"/>
              </a:rPr>
              <a:t>k-2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+a</a:t>
            </a:r>
            <a:r>
              <a:rPr lang="en-US" baseline="-25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x+a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Find roots of characteristic polynomial		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,…, r</a:t>
            </a:r>
            <a:r>
              <a:rPr lang="en-US" baseline="-25000" smtClean="0">
                <a:sym typeface="Symbol" pitchFamily="18" charset="2"/>
              </a:rPr>
              <a:t>k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General form of solution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t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= c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+c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+…+c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Find all c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from n initial conditions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440E504-F15C-4542-974C-B4A886DCEF08}" type="slidenum">
              <a:rPr lang="en-US" altLang="en-US" sz="1200">
                <a:latin typeface="+mj-lt"/>
              </a:rPr>
              <a:pPr algn="r">
                <a:defRPr/>
              </a:pPr>
              <a:t>3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410200" y="4921250"/>
          <a:ext cx="1447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21250"/>
                        <a:ext cx="14478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Solving </a:t>
            </a:r>
            <a:r>
              <a:rPr lang="en-CA" b="1" smtClean="0">
                <a:solidFill>
                  <a:srgbClr val="CC0000"/>
                </a:solidFill>
              </a:rPr>
              <a:t>In</a:t>
            </a:r>
            <a:r>
              <a:rPr lang="en-CA" smtClean="0"/>
              <a:t>homogeneous Recurrence Relations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C1844B-D969-4FCC-B918-E89A5F5AE0C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838200" y="1981200"/>
            <a:ext cx="7162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o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</a:t>
            </a:r>
            <a:r>
              <a:rPr lang="en-US" sz="2400">
                <a:solidFill>
                  <a:srgbClr val="CC0000"/>
                </a:solidFill>
              </a:rPr>
              <a:t>+a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n-1</a:t>
            </a:r>
            <a:r>
              <a:rPr lang="en-US" sz="2400">
                <a:solidFill>
                  <a:srgbClr val="CC0000"/>
                </a:solidFill>
              </a:rPr>
              <a:t>+…+a</a:t>
            </a:r>
            <a:r>
              <a:rPr lang="en-US" sz="2400" baseline="-25000">
                <a:solidFill>
                  <a:srgbClr val="CC0000"/>
                </a:solidFill>
              </a:rPr>
              <a:t>k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n-k</a:t>
            </a:r>
            <a:r>
              <a:rPr lang="en-US" sz="2400">
                <a:solidFill>
                  <a:srgbClr val="CC0000"/>
                </a:solidFill>
              </a:rPr>
              <a:t> = </a:t>
            </a:r>
            <a:r>
              <a:rPr lang="en-US" sz="2400" b="1">
                <a:solidFill>
                  <a:srgbClr val="CC0000"/>
                </a:solidFill>
              </a:rPr>
              <a:t>b</a:t>
            </a:r>
            <a:r>
              <a:rPr lang="en-US" sz="2400" b="1" baseline="30000">
                <a:solidFill>
                  <a:srgbClr val="CC0000"/>
                </a:solidFill>
              </a:rPr>
              <a:t>n</a:t>
            </a:r>
            <a:r>
              <a:rPr lang="en-US" sz="2400" b="1">
                <a:solidFill>
                  <a:srgbClr val="CC0000"/>
                </a:solidFill>
              </a:rPr>
              <a:t>q(n)</a:t>
            </a:r>
          </a:p>
          <a:p>
            <a:pPr eaLnBrk="1" hangingPunct="1"/>
            <a:r>
              <a:rPr lang="en-US" sz="2400">
                <a:solidFill>
                  <a:srgbClr val="CC0000"/>
                </a:solidFill>
              </a:rPr>
              <a:t>		</a:t>
            </a:r>
            <a:r>
              <a:rPr lang="en-US" sz="2400"/>
              <a:t>q(n) is a polynomial in n of degree d</a:t>
            </a:r>
            <a:endParaRPr lang="en-US" sz="2400">
              <a:solidFill>
                <a:srgbClr val="CC0000"/>
              </a:solidFill>
            </a:endParaRPr>
          </a:p>
          <a:p>
            <a:pPr eaLnBrk="1" hangingPunct="1"/>
            <a:endParaRPr lang="en-US" sz="2400">
              <a:sym typeface="Symbol" pitchFamily="18" charset="2"/>
            </a:endParaRPr>
          </a:p>
          <a:p>
            <a:pPr eaLnBrk="1" hangingPunct="1">
              <a:buFontTx/>
              <a:buAutoNum type="arabicPeriod"/>
            </a:pPr>
            <a:r>
              <a:rPr lang="en-US" sz="2400">
                <a:sym typeface="Symbol" pitchFamily="18" charset="2"/>
              </a:rPr>
              <a:t> Write characteristic polynomial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  p(x) = (a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+…+a</a:t>
            </a:r>
            <a:r>
              <a:rPr lang="en-US" sz="2400" baseline="-25000">
                <a:sym typeface="Symbol" pitchFamily="18" charset="2"/>
              </a:rPr>
              <a:t>k-2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x+a</a:t>
            </a:r>
            <a:r>
              <a:rPr lang="en-US" sz="2400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olidFill>
                  <a:srgbClr val="CC0000"/>
                </a:solidFill>
                <a:sym typeface="Symbol" pitchFamily="18" charset="2"/>
              </a:rPr>
              <a:t>(x-b)</a:t>
            </a:r>
            <a:r>
              <a:rPr lang="en-US" sz="2400" b="1" baseline="30000">
                <a:solidFill>
                  <a:srgbClr val="CC0000"/>
                </a:solidFill>
                <a:sym typeface="Symbol" pitchFamily="18" charset="2"/>
              </a:rPr>
              <a:t>d+1</a:t>
            </a: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endParaRPr lang="en-US" sz="2400">
              <a:sym typeface="Symbol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3962400"/>
            <a:ext cx="1066800" cy="838200"/>
          </a:xfrm>
          <a:prstGeom prst="straightConnector1">
            <a:avLst/>
          </a:prstGeom>
          <a:ln w="254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429000" y="49530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The only difference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Solving </a:t>
            </a:r>
            <a:r>
              <a:rPr lang="en-CA" b="1" smtClean="0">
                <a:solidFill>
                  <a:srgbClr val="CC0000"/>
                </a:solidFill>
              </a:rPr>
              <a:t>In</a:t>
            </a:r>
            <a:r>
              <a:rPr lang="en-CA" smtClean="0"/>
              <a:t>homogeneous Recurrence Relations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D26DF4-54D8-44A6-85B2-AFC34CAE1FC0}" type="slidenum">
              <a:rPr lang="en-US" altLang="en-US" sz="1200">
                <a:latin typeface="+mj-lt"/>
              </a:rPr>
              <a:pPr algn="r">
                <a:defRPr/>
              </a:pPr>
              <a:t>5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162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o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</a:t>
            </a:r>
            <a:r>
              <a:rPr lang="en-US" sz="2400">
                <a:solidFill>
                  <a:srgbClr val="CC0000"/>
                </a:solidFill>
              </a:rPr>
              <a:t>+a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n-1</a:t>
            </a:r>
            <a:r>
              <a:rPr lang="en-US" sz="2400">
                <a:solidFill>
                  <a:srgbClr val="CC0000"/>
                </a:solidFill>
              </a:rPr>
              <a:t>+…+a</a:t>
            </a:r>
            <a:r>
              <a:rPr lang="en-US" sz="2400" baseline="-25000">
                <a:solidFill>
                  <a:srgbClr val="CC0000"/>
                </a:solidFill>
              </a:rPr>
              <a:t>k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n-k</a:t>
            </a:r>
            <a:r>
              <a:rPr lang="en-US" sz="2400">
                <a:solidFill>
                  <a:srgbClr val="CC0000"/>
                </a:solidFill>
              </a:rPr>
              <a:t> = </a:t>
            </a:r>
            <a:r>
              <a:rPr lang="en-US" sz="2400" b="1">
                <a:solidFill>
                  <a:srgbClr val="CC0000"/>
                </a:solidFill>
              </a:rPr>
              <a:t>b</a:t>
            </a:r>
            <a:r>
              <a:rPr lang="en-US" sz="2400" b="1" baseline="30000">
                <a:solidFill>
                  <a:srgbClr val="CC0000"/>
                </a:solidFill>
              </a:rPr>
              <a:t>n</a:t>
            </a:r>
            <a:r>
              <a:rPr lang="en-US" sz="2400" b="1">
                <a:solidFill>
                  <a:srgbClr val="CC0000"/>
                </a:solidFill>
              </a:rPr>
              <a:t>q(n)</a:t>
            </a:r>
          </a:p>
          <a:p>
            <a:pPr eaLnBrk="1" hangingPunct="1"/>
            <a:r>
              <a:rPr lang="en-US" sz="2400">
                <a:solidFill>
                  <a:srgbClr val="CC0000"/>
                </a:solidFill>
              </a:rPr>
              <a:t>		</a:t>
            </a:r>
            <a:r>
              <a:rPr lang="en-US" sz="2400"/>
              <a:t>q(n) is a polynomial in n of degree d</a:t>
            </a:r>
            <a:endParaRPr lang="en-US" sz="2400">
              <a:solidFill>
                <a:srgbClr val="CC0000"/>
              </a:solidFill>
            </a:endParaRPr>
          </a:p>
          <a:p>
            <a:pPr eaLnBrk="1" hangingPunct="1"/>
            <a:endParaRPr lang="en-US" sz="2400">
              <a:sym typeface="Symbol" pitchFamily="18" charset="2"/>
            </a:endParaRPr>
          </a:p>
          <a:p>
            <a:pPr eaLnBrk="1" hangingPunct="1">
              <a:buFontTx/>
              <a:buAutoNum type="arabicPeriod"/>
            </a:pPr>
            <a:r>
              <a:rPr lang="en-US" sz="2400">
                <a:sym typeface="Symbol" pitchFamily="18" charset="2"/>
              </a:rPr>
              <a:t> Write characteristic polynomial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  p(x) = (a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+…+a</a:t>
            </a:r>
            <a:r>
              <a:rPr lang="en-US" sz="2400" baseline="-25000">
                <a:sym typeface="Symbol" pitchFamily="18" charset="2"/>
              </a:rPr>
              <a:t>k-2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x+a</a:t>
            </a:r>
            <a:r>
              <a:rPr lang="en-US" sz="2400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olidFill>
                  <a:srgbClr val="CC0000"/>
                </a:solidFill>
                <a:sym typeface="Symbol" pitchFamily="18" charset="2"/>
              </a:rPr>
              <a:t>(x-b)</a:t>
            </a:r>
            <a:r>
              <a:rPr lang="en-US" sz="2400" b="1" baseline="30000">
                <a:solidFill>
                  <a:srgbClr val="CC0000"/>
                </a:solidFill>
                <a:sym typeface="Symbol" pitchFamily="18" charset="2"/>
              </a:rPr>
              <a:t>d+1</a:t>
            </a: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r>
              <a:rPr lang="en-US" sz="2400">
                <a:sym typeface="Symbol" pitchFamily="18" charset="2"/>
              </a:rPr>
              <a:t>(n+5)3</a:t>
            </a:r>
            <a:r>
              <a:rPr lang="en-US" sz="2400" baseline="30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 		d=1  b=3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3</a:t>
            </a:r>
            <a:r>
              <a:rPr lang="en-US" sz="2400" baseline="30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 (=1*3</a:t>
            </a:r>
            <a:r>
              <a:rPr lang="en-US" sz="2400" baseline="30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	 	d=0  b=3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n  (=n*1</a:t>
            </a:r>
            <a:r>
              <a:rPr lang="en-US" sz="2400" baseline="30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		d=1  b=1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1	(=1*1</a:t>
            </a:r>
            <a:r>
              <a:rPr lang="en-US" sz="2400" baseline="30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		</a:t>
            </a:r>
            <a:r>
              <a:rPr lang="en-US" sz="2400">
                <a:sym typeface="Symbol" pitchFamily="18" charset="2"/>
              </a:rPr>
              <a:t>d=0  b=1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Solving Inhomogeneous Recurrence Relations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19A408C-8612-4803-B5FF-F967EBF84DA4}" type="slidenum">
              <a:rPr lang="en-US" altLang="en-US" sz="1200">
                <a:latin typeface="+mj-lt"/>
              </a:rPr>
              <a:pPr algn="r">
                <a:defRPr/>
              </a:pPr>
              <a:t>6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162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o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</a:t>
            </a:r>
            <a:r>
              <a:rPr lang="en-US" sz="2400">
                <a:solidFill>
                  <a:srgbClr val="CC0000"/>
                </a:solidFill>
              </a:rPr>
              <a:t>+a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n-1</a:t>
            </a:r>
            <a:r>
              <a:rPr lang="en-US" sz="2400">
                <a:solidFill>
                  <a:srgbClr val="CC0000"/>
                </a:solidFill>
              </a:rPr>
              <a:t>+…+a</a:t>
            </a:r>
            <a:r>
              <a:rPr lang="en-US" sz="2400" baseline="-25000">
                <a:solidFill>
                  <a:srgbClr val="CC0000"/>
                </a:solidFill>
              </a:rPr>
              <a:t>k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 baseline="-25000">
                <a:solidFill>
                  <a:srgbClr val="CC0000"/>
                </a:solidFill>
              </a:rPr>
              <a:t>n-k</a:t>
            </a:r>
            <a:r>
              <a:rPr lang="en-US" sz="2400">
                <a:solidFill>
                  <a:srgbClr val="CC0000"/>
                </a:solidFill>
              </a:rPr>
              <a:t> = </a:t>
            </a:r>
            <a:r>
              <a:rPr lang="en-US" sz="2400" b="1">
                <a:solidFill>
                  <a:srgbClr val="CC0000"/>
                </a:solidFill>
              </a:rPr>
              <a:t>b</a:t>
            </a:r>
            <a:r>
              <a:rPr lang="en-US" sz="2400" b="1" baseline="30000">
                <a:solidFill>
                  <a:srgbClr val="CC0000"/>
                </a:solidFill>
              </a:rPr>
              <a:t>n</a:t>
            </a:r>
            <a:r>
              <a:rPr lang="en-US" sz="2400" b="1">
                <a:solidFill>
                  <a:srgbClr val="CC0000"/>
                </a:solidFill>
              </a:rPr>
              <a:t>q(n)</a:t>
            </a:r>
          </a:p>
          <a:p>
            <a:pPr eaLnBrk="1" hangingPunct="1"/>
            <a:r>
              <a:rPr lang="en-US" sz="2400">
                <a:solidFill>
                  <a:srgbClr val="CC0000"/>
                </a:solidFill>
              </a:rPr>
              <a:t>		</a:t>
            </a:r>
            <a:r>
              <a:rPr lang="en-US" sz="2400"/>
              <a:t>q(n) is a polynomial in n of degree d</a:t>
            </a:r>
            <a:endParaRPr lang="en-US" sz="2400">
              <a:solidFill>
                <a:srgbClr val="CC0000"/>
              </a:solidFill>
            </a:endParaRPr>
          </a:p>
          <a:p>
            <a:pPr eaLnBrk="1" hangingPunct="1"/>
            <a:endParaRPr lang="en-US" sz="2400">
              <a:sym typeface="Symbol" pitchFamily="18" charset="2"/>
            </a:endParaRPr>
          </a:p>
          <a:p>
            <a:pPr eaLnBrk="1" hangingPunct="1">
              <a:buFontTx/>
              <a:buAutoNum type="arabicPeriod"/>
            </a:pPr>
            <a:r>
              <a:rPr lang="en-US" sz="2400">
                <a:sym typeface="Symbol" pitchFamily="18" charset="2"/>
              </a:rPr>
              <a:t> Write characteristic polynomial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  p(x) = (a</a:t>
            </a:r>
            <a:r>
              <a:rPr lang="en-US" sz="2400" baseline="-25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+…+a</a:t>
            </a:r>
            <a:r>
              <a:rPr lang="en-US" sz="2400" baseline="-25000">
                <a:sym typeface="Symbol" pitchFamily="18" charset="2"/>
              </a:rPr>
              <a:t>k-2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+a</a:t>
            </a:r>
            <a:r>
              <a:rPr lang="en-US" sz="2400" baseline="-25000">
                <a:sym typeface="Symbol" pitchFamily="18" charset="2"/>
              </a:rPr>
              <a:t>k-1</a:t>
            </a:r>
            <a:r>
              <a:rPr lang="en-US" sz="2400">
                <a:sym typeface="Symbol" pitchFamily="18" charset="2"/>
              </a:rPr>
              <a:t>x+a</a:t>
            </a:r>
            <a:r>
              <a:rPr lang="en-US" sz="2400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olidFill>
                  <a:srgbClr val="CC0000"/>
                </a:solidFill>
                <a:sym typeface="Symbol" pitchFamily="18" charset="2"/>
              </a:rPr>
              <a:t>(x-b)</a:t>
            </a:r>
            <a:r>
              <a:rPr lang="en-US" sz="2400" b="1" baseline="30000">
                <a:solidFill>
                  <a:srgbClr val="CC0000"/>
                </a:solidFill>
                <a:sym typeface="Symbol" pitchFamily="18" charset="2"/>
              </a:rPr>
              <a:t>d+1</a:t>
            </a:r>
          </a:p>
          <a:p>
            <a:pPr eaLnBrk="1" hangingPunct="1"/>
            <a:endParaRPr lang="en-US" sz="2400" b="1" baseline="30000">
              <a:solidFill>
                <a:srgbClr val="CC0000"/>
              </a:solidFill>
              <a:sym typeface="Symbol" pitchFamily="18" charset="2"/>
            </a:endParaRPr>
          </a:p>
          <a:p>
            <a:pPr eaLnBrk="1" hangingPunct="1"/>
            <a:endParaRPr lang="en-US" sz="2400" b="1" baseline="30000">
              <a:solidFill>
                <a:srgbClr val="CC0000"/>
              </a:solidFill>
              <a:sym typeface="Symbol" pitchFamily="18" charset="2"/>
            </a:endParaRP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endParaRPr lang="en-US" sz="2400" baseline="30000">
              <a:sym typeface="Symbol" pitchFamily="18" charset="2"/>
            </a:endParaRPr>
          </a:p>
          <a:p>
            <a:pPr eaLnBrk="1" hangingPunct="1"/>
            <a:r>
              <a:rPr lang="en-US" sz="3600" baseline="30000">
                <a:sym typeface="Symbol" pitchFamily="18" charset="2"/>
              </a:rPr>
              <a:t>Example: Hanoi</a:t>
            </a:r>
            <a:endParaRPr lang="tr-TR" sz="3600" baseline="30000">
              <a:sym typeface="Symbol" pitchFamily="18" charset="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4" t="57002" r="48267" b="30399"/>
          <a:stretch>
            <a:fillRect/>
          </a:stretch>
        </p:blipFill>
        <p:spPr bwMode="auto">
          <a:xfrm>
            <a:off x="3886200" y="4572000"/>
            <a:ext cx="27432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997521" y="4647909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smtClean="0"/>
              <a:t>Example: Hanoi</a:t>
            </a:r>
            <a:endParaRPr lang="tr-TR" smtClean="0"/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6338" y="762000"/>
            <a:ext cx="5681662" cy="58674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Solving Inhomogeneous Recurrence Relations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3A1C790-2FAA-4665-8B42-BFECD1D6D521}" type="slidenum">
              <a:rPr lang="en-US" altLang="en-US" sz="1200">
                <a:latin typeface="+mj-lt"/>
              </a:rPr>
              <a:pPr algn="r">
                <a:defRPr/>
              </a:pPr>
              <a:t>8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162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 b="1" baseline="30000" dirty="0">
              <a:solidFill>
                <a:srgbClr val="CC0000"/>
              </a:solidFill>
              <a:sym typeface="Symbol" pitchFamily="18" charset="2"/>
            </a:endParaRPr>
          </a:p>
          <a:p>
            <a:pPr eaLnBrk="1" hangingPunct="1"/>
            <a:endParaRPr lang="en-US" sz="2400" baseline="30000" dirty="0">
              <a:sym typeface="Symbol" pitchFamily="18" charset="2"/>
            </a:endParaRPr>
          </a:p>
          <a:p>
            <a:pPr eaLnBrk="1" hangingPunct="1"/>
            <a:endParaRPr lang="en-US" sz="2400" baseline="30000" dirty="0">
              <a:sym typeface="Symbol" pitchFamily="18" charset="2"/>
            </a:endParaRPr>
          </a:p>
          <a:p>
            <a:pPr eaLnBrk="1" hangingPunct="1"/>
            <a:endParaRPr lang="en-US" sz="2400" baseline="30000" dirty="0">
              <a:sym typeface="Symbol" pitchFamily="18" charset="2"/>
            </a:endParaRPr>
          </a:p>
          <a:p>
            <a:pPr eaLnBrk="1" hangingPunct="1"/>
            <a:r>
              <a:rPr lang="en-US" sz="3600" baseline="30000" dirty="0">
                <a:sym typeface="Symbol" pitchFamily="18" charset="2"/>
              </a:rPr>
              <a:t>Example: Factorial </a:t>
            </a:r>
            <a:r>
              <a:rPr lang="en-US" sz="3600" baseline="30000" dirty="0" smtClean="0">
                <a:sym typeface="Symbol" pitchFamily="18" charset="2"/>
              </a:rPr>
              <a:t>operations</a:t>
            </a:r>
            <a:endParaRPr lang="en-US" sz="3600" baseline="30000" dirty="0">
              <a:sym typeface="Symbol" pitchFamily="18" charset="2"/>
            </a:endParaRPr>
          </a:p>
          <a:p>
            <a:pPr eaLnBrk="1" hangingPunct="1"/>
            <a:endParaRPr lang="en-US" sz="3600" baseline="30000" dirty="0">
              <a:sym typeface="Symbol" pitchFamily="18" charset="2"/>
            </a:endParaRPr>
          </a:p>
          <a:p>
            <a:pPr eaLnBrk="1" hangingPunct="1"/>
            <a:endParaRPr lang="en-US" sz="3600" baseline="30000" dirty="0">
              <a:sym typeface="Symbol" pitchFamily="18" charset="2"/>
            </a:endParaRPr>
          </a:p>
          <a:p>
            <a:pPr eaLnBrk="1" hangingPunct="1"/>
            <a:r>
              <a:rPr lang="en-US" sz="3600" baseline="30000" dirty="0">
                <a:sym typeface="Symbol" pitchFamily="18" charset="2"/>
              </a:rPr>
              <a:t>Fibonacci recursive program</a:t>
            </a:r>
            <a:endParaRPr lang="tr-TR" sz="3600" baseline="30000" dirty="0">
              <a:sym typeface="Symbol" pitchFamily="18" charset="2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4" t="57266" r="48267" b="26784"/>
          <a:stretch>
            <a:fillRect/>
          </a:stretch>
        </p:blipFill>
        <p:spPr bwMode="auto">
          <a:xfrm>
            <a:off x="4953000" y="1905000"/>
            <a:ext cx="28956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7" t="38219" r="44131" b="44882"/>
          <a:stretch>
            <a:fillRect/>
          </a:stretch>
        </p:blipFill>
        <p:spPr bwMode="auto">
          <a:xfrm>
            <a:off x="5029200" y="3352800"/>
            <a:ext cx="25146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7391400" y="34290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Function calls</a:t>
            </a:r>
            <a:endParaRPr lang="tr-TR">
              <a:solidFill>
                <a:srgbClr val="CC0000"/>
              </a:solidFill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4979988" y="4724400"/>
          <a:ext cx="309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1651000" imgH="482600" progId="Equation.3">
                  <p:embed/>
                </p:oleObj>
              </mc:Choice>
              <mc:Fallback>
                <p:oleObj name="Equation" r:id="rId5" imgW="1651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724400"/>
                        <a:ext cx="3097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7239000" y="1905000"/>
            <a:ext cx="10287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81600" y="1758950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34300" y="4572000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55F8968-3DEE-4DFA-A6E8-E6AE633EDF78}" type="slidenum">
              <a:rPr lang="en-US" altLang="en-US" sz="1200">
                <a:latin typeface="+mj-lt"/>
              </a:rPr>
              <a:pPr algn="r">
                <a:defRPr/>
              </a:pPr>
              <a:t>9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0243" name="Picture 2" descr="scan0025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2225"/>
            <a:ext cx="76073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953000" y="1219200"/>
            <a:ext cx="3124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Factorial time</a:t>
            </a:r>
            <a:endParaRPr lang="tr-TR"/>
          </a:p>
        </p:txBody>
      </p:sp>
      <p:pic>
        <p:nvPicPr>
          <p:cNvPr id="10245" name="Picture 4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74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054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8" descr="Empt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0"/>
            <a:ext cx="533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4469</TotalTime>
  <Words>152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Edge</vt:lpstr>
      <vt:lpstr>Equation</vt:lpstr>
      <vt:lpstr>Lecture 7c Solving Recurrence Relations 3</vt:lpstr>
      <vt:lpstr>Five Methods</vt:lpstr>
      <vt:lpstr>Recall: Solving Homogeneous Recurrence Relations</vt:lpstr>
      <vt:lpstr>Solving Inhomogeneous Recurrence Relations</vt:lpstr>
      <vt:lpstr>Solving Inhomogeneous Recurrence Relations</vt:lpstr>
      <vt:lpstr>Solving Inhomogeneous Recurrence Relations</vt:lpstr>
      <vt:lpstr>Example: Hanoi</vt:lpstr>
      <vt:lpstr>Solving Inhomogeneous Recurrence Relations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205</cp:revision>
  <dcterms:created xsi:type="dcterms:W3CDTF">2004-05-04T15:13:55Z</dcterms:created>
  <dcterms:modified xsi:type="dcterms:W3CDTF">2013-04-16T06:12:15Z</dcterms:modified>
</cp:coreProperties>
</file>