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uket\Desktop\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18"/>
  <c:chart>
    <c:plotArea>
      <c:layout/>
      <c:scatterChart>
        <c:scatterStyle val="smoothMarker"/>
        <c:ser>
          <c:idx val="0"/>
          <c:order val="0"/>
          <c:tx>
            <c:strRef>
              <c:f>[Experiment.xlsx]Sayfa1!$C$1</c:f>
              <c:strCache>
                <c:ptCount val="1"/>
                <c:pt idx="0">
                  <c:v>Recursion</c:v>
                </c:pt>
              </c:strCache>
            </c:strRef>
          </c:tx>
          <c:marker>
            <c:symbol val="none"/>
          </c:marker>
          <c:xVal>
            <c:numRef>
              <c:f>[Experiment.xlsx]Sayfa1!$B$2:$B$20</c:f>
              <c:numCache>
                <c:formatCode>General</c:formatCode>
                <c:ptCount val="19"/>
                <c:pt idx="0">
                  <c:v>1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17</c:v>
                </c:pt>
                <c:pt idx="9">
                  <c:v>20</c:v>
                </c:pt>
                <c:pt idx="10">
                  <c:v>22</c:v>
                </c:pt>
                <c:pt idx="11">
                  <c:v>23</c:v>
                </c:pt>
                <c:pt idx="12">
                  <c:v>25</c:v>
                </c:pt>
                <c:pt idx="13">
                  <c:v>28</c:v>
                </c:pt>
                <c:pt idx="14">
                  <c:v>31</c:v>
                </c:pt>
                <c:pt idx="15">
                  <c:v>33</c:v>
                </c:pt>
                <c:pt idx="16">
                  <c:v>37</c:v>
                </c:pt>
                <c:pt idx="17">
                  <c:v>38</c:v>
                </c:pt>
                <c:pt idx="18">
                  <c:v>41</c:v>
                </c:pt>
              </c:numCache>
            </c:numRef>
          </c:xVal>
          <c:yVal>
            <c:numRef>
              <c:f>[Experiment.xlsx]Sayfa1!$C$2:$C$20</c:f>
              <c:numCache>
                <c:formatCode>0.00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 formatCode="@">
                  <c:v>1.270934999999999</c:v>
                </c:pt>
                <c:pt idx="15" formatCode="@">
                  <c:v>3.3406359999999982</c:v>
                </c:pt>
                <c:pt idx="16" formatCode="@">
                  <c:v>22.822517999999981</c:v>
                </c:pt>
                <c:pt idx="17" formatCode="@">
                  <c:v>36.895616000000011</c:v>
                </c:pt>
                <c:pt idx="18" formatCode="@">
                  <c:v>96.676132999999894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[Experiment.xlsx]Sayfa1!$D$1</c:f>
              <c:strCache>
                <c:ptCount val="1"/>
                <c:pt idx="0">
                  <c:v>Iterative</c:v>
                </c:pt>
              </c:strCache>
            </c:strRef>
          </c:tx>
          <c:marker>
            <c:symbol val="none"/>
          </c:marker>
          <c:xVal>
            <c:numRef>
              <c:f>[Experiment.xlsx]Sayfa1!$B$2:$B$20</c:f>
              <c:numCache>
                <c:formatCode>General</c:formatCode>
                <c:ptCount val="19"/>
                <c:pt idx="0">
                  <c:v>1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17</c:v>
                </c:pt>
                <c:pt idx="9">
                  <c:v>20</c:v>
                </c:pt>
                <c:pt idx="10">
                  <c:v>22</c:v>
                </c:pt>
                <c:pt idx="11">
                  <c:v>23</c:v>
                </c:pt>
                <c:pt idx="12">
                  <c:v>25</c:v>
                </c:pt>
                <c:pt idx="13">
                  <c:v>28</c:v>
                </c:pt>
                <c:pt idx="14">
                  <c:v>31</c:v>
                </c:pt>
                <c:pt idx="15">
                  <c:v>33</c:v>
                </c:pt>
                <c:pt idx="16">
                  <c:v>37</c:v>
                </c:pt>
                <c:pt idx="17">
                  <c:v>38</c:v>
                </c:pt>
                <c:pt idx="18">
                  <c:v>41</c:v>
                </c:pt>
              </c:numCache>
            </c:numRef>
          </c:xVal>
          <c:yVal>
            <c:numRef>
              <c:f>[Experiment.xlsx]Sayfa1!$D$2:$D$20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1"/>
        </c:ser>
        <c:axId val="73230976"/>
        <c:axId val="73236864"/>
      </c:scatterChart>
      <c:valAx>
        <c:axId val="73230976"/>
        <c:scaling>
          <c:orientation val="minMax"/>
        </c:scaling>
        <c:axPos val="b"/>
        <c:numFmt formatCode="General" sourceLinked="1"/>
        <c:tickLblPos val="nextTo"/>
        <c:crossAx val="73236864"/>
        <c:crosses val="autoZero"/>
        <c:crossBetween val="midCat"/>
      </c:valAx>
      <c:valAx>
        <c:axId val="73236864"/>
        <c:scaling>
          <c:orientation val="minMax"/>
          <c:min val="0"/>
        </c:scaling>
        <c:axPos val="l"/>
        <c:majorGridlines/>
        <c:numFmt formatCode="0.00" sourceLinked="1"/>
        <c:tickLblPos val="nextTo"/>
        <c:crossAx val="732309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21EDA3-1F71-4FE2-A12B-8DD4BC46D4E4}" type="datetimeFigureOut">
              <a:rPr lang="tr-TR" smtClean="0"/>
              <a:pPr/>
              <a:t>12.03.2013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E7E5C7-1F37-4F2C-9EC7-DAF2D665D0D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PYTHON </a:t>
            </a:r>
            <a:r>
              <a:rPr lang="tr-TR" i="1" dirty="0" err="1" smtClean="0">
                <a:solidFill>
                  <a:srgbClr val="FF0000"/>
                </a:solidFill>
              </a:rPr>
              <a:t>timeit</a:t>
            </a:r>
            <a:r>
              <a:rPr lang="tr-TR" i="1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MODULE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Buket Yüksel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520280"/>
          </a:xfrm>
        </p:spPr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>
                <a:latin typeface="+mn-lt"/>
              </a:rPr>
              <a:t>We can implement a "memory" for our </a:t>
            </a:r>
            <a:r>
              <a:rPr lang="en-US" sz="3200" dirty="0" err="1">
                <a:latin typeface="+mn-lt"/>
              </a:rPr>
              <a:t>recusive</a:t>
            </a:r>
            <a:r>
              <a:rPr lang="en-US" sz="3200" dirty="0">
                <a:latin typeface="+mn-lt"/>
              </a:rPr>
              <a:t> version by using a dictionary to save the </a:t>
            </a:r>
            <a:r>
              <a:rPr lang="en-US" sz="3200" dirty="0" smtClean="0">
                <a:latin typeface="+mn-lt"/>
              </a:rPr>
              <a:t>previously</a:t>
            </a:r>
            <a:r>
              <a:rPr lang="tr-TR" sz="3200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calculated </a:t>
            </a:r>
            <a:r>
              <a:rPr lang="en-US" sz="3200" dirty="0">
                <a:latin typeface="+mn-lt"/>
              </a:rPr>
              <a:t>values</a:t>
            </a:r>
            <a:r>
              <a:rPr lang="en-US" sz="3200" dirty="0" smtClean="0">
                <a:latin typeface="+mn-lt"/>
              </a:rPr>
              <a:t>.</a:t>
            </a:r>
            <a:r>
              <a:rPr lang="tr-TR" sz="3200" dirty="0" smtClean="0">
                <a:latin typeface="+mn-lt"/>
              </a:rPr>
              <a:t/>
            </a:r>
            <a:br>
              <a:rPr lang="tr-TR" sz="3200" dirty="0" smtClean="0">
                <a:latin typeface="+mn-lt"/>
              </a:rPr>
            </a:br>
            <a:r>
              <a:rPr lang="tr-TR" sz="3200" dirty="0" smtClean="0">
                <a:latin typeface="+mn-lt"/>
              </a:rPr>
              <a:t>-</a:t>
            </a:r>
            <a:r>
              <a:rPr lang="tr-TR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it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is even faster than the iterative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version</a:t>
            </a:r>
            <a:r>
              <a:rPr lang="tr-TR" sz="2800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tr-TR" sz="3200" dirty="0" smtClean="0">
                <a:latin typeface="+mn-lt"/>
              </a:rPr>
              <a:t/>
            </a:r>
            <a:br>
              <a:rPr lang="tr-TR" sz="3200" dirty="0" smtClean="0">
                <a:latin typeface="+mn-lt"/>
              </a:rPr>
            </a:br>
            <a:endParaRPr lang="tr-TR" sz="3200" dirty="0">
              <a:latin typeface="+mn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044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i="1" dirty="0" smtClean="0">
                <a:solidFill>
                  <a:srgbClr val="00B050"/>
                </a:solidFill>
              </a:rPr>
              <a:t>memo = {0:0, 1:1}</a:t>
            </a:r>
          </a:p>
          <a:p>
            <a:pPr>
              <a:buNone/>
            </a:pPr>
            <a:r>
              <a:rPr lang="pt-BR" i="1" dirty="0" smtClean="0">
                <a:solidFill>
                  <a:srgbClr val="00B050"/>
                </a:solidFill>
              </a:rPr>
              <a:t>def fibm(n):</a:t>
            </a:r>
          </a:p>
          <a:p>
            <a:pPr>
              <a:buNone/>
            </a:pPr>
            <a:r>
              <a:rPr lang="pt-BR" i="1" dirty="0" smtClean="0">
                <a:solidFill>
                  <a:srgbClr val="00B050"/>
                </a:solidFill>
              </a:rPr>
              <a:t>    if not n in memo:</a:t>
            </a:r>
          </a:p>
          <a:p>
            <a:pPr>
              <a:buNone/>
            </a:pPr>
            <a:r>
              <a:rPr lang="pt-BR" i="1" dirty="0" smtClean="0">
                <a:solidFill>
                  <a:srgbClr val="00B050"/>
                </a:solidFill>
              </a:rPr>
              <a:t>        memo[n] = fibm(n-1) + fibm(n-2)</a:t>
            </a:r>
          </a:p>
          <a:p>
            <a:pPr>
              <a:buNone/>
            </a:pPr>
            <a:r>
              <a:rPr lang="pt-BR" i="1" dirty="0" smtClean="0">
                <a:solidFill>
                  <a:srgbClr val="00B050"/>
                </a:solidFill>
              </a:rPr>
              <a:t>    return memo[n]</a:t>
            </a:r>
            <a:endParaRPr lang="tr-TR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tr-TR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more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info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about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memoization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see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</a:p>
          <a:p>
            <a:pPr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http://www.</a:t>
            </a:r>
            <a:r>
              <a:rPr lang="tr-TR" b="1" dirty="0" err="1" smtClean="0">
                <a:solidFill>
                  <a:schemeClr val="accent3">
                    <a:lumMod val="75000"/>
                  </a:schemeClr>
                </a:solidFill>
              </a:rPr>
              <a:t>haskell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.org/</a:t>
            </a:r>
            <a:r>
              <a:rPr lang="tr-TR" b="1" dirty="0" err="1" smtClean="0">
                <a:solidFill>
                  <a:schemeClr val="accent3">
                    <a:lumMod val="75000"/>
                  </a:schemeClr>
                </a:solidFill>
              </a:rPr>
              <a:t>haskellwiki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b="1" dirty="0" err="1" smtClean="0">
                <a:solidFill>
                  <a:schemeClr val="accent3">
                    <a:lumMod val="75000"/>
                  </a:schemeClr>
                </a:solidFill>
              </a:rPr>
              <a:t>Memoization</a:t>
            </a: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tr-TR" i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1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7200" dirty="0" smtClean="0">
                <a:solidFill>
                  <a:srgbClr val="FF0000"/>
                </a:solidFill>
              </a:rPr>
              <a:t>THANK YOU </a:t>
            </a:r>
            <a:r>
              <a:rPr lang="tr-TR" sz="72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tr-TR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  </a:t>
            </a:r>
            <a:r>
              <a:rPr lang="en-US" i="1" u="sng" dirty="0" err="1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timeit</a:t>
            </a:r>
            <a:r>
              <a:rPr lang="en-US" i="1" u="sng" dirty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 </a:t>
            </a:r>
            <a:endParaRPr lang="tr-TR" i="1" u="sng" dirty="0" smtClean="0">
              <a:solidFill>
                <a:srgbClr val="FF0000"/>
              </a:solidFill>
              <a:latin typeface="Adobe Devanagari" pitchFamily="18" charset="0"/>
              <a:cs typeface="Adobe Devanagari" pitchFamily="18" charset="0"/>
            </a:endParaRPr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i="1" dirty="0" err="1" smtClean="0">
                <a:latin typeface="Adobe Devanagari" pitchFamily="18" charset="0"/>
                <a:cs typeface="Adobe Devanagari" pitchFamily="18" charset="0"/>
              </a:rPr>
              <a:t>timeit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module provides a simple interface for determining the execution time of small bits of Python </a:t>
            </a:r>
            <a:r>
              <a:rPr lang="en-US" dirty="0" smtClean="0"/>
              <a:t>code</a:t>
            </a:r>
            <a:r>
              <a:rPr lang="tr-TR" dirty="0" smtClean="0"/>
              <a:t>.</a:t>
            </a:r>
          </a:p>
          <a:p>
            <a:r>
              <a:rPr lang="en-US" dirty="0"/>
              <a:t> It uses </a:t>
            </a:r>
            <a:r>
              <a:rPr lang="en-US" b="1" dirty="0"/>
              <a:t>a platform-specific</a:t>
            </a:r>
            <a:r>
              <a:rPr lang="en-US" dirty="0"/>
              <a:t> time function to provide the most accurate time calculation </a:t>
            </a:r>
            <a:r>
              <a:rPr lang="en-US" dirty="0" smtClean="0"/>
              <a:t>possible</a:t>
            </a:r>
            <a:r>
              <a:rPr lang="tr-TR" dirty="0" smtClean="0"/>
              <a:t>.</a:t>
            </a:r>
          </a:p>
          <a:p>
            <a:endParaRPr lang="en-US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Usage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i="1" dirty="0" err="1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timeit</a:t>
            </a:r>
            <a:endParaRPr lang="tr-TR" i="1" dirty="0">
              <a:solidFill>
                <a:srgbClr val="FF0000"/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import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/>
              <a:t>timeit</a:t>
            </a:r>
            <a:endParaRPr lang="tr-TR" dirty="0" smtClean="0"/>
          </a:p>
          <a:p>
            <a:r>
              <a:rPr lang="tr-TR" b="1" dirty="0" err="1"/>
              <a:t>t</a:t>
            </a:r>
            <a:r>
              <a:rPr lang="tr-TR" b="1" dirty="0" err="1" smtClean="0"/>
              <a:t>imeit</a:t>
            </a:r>
            <a:r>
              <a:rPr lang="tr-TR" b="1" dirty="0" smtClean="0"/>
              <a:t>()-</a:t>
            </a:r>
            <a:r>
              <a:rPr lang="tr-TR" dirty="0"/>
              <a:t> </a:t>
            </a:r>
            <a:r>
              <a:rPr lang="tr-TR" dirty="0" err="1" smtClean="0"/>
              <a:t>calling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smtClean="0">
                <a:latin typeface="Adobe Garamond Pro Bold" pitchFamily="18" charset="-94"/>
              </a:rPr>
              <a:t>1</a:t>
            </a:r>
            <a:r>
              <a:rPr lang="tr-TR" dirty="0" smtClean="0"/>
              <a:t> </a:t>
            </a:r>
            <a:r>
              <a:rPr lang="tr-TR" dirty="0" err="1" smtClean="0"/>
              <a:t>million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. (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)</a:t>
            </a:r>
          </a:p>
          <a:p>
            <a:pPr>
              <a:buNone/>
            </a:pPr>
            <a:endParaRPr lang="tr-TR" dirty="0"/>
          </a:p>
          <a:p>
            <a:r>
              <a:rPr lang="tr-TR" b="1" dirty="0" err="1" smtClean="0"/>
              <a:t>timeit</a:t>
            </a:r>
            <a:r>
              <a:rPr lang="tr-TR" b="1" dirty="0" smtClean="0"/>
              <a:t>(</a:t>
            </a:r>
            <a:r>
              <a:rPr lang="tr-TR" b="1" dirty="0" smtClean="0">
                <a:latin typeface="Adobe Fangsong Std R" pitchFamily="18" charset="-128"/>
                <a:ea typeface="Adobe Fangsong Std R" pitchFamily="18" charset="-128"/>
              </a:rPr>
              <a:t>1</a:t>
            </a:r>
            <a:r>
              <a:rPr lang="tr-TR" b="1" dirty="0" smtClean="0"/>
              <a:t>)- </a:t>
            </a:r>
            <a:r>
              <a:rPr lang="tr-TR" dirty="0" err="1" smtClean="0"/>
              <a:t>calling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smtClean="0">
                <a:latin typeface="Adobe Garamond Pro Bold" pitchFamily="18" charset="-94"/>
              </a:rPr>
              <a:t>1 </a:t>
            </a:r>
            <a:r>
              <a:rPr lang="tr-TR" dirty="0" err="1" smtClean="0"/>
              <a:t>times</a:t>
            </a:r>
            <a:r>
              <a:rPr lang="tr-TR" dirty="0" smtClean="0"/>
              <a:t> .</a:t>
            </a:r>
          </a:p>
          <a:p>
            <a:pPr>
              <a:buFont typeface="Wingdings" pitchFamily="2" charset="2"/>
              <a:buChar char="§"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 err="1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Timer</a:t>
            </a:r>
            <a:r>
              <a:rPr lang="tr-TR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tr-TR" dirty="0" err="1" smtClean="0"/>
              <a:t>Class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module </a:t>
            </a:r>
            <a:r>
              <a:rPr lang="tr-TR" i="1" dirty="0" err="1" smtClean="0">
                <a:latin typeface="Adobe Devanagari" pitchFamily="18" charset="0"/>
                <a:cs typeface="Adobe Devanagari" pitchFamily="18" charset="0"/>
              </a:rPr>
              <a:t>timeit</a:t>
            </a:r>
            <a:r>
              <a:rPr lang="tr-TR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smtClean="0"/>
              <a:t>contains </a:t>
            </a:r>
            <a:r>
              <a:rPr lang="en-US" dirty="0"/>
              <a:t>a class, </a:t>
            </a:r>
            <a:r>
              <a:rPr lang="en-US" i="1" dirty="0">
                <a:solidFill>
                  <a:srgbClr val="FF0000"/>
                </a:solidFill>
              </a:rPr>
              <a:t>Timer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is used to perform the measurement. 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timeit</a:t>
            </a:r>
            <a:r>
              <a:rPr lang="tr-TR" dirty="0" smtClean="0"/>
              <a:t>.</a:t>
            </a:r>
            <a:r>
              <a:rPr lang="tr-TR" dirty="0" err="1" smtClean="0"/>
              <a:t>Timer</a:t>
            </a:r>
            <a:r>
              <a:rPr lang="tr-TR" dirty="0" smtClean="0"/>
              <a:t>(</a:t>
            </a:r>
            <a:r>
              <a:rPr lang="tr-TR" i="1" dirty="0" err="1"/>
              <a:t>stmt</a:t>
            </a:r>
            <a:r>
              <a:rPr lang="tr-TR" i="1" dirty="0"/>
              <a:t>='</a:t>
            </a:r>
            <a:r>
              <a:rPr lang="tr-TR" i="1" dirty="0" err="1"/>
              <a:t>pass</a:t>
            </a:r>
            <a:r>
              <a:rPr lang="tr-TR" i="1" dirty="0"/>
              <a:t>'</a:t>
            </a:r>
            <a:r>
              <a:rPr lang="tr-TR" dirty="0"/>
              <a:t>, </a:t>
            </a:r>
            <a:r>
              <a:rPr lang="tr-TR" i="1" dirty="0" err="1"/>
              <a:t>setup</a:t>
            </a:r>
            <a:r>
              <a:rPr lang="tr-TR" i="1" dirty="0"/>
              <a:t>='</a:t>
            </a:r>
            <a:r>
              <a:rPr lang="tr-TR" i="1" dirty="0" err="1"/>
              <a:t>pass</a:t>
            </a:r>
            <a:r>
              <a:rPr lang="tr-TR" i="1" dirty="0"/>
              <a:t>'</a:t>
            </a:r>
            <a:r>
              <a:rPr lang="tr-TR" dirty="0"/>
              <a:t>, </a:t>
            </a:r>
            <a:r>
              <a:rPr lang="tr-TR" i="1" dirty="0" err="1"/>
              <a:t>timer</a:t>
            </a:r>
            <a:r>
              <a:rPr lang="tr-TR" i="1" dirty="0"/>
              <a:t>=&lt;</a:t>
            </a:r>
            <a:r>
              <a:rPr lang="tr-TR" i="1" dirty="0" err="1"/>
              <a:t>timer</a:t>
            </a:r>
            <a:r>
              <a:rPr lang="tr-TR" i="1" dirty="0"/>
              <a:t> </a:t>
            </a:r>
            <a:r>
              <a:rPr lang="tr-TR" i="1" dirty="0" err="1"/>
              <a:t>function</a:t>
            </a:r>
            <a:r>
              <a:rPr lang="tr-TR" i="1" dirty="0" smtClean="0"/>
              <a:t>&gt;</a:t>
            </a:r>
            <a:r>
              <a:rPr lang="tr-TR" dirty="0" smtClean="0"/>
              <a:t>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stmt</a:t>
            </a:r>
            <a:r>
              <a:rPr lang="en-US" dirty="0" smtClean="0"/>
              <a:t> is the statement to be timed and </a:t>
            </a:r>
            <a:r>
              <a:rPr lang="en-US" i="1" dirty="0" smtClean="0">
                <a:solidFill>
                  <a:srgbClr val="FF0000"/>
                </a:solidFill>
              </a:rPr>
              <a:t>setup</a:t>
            </a:r>
            <a:r>
              <a:rPr lang="en-US" dirty="0" smtClean="0"/>
              <a:t> is called once before executing the main statement. </a:t>
            </a:r>
            <a:r>
              <a:rPr lang="en-US" dirty="0" smtClean="0">
                <a:solidFill>
                  <a:srgbClr val="FF0000"/>
                </a:solidFill>
              </a:rPr>
              <a:t>A timer function </a:t>
            </a:r>
            <a:r>
              <a:rPr lang="en-US" dirty="0" smtClean="0"/>
              <a:t>can be specified and default is </a:t>
            </a:r>
            <a:r>
              <a:rPr lang="en-US" i="1" dirty="0" err="1" smtClean="0"/>
              <a:t>time.time</a:t>
            </a:r>
            <a:r>
              <a:rPr lang="en-US" i="1" dirty="0" smtClean="0"/>
              <a:t>()</a:t>
            </a:r>
            <a:r>
              <a:rPr lang="en-US" dirty="0" smtClean="0"/>
              <a:t> for all platforms but windows which is set to </a:t>
            </a:r>
            <a:r>
              <a:rPr lang="en-US" i="1" dirty="0" err="1" smtClean="0"/>
              <a:t>time.clock</a:t>
            </a:r>
            <a:r>
              <a:rPr lang="en-US" i="1" dirty="0" smtClean="0"/>
              <a:t>()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9144000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 err="1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repeat</a:t>
            </a:r>
            <a:r>
              <a:rPr lang="tr-TR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()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47664"/>
            <a:ext cx="9144000" cy="511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2 Grafik"/>
          <p:cNvGraphicFramePr>
            <a:graphicFrameLocks noGrp="1"/>
          </p:cNvGraphicFramePr>
          <p:nvPr>
            <p:ph idx="1"/>
          </p:nvPr>
        </p:nvGraphicFramePr>
        <p:xfrm>
          <a:off x="1043608" y="692696"/>
          <a:ext cx="7890842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794</TotalTime>
  <Words>91</Words>
  <Application>Microsoft Office PowerPoint</Application>
  <PresentationFormat>Ekran Gösterisi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Gündönümü</vt:lpstr>
      <vt:lpstr>PYTHON timeit MODULE</vt:lpstr>
      <vt:lpstr>Slayt 2</vt:lpstr>
      <vt:lpstr>Usage of timeit</vt:lpstr>
      <vt:lpstr>Timer Class</vt:lpstr>
      <vt:lpstr>Slayt 5</vt:lpstr>
      <vt:lpstr>repeat() method</vt:lpstr>
      <vt:lpstr>Slayt 7</vt:lpstr>
      <vt:lpstr>Slayt 8</vt:lpstr>
      <vt:lpstr>Slayt 9</vt:lpstr>
      <vt:lpstr>We can implement a "memory" for our recusive version by using a dictionary to save the previously calculated values. - it is even faster than the iterative version. </vt:lpstr>
      <vt:lpstr>Slayt 11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timeit MODULE</dc:title>
  <dc:creator>Buket</dc:creator>
  <cp:lastModifiedBy>Buket</cp:lastModifiedBy>
  <cp:revision>33</cp:revision>
  <dcterms:created xsi:type="dcterms:W3CDTF">2013-03-11T19:58:43Z</dcterms:created>
  <dcterms:modified xsi:type="dcterms:W3CDTF">2013-03-12T13:45:29Z</dcterms:modified>
</cp:coreProperties>
</file>