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5" r:id="rId8"/>
    <p:sldId id="262" r:id="rId9"/>
    <p:sldId id="263" r:id="rId10"/>
    <p:sldId id="264" r:id="rId11"/>
    <p:sldId id="273" r:id="rId12"/>
    <p:sldId id="272" r:id="rId13"/>
    <p:sldId id="274" r:id="rId14"/>
    <p:sldId id="275" r:id="rId15"/>
    <p:sldId id="276" r:id="rId16"/>
    <p:sldId id="277" r:id="rId17"/>
    <p:sldId id="266" r:id="rId18"/>
    <p:sldId id="268" r:id="rId19"/>
    <p:sldId id="271" r:id="rId20"/>
    <p:sldId id="267" r:id="rId21"/>
    <p:sldId id="269" r:id="rId22"/>
    <p:sldId id="278"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96" y="-5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4B41C7-C60F-4843-8EFF-5407A6BD46B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tr-TR"/>
        </a:p>
      </dgm:t>
    </dgm:pt>
    <dgm:pt modelId="{A7B6BA9C-6171-4A2F-BEED-FAD75963358E}">
      <dgm:prSet phldrT="[Text]"/>
      <dgm:spPr/>
      <dgm:t>
        <a:bodyPr/>
        <a:lstStyle/>
        <a:p>
          <a:r>
            <a:rPr lang="tr-TR" dirty="0" smtClean="0"/>
            <a:t>+</a:t>
          </a:r>
          <a:endParaRPr lang="tr-TR" dirty="0"/>
        </a:p>
      </dgm:t>
    </dgm:pt>
    <dgm:pt modelId="{31BAB27F-5951-4BFA-838A-3CBDD1D42BA1}" type="parTrans" cxnId="{09521215-5C59-49A2-9656-EE57FAB51C55}">
      <dgm:prSet/>
      <dgm:spPr/>
      <dgm:t>
        <a:bodyPr/>
        <a:lstStyle/>
        <a:p>
          <a:endParaRPr lang="tr-TR"/>
        </a:p>
      </dgm:t>
    </dgm:pt>
    <dgm:pt modelId="{22F93167-BEC1-4F66-86A5-FCD1580A3025}" type="sibTrans" cxnId="{09521215-5C59-49A2-9656-EE57FAB51C55}">
      <dgm:prSet/>
      <dgm:spPr/>
      <dgm:t>
        <a:bodyPr/>
        <a:lstStyle/>
        <a:p>
          <a:endParaRPr lang="tr-TR"/>
        </a:p>
      </dgm:t>
    </dgm:pt>
    <dgm:pt modelId="{82C8C4E9-69E1-4BCE-8553-C70DA6118E5D}">
      <dgm:prSet phldrT="[Text]"/>
      <dgm:spPr/>
      <dgm:t>
        <a:bodyPr/>
        <a:lstStyle/>
        <a:p>
          <a:r>
            <a:rPr lang="tr-TR" dirty="0" smtClean="0"/>
            <a:t>Closure</a:t>
          </a:r>
          <a:endParaRPr lang="tr-TR" dirty="0"/>
        </a:p>
      </dgm:t>
    </dgm:pt>
    <dgm:pt modelId="{536633AA-51F2-4DDF-AB0E-8722EF5C72C7}" type="parTrans" cxnId="{6B89D782-3A48-4E65-B960-E31B49CA5C56}">
      <dgm:prSet/>
      <dgm:spPr/>
      <dgm:t>
        <a:bodyPr/>
        <a:lstStyle/>
        <a:p>
          <a:endParaRPr lang="tr-TR"/>
        </a:p>
      </dgm:t>
    </dgm:pt>
    <dgm:pt modelId="{1D1ED547-BCAC-4A4D-8777-E2D781F559B8}" type="sibTrans" cxnId="{6B89D782-3A48-4E65-B960-E31B49CA5C56}">
      <dgm:prSet/>
      <dgm:spPr/>
      <dgm:t>
        <a:bodyPr/>
        <a:lstStyle/>
        <a:p>
          <a:endParaRPr lang="tr-TR"/>
        </a:p>
      </dgm:t>
    </dgm:pt>
    <dgm:pt modelId="{D2832204-55BD-474F-BFE1-B995DB6EE1F5}">
      <dgm:prSet phldrT="[Text]"/>
      <dgm:spPr/>
      <dgm:t>
        <a:bodyPr/>
        <a:lstStyle/>
        <a:p>
          <a:r>
            <a:rPr lang="tr-TR" dirty="0" smtClean="0"/>
            <a:t>Commutativity</a:t>
          </a:r>
          <a:endParaRPr lang="tr-TR" dirty="0"/>
        </a:p>
      </dgm:t>
    </dgm:pt>
    <dgm:pt modelId="{F096C214-EEE0-411D-81DB-AD4446E6B7FC}" type="parTrans" cxnId="{F32E85A7-0CA5-4327-AF3E-D9170020F72A}">
      <dgm:prSet/>
      <dgm:spPr/>
      <dgm:t>
        <a:bodyPr/>
        <a:lstStyle/>
        <a:p>
          <a:endParaRPr lang="tr-TR"/>
        </a:p>
      </dgm:t>
    </dgm:pt>
    <dgm:pt modelId="{9DA02652-A271-4888-8B53-ACF7210FDEA9}" type="sibTrans" cxnId="{F32E85A7-0CA5-4327-AF3E-D9170020F72A}">
      <dgm:prSet/>
      <dgm:spPr/>
      <dgm:t>
        <a:bodyPr/>
        <a:lstStyle/>
        <a:p>
          <a:endParaRPr lang="tr-TR"/>
        </a:p>
      </dgm:t>
    </dgm:pt>
    <dgm:pt modelId="{3C28CC05-55DA-4591-AA57-E6DF52C4A7F8}">
      <dgm:prSet phldrT="[Text]"/>
      <dgm:spPr/>
      <dgm:t>
        <a:bodyPr/>
        <a:lstStyle/>
        <a:p>
          <a:r>
            <a:rPr lang="tr-TR" dirty="0" smtClean="0"/>
            <a:t>*</a:t>
          </a:r>
          <a:endParaRPr lang="tr-TR" dirty="0"/>
        </a:p>
      </dgm:t>
    </dgm:pt>
    <dgm:pt modelId="{DAFB7896-CC89-4725-AB3C-95FAD06E1D0D}" type="parTrans" cxnId="{4BA60E40-1587-4F3C-AF6E-56FBB60B47EF}">
      <dgm:prSet/>
      <dgm:spPr/>
      <dgm:t>
        <a:bodyPr/>
        <a:lstStyle/>
        <a:p>
          <a:endParaRPr lang="tr-TR"/>
        </a:p>
      </dgm:t>
    </dgm:pt>
    <dgm:pt modelId="{99439158-4993-4494-AE75-D1D2B3FC4D86}" type="sibTrans" cxnId="{4BA60E40-1587-4F3C-AF6E-56FBB60B47EF}">
      <dgm:prSet/>
      <dgm:spPr/>
      <dgm:t>
        <a:bodyPr/>
        <a:lstStyle/>
        <a:p>
          <a:endParaRPr lang="tr-TR"/>
        </a:p>
      </dgm:t>
    </dgm:pt>
    <dgm:pt modelId="{790B43D3-206B-4F3C-ABE7-0F85842BE876}">
      <dgm:prSet phldrT="[Text]"/>
      <dgm:spPr/>
      <dgm:t>
        <a:bodyPr/>
        <a:lstStyle/>
        <a:p>
          <a:r>
            <a:rPr lang="tr-TR" dirty="0" smtClean="0"/>
            <a:t>Closure</a:t>
          </a:r>
          <a:endParaRPr lang="tr-TR" dirty="0"/>
        </a:p>
      </dgm:t>
    </dgm:pt>
    <dgm:pt modelId="{59AB0668-5F71-4AAF-8253-2525F5E3C7D4}" type="parTrans" cxnId="{469D66B4-AD82-4AC0-8807-42388F93F696}">
      <dgm:prSet/>
      <dgm:spPr/>
      <dgm:t>
        <a:bodyPr/>
        <a:lstStyle/>
        <a:p>
          <a:endParaRPr lang="tr-TR"/>
        </a:p>
      </dgm:t>
    </dgm:pt>
    <dgm:pt modelId="{65C07E30-5AA1-4233-B65A-524155DAAF0F}" type="sibTrans" cxnId="{469D66B4-AD82-4AC0-8807-42388F93F696}">
      <dgm:prSet/>
      <dgm:spPr/>
      <dgm:t>
        <a:bodyPr/>
        <a:lstStyle/>
        <a:p>
          <a:endParaRPr lang="tr-TR"/>
        </a:p>
      </dgm:t>
    </dgm:pt>
    <dgm:pt modelId="{A1108F5A-DA6D-490C-8FE7-24BA1FB82ECE}">
      <dgm:prSet phldrT="[Text]"/>
      <dgm:spPr/>
      <dgm:t>
        <a:bodyPr/>
        <a:lstStyle/>
        <a:p>
          <a:r>
            <a:rPr lang="tr-TR" dirty="0" smtClean="0"/>
            <a:t>Associativity</a:t>
          </a:r>
          <a:endParaRPr lang="tr-TR" dirty="0"/>
        </a:p>
      </dgm:t>
    </dgm:pt>
    <dgm:pt modelId="{CB73A676-0FFD-4D32-8B24-DED25108F0DC}" type="parTrans" cxnId="{ED35EE75-DC03-48DC-94AB-E6BAEB22213C}">
      <dgm:prSet/>
      <dgm:spPr/>
      <dgm:t>
        <a:bodyPr/>
        <a:lstStyle/>
        <a:p>
          <a:endParaRPr lang="tr-TR"/>
        </a:p>
      </dgm:t>
    </dgm:pt>
    <dgm:pt modelId="{4EB35FA4-3B53-48F2-8B68-8A104E01C018}" type="sibTrans" cxnId="{ED35EE75-DC03-48DC-94AB-E6BAEB22213C}">
      <dgm:prSet/>
      <dgm:spPr/>
      <dgm:t>
        <a:bodyPr/>
        <a:lstStyle/>
        <a:p>
          <a:endParaRPr lang="tr-TR"/>
        </a:p>
      </dgm:t>
    </dgm:pt>
    <dgm:pt modelId="{EE9BF5D9-24CB-42BC-9793-A03687E03E9A}">
      <dgm:prSet phldrT="[Text]"/>
      <dgm:spPr/>
      <dgm:t>
        <a:bodyPr/>
        <a:lstStyle/>
        <a:p>
          <a:r>
            <a:rPr lang="tr-TR" dirty="0" smtClean="0"/>
            <a:t>Existance of identity</a:t>
          </a:r>
          <a:endParaRPr lang="tr-TR" dirty="0"/>
        </a:p>
      </dgm:t>
    </dgm:pt>
    <dgm:pt modelId="{2DCA6FDB-0541-4A14-B87A-6BBF784B78C4}" type="parTrans" cxnId="{FCEBC758-A0CD-4BFC-9247-1EE957071AA0}">
      <dgm:prSet/>
      <dgm:spPr/>
      <dgm:t>
        <a:bodyPr/>
        <a:lstStyle/>
        <a:p>
          <a:endParaRPr lang="tr-TR"/>
        </a:p>
      </dgm:t>
    </dgm:pt>
    <dgm:pt modelId="{E821A44D-733C-4F5A-A914-A986BFBE3AEC}" type="sibTrans" cxnId="{FCEBC758-A0CD-4BFC-9247-1EE957071AA0}">
      <dgm:prSet/>
      <dgm:spPr/>
      <dgm:t>
        <a:bodyPr/>
        <a:lstStyle/>
        <a:p>
          <a:endParaRPr lang="tr-TR"/>
        </a:p>
      </dgm:t>
    </dgm:pt>
    <dgm:pt modelId="{BE69D199-F9C3-4691-912C-D5887F2591D8}">
      <dgm:prSet phldrT="[Text]"/>
      <dgm:spPr/>
      <dgm:t>
        <a:bodyPr/>
        <a:lstStyle/>
        <a:p>
          <a:r>
            <a:rPr lang="tr-TR" dirty="0" smtClean="0"/>
            <a:t>Existance of inverse</a:t>
          </a:r>
          <a:endParaRPr lang="tr-TR" dirty="0"/>
        </a:p>
      </dgm:t>
    </dgm:pt>
    <dgm:pt modelId="{299004EE-BD6B-420F-884D-666FCB4BB13D}" type="parTrans" cxnId="{4CC50657-D660-4CC9-A4CC-1A8CDBF73E65}">
      <dgm:prSet/>
      <dgm:spPr/>
      <dgm:t>
        <a:bodyPr/>
        <a:lstStyle/>
        <a:p>
          <a:endParaRPr lang="tr-TR"/>
        </a:p>
      </dgm:t>
    </dgm:pt>
    <dgm:pt modelId="{A989C819-CD05-475C-845F-90E8BFE61178}" type="sibTrans" cxnId="{4CC50657-D660-4CC9-A4CC-1A8CDBF73E65}">
      <dgm:prSet/>
      <dgm:spPr/>
      <dgm:t>
        <a:bodyPr/>
        <a:lstStyle/>
        <a:p>
          <a:endParaRPr lang="tr-TR"/>
        </a:p>
      </dgm:t>
    </dgm:pt>
    <dgm:pt modelId="{F4D5339F-2A35-4FFA-8204-2FB61859E212}">
      <dgm:prSet phldrT="[Text]"/>
      <dgm:spPr/>
      <dgm:t>
        <a:bodyPr/>
        <a:lstStyle/>
        <a:p>
          <a:r>
            <a:rPr lang="tr-TR" dirty="0" smtClean="0"/>
            <a:t>Associativity</a:t>
          </a:r>
          <a:endParaRPr lang="tr-TR" dirty="0"/>
        </a:p>
      </dgm:t>
    </dgm:pt>
    <dgm:pt modelId="{1DD2E2D5-446F-427E-A4AE-BD859CE48350}" type="parTrans" cxnId="{654C4065-1E6D-4F61-A657-14BCBC26206A}">
      <dgm:prSet/>
      <dgm:spPr/>
      <dgm:t>
        <a:bodyPr/>
        <a:lstStyle/>
        <a:p>
          <a:endParaRPr lang="tr-TR"/>
        </a:p>
      </dgm:t>
    </dgm:pt>
    <dgm:pt modelId="{F2E4DE19-ECE2-4E2F-A4A8-8232E189D21C}" type="sibTrans" cxnId="{654C4065-1E6D-4F61-A657-14BCBC26206A}">
      <dgm:prSet/>
      <dgm:spPr/>
      <dgm:t>
        <a:bodyPr/>
        <a:lstStyle/>
        <a:p>
          <a:endParaRPr lang="tr-TR"/>
        </a:p>
      </dgm:t>
    </dgm:pt>
    <dgm:pt modelId="{18102D21-DEA6-40B3-8F15-F5E16B4D74AF}">
      <dgm:prSet phldrT="[Text]"/>
      <dgm:spPr/>
      <dgm:t>
        <a:bodyPr/>
        <a:lstStyle/>
        <a:p>
          <a:r>
            <a:rPr lang="tr-TR" dirty="0" smtClean="0"/>
            <a:t>Commutativity</a:t>
          </a:r>
          <a:endParaRPr lang="tr-TR" dirty="0"/>
        </a:p>
      </dgm:t>
    </dgm:pt>
    <dgm:pt modelId="{A939F02A-6422-4957-93A6-D26257575342}" type="parTrans" cxnId="{86630879-316C-4E19-BE56-99936246A392}">
      <dgm:prSet/>
      <dgm:spPr/>
      <dgm:t>
        <a:bodyPr/>
        <a:lstStyle/>
        <a:p>
          <a:endParaRPr lang="tr-TR"/>
        </a:p>
      </dgm:t>
    </dgm:pt>
    <dgm:pt modelId="{F06D486E-9076-42E7-B070-D3F5ADF38EB8}" type="sibTrans" cxnId="{86630879-316C-4E19-BE56-99936246A392}">
      <dgm:prSet/>
      <dgm:spPr/>
      <dgm:t>
        <a:bodyPr/>
        <a:lstStyle/>
        <a:p>
          <a:endParaRPr lang="tr-TR"/>
        </a:p>
      </dgm:t>
    </dgm:pt>
    <dgm:pt modelId="{4A0FE1D5-88F3-441B-ADB9-032AAC84F9FC}">
      <dgm:prSet phldrT="[Text]"/>
      <dgm:spPr/>
      <dgm:t>
        <a:bodyPr/>
        <a:lstStyle/>
        <a:p>
          <a:r>
            <a:rPr lang="tr-TR" dirty="0" smtClean="0"/>
            <a:t>Existence of identity</a:t>
          </a:r>
          <a:endParaRPr lang="tr-TR" dirty="0"/>
        </a:p>
      </dgm:t>
    </dgm:pt>
    <dgm:pt modelId="{42BA2B18-63F0-43B0-915A-FE130B198D40}" type="parTrans" cxnId="{34A5CD02-18C4-441D-B21E-C50EA5B2D706}">
      <dgm:prSet/>
      <dgm:spPr/>
      <dgm:t>
        <a:bodyPr/>
        <a:lstStyle/>
        <a:p>
          <a:endParaRPr lang="tr-TR"/>
        </a:p>
      </dgm:t>
    </dgm:pt>
    <dgm:pt modelId="{C02DCA02-5B1D-4A53-B7D9-CC1FD70C990A}" type="sibTrans" cxnId="{34A5CD02-18C4-441D-B21E-C50EA5B2D706}">
      <dgm:prSet/>
      <dgm:spPr/>
      <dgm:t>
        <a:bodyPr/>
        <a:lstStyle/>
        <a:p>
          <a:endParaRPr lang="tr-TR"/>
        </a:p>
      </dgm:t>
    </dgm:pt>
    <dgm:pt modelId="{34E99341-8A3C-42EB-B8DF-732C037F00FF}">
      <dgm:prSet phldrT="[Text]"/>
      <dgm:spPr/>
      <dgm:t>
        <a:bodyPr/>
        <a:lstStyle/>
        <a:p>
          <a:r>
            <a:rPr lang="tr-TR" dirty="0" smtClean="0"/>
            <a:t>Existance of inverse</a:t>
          </a:r>
          <a:endParaRPr lang="tr-TR" dirty="0"/>
        </a:p>
      </dgm:t>
    </dgm:pt>
    <dgm:pt modelId="{BE05592E-C71B-4872-BBB8-F51DD829771C}" type="parTrans" cxnId="{ED7714A3-E338-4C2F-9717-BAC1E1E3CE71}">
      <dgm:prSet/>
      <dgm:spPr/>
      <dgm:t>
        <a:bodyPr/>
        <a:lstStyle/>
        <a:p>
          <a:endParaRPr lang="tr-TR"/>
        </a:p>
      </dgm:t>
    </dgm:pt>
    <dgm:pt modelId="{C665C649-38E0-4423-9DBA-310BC261AE79}" type="sibTrans" cxnId="{ED7714A3-E338-4C2F-9717-BAC1E1E3CE71}">
      <dgm:prSet/>
      <dgm:spPr/>
      <dgm:t>
        <a:bodyPr/>
        <a:lstStyle/>
        <a:p>
          <a:endParaRPr lang="tr-TR"/>
        </a:p>
      </dgm:t>
    </dgm:pt>
    <dgm:pt modelId="{2028A3E9-F8A7-4A68-8832-1784FA91E112}" type="pres">
      <dgm:prSet presAssocID="{7C4B41C7-C60F-4843-8EFF-5407A6BD46B7}" presName="Name0" presStyleCnt="0">
        <dgm:presLayoutVars>
          <dgm:dir/>
          <dgm:animLvl val="lvl"/>
          <dgm:resizeHandles val="exact"/>
        </dgm:presLayoutVars>
      </dgm:prSet>
      <dgm:spPr/>
      <dgm:t>
        <a:bodyPr/>
        <a:lstStyle/>
        <a:p>
          <a:endParaRPr lang="tr-TR"/>
        </a:p>
      </dgm:t>
    </dgm:pt>
    <dgm:pt modelId="{53A10352-97E5-48F4-A86F-8F00F2764E69}" type="pres">
      <dgm:prSet presAssocID="{A7B6BA9C-6171-4A2F-BEED-FAD75963358E}" presName="composite" presStyleCnt="0"/>
      <dgm:spPr/>
    </dgm:pt>
    <dgm:pt modelId="{F695E058-D1AF-4632-AC51-3899EE2C1DE3}" type="pres">
      <dgm:prSet presAssocID="{A7B6BA9C-6171-4A2F-BEED-FAD75963358E}" presName="parTx" presStyleLbl="alignNode1" presStyleIdx="0" presStyleCnt="2">
        <dgm:presLayoutVars>
          <dgm:chMax val="0"/>
          <dgm:chPref val="0"/>
          <dgm:bulletEnabled val="1"/>
        </dgm:presLayoutVars>
      </dgm:prSet>
      <dgm:spPr/>
      <dgm:t>
        <a:bodyPr/>
        <a:lstStyle/>
        <a:p>
          <a:endParaRPr lang="tr-TR"/>
        </a:p>
      </dgm:t>
    </dgm:pt>
    <dgm:pt modelId="{62167EBE-3F75-4394-A17C-3A7A5E265B5D}" type="pres">
      <dgm:prSet presAssocID="{A7B6BA9C-6171-4A2F-BEED-FAD75963358E}" presName="desTx" presStyleLbl="alignAccFollowNode1" presStyleIdx="0" presStyleCnt="2">
        <dgm:presLayoutVars>
          <dgm:bulletEnabled val="1"/>
        </dgm:presLayoutVars>
      </dgm:prSet>
      <dgm:spPr/>
      <dgm:t>
        <a:bodyPr/>
        <a:lstStyle/>
        <a:p>
          <a:endParaRPr lang="tr-TR"/>
        </a:p>
      </dgm:t>
    </dgm:pt>
    <dgm:pt modelId="{F1E03C2B-C54F-43B4-8EAF-068DCBAD5D5B}" type="pres">
      <dgm:prSet presAssocID="{22F93167-BEC1-4F66-86A5-FCD1580A3025}" presName="space" presStyleCnt="0"/>
      <dgm:spPr/>
    </dgm:pt>
    <dgm:pt modelId="{9D95FE78-42DB-4DE7-9B6E-79905554BE7E}" type="pres">
      <dgm:prSet presAssocID="{3C28CC05-55DA-4591-AA57-E6DF52C4A7F8}" presName="composite" presStyleCnt="0"/>
      <dgm:spPr/>
    </dgm:pt>
    <dgm:pt modelId="{E7094836-C308-4E51-A895-01C6B3EA76E7}" type="pres">
      <dgm:prSet presAssocID="{3C28CC05-55DA-4591-AA57-E6DF52C4A7F8}" presName="parTx" presStyleLbl="alignNode1" presStyleIdx="1" presStyleCnt="2">
        <dgm:presLayoutVars>
          <dgm:chMax val="0"/>
          <dgm:chPref val="0"/>
          <dgm:bulletEnabled val="1"/>
        </dgm:presLayoutVars>
      </dgm:prSet>
      <dgm:spPr/>
      <dgm:t>
        <a:bodyPr/>
        <a:lstStyle/>
        <a:p>
          <a:endParaRPr lang="tr-TR"/>
        </a:p>
      </dgm:t>
    </dgm:pt>
    <dgm:pt modelId="{0FD0F635-C645-4C36-B950-F590B232A832}" type="pres">
      <dgm:prSet presAssocID="{3C28CC05-55DA-4591-AA57-E6DF52C4A7F8}" presName="desTx" presStyleLbl="alignAccFollowNode1" presStyleIdx="1" presStyleCnt="2">
        <dgm:presLayoutVars>
          <dgm:bulletEnabled val="1"/>
        </dgm:presLayoutVars>
      </dgm:prSet>
      <dgm:spPr/>
      <dgm:t>
        <a:bodyPr/>
        <a:lstStyle/>
        <a:p>
          <a:endParaRPr lang="tr-TR"/>
        </a:p>
      </dgm:t>
    </dgm:pt>
  </dgm:ptLst>
  <dgm:cxnLst>
    <dgm:cxn modelId="{EF48D9AB-A233-42C7-AD53-59EDA442C804}" type="presOf" srcId="{EE9BF5D9-24CB-42BC-9793-A03687E03E9A}" destId="{62167EBE-3F75-4394-A17C-3A7A5E265B5D}" srcOrd="0" destOrd="3" presId="urn:microsoft.com/office/officeart/2005/8/layout/hList1"/>
    <dgm:cxn modelId="{F5C3C7FA-5E6B-4F1B-A124-62E19168CD53}" type="presOf" srcId="{4A0FE1D5-88F3-441B-ADB9-032AAC84F9FC}" destId="{0FD0F635-C645-4C36-B950-F590B232A832}" srcOrd="0" destOrd="3" presId="urn:microsoft.com/office/officeart/2005/8/layout/hList1"/>
    <dgm:cxn modelId="{3E289BA1-C52B-4FF4-BB67-15E69886B18B}" type="presOf" srcId="{34E99341-8A3C-42EB-B8DF-732C037F00FF}" destId="{0FD0F635-C645-4C36-B950-F590B232A832}" srcOrd="0" destOrd="4" presId="urn:microsoft.com/office/officeart/2005/8/layout/hList1"/>
    <dgm:cxn modelId="{DDE7C82B-79B0-44C6-9DCB-4466CEC4872A}" type="presOf" srcId="{A1108F5A-DA6D-490C-8FE7-24BA1FB82ECE}" destId="{62167EBE-3F75-4394-A17C-3A7A5E265B5D}" srcOrd="0" destOrd="1" presId="urn:microsoft.com/office/officeart/2005/8/layout/hList1"/>
    <dgm:cxn modelId="{FC42B8C2-8B90-43BC-A6FF-F36FB71EB3ED}" type="presOf" srcId="{82C8C4E9-69E1-4BCE-8553-C70DA6118E5D}" destId="{62167EBE-3F75-4394-A17C-3A7A5E265B5D}" srcOrd="0" destOrd="0" presId="urn:microsoft.com/office/officeart/2005/8/layout/hList1"/>
    <dgm:cxn modelId="{86630879-316C-4E19-BE56-99936246A392}" srcId="{3C28CC05-55DA-4591-AA57-E6DF52C4A7F8}" destId="{18102D21-DEA6-40B3-8F15-F5E16B4D74AF}" srcOrd="2" destOrd="0" parTransId="{A939F02A-6422-4957-93A6-D26257575342}" sibTransId="{F06D486E-9076-42E7-B070-D3F5ADF38EB8}"/>
    <dgm:cxn modelId="{34A5CD02-18C4-441D-B21E-C50EA5B2D706}" srcId="{3C28CC05-55DA-4591-AA57-E6DF52C4A7F8}" destId="{4A0FE1D5-88F3-441B-ADB9-032AAC84F9FC}" srcOrd="3" destOrd="0" parTransId="{42BA2B18-63F0-43B0-915A-FE130B198D40}" sibTransId="{C02DCA02-5B1D-4A53-B7D9-CC1FD70C990A}"/>
    <dgm:cxn modelId="{469D66B4-AD82-4AC0-8807-42388F93F696}" srcId="{3C28CC05-55DA-4591-AA57-E6DF52C4A7F8}" destId="{790B43D3-206B-4F3C-ABE7-0F85842BE876}" srcOrd="0" destOrd="0" parTransId="{59AB0668-5F71-4AAF-8253-2525F5E3C7D4}" sibTransId="{65C07E30-5AA1-4233-B65A-524155DAAF0F}"/>
    <dgm:cxn modelId="{D285CD7B-172D-4E84-B97C-128CA99BACB8}" type="presOf" srcId="{7C4B41C7-C60F-4843-8EFF-5407A6BD46B7}" destId="{2028A3E9-F8A7-4A68-8832-1784FA91E112}" srcOrd="0" destOrd="0" presId="urn:microsoft.com/office/officeart/2005/8/layout/hList1"/>
    <dgm:cxn modelId="{4CC50657-D660-4CC9-A4CC-1A8CDBF73E65}" srcId="{A7B6BA9C-6171-4A2F-BEED-FAD75963358E}" destId="{BE69D199-F9C3-4691-912C-D5887F2591D8}" srcOrd="4" destOrd="0" parTransId="{299004EE-BD6B-420F-884D-666FCB4BB13D}" sibTransId="{A989C819-CD05-475C-845F-90E8BFE61178}"/>
    <dgm:cxn modelId="{E66D34DE-BC9B-416B-8694-87B0DDF316ED}" type="presOf" srcId="{3C28CC05-55DA-4591-AA57-E6DF52C4A7F8}" destId="{E7094836-C308-4E51-A895-01C6B3EA76E7}" srcOrd="0" destOrd="0" presId="urn:microsoft.com/office/officeart/2005/8/layout/hList1"/>
    <dgm:cxn modelId="{82735C14-DE9F-4F94-9D2C-0F0332A8C232}" type="presOf" srcId="{A7B6BA9C-6171-4A2F-BEED-FAD75963358E}" destId="{F695E058-D1AF-4632-AC51-3899EE2C1DE3}" srcOrd="0" destOrd="0" presId="urn:microsoft.com/office/officeart/2005/8/layout/hList1"/>
    <dgm:cxn modelId="{F32E85A7-0CA5-4327-AF3E-D9170020F72A}" srcId="{A7B6BA9C-6171-4A2F-BEED-FAD75963358E}" destId="{D2832204-55BD-474F-BFE1-B995DB6EE1F5}" srcOrd="2" destOrd="0" parTransId="{F096C214-EEE0-411D-81DB-AD4446E6B7FC}" sibTransId="{9DA02652-A271-4888-8B53-ACF7210FDEA9}"/>
    <dgm:cxn modelId="{2CC469D3-0CF2-4397-9F59-A982F58522F8}" type="presOf" srcId="{F4D5339F-2A35-4FFA-8204-2FB61859E212}" destId="{0FD0F635-C645-4C36-B950-F590B232A832}" srcOrd="0" destOrd="1" presId="urn:microsoft.com/office/officeart/2005/8/layout/hList1"/>
    <dgm:cxn modelId="{DD3349C9-5E60-44EA-941B-DE7CBDB35191}" type="presOf" srcId="{D2832204-55BD-474F-BFE1-B995DB6EE1F5}" destId="{62167EBE-3F75-4394-A17C-3A7A5E265B5D}" srcOrd="0" destOrd="2" presId="urn:microsoft.com/office/officeart/2005/8/layout/hList1"/>
    <dgm:cxn modelId="{6B89D782-3A48-4E65-B960-E31B49CA5C56}" srcId="{A7B6BA9C-6171-4A2F-BEED-FAD75963358E}" destId="{82C8C4E9-69E1-4BCE-8553-C70DA6118E5D}" srcOrd="0" destOrd="0" parTransId="{536633AA-51F2-4DDF-AB0E-8722EF5C72C7}" sibTransId="{1D1ED547-BCAC-4A4D-8777-E2D781F559B8}"/>
    <dgm:cxn modelId="{8F9A7B6B-AB59-4784-8CD2-EEF7B2E5A2F2}" type="presOf" srcId="{BE69D199-F9C3-4691-912C-D5887F2591D8}" destId="{62167EBE-3F75-4394-A17C-3A7A5E265B5D}" srcOrd="0" destOrd="4" presId="urn:microsoft.com/office/officeart/2005/8/layout/hList1"/>
    <dgm:cxn modelId="{ED7714A3-E338-4C2F-9717-BAC1E1E3CE71}" srcId="{3C28CC05-55DA-4591-AA57-E6DF52C4A7F8}" destId="{34E99341-8A3C-42EB-B8DF-732C037F00FF}" srcOrd="4" destOrd="0" parTransId="{BE05592E-C71B-4872-BBB8-F51DD829771C}" sibTransId="{C665C649-38E0-4423-9DBA-310BC261AE79}"/>
    <dgm:cxn modelId="{BD49A845-0233-4E43-9B55-A6689DA0E31B}" type="presOf" srcId="{790B43D3-206B-4F3C-ABE7-0F85842BE876}" destId="{0FD0F635-C645-4C36-B950-F590B232A832}" srcOrd="0" destOrd="0" presId="urn:microsoft.com/office/officeart/2005/8/layout/hList1"/>
    <dgm:cxn modelId="{FCEBC758-A0CD-4BFC-9247-1EE957071AA0}" srcId="{A7B6BA9C-6171-4A2F-BEED-FAD75963358E}" destId="{EE9BF5D9-24CB-42BC-9793-A03687E03E9A}" srcOrd="3" destOrd="0" parTransId="{2DCA6FDB-0541-4A14-B87A-6BBF784B78C4}" sibTransId="{E821A44D-733C-4F5A-A914-A986BFBE3AEC}"/>
    <dgm:cxn modelId="{09521215-5C59-49A2-9656-EE57FAB51C55}" srcId="{7C4B41C7-C60F-4843-8EFF-5407A6BD46B7}" destId="{A7B6BA9C-6171-4A2F-BEED-FAD75963358E}" srcOrd="0" destOrd="0" parTransId="{31BAB27F-5951-4BFA-838A-3CBDD1D42BA1}" sibTransId="{22F93167-BEC1-4F66-86A5-FCD1580A3025}"/>
    <dgm:cxn modelId="{DA1A341A-9FFE-42C1-B99B-8A11A947CAF8}" type="presOf" srcId="{18102D21-DEA6-40B3-8F15-F5E16B4D74AF}" destId="{0FD0F635-C645-4C36-B950-F590B232A832}" srcOrd="0" destOrd="2" presId="urn:microsoft.com/office/officeart/2005/8/layout/hList1"/>
    <dgm:cxn modelId="{ED35EE75-DC03-48DC-94AB-E6BAEB22213C}" srcId="{A7B6BA9C-6171-4A2F-BEED-FAD75963358E}" destId="{A1108F5A-DA6D-490C-8FE7-24BA1FB82ECE}" srcOrd="1" destOrd="0" parTransId="{CB73A676-0FFD-4D32-8B24-DED25108F0DC}" sibTransId="{4EB35FA4-3B53-48F2-8B68-8A104E01C018}"/>
    <dgm:cxn modelId="{4BA60E40-1587-4F3C-AF6E-56FBB60B47EF}" srcId="{7C4B41C7-C60F-4843-8EFF-5407A6BD46B7}" destId="{3C28CC05-55DA-4591-AA57-E6DF52C4A7F8}" srcOrd="1" destOrd="0" parTransId="{DAFB7896-CC89-4725-AB3C-95FAD06E1D0D}" sibTransId="{99439158-4993-4494-AE75-D1D2B3FC4D86}"/>
    <dgm:cxn modelId="{654C4065-1E6D-4F61-A657-14BCBC26206A}" srcId="{3C28CC05-55DA-4591-AA57-E6DF52C4A7F8}" destId="{F4D5339F-2A35-4FFA-8204-2FB61859E212}" srcOrd="1" destOrd="0" parTransId="{1DD2E2D5-446F-427E-A4AE-BD859CE48350}" sibTransId="{F2E4DE19-ECE2-4E2F-A4A8-8232E189D21C}"/>
    <dgm:cxn modelId="{4B0E5510-B62B-4205-BFC7-3F9EFB7A63C0}" type="presParOf" srcId="{2028A3E9-F8A7-4A68-8832-1784FA91E112}" destId="{53A10352-97E5-48F4-A86F-8F00F2764E69}" srcOrd="0" destOrd="0" presId="urn:microsoft.com/office/officeart/2005/8/layout/hList1"/>
    <dgm:cxn modelId="{154C01A7-291B-4559-BA92-F33E16FB89A8}" type="presParOf" srcId="{53A10352-97E5-48F4-A86F-8F00F2764E69}" destId="{F695E058-D1AF-4632-AC51-3899EE2C1DE3}" srcOrd="0" destOrd="0" presId="urn:microsoft.com/office/officeart/2005/8/layout/hList1"/>
    <dgm:cxn modelId="{B1ECD892-B779-4093-A1DE-679F7E2D6C35}" type="presParOf" srcId="{53A10352-97E5-48F4-A86F-8F00F2764E69}" destId="{62167EBE-3F75-4394-A17C-3A7A5E265B5D}" srcOrd="1" destOrd="0" presId="urn:microsoft.com/office/officeart/2005/8/layout/hList1"/>
    <dgm:cxn modelId="{5EF0F3A9-7A53-4B80-8593-5712702B2D3A}" type="presParOf" srcId="{2028A3E9-F8A7-4A68-8832-1784FA91E112}" destId="{F1E03C2B-C54F-43B4-8EAF-068DCBAD5D5B}" srcOrd="1" destOrd="0" presId="urn:microsoft.com/office/officeart/2005/8/layout/hList1"/>
    <dgm:cxn modelId="{3D4613DF-CF08-4514-AF11-8BD8ABD537A2}" type="presParOf" srcId="{2028A3E9-F8A7-4A68-8832-1784FA91E112}" destId="{9D95FE78-42DB-4DE7-9B6E-79905554BE7E}" srcOrd="2" destOrd="0" presId="urn:microsoft.com/office/officeart/2005/8/layout/hList1"/>
    <dgm:cxn modelId="{CE9665CA-D31D-49F6-B812-84097A8D9E12}" type="presParOf" srcId="{9D95FE78-42DB-4DE7-9B6E-79905554BE7E}" destId="{E7094836-C308-4E51-A895-01C6B3EA76E7}" srcOrd="0" destOrd="0" presId="urn:microsoft.com/office/officeart/2005/8/layout/hList1"/>
    <dgm:cxn modelId="{D3A7FE04-888D-44FE-B7EC-408BD78F6951}" type="presParOf" srcId="{9D95FE78-42DB-4DE7-9B6E-79905554BE7E}" destId="{0FD0F635-C645-4C36-B950-F590B232A83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E106C4-BD3B-4EE1-A5E5-F7A1E3D71A42}" type="doc">
      <dgm:prSet loTypeId="urn:microsoft.com/office/officeart/2005/8/layout/chevron1" loCatId="process" qsTypeId="urn:microsoft.com/office/officeart/2005/8/quickstyle/simple1" qsCatId="simple" csTypeId="urn:microsoft.com/office/officeart/2005/8/colors/accent1_2" csCatId="accent1" phldr="1"/>
      <dgm:spPr/>
    </dgm:pt>
    <dgm:pt modelId="{CAF8D067-C321-4C55-9153-04488B0E7F9E}">
      <dgm:prSet phldrT="[Text]"/>
      <dgm:spPr/>
      <dgm:t>
        <a:bodyPr/>
        <a:lstStyle/>
        <a:p>
          <a:r>
            <a:rPr lang="tr-TR" dirty="0" smtClean="0"/>
            <a:t>Groups</a:t>
          </a:r>
          <a:endParaRPr lang="tr-TR" dirty="0"/>
        </a:p>
      </dgm:t>
    </dgm:pt>
    <dgm:pt modelId="{AB1BA4FF-95F5-403E-87E0-97A8FEB0F25A}" type="parTrans" cxnId="{FDBFEB55-D043-4FFC-9062-0451E555F914}">
      <dgm:prSet/>
      <dgm:spPr/>
      <dgm:t>
        <a:bodyPr/>
        <a:lstStyle/>
        <a:p>
          <a:endParaRPr lang="tr-TR"/>
        </a:p>
      </dgm:t>
    </dgm:pt>
    <dgm:pt modelId="{D8B3D548-5D74-439E-A6A7-6AEBD7C4596C}" type="sibTrans" cxnId="{FDBFEB55-D043-4FFC-9062-0451E555F914}">
      <dgm:prSet/>
      <dgm:spPr/>
      <dgm:t>
        <a:bodyPr/>
        <a:lstStyle/>
        <a:p>
          <a:endParaRPr lang="tr-TR"/>
        </a:p>
      </dgm:t>
    </dgm:pt>
    <dgm:pt modelId="{CCFF6A02-D4F1-4CE1-BDE4-531F5B0C31C7}">
      <dgm:prSet phldrT="[Text]"/>
      <dgm:spPr/>
      <dgm:t>
        <a:bodyPr/>
        <a:lstStyle/>
        <a:p>
          <a:r>
            <a:rPr lang="tr-TR" dirty="0" smtClean="0"/>
            <a:t>Commutative Rings</a:t>
          </a:r>
          <a:endParaRPr lang="tr-TR" dirty="0"/>
        </a:p>
      </dgm:t>
    </dgm:pt>
    <dgm:pt modelId="{373BD9CC-900B-4C1F-8CD9-88FEF4EC2978}" type="parTrans" cxnId="{A9BD1DFC-2C00-4FA8-A580-EFED6152663A}">
      <dgm:prSet/>
      <dgm:spPr/>
      <dgm:t>
        <a:bodyPr/>
        <a:lstStyle/>
        <a:p>
          <a:endParaRPr lang="tr-TR"/>
        </a:p>
      </dgm:t>
    </dgm:pt>
    <dgm:pt modelId="{1289FE6E-9299-4D70-9B3E-D1FD1E8A1E10}" type="sibTrans" cxnId="{A9BD1DFC-2C00-4FA8-A580-EFED6152663A}">
      <dgm:prSet/>
      <dgm:spPr/>
      <dgm:t>
        <a:bodyPr/>
        <a:lstStyle/>
        <a:p>
          <a:endParaRPr lang="tr-TR"/>
        </a:p>
      </dgm:t>
    </dgm:pt>
    <dgm:pt modelId="{BA460852-DF5A-4CE3-AE82-196FDC6BD659}">
      <dgm:prSet phldrT="[Text]"/>
      <dgm:spPr/>
      <dgm:t>
        <a:bodyPr/>
        <a:lstStyle/>
        <a:p>
          <a:r>
            <a:rPr lang="tr-TR" dirty="0" smtClean="0"/>
            <a:t>Integral Domains</a:t>
          </a:r>
          <a:endParaRPr lang="tr-TR" dirty="0"/>
        </a:p>
      </dgm:t>
    </dgm:pt>
    <dgm:pt modelId="{956E7653-18FC-4DAA-81AD-0B929A1F59BD}" type="parTrans" cxnId="{C70B41AD-A361-4BF8-8E17-B683F3FD2DA8}">
      <dgm:prSet/>
      <dgm:spPr/>
      <dgm:t>
        <a:bodyPr/>
        <a:lstStyle/>
        <a:p>
          <a:endParaRPr lang="tr-TR"/>
        </a:p>
      </dgm:t>
    </dgm:pt>
    <dgm:pt modelId="{C0CA1DF8-E4E5-4FBC-B32A-264A0E2D0C18}" type="sibTrans" cxnId="{C70B41AD-A361-4BF8-8E17-B683F3FD2DA8}">
      <dgm:prSet/>
      <dgm:spPr/>
      <dgm:t>
        <a:bodyPr/>
        <a:lstStyle/>
        <a:p>
          <a:endParaRPr lang="tr-TR"/>
        </a:p>
      </dgm:t>
    </dgm:pt>
    <dgm:pt modelId="{7EE9262D-E8B5-4091-9FCA-D222C2187866}">
      <dgm:prSet/>
      <dgm:spPr/>
      <dgm:t>
        <a:bodyPr/>
        <a:lstStyle/>
        <a:p>
          <a:r>
            <a:rPr lang="tr-TR" dirty="0" smtClean="0"/>
            <a:t>Fields</a:t>
          </a:r>
          <a:endParaRPr lang="tr-TR" dirty="0"/>
        </a:p>
      </dgm:t>
    </dgm:pt>
    <dgm:pt modelId="{C93C1A47-45E9-41D2-88F6-E15672163AD8}" type="parTrans" cxnId="{38628C8C-B057-4797-AAB3-D5D6876FAB33}">
      <dgm:prSet/>
      <dgm:spPr/>
      <dgm:t>
        <a:bodyPr/>
        <a:lstStyle/>
        <a:p>
          <a:endParaRPr lang="tr-TR"/>
        </a:p>
      </dgm:t>
    </dgm:pt>
    <dgm:pt modelId="{F41625F0-EE66-4D5F-92CB-A42095808191}" type="sibTrans" cxnId="{38628C8C-B057-4797-AAB3-D5D6876FAB33}">
      <dgm:prSet/>
      <dgm:spPr/>
      <dgm:t>
        <a:bodyPr/>
        <a:lstStyle/>
        <a:p>
          <a:endParaRPr lang="tr-TR"/>
        </a:p>
      </dgm:t>
    </dgm:pt>
    <dgm:pt modelId="{8732C143-C493-40BC-8B67-7F19EF0D4964}" type="pres">
      <dgm:prSet presAssocID="{B0E106C4-BD3B-4EE1-A5E5-F7A1E3D71A42}" presName="Name0" presStyleCnt="0">
        <dgm:presLayoutVars>
          <dgm:dir/>
          <dgm:animLvl val="lvl"/>
          <dgm:resizeHandles val="exact"/>
        </dgm:presLayoutVars>
      </dgm:prSet>
      <dgm:spPr/>
    </dgm:pt>
    <dgm:pt modelId="{29385849-9492-4740-817D-8951A7C71C99}" type="pres">
      <dgm:prSet presAssocID="{CAF8D067-C321-4C55-9153-04488B0E7F9E}" presName="parTxOnly" presStyleLbl="node1" presStyleIdx="0" presStyleCnt="4">
        <dgm:presLayoutVars>
          <dgm:chMax val="0"/>
          <dgm:chPref val="0"/>
          <dgm:bulletEnabled val="1"/>
        </dgm:presLayoutVars>
      </dgm:prSet>
      <dgm:spPr/>
      <dgm:t>
        <a:bodyPr/>
        <a:lstStyle/>
        <a:p>
          <a:endParaRPr lang="tr-TR"/>
        </a:p>
      </dgm:t>
    </dgm:pt>
    <dgm:pt modelId="{1DCB2FF5-11FD-4290-BC69-2B35C796C7F9}" type="pres">
      <dgm:prSet presAssocID="{D8B3D548-5D74-439E-A6A7-6AEBD7C4596C}" presName="parTxOnlySpace" presStyleCnt="0"/>
      <dgm:spPr/>
    </dgm:pt>
    <dgm:pt modelId="{A94CDA4B-B04A-46FE-825D-8D61FB9D5FFF}" type="pres">
      <dgm:prSet presAssocID="{CCFF6A02-D4F1-4CE1-BDE4-531F5B0C31C7}" presName="parTxOnly" presStyleLbl="node1" presStyleIdx="1" presStyleCnt="4">
        <dgm:presLayoutVars>
          <dgm:chMax val="0"/>
          <dgm:chPref val="0"/>
          <dgm:bulletEnabled val="1"/>
        </dgm:presLayoutVars>
      </dgm:prSet>
      <dgm:spPr/>
      <dgm:t>
        <a:bodyPr/>
        <a:lstStyle/>
        <a:p>
          <a:endParaRPr lang="tr-TR"/>
        </a:p>
      </dgm:t>
    </dgm:pt>
    <dgm:pt modelId="{11036C90-9D6C-4750-9EA2-6E90D37E35DC}" type="pres">
      <dgm:prSet presAssocID="{1289FE6E-9299-4D70-9B3E-D1FD1E8A1E10}" presName="parTxOnlySpace" presStyleCnt="0"/>
      <dgm:spPr/>
    </dgm:pt>
    <dgm:pt modelId="{A63ABF88-73A9-470C-91B2-2C93AFA7EAC7}" type="pres">
      <dgm:prSet presAssocID="{BA460852-DF5A-4CE3-AE82-196FDC6BD659}" presName="parTxOnly" presStyleLbl="node1" presStyleIdx="2" presStyleCnt="4">
        <dgm:presLayoutVars>
          <dgm:chMax val="0"/>
          <dgm:chPref val="0"/>
          <dgm:bulletEnabled val="1"/>
        </dgm:presLayoutVars>
      </dgm:prSet>
      <dgm:spPr/>
      <dgm:t>
        <a:bodyPr/>
        <a:lstStyle/>
        <a:p>
          <a:endParaRPr lang="tr-TR"/>
        </a:p>
      </dgm:t>
    </dgm:pt>
    <dgm:pt modelId="{CE6C073A-F75F-478A-BA6D-474871961D6D}" type="pres">
      <dgm:prSet presAssocID="{C0CA1DF8-E4E5-4FBC-B32A-264A0E2D0C18}" presName="parTxOnlySpace" presStyleCnt="0"/>
      <dgm:spPr/>
    </dgm:pt>
    <dgm:pt modelId="{244CCE51-BCD5-4E41-B2D6-D5119C701504}" type="pres">
      <dgm:prSet presAssocID="{7EE9262D-E8B5-4091-9FCA-D222C2187866}" presName="parTxOnly" presStyleLbl="node1" presStyleIdx="3" presStyleCnt="4">
        <dgm:presLayoutVars>
          <dgm:chMax val="0"/>
          <dgm:chPref val="0"/>
          <dgm:bulletEnabled val="1"/>
        </dgm:presLayoutVars>
      </dgm:prSet>
      <dgm:spPr/>
      <dgm:t>
        <a:bodyPr/>
        <a:lstStyle/>
        <a:p>
          <a:endParaRPr lang="tr-TR"/>
        </a:p>
      </dgm:t>
    </dgm:pt>
  </dgm:ptLst>
  <dgm:cxnLst>
    <dgm:cxn modelId="{2F53D055-8FB4-4659-8797-B3546FEBF6E6}" type="presOf" srcId="{7EE9262D-E8B5-4091-9FCA-D222C2187866}" destId="{244CCE51-BCD5-4E41-B2D6-D5119C701504}" srcOrd="0" destOrd="0" presId="urn:microsoft.com/office/officeart/2005/8/layout/chevron1"/>
    <dgm:cxn modelId="{A9BD1DFC-2C00-4FA8-A580-EFED6152663A}" srcId="{B0E106C4-BD3B-4EE1-A5E5-F7A1E3D71A42}" destId="{CCFF6A02-D4F1-4CE1-BDE4-531F5B0C31C7}" srcOrd="1" destOrd="0" parTransId="{373BD9CC-900B-4C1F-8CD9-88FEF4EC2978}" sibTransId="{1289FE6E-9299-4D70-9B3E-D1FD1E8A1E10}"/>
    <dgm:cxn modelId="{6127C840-7AE3-44ED-ACCB-8FF388CFAF2C}" type="presOf" srcId="{B0E106C4-BD3B-4EE1-A5E5-F7A1E3D71A42}" destId="{8732C143-C493-40BC-8B67-7F19EF0D4964}" srcOrd="0" destOrd="0" presId="urn:microsoft.com/office/officeart/2005/8/layout/chevron1"/>
    <dgm:cxn modelId="{C7898DF2-B119-4572-85B1-D7AE102379C1}" type="presOf" srcId="{CAF8D067-C321-4C55-9153-04488B0E7F9E}" destId="{29385849-9492-4740-817D-8951A7C71C99}" srcOrd="0" destOrd="0" presId="urn:microsoft.com/office/officeart/2005/8/layout/chevron1"/>
    <dgm:cxn modelId="{C70B41AD-A361-4BF8-8E17-B683F3FD2DA8}" srcId="{B0E106C4-BD3B-4EE1-A5E5-F7A1E3D71A42}" destId="{BA460852-DF5A-4CE3-AE82-196FDC6BD659}" srcOrd="2" destOrd="0" parTransId="{956E7653-18FC-4DAA-81AD-0B929A1F59BD}" sibTransId="{C0CA1DF8-E4E5-4FBC-B32A-264A0E2D0C18}"/>
    <dgm:cxn modelId="{FDBFEB55-D043-4FFC-9062-0451E555F914}" srcId="{B0E106C4-BD3B-4EE1-A5E5-F7A1E3D71A42}" destId="{CAF8D067-C321-4C55-9153-04488B0E7F9E}" srcOrd="0" destOrd="0" parTransId="{AB1BA4FF-95F5-403E-87E0-97A8FEB0F25A}" sibTransId="{D8B3D548-5D74-439E-A6A7-6AEBD7C4596C}"/>
    <dgm:cxn modelId="{0B548D55-D0F0-450E-834D-B27A5B988DB4}" type="presOf" srcId="{CCFF6A02-D4F1-4CE1-BDE4-531F5B0C31C7}" destId="{A94CDA4B-B04A-46FE-825D-8D61FB9D5FFF}" srcOrd="0" destOrd="0" presId="urn:microsoft.com/office/officeart/2005/8/layout/chevron1"/>
    <dgm:cxn modelId="{51FDF9DF-31A5-4E2E-B536-994972FF5966}" type="presOf" srcId="{BA460852-DF5A-4CE3-AE82-196FDC6BD659}" destId="{A63ABF88-73A9-470C-91B2-2C93AFA7EAC7}" srcOrd="0" destOrd="0" presId="urn:microsoft.com/office/officeart/2005/8/layout/chevron1"/>
    <dgm:cxn modelId="{38628C8C-B057-4797-AAB3-D5D6876FAB33}" srcId="{B0E106C4-BD3B-4EE1-A5E5-F7A1E3D71A42}" destId="{7EE9262D-E8B5-4091-9FCA-D222C2187866}" srcOrd="3" destOrd="0" parTransId="{C93C1A47-45E9-41D2-88F6-E15672163AD8}" sibTransId="{F41625F0-EE66-4D5F-92CB-A42095808191}"/>
    <dgm:cxn modelId="{38BFCD29-2D71-4D02-B981-1E74D7C1C726}" type="presParOf" srcId="{8732C143-C493-40BC-8B67-7F19EF0D4964}" destId="{29385849-9492-4740-817D-8951A7C71C99}" srcOrd="0" destOrd="0" presId="urn:microsoft.com/office/officeart/2005/8/layout/chevron1"/>
    <dgm:cxn modelId="{D2B33101-C44E-4B15-B2D4-6279A874FA93}" type="presParOf" srcId="{8732C143-C493-40BC-8B67-7F19EF0D4964}" destId="{1DCB2FF5-11FD-4290-BC69-2B35C796C7F9}" srcOrd="1" destOrd="0" presId="urn:microsoft.com/office/officeart/2005/8/layout/chevron1"/>
    <dgm:cxn modelId="{2CAA8591-6CF1-4359-9181-70138BB65F05}" type="presParOf" srcId="{8732C143-C493-40BC-8B67-7F19EF0D4964}" destId="{A94CDA4B-B04A-46FE-825D-8D61FB9D5FFF}" srcOrd="2" destOrd="0" presId="urn:microsoft.com/office/officeart/2005/8/layout/chevron1"/>
    <dgm:cxn modelId="{613430A2-49EB-4DD5-BA01-7BAFEE2B4541}" type="presParOf" srcId="{8732C143-C493-40BC-8B67-7F19EF0D4964}" destId="{11036C90-9D6C-4750-9EA2-6E90D37E35DC}" srcOrd="3" destOrd="0" presId="urn:microsoft.com/office/officeart/2005/8/layout/chevron1"/>
    <dgm:cxn modelId="{1438A8FB-C71A-4378-B77C-46DF9555E361}" type="presParOf" srcId="{8732C143-C493-40BC-8B67-7F19EF0D4964}" destId="{A63ABF88-73A9-470C-91B2-2C93AFA7EAC7}" srcOrd="4" destOrd="0" presId="urn:microsoft.com/office/officeart/2005/8/layout/chevron1"/>
    <dgm:cxn modelId="{BC8752D1-E797-4A06-A46C-153A198DA901}" type="presParOf" srcId="{8732C143-C493-40BC-8B67-7F19EF0D4964}" destId="{CE6C073A-F75F-478A-BA6D-474871961D6D}" srcOrd="5" destOrd="0" presId="urn:microsoft.com/office/officeart/2005/8/layout/chevron1"/>
    <dgm:cxn modelId="{2380969E-AF17-453C-B16B-74CF88207E52}" type="presParOf" srcId="{8732C143-C493-40BC-8B67-7F19EF0D4964}" destId="{244CCE51-BCD5-4E41-B2D6-D5119C70150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5E058-D1AF-4632-AC51-3899EE2C1DE3}">
      <dsp:nvSpPr>
        <dsp:cNvPr id="0" name=""/>
        <dsp:cNvSpPr/>
      </dsp:nvSpPr>
      <dsp:spPr>
        <a:xfrm>
          <a:off x="25" y="53974"/>
          <a:ext cx="2422675" cy="547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tr-TR" sz="1900" kern="1200" dirty="0" smtClean="0"/>
            <a:t>+</a:t>
          </a:r>
          <a:endParaRPr lang="tr-TR" sz="1900" kern="1200" dirty="0"/>
        </a:p>
      </dsp:txBody>
      <dsp:txXfrm>
        <a:off x="25" y="53974"/>
        <a:ext cx="2422675" cy="547200"/>
      </dsp:txXfrm>
    </dsp:sp>
    <dsp:sp modelId="{62167EBE-3F75-4394-A17C-3A7A5E265B5D}">
      <dsp:nvSpPr>
        <dsp:cNvPr id="0" name=""/>
        <dsp:cNvSpPr/>
      </dsp:nvSpPr>
      <dsp:spPr>
        <a:xfrm>
          <a:off x="25" y="601174"/>
          <a:ext cx="2422675" cy="172111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tr-TR" sz="1900" kern="1200" dirty="0" smtClean="0"/>
            <a:t>Closure</a:t>
          </a:r>
          <a:endParaRPr lang="tr-TR" sz="1900" kern="1200" dirty="0"/>
        </a:p>
        <a:p>
          <a:pPr marL="171450" lvl="1" indent="-171450" algn="l" defTabSz="844550">
            <a:lnSpc>
              <a:spcPct val="90000"/>
            </a:lnSpc>
            <a:spcBef>
              <a:spcPct val="0"/>
            </a:spcBef>
            <a:spcAft>
              <a:spcPct val="15000"/>
            </a:spcAft>
            <a:buChar char="••"/>
          </a:pPr>
          <a:r>
            <a:rPr lang="tr-TR" sz="1900" kern="1200" dirty="0" smtClean="0"/>
            <a:t>Associativity</a:t>
          </a:r>
          <a:endParaRPr lang="tr-TR" sz="1900" kern="1200" dirty="0"/>
        </a:p>
        <a:p>
          <a:pPr marL="171450" lvl="1" indent="-171450" algn="l" defTabSz="844550">
            <a:lnSpc>
              <a:spcPct val="90000"/>
            </a:lnSpc>
            <a:spcBef>
              <a:spcPct val="0"/>
            </a:spcBef>
            <a:spcAft>
              <a:spcPct val="15000"/>
            </a:spcAft>
            <a:buChar char="••"/>
          </a:pPr>
          <a:r>
            <a:rPr lang="tr-TR" sz="1900" kern="1200" dirty="0" smtClean="0"/>
            <a:t>Commutativity</a:t>
          </a:r>
          <a:endParaRPr lang="tr-TR" sz="1900" kern="1200" dirty="0"/>
        </a:p>
        <a:p>
          <a:pPr marL="171450" lvl="1" indent="-171450" algn="l" defTabSz="844550">
            <a:lnSpc>
              <a:spcPct val="90000"/>
            </a:lnSpc>
            <a:spcBef>
              <a:spcPct val="0"/>
            </a:spcBef>
            <a:spcAft>
              <a:spcPct val="15000"/>
            </a:spcAft>
            <a:buChar char="••"/>
          </a:pPr>
          <a:r>
            <a:rPr lang="tr-TR" sz="1900" kern="1200" dirty="0" smtClean="0"/>
            <a:t>Existance of identity</a:t>
          </a:r>
          <a:endParaRPr lang="tr-TR" sz="1900" kern="1200" dirty="0"/>
        </a:p>
        <a:p>
          <a:pPr marL="171450" lvl="1" indent="-171450" algn="l" defTabSz="844550">
            <a:lnSpc>
              <a:spcPct val="90000"/>
            </a:lnSpc>
            <a:spcBef>
              <a:spcPct val="0"/>
            </a:spcBef>
            <a:spcAft>
              <a:spcPct val="15000"/>
            </a:spcAft>
            <a:buChar char="••"/>
          </a:pPr>
          <a:r>
            <a:rPr lang="tr-TR" sz="1900" kern="1200" dirty="0" smtClean="0"/>
            <a:t>Existance of inverse</a:t>
          </a:r>
          <a:endParaRPr lang="tr-TR" sz="1900" kern="1200" dirty="0"/>
        </a:p>
      </dsp:txBody>
      <dsp:txXfrm>
        <a:off x="25" y="601174"/>
        <a:ext cx="2422675" cy="1721114"/>
      </dsp:txXfrm>
    </dsp:sp>
    <dsp:sp modelId="{E7094836-C308-4E51-A895-01C6B3EA76E7}">
      <dsp:nvSpPr>
        <dsp:cNvPr id="0" name=""/>
        <dsp:cNvSpPr/>
      </dsp:nvSpPr>
      <dsp:spPr>
        <a:xfrm>
          <a:off x="2761875" y="53974"/>
          <a:ext cx="2422675" cy="547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tr-TR" sz="1900" kern="1200" dirty="0" smtClean="0"/>
            <a:t>*</a:t>
          </a:r>
          <a:endParaRPr lang="tr-TR" sz="1900" kern="1200" dirty="0"/>
        </a:p>
      </dsp:txBody>
      <dsp:txXfrm>
        <a:off x="2761875" y="53974"/>
        <a:ext cx="2422675" cy="547200"/>
      </dsp:txXfrm>
    </dsp:sp>
    <dsp:sp modelId="{0FD0F635-C645-4C36-B950-F590B232A832}">
      <dsp:nvSpPr>
        <dsp:cNvPr id="0" name=""/>
        <dsp:cNvSpPr/>
      </dsp:nvSpPr>
      <dsp:spPr>
        <a:xfrm>
          <a:off x="2761875" y="601174"/>
          <a:ext cx="2422675" cy="172111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tr-TR" sz="1900" kern="1200" dirty="0" smtClean="0"/>
            <a:t>Closure</a:t>
          </a:r>
          <a:endParaRPr lang="tr-TR" sz="1900" kern="1200" dirty="0"/>
        </a:p>
        <a:p>
          <a:pPr marL="171450" lvl="1" indent="-171450" algn="l" defTabSz="844550">
            <a:lnSpc>
              <a:spcPct val="90000"/>
            </a:lnSpc>
            <a:spcBef>
              <a:spcPct val="0"/>
            </a:spcBef>
            <a:spcAft>
              <a:spcPct val="15000"/>
            </a:spcAft>
            <a:buChar char="••"/>
          </a:pPr>
          <a:r>
            <a:rPr lang="tr-TR" sz="1900" kern="1200" dirty="0" smtClean="0"/>
            <a:t>Associativity</a:t>
          </a:r>
          <a:endParaRPr lang="tr-TR" sz="1900" kern="1200" dirty="0"/>
        </a:p>
        <a:p>
          <a:pPr marL="171450" lvl="1" indent="-171450" algn="l" defTabSz="844550">
            <a:lnSpc>
              <a:spcPct val="90000"/>
            </a:lnSpc>
            <a:spcBef>
              <a:spcPct val="0"/>
            </a:spcBef>
            <a:spcAft>
              <a:spcPct val="15000"/>
            </a:spcAft>
            <a:buChar char="••"/>
          </a:pPr>
          <a:r>
            <a:rPr lang="tr-TR" sz="1900" kern="1200" dirty="0" smtClean="0"/>
            <a:t>Commutativity</a:t>
          </a:r>
          <a:endParaRPr lang="tr-TR" sz="1900" kern="1200" dirty="0"/>
        </a:p>
        <a:p>
          <a:pPr marL="171450" lvl="1" indent="-171450" algn="l" defTabSz="844550">
            <a:lnSpc>
              <a:spcPct val="90000"/>
            </a:lnSpc>
            <a:spcBef>
              <a:spcPct val="0"/>
            </a:spcBef>
            <a:spcAft>
              <a:spcPct val="15000"/>
            </a:spcAft>
            <a:buChar char="••"/>
          </a:pPr>
          <a:r>
            <a:rPr lang="tr-TR" sz="1900" kern="1200" dirty="0" smtClean="0"/>
            <a:t>Existence of identity</a:t>
          </a:r>
          <a:endParaRPr lang="tr-TR" sz="1900" kern="1200" dirty="0"/>
        </a:p>
        <a:p>
          <a:pPr marL="171450" lvl="1" indent="-171450" algn="l" defTabSz="844550">
            <a:lnSpc>
              <a:spcPct val="90000"/>
            </a:lnSpc>
            <a:spcBef>
              <a:spcPct val="0"/>
            </a:spcBef>
            <a:spcAft>
              <a:spcPct val="15000"/>
            </a:spcAft>
            <a:buChar char="••"/>
          </a:pPr>
          <a:r>
            <a:rPr lang="tr-TR" sz="1900" kern="1200" dirty="0" smtClean="0"/>
            <a:t>Existance of inverse</a:t>
          </a:r>
          <a:endParaRPr lang="tr-TR" sz="1900" kern="1200" dirty="0"/>
        </a:p>
      </dsp:txBody>
      <dsp:txXfrm>
        <a:off x="2761875" y="601174"/>
        <a:ext cx="2422675" cy="1721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85849-9492-4740-817D-8951A7C71C99}">
      <dsp:nvSpPr>
        <dsp:cNvPr id="0" name=""/>
        <dsp:cNvSpPr/>
      </dsp:nvSpPr>
      <dsp:spPr>
        <a:xfrm>
          <a:off x="3473" y="855713"/>
          <a:ext cx="2022130" cy="80885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tr-TR" sz="1600" kern="1200" dirty="0" smtClean="0"/>
            <a:t>Groups</a:t>
          </a:r>
          <a:endParaRPr lang="tr-TR" sz="1600" kern="1200" dirty="0"/>
        </a:p>
      </dsp:txBody>
      <dsp:txXfrm>
        <a:off x="407899" y="855713"/>
        <a:ext cx="1213278" cy="808852"/>
      </dsp:txXfrm>
    </dsp:sp>
    <dsp:sp modelId="{A94CDA4B-B04A-46FE-825D-8D61FB9D5FFF}">
      <dsp:nvSpPr>
        <dsp:cNvPr id="0" name=""/>
        <dsp:cNvSpPr/>
      </dsp:nvSpPr>
      <dsp:spPr>
        <a:xfrm>
          <a:off x="1823391" y="855713"/>
          <a:ext cx="2022130" cy="80885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tr-TR" sz="1600" kern="1200" dirty="0" smtClean="0"/>
            <a:t>Commutative Rings</a:t>
          </a:r>
          <a:endParaRPr lang="tr-TR" sz="1600" kern="1200" dirty="0"/>
        </a:p>
      </dsp:txBody>
      <dsp:txXfrm>
        <a:off x="2227817" y="855713"/>
        <a:ext cx="1213278" cy="808852"/>
      </dsp:txXfrm>
    </dsp:sp>
    <dsp:sp modelId="{A63ABF88-73A9-470C-91B2-2C93AFA7EAC7}">
      <dsp:nvSpPr>
        <dsp:cNvPr id="0" name=""/>
        <dsp:cNvSpPr/>
      </dsp:nvSpPr>
      <dsp:spPr>
        <a:xfrm>
          <a:off x="3643309" y="855713"/>
          <a:ext cx="2022130" cy="80885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tr-TR" sz="1600" kern="1200" dirty="0" smtClean="0"/>
            <a:t>Integral Domains</a:t>
          </a:r>
          <a:endParaRPr lang="tr-TR" sz="1600" kern="1200" dirty="0"/>
        </a:p>
      </dsp:txBody>
      <dsp:txXfrm>
        <a:off x="4047735" y="855713"/>
        <a:ext cx="1213278" cy="808852"/>
      </dsp:txXfrm>
    </dsp:sp>
    <dsp:sp modelId="{244CCE51-BCD5-4E41-B2D6-D5119C701504}">
      <dsp:nvSpPr>
        <dsp:cNvPr id="0" name=""/>
        <dsp:cNvSpPr/>
      </dsp:nvSpPr>
      <dsp:spPr>
        <a:xfrm>
          <a:off x="5463227" y="855713"/>
          <a:ext cx="2022130" cy="80885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tr-TR" sz="1600" kern="1200" dirty="0" smtClean="0"/>
            <a:t>Fields</a:t>
          </a:r>
          <a:endParaRPr lang="tr-TR" sz="1600" kern="1200" dirty="0"/>
        </a:p>
      </dsp:txBody>
      <dsp:txXfrm>
        <a:off x="5867653" y="855713"/>
        <a:ext cx="1213278" cy="80885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0F8D093-A198-4C96-97A9-F92F5CBD816D}" type="datetimeFigureOut">
              <a:rPr lang="tr-TR" smtClean="0"/>
              <a:t>3.4.2013</a:t>
            </a:fld>
            <a:endParaRPr lang="tr-TR"/>
          </a:p>
        </p:txBody>
      </p:sp>
      <p:sp>
        <p:nvSpPr>
          <p:cNvPr id="20" name="Footer Placeholder 19"/>
          <p:cNvSpPr>
            <a:spLocks noGrp="1"/>
          </p:cNvSpPr>
          <p:nvPr>
            <p:ph type="ftr" sz="quarter" idx="11"/>
          </p:nvPr>
        </p:nvSpPr>
        <p:spPr/>
        <p:txBody>
          <a:bodyPr/>
          <a:lstStyle>
            <a:extLst/>
          </a:lstStyle>
          <a:p>
            <a:endParaRPr lang="tr-TR"/>
          </a:p>
        </p:txBody>
      </p:sp>
      <p:sp>
        <p:nvSpPr>
          <p:cNvPr id="10" name="Slide Number Placeholder 9"/>
          <p:cNvSpPr>
            <a:spLocks noGrp="1"/>
          </p:cNvSpPr>
          <p:nvPr>
            <p:ph type="sldNum" sz="quarter" idx="12"/>
          </p:nvPr>
        </p:nvSpPr>
        <p:spPr/>
        <p:txBody>
          <a:bodyPr/>
          <a:lstStyle>
            <a:extLst/>
          </a:lstStyle>
          <a:p>
            <a:fld id="{6E0E1DBE-B24A-410F-B414-BA1715D0B172}" type="slidenum">
              <a:rPr lang="tr-TR" smtClean="0"/>
              <a:t>‹#›</a:t>
            </a:fld>
            <a:endParaRPr lang="tr-T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F8D093-A198-4C96-97A9-F92F5CBD816D}" type="datetimeFigureOut">
              <a:rPr lang="tr-TR" smtClean="0"/>
              <a:t>3.4.2013</a:t>
            </a:fld>
            <a:endParaRPr lang="tr-TR"/>
          </a:p>
        </p:txBody>
      </p:sp>
      <p:sp>
        <p:nvSpPr>
          <p:cNvPr id="5" name="Footer Placeholder 4"/>
          <p:cNvSpPr>
            <a:spLocks noGrp="1"/>
          </p:cNvSpPr>
          <p:nvPr>
            <p:ph type="ftr" sz="quarter" idx="11"/>
          </p:nvPr>
        </p:nvSpPr>
        <p:spPr/>
        <p:txBody>
          <a:bodyPr/>
          <a:lstStyle>
            <a:extLst/>
          </a:lstStyle>
          <a:p>
            <a:endParaRPr lang="tr-TR"/>
          </a:p>
        </p:txBody>
      </p:sp>
      <p:sp>
        <p:nvSpPr>
          <p:cNvPr id="6" name="Slide Number Placeholder 5"/>
          <p:cNvSpPr>
            <a:spLocks noGrp="1"/>
          </p:cNvSpPr>
          <p:nvPr>
            <p:ph type="sldNum" sz="quarter" idx="12"/>
          </p:nvPr>
        </p:nvSpPr>
        <p:spPr/>
        <p:txBody>
          <a:bodyPr/>
          <a:lstStyle>
            <a:extLst/>
          </a:lstStyle>
          <a:p>
            <a:fld id="{6E0E1DBE-B24A-410F-B414-BA1715D0B172}"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F8D093-A198-4C96-97A9-F92F5CBD816D}" type="datetimeFigureOut">
              <a:rPr lang="tr-TR" smtClean="0"/>
              <a:t>3.4.2013</a:t>
            </a:fld>
            <a:endParaRPr lang="tr-TR"/>
          </a:p>
        </p:txBody>
      </p:sp>
      <p:sp>
        <p:nvSpPr>
          <p:cNvPr id="5" name="Footer Placeholder 4"/>
          <p:cNvSpPr>
            <a:spLocks noGrp="1"/>
          </p:cNvSpPr>
          <p:nvPr>
            <p:ph type="ftr" sz="quarter" idx="11"/>
          </p:nvPr>
        </p:nvSpPr>
        <p:spPr/>
        <p:txBody>
          <a:bodyPr/>
          <a:lstStyle>
            <a:extLst/>
          </a:lstStyle>
          <a:p>
            <a:endParaRPr lang="tr-TR"/>
          </a:p>
        </p:txBody>
      </p:sp>
      <p:sp>
        <p:nvSpPr>
          <p:cNvPr id="6" name="Slide Number Placeholder 5"/>
          <p:cNvSpPr>
            <a:spLocks noGrp="1"/>
          </p:cNvSpPr>
          <p:nvPr>
            <p:ph type="sldNum" sz="quarter" idx="12"/>
          </p:nvPr>
        </p:nvSpPr>
        <p:spPr/>
        <p:txBody>
          <a:bodyPr/>
          <a:lstStyle>
            <a:extLst/>
          </a:lstStyle>
          <a:p>
            <a:fld id="{6E0E1DBE-B24A-410F-B414-BA1715D0B172}"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F8D093-A198-4C96-97A9-F92F5CBD816D}" type="datetimeFigureOut">
              <a:rPr lang="tr-TR" smtClean="0"/>
              <a:t>3.4.2013</a:t>
            </a:fld>
            <a:endParaRPr lang="tr-TR"/>
          </a:p>
        </p:txBody>
      </p:sp>
      <p:sp>
        <p:nvSpPr>
          <p:cNvPr id="5" name="Footer Placeholder 4"/>
          <p:cNvSpPr>
            <a:spLocks noGrp="1"/>
          </p:cNvSpPr>
          <p:nvPr>
            <p:ph type="ftr" sz="quarter" idx="11"/>
          </p:nvPr>
        </p:nvSpPr>
        <p:spPr/>
        <p:txBody>
          <a:bodyPr/>
          <a:lstStyle>
            <a:extLst/>
          </a:lstStyle>
          <a:p>
            <a:endParaRPr lang="tr-TR"/>
          </a:p>
        </p:txBody>
      </p:sp>
      <p:sp>
        <p:nvSpPr>
          <p:cNvPr id="6" name="Slide Number Placeholder 5"/>
          <p:cNvSpPr>
            <a:spLocks noGrp="1"/>
          </p:cNvSpPr>
          <p:nvPr>
            <p:ph type="sldNum" sz="quarter" idx="12"/>
          </p:nvPr>
        </p:nvSpPr>
        <p:spPr/>
        <p:txBody>
          <a:bodyPr/>
          <a:lstStyle>
            <a:extLst/>
          </a:lstStyle>
          <a:p>
            <a:fld id="{6E0E1DBE-B24A-410F-B414-BA1715D0B172}"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F8D093-A198-4C96-97A9-F92F5CBD816D}" type="datetimeFigureOut">
              <a:rPr lang="tr-TR" smtClean="0"/>
              <a:t>3.4.2013</a:t>
            </a:fld>
            <a:endParaRPr lang="tr-TR"/>
          </a:p>
        </p:txBody>
      </p:sp>
      <p:sp>
        <p:nvSpPr>
          <p:cNvPr id="5" name="Footer Placeholder 4"/>
          <p:cNvSpPr>
            <a:spLocks noGrp="1"/>
          </p:cNvSpPr>
          <p:nvPr>
            <p:ph type="ftr" sz="quarter" idx="11"/>
          </p:nvPr>
        </p:nvSpPr>
        <p:spPr/>
        <p:txBody>
          <a:bodyPr/>
          <a:lstStyle>
            <a:extLst/>
          </a:lstStyle>
          <a:p>
            <a:endParaRPr lang="tr-TR"/>
          </a:p>
        </p:txBody>
      </p:sp>
      <p:sp>
        <p:nvSpPr>
          <p:cNvPr id="6" name="Slide Number Placeholder 5"/>
          <p:cNvSpPr>
            <a:spLocks noGrp="1"/>
          </p:cNvSpPr>
          <p:nvPr>
            <p:ph type="sldNum" sz="quarter" idx="12"/>
          </p:nvPr>
        </p:nvSpPr>
        <p:spPr/>
        <p:txBody>
          <a:bodyPr/>
          <a:lstStyle>
            <a:extLst/>
          </a:lstStyle>
          <a:p>
            <a:fld id="{6E0E1DBE-B24A-410F-B414-BA1715D0B172}" type="slidenum">
              <a:rPr lang="tr-TR" smtClean="0"/>
              <a:t>‹#›</a:t>
            </a:fld>
            <a:endParaRPr lang="tr-T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F8D093-A198-4C96-97A9-F92F5CBD816D}" type="datetimeFigureOut">
              <a:rPr lang="tr-TR" smtClean="0"/>
              <a:t>3.4.2013</a:t>
            </a:fld>
            <a:endParaRPr lang="tr-TR"/>
          </a:p>
        </p:txBody>
      </p:sp>
      <p:sp>
        <p:nvSpPr>
          <p:cNvPr id="6" name="Footer Placeholder 5"/>
          <p:cNvSpPr>
            <a:spLocks noGrp="1"/>
          </p:cNvSpPr>
          <p:nvPr>
            <p:ph type="ftr" sz="quarter" idx="11"/>
          </p:nvPr>
        </p:nvSpPr>
        <p:spPr/>
        <p:txBody>
          <a:bodyPr/>
          <a:lstStyle>
            <a:extLst/>
          </a:lstStyle>
          <a:p>
            <a:endParaRPr lang="tr-TR"/>
          </a:p>
        </p:txBody>
      </p:sp>
      <p:sp>
        <p:nvSpPr>
          <p:cNvPr id="7" name="Slide Number Placeholder 6"/>
          <p:cNvSpPr>
            <a:spLocks noGrp="1"/>
          </p:cNvSpPr>
          <p:nvPr>
            <p:ph type="sldNum" sz="quarter" idx="12"/>
          </p:nvPr>
        </p:nvSpPr>
        <p:spPr/>
        <p:txBody>
          <a:bodyPr/>
          <a:lstStyle>
            <a:extLst/>
          </a:lstStyle>
          <a:p>
            <a:fld id="{6E0E1DBE-B24A-410F-B414-BA1715D0B172}"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F8D093-A198-4C96-97A9-F92F5CBD816D}" type="datetimeFigureOut">
              <a:rPr lang="tr-TR" smtClean="0"/>
              <a:t>3.4.2013</a:t>
            </a:fld>
            <a:endParaRPr lang="tr-TR"/>
          </a:p>
        </p:txBody>
      </p:sp>
      <p:sp>
        <p:nvSpPr>
          <p:cNvPr id="8" name="Footer Placeholder 7"/>
          <p:cNvSpPr>
            <a:spLocks noGrp="1"/>
          </p:cNvSpPr>
          <p:nvPr>
            <p:ph type="ftr" sz="quarter" idx="11"/>
          </p:nvPr>
        </p:nvSpPr>
        <p:spPr/>
        <p:txBody>
          <a:bodyPr/>
          <a:lstStyle>
            <a:extLst/>
          </a:lstStyle>
          <a:p>
            <a:endParaRPr lang="tr-TR"/>
          </a:p>
        </p:txBody>
      </p:sp>
      <p:sp>
        <p:nvSpPr>
          <p:cNvPr id="9" name="Slide Number Placeholder 8"/>
          <p:cNvSpPr>
            <a:spLocks noGrp="1"/>
          </p:cNvSpPr>
          <p:nvPr>
            <p:ph type="sldNum" sz="quarter" idx="12"/>
          </p:nvPr>
        </p:nvSpPr>
        <p:spPr/>
        <p:txBody>
          <a:bodyPr/>
          <a:lstStyle>
            <a:extLst/>
          </a:lstStyle>
          <a:p>
            <a:fld id="{6E0E1DBE-B24A-410F-B414-BA1715D0B172}"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0F8D093-A198-4C96-97A9-F92F5CBD816D}" type="datetimeFigureOut">
              <a:rPr lang="tr-TR" smtClean="0"/>
              <a:t>3.4.2013</a:t>
            </a:fld>
            <a:endParaRPr lang="tr-TR"/>
          </a:p>
        </p:txBody>
      </p:sp>
      <p:sp>
        <p:nvSpPr>
          <p:cNvPr id="4" name="Footer Placeholder 3"/>
          <p:cNvSpPr>
            <a:spLocks noGrp="1"/>
          </p:cNvSpPr>
          <p:nvPr>
            <p:ph type="ftr" sz="quarter" idx="11"/>
          </p:nvPr>
        </p:nvSpPr>
        <p:spPr/>
        <p:txBody>
          <a:bodyPr/>
          <a:lstStyle>
            <a:extLst/>
          </a:lstStyle>
          <a:p>
            <a:endParaRPr lang="tr-TR"/>
          </a:p>
        </p:txBody>
      </p:sp>
      <p:sp>
        <p:nvSpPr>
          <p:cNvPr id="5" name="Slide Number Placeholder 4"/>
          <p:cNvSpPr>
            <a:spLocks noGrp="1"/>
          </p:cNvSpPr>
          <p:nvPr>
            <p:ph type="sldNum" sz="quarter" idx="12"/>
          </p:nvPr>
        </p:nvSpPr>
        <p:spPr/>
        <p:txBody>
          <a:bodyPr/>
          <a:lstStyle>
            <a:extLst/>
          </a:lstStyle>
          <a:p>
            <a:fld id="{6E0E1DBE-B24A-410F-B414-BA1715D0B172}"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0F8D093-A198-4C96-97A9-F92F5CBD816D}" type="datetimeFigureOut">
              <a:rPr lang="tr-TR" smtClean="0"/>
              <a:t>3.4.2013</a:t>
            </a:fld>
            <a:endParaRPr lang="tr-TR"/>
          </a:p>
        </p:txBody>
      </p:sp>
      <p:sp>
        <p:nvSpPr>
          <p:cNvPr id="3" name="Footer Placeholder 2"/>
          <p:cNvSpPr>
            <a:spLocks noGrp="1"/>
          </p:cNvSpPr>
          <p:nvPr>
            <p:ph type="ftr" sz="quarter" idx="11"/>
          </p:nvPr>
        </p:nvSpPr>
        <p:spPr/>
        <p:txBody>
          <a:bodyPr/>
          <a:lstStyle>
            <a:extLst/>
          </a:lstStyle>
          <a:p>
            <a:endParaRPr lang="tr-TR"/>
          </a:p>
        </p:txBody>
      </p:sp>
      <p:sp>
        <p:nvSpPr>
          <p:cNvPr id="4" name="Slide Number Placeholder 3"/>
          <p:cNvSpPr>
            <a:spLocks noGrp="1"/>
          </p:cNvSpPr>
          <p:nvPr>
            <p:ph type="sldNum" sz="quarter" idx="12"/>
          </p:nvPr>
        </p:nvSpPr>
        <p:spPr/>
        <p:txBody>
          <a:bodyPr/>
          <a:lstStyle>
            <a:extLst/>
          </a:lstStyle>
          <a:p>
            <a:fld id="{6E0E1DBE-B24A-410F-B414-BA1715D0B172}" type="slidenum">
              <a:rPr lang="tr-TR" smtClean="0"/>
              <a:t>‹#›</a:t>
            </a:fld>
            <a:endParaRPr lang="tr-T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F8D093-A198-4C96-97A9-F92F5CBD816D}" type="datetimeFigureOut">
              <a:rPr lang="tr-TR" smtClean="0"/>
              <a:t>3.4.2013</a:t>
            </a:fld>
            <a:endParaRPr lang="tr-TR"/>
          </a:p>
        </p:txBody>
      </p:sp>
      <p:sp>
        <p:nvSpPr>
          <p:cNvPr id="6" name="Footer Placeholder 5"/>
          <p:cNvSpPr>
            <a:spLocks noGrp="1"/>
          </p:cNvSpPr>
          <p:nvPr>
            <p:ph type="ftr" sz="quarter" idx="11"/>
          </p:nvPr>
        </p:nvSpPr>
        <p:spPr/>
        <p:txBody>
          <a:bodyPr/>
          <a:lstStyle>
            <a:extLst/>
          </a:lstStyle>
          <a:p>
            <a:endParaRPr lang="tr-TR"/>
          </a:p>
        </p:txBody>
      </p:sp>
      <p:sp>
        <p:nvSpPr>
          <p:cNvPr id="7" name="Slide Number Placeholder 6"/>
          <p:cNvSpPr>
            <a:spLocks noGrp="1"/>
          </p:cNvSpPr>
          <p:nvPr>
            <p:ph type="sldNum" sz="quarter" idx="12"/>
          </p:nvPr>
        </p:nvSpPr>
        <p:spPr/>
        <p:txBody>
          <a:bodyPr/>
          <a:lstStyle>
            <a:extLst/>
          </a:lstStyle>
          <a:p>
            <a:fld id="{6E0E1DBE-B24A-410F-B414-BA1715D0B172}"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0F8D093-A198-4C96-97A9-F92F5CBD816D}" type="datetimeFigureOut">
              <a:rPr lang="tr-TR" smtClean="0"/>
              <a:t>3.4.2013</a:t>
            </a:fld>
            <a:endParaRPr lang="tr-TR"/>
          </a:p>
        </p:txBody>
      </p:sp>
      <p:sp>
        <p:nvSpPr>
          <p:cNvPr id="6" name="Footer Placeholder 5"/>
          <p:cNvSpPr>
            <a:spLocks noGrp="1"/>
          </p:cNvSpPr>
          <p:nvPr>
            <p:ph type="ftr" sz="quarter" idx="11"/>
          </p:nvPr>
        </p:nvSpPr>
        <p:spPr/>
        <p:txBody>
          <a:bodyPr/>
          <a:lstStyle>
            <a:extLst/>
          </a:lstStyle>
          <a:p>
            <a:endParaRPr lang="tr-TR"/>
          </a:p>
        </p:txBody>
      </p:sp>
      <p:sp>
        <p:nvSpPr>
          <p:cNvPr id="7" name="Slide Number Placeholder 6"/>
          <p:cNvSpPr>
            <a:spLocks noGrp="1"/>
          </p:cNvSpPr>
          <p:nvPr>
            <p:ph type="sldNum" sz="quarter" idx="12"/>
          </p:nvPr>
        </p:nvSpPr>
        <p:spPr/>
        <p:txBody>
          <a:bodyPr/>
          <a:lstStyle>
            <a:extLst/>
          </a:lstStyle>
          <a:p>
            <a:fld id="{6E0E1DBE-B24A-410F-B414-BA1715D0B172}" type="slidenum">
              <a:rPr lang="tr-TR" smtClean="0"/>
              <a:t>‹#›</a:t>
            </a:fld>
            <a:endParaRPr lang="tr-T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0F8D093-A198-4C96-97A9-F92F5CBD816D}" type="datetimeFigureOut">
              <a:rPr lang="tr-TR" smtClean="0"/>
              <a:t>3.4.2013</a:t>
            </a:fld>
            <a:endParaRPr lang="tr-T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r-T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E0E1DBE-B24A-410F-B414-BA1715D0B172}" type="slidenum">
              <a:rPr lang="tr-TR" smtClean="0"/>
              <a:t>‹#›</a:t>
            </a:fld>
            <a:endParaRPr lang="tr-T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dirty="0" smtClean="0"/>
              <a:t>Finite Field Extensions and their applications</a:t>
            </a:r>
            <a:endParaRPr lang="tr-TR" dirty="0"/>
          </a:p>
        </p:txBody>
      </p:sp>
      <p:sp>
        <p:nvSpPr>
          <p:cNvPr id="3" name="Subtitle 2"/>
          <p:cNvSpPr>
            <a:spLocks noGrp="1"/>
          </p:cNvSpPr>
          <p:nvPr>
            <p:ph type="subTitle" idx="1"/>
          </p:nvPr>
        </p:nvSpPr>
        <p:spPr/>
        <p:txBody>
          <a:bodyPr/>
          <a:lstStyle/>
          <a:p>
            <a:r>
              <a:rPr lang="tr-TR" dirty="0" smtClean="0"/>
              <a:t>Tolga Gölbaşı</a:t>
            </a:r>
            <a:endParaRPr lang="tr-TR" dirty="0"/>
          </a:p>
        </p:txBody>
      </p:sp>
    </p:spTree>
    <p:extLst>
      <p:ext uri="{BB962C8B-B14F-4D97-AF65-F5344CB8AC3E}">
        <p14:creationId xmlns:p14="http://schemas.microsoft.com/office/powerpoint/2010/main" val="1710517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Polynomials</a:t>
            </a:r>
            <a:endParaRPr lang="tr-TR" dirty="0"/>
          </a:p>
        </p:txBody>
      </p:sp>
      <p:sp>
        <p:nvSpPr>
          <p:cNvPr id="3" name="Content Placeholder 2"/>
          <p:cNvSpPr>
            <a:spLocks noGrp="1"/>
          </p:cNvSpPr>
          <p:nvPr>
            <p:ph idx="1"/>
          </p:nvPr>
        </p:nvSpPr>
        <p:spPr/>
        <p:txBody>
          <a:bodyPr/>
          <a:lstStyle/>
          <a:p>
            <a:r>
              <a:rPr lang="tr-TR" dirty="0" smtClean="0"/>
              <a:t>Figure below show how to represent 8-bit word using Z</a:t>
            </a:r>
            <a:r>
              <a:rPr lang="tr-TR" baseline="-25000" dirty="0" smtClean="0"/>
              <a:t>2</a:t>
            </a:r>
            <a:r>
              <a:rPr lang="tr-TR" dirty="0"/>
              <a:t> </a:t>
            </a:r>
            <a:r>
              <a:rPr lang="tr-TR" dirty="0" smtClean="0"/>
              <a:t>polynomials.</a:t>
            </a:r>
          </a:p>
          <a:p>
            <a:pPr marL="0" indent="0">
              <a:buNone/>
            </a:pPr>
            <a:endParaRPr lang="tr-TR" dirty="0"/>
          </a:p>
        </p:txBody>
      </p:sp>
      <p:graphicFrame>
        <p:nvGraphicFramePr>
          <p:cNvPr id="6" name="Table 5"/>
          <p:cNvGraphicFramePr>
            <a:graphicFrameLocks noGrp="1"/>
          </p:cNvGraphicFramePr>
          <p:nvPr>
            <p:extLst>
              <p:ext uri="{D42A27DB-BD31-4B8C-83A1-F6EECF244321}">
                <p14:modId xmlns:p14="http://schemas.microsoft.com/office/powerpoint/2010/main" val="1458231320"/>
              </p:ext>
            </p:extLst>
          </p:nvPr>
        </p:nvGraphicFramePr>
        <p:xfrm>
          <a:off x="3149878" y="3109610"/>
          <a:ext cx="4608512" cy="365760"/>
        </p:xfrm>
        <a:graphic>
          <a:graphicData uri="http://schemas.openxmlformats.org/drawingml/2006/table">
            <a:tbl>
              <a:tblPr firstRow="1" bandRow="1">
                <a:tableStyleId>{5C22544A-7EE6-4342-B048-85BDC9FD1C3A}</a:tableStyleId>
              </a:tblPr>
              <a:tblGrid>
                <a:gridCol w="504055"/>
                <a:gridCol w="576064"/>
                <a:gridCol w="621070"/>
                <a:gridCol w="603066"/>
                <a:gridCol w="576064"/>
                <a:gridCol w="576064"/>
                <a:gridCol w="576064"/>
                <a:gridCol w="576065"/>
              </a:tblGrid>
              <a:tr h="226824">
                <a:tc>
                  <a:txBody>
                    <a:bodyPr/>
                    <a:lstStyle/>
                    <a:p>
                      <a:r>
                        <a:rPr lang="tr-TR" dirty="0" smtClean="0"/>
                        <a:t>1</a:t>
                      </a:r>
                      <a:endParaRPr lang="tr-TR" dirty="0"/>
                    </a:p>
                  </a:txBody>
                  <a:tcPr/>
                </a:tc>
                <a:tc>
                  <a:txBody>
                    <a:bodyPr/>
                    <a:lstStyle/>
                    <a:p>
                      <a:r>
                        <a:rPr lang="tr-TR" dirty="0" smtClean="0"/>
                        <a:t>1</a:t>
                      </a:r>
                      <a:endParaRPr lang="tr-TR" dirty="0"/>
                    </a:p>
                  </a:txBody>
                  <a:tcPr/>
                </a:tc>
                <a:tc>
                  <a:txBody>
                    <a:bodyPr/>
                    <a:lstStyle/>
                    <a:p>
                      <a:r>
                        <a:rPr lang="tr-TR" dirty="0" smtClean="0"/>
                        <a:t>0</a:t>
                      </a:r>
                      <a:endParaRPr lang="tr-TR" dirty="0"/>
                    </a:p>
                  </a:txBody>
                  <a:tcPr/>
                </a:tc>
                <a:tc>
                  <a:txBody>
                    <a:bodyPr/>
                    <a:lstStyle/>
                    <a:p>
                      <a:r>
                        <a:rPr lang="tr-TR" dirty="0" smtClean="0"/>
                        <a:t>1</a:t>
                      </a:r>
                      <a:endParaRPr lang="tr-TR" dirty="0"/>
                    </a:p>
                  </a:txBody>
                  <a:tcPr/>
                </a:tc>
                <a:tc>
                  <a:txBody>
                    <a:bodyPr/>
                    <a:lstStyle/>
                    <a:p>
                      <a:r>
                        <a:rPr lang="tr-TR" dirty="0" smtClean="0"/>
                        <a:t>1</a:t>
                      </a:r>
                      <a:endParaRPr lang="tr-TR" dirty="0"/>
                    </a:p>
                  </a:txBody>
                  <a:tcPr/>
                </a:tc>
                <a:tc>
                  <a:txBody>
                    <a:bodyPr/>
                    <a:lstStyle/>
                    <a:p>
                      <a:r>
                        <a:rPr lang="tr-TR" dirty="0" smtClean="0"/>
                        <a:t>0</a:t>
                      </a:r>
                      <a:endParaRPr lang="tr-TR" dirty="0"/>
                    </a:p>
                  </a:txBody>
                  <a:tcPr/>
                </a:tc>
                <a:tc>
                  <a:txBody>
                    <a:bodyPr/>
                    <a:lstStyle/>
                    <a:p>
                      <a:r>
                        <a:rPr lang="tr-TR" dirty="0" smtClean="0"/>
                        <a:t>0</a:t>
                      </a:r>
                      <a:endParaRPr lang="tr-TR" dirty="0"/>
                    </a:p>
                  </a:txBody>
                  <a:tcPr/>
                </a:tc>
                <a:tc>
                  <a:txBody>
                    <a:bodyPr/>
                    <a:lstStyle/>
                    <a:p>
                      <a:r>
                        <a:rPr lang="tr-TR" dirty="0" smtClean="0"/>
                        <a:t>1</a:t>
                      </a:r>
                      <a:endParaRPr lang="tr-TR"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42704781"/>
              </p:ext>
            </p:extLst>
          </p:nvPr>
        </p:nvGraphicFramePr>
        <p:xfrm>
          <a:off x="3149876" y="3901698"/>
          <a:ext cx="4662484" cy="370840"/>
        </p:xfrm>
        <a:graphic>
          <a:graphicData uri="http://schemas.openxmlformats.org/drawingml/2006/table">
            <a:tbl>
              <a:tblPr firstRow="1" bandRow="1">
                <a:tableStyleId>{5C22544A-7EE6-4342-B048-85BDC9FD1C3A}</a:tableStyleId>
              </a:tblPr>
              <a:tblGrid>
                <a:gridCol w="4662484"/>
              </a:tblGrid>
              <a:tr h="370840">
                <a:tc>
                  <a:txBody>
                    <a:bodyPr/>
                    <a:lstStyle/>
                    <a:p>
                      <a:r>
                        <a:rPr lang="tr-TR" dirty="0" smtClean="0"/>
                        <a:t>1x</a:t>
                      </a:r>
                      <a:r>
                        <a:rPr lang="tr-TR" baseline="30000" dirty="0" smtClean="0"/>
                        <a:t>7 </a:t>
                      </a:r>
                      <a:r>
                        <a:rPr lang="tr-TR" baseline="0" dirty="0" smtClean="0"/>
                        <a:t>+ 1x</a:t>
                      </a:r>
                      <a:r>
                        <a:rPr lang="tr-TR" baseline="30000" dirty="0" smtClean="0"/>
                        <a:t>6 </a:t>
                      </a:r>
                      <a:r>
                        <a:rPr lang="tr-TR" baseline="0" dirty="0" smtClean="0"/>
                        <a:t>+ 0x</a:t>
                      </a:r>
                      <a:r>
                        <a:rPr lang="tr-TR" baseline="30000" dirty="0" smtClean="0"/>
                        <a:t>5</a:t>
                      </a:r>
                      <a:r>
                        <a:rPr lang="tr-TR" baseline="0" dirty="0" smtClean="0"/>
                        <a:t> + 1x</a:t>
                      </a:r>
                      <a:r>
                        <a:rPr lang="tr-TR" baseline="30000" dirty="0" smtClean="0"/>
                        <a:t>4</a:t>
                      </a:r>
                      <a:r>
                        <a:rPr lang="tr-TR" baseline="0" dirty="0" smtClean="0"/>
                        <a:t> + 1x</a:t>
                      </a:r>
                      <a:r>
                        <a:rPr lang="tr-TR" baseline="30000" dirty="0" smtClean="0"/>
                        <a:t>3</a:t>
                      </a:r>
                      <a:r>
                        <a:rPr lang="tr-TR" baseline="0" dirty="0" smtClean="0"/>
                        <a:t> +0x</a:t>
                      </a:r>
                      <a:r>
                        <a:rPr lang="tr-TR" baseline="30000" dirty="0" smtClean="0"/>
                        <a:t>2</a:t>
                      </a:r>
                      <a:r>
                        <a:rPr lang="tr-TR" baseline="0" dirty="0" smtClean="0"/>
                        <a:t> + 0x</a:t>
                      </a:r>
                      <a:r>
                        <a:rPr lang="tr-TR" baseline="30000" dirty="0" smtClean="0"/>
                        <a:t>1 </a:t>
                      </a:r>
                      <a:r>
                        <a:rPr lang="tr-TR" baseline="0" dirty="0" smtClean="0"/>
                        <a:t>+  1x</a:t>
                      </a:r>
                      <a:r>
                        <a:rPr lang="tr-TR" baseline="30000" dirty="0" smtClean="0"/>
                        <a:t>0</a:t>
                      </a:r>
                      <a:endParaRPr lang="tr-TR" dirty="0"/>
                    </a:p>
                  </a:txBody>
                  <a:tcPr/>
                </a:tc>
              </a:tr>
            </a:tbl>
          </a:graphicData>
        </a:graphic>
      </p:graphicFrame>
      <p:sp>
        <p:nvSpPr>
          <p:cNvPr id="8" name="Down Arrow 7"/>
          <p:cNvSpPr/>
          <p:nvPr/>
        </p:nvSpPr>
        <p:spPr>
          <a:xfrm>
            <a:off x="3286048" y="3560430"/>
            <a:ext cx="28803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Down Arrow 9"/>
          <p:cNvSpPr/>
          <p:nvPr/>
        </p:nvSpPr>
        <p:spPr>
          <a:xfrm>
            <a:off x="3848453" y="3560430"/>
            <a:ext cx="28803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own Arrow 10"/>
          <p:cNvSpPr/>
          <p:nvPr/>
        </p:nvSpPr>
        <p:spPr>
          <a:xfrm>
            <a:off x="4424917" y="3560430"/>
            <a:ext cx="28803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own Arrow 11"/>
          <p:cNvSpPr/>
          <p:nvPr/>
        </p:nvSpPr>
        <p:spPr>
          <a:xfrm>
            <a:off x="4950077" y="3560430"/>
            <a:ext cx="28803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own Arrow 12"/>
          <p:cNvSpPr/>
          <p:nvPr/>
        </p:nvSpPr>
        <p:spPr>
          <a:xfrm>
            <a:off x="5598149" y="3560430"/>
            <a:ext cx="28803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own Arrow 13"/>
          <p:cNvSpPr/>
          <p:nvPr/>
        </p:nvSpPr>
        <p:spPr>
          <a:xfrm>
            <a:off x="6174213" y="3560430"/>
            <a:ext cx="28803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own Arrow 14"/>
          <p:cNvSpPr/>
          <p:nvPr/>
        </p:nvSpPr>
        <p:spPr>
          <a:xfrm>
            <a:off x="6678269" y="3560430"/>
            <a:ext cx="28803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Down Arrow 15"/>
          <p:cNvSpPr/>
          <p:nvPr/>
        </p:nvSpPr>
        <p:spPr>
          <a:xfrm>
            <a:off x="7254333" y="3560430"/>
            <a:ext cx="28803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1725130" y="3861048"/>
            <a:ext cx="1296144" cy="369332"/>
          </a:xfrm>
          <a:prstGeom prst="rect">
            <a:avLst/>
          </a:prstGeom>
          <a:noFill/>
        </p:spPr>
        <p:txBody>
          <a:bodyPr wrap="square" rtlCol="0">
            <a:spAutoFit/>
          </a:bodyPr>
          <a:lstStyle/>
          <a:p>
            <a:r>
              <a:rPr lang="tr-TR" dirty="0" smtClean="0"/>
              <a:t>Polynomial</a:t>
            </a:r>
            <a:endParaRPr lang="tr-TR" dirty="0"/>
          </a:p>
        </p:txBody>
      </p:sp>
      <p:sp>
        <p:nvSpPr>
          <p:cNvPr id="18" name="TextBox 17"/>
          <p:cNvSpPr txBox="1"/>
          <p:nvPr/>
        </p:nvSpPr>
        <p:spPr>
          <a:xfrm>
            <a:off x="1725130" y="3109610"/>
            <a:ext cx="1296144" cy="369332"/>
          </a:xfrm>
          <a:prstGeom prst="rect">
            <a:avLst/>
          </a:prstGeom>
          <a:noFill/>
        </p:spPr>
        <p:txBody>
          <a:bodyPr wrap="square" rtlCol="0">
            <a:spAutoFit/>
          </a:bodyPr>
          <a:lstStyle/>
          <a:p>
            <a:r>
              <a:rPr lang="tr-TR" dirty="0"/>
              <a:t>8</a:t>
            </a:r>
            <a:r>
              <a:rPr lang="tr-TR" dirty="0" smtClean="0"/>
              <a:t>-bit word</a:t>
            </a:r>
            <a:endParaRPr lang="tr-TR" dirty="0"/>
          </a:p>
        </p:txBody>
      </p:sp>
      <p:graphicFrame>
        <p:nvGraphicFramePr>
          <p:cNvPr id="19" name="Table 18"/>
          <p:cNvGraphicFramePr>
            <a:graphicFrameLocks noGrp="1"/>
          </p:cNvGraphicFramePr>
          <p:nvPr>
            <p:extLst>
              <p:ext uri="{D42A27DB-BD31-4B8C-83A1-F6EECF244321}">
                <p14:modId xmlns:p14="http://schemas.microsoft.com/office/powerpoint/2010/main" val="583423953"/>
              </p:ext>
            </p:extLst>
          </p:nvPr>
        </p:nvGraphicFramePr>
        <p:xfrm>
          <a:off x="3992468" y="4767867"/>
          <a:ext cx="2903984" cy="370840"/>
        </p:xfrm>
        <a:graphic>
          <a:graphicData uri="http://schemas.openxmlformats.org/drawingml/2006/table">
            <a:tbl>
              <a:tblPr firstRow="1" bandRow="1">
                <a:tableStyleId>{5C22544A-7EE6-4342-B048-85BDC9FD1C3A}</a:tableStyleId>
              </a:tblPr>
              <a:tblGrid>
                <a:gridCol w="2903984"/>
              </a:tblGrid>
              <a:tr h="370840">
                <a:tc>
                  <a:txBody>
                    <a:bodyPr/>
                    <a:lstStyle/>
                    <a:p>
                      <a:r>
                        <a:rPr lang="tr-TR" dirty="0" smtClean="0"/>
                        <a:t>1x</a:t>
                      </a:r>
                      <a:r>
                        <a:rPr lang="tr-TR" baseline="30000" dirty="0" smtClean="0"/>
                        <a:t>7 </a:t>
                      </a:r>
                      <a:r>
                        <a:rPr lang="tr-TR" baseline="0" dirty="0" smtClean="0"/>
                        <a:t>+ 1x</a:t>
                      </a:r>
                      <a:r>
                        <a:rPr lang="tr-TR" baseline="30000" dirty="0" smtClean="0"/>
                        <a:t>6  </a:t>
                      </a:r>
                      <a:r>
                        <a:rPr lang="tr-TR" baseline="0" dirty="0" smtClean="0"/>
                        <a:t>+ 1x</a:t>
                      </a:r>
                      <a:r>
                        <a:rPr lang="tr-TR" baseline="30000" dirty="0" smtClean="0"/>
                        <a:t>4</a:t>
                      </a:r>
                      <a:r>
                        <a:rPr lang="tr-TR" baseline="0" dirty="0" smtClean="0"/>
                        <a:t> + 1x</a:t>
                      </a:r>
                      <a:r>
                        <a:rPr lang="tr-TR" baseline="30000" dirty="0" smtClean="0"/>
                        <a:t>3</a:t>
                      </a:r>
                      <a:r>
                        <a:rPr lang="tr-TR" baseline="0" dirty="0" smtClean="0"/>
                        <a:t> + 1x</a:t>
                      </a:r>
                      <a:r>
                        <a:rPr lang="tr-TR" baseline="30000" dirty="0" smtClean="0"/>
                        <a:t>0</a:t>
                      </a:r>
                      <a:endParaRPr lang="tr-TR"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4173243309"/>
              </p:ext>
            </p:extLst>
          </p:nvPr>
        </p:nvGraphicFramePr>
        <p:xfrm>
          <a:off x="4291814" y="5557882"/>
          <a:ext cx="2296410" cy="370840"/>
        </p:xfrm>
        <a:graphic>
          <a:graphicData uri="http://schemas.openxmlformats.org/drawingml/2006/table">
            <a:tbl>
              <a:tblPr firstRow="1" bandRow="1">
                <a:tableStyleId>{5C22544A-7EE6-4342-B048-85BDC9FD1C3A}</a:tableStyleId>
              </a:tblPr>
              <a:tblGrid>
                <a:gridCol w="2296410"/>
              </a:tblGrid>
              <a:tr h="370840">
                <a:tc>
                  <a:txBody>
                    <a:bodyPr/>
                    <a:lstStyle/>
                    <a:p>
                      <a:r>
                        <a:rPr lang="tr-TR" dirty="0" smtClean="0"/>
                        <a:t>x</a:t>
                      </a:r>
                      <a:r>
                        <a:rPr lang="tr-TR" baseline="30000" dirty="0" smtClean="0"/>
                        <a:t>7 </a:t>
                      </a:r>
                      <a:r>
                        <a:rPr lang="tr-TR" baseline="0" dirty="0" smtClean="0"/>
                        <a:t>+ x</a:t>
                      </a:r>
                      <a:r>
                        <a:rPr lang="tr-TR" baseline="30000" dirty="0" smtClean="0"/>
                        <a:t>6  </a:t>
                      </a:r>
                      <a:r>
                        <a:rPr lang="tr-TR" baseline="0" dirty="0" smtClean="0"/>
                        <a:t>+ x</a:t>
                      </a:r>
                      <a:r>
                        <a:rPr lang="tr-TR" baseline="30000" dirty="0" smtClean="0"/>
                        <a:t>4</a:t>
                      </a:r>
                      <a:r>
                        <a:rPr lang="tr-TR" baseline="0" dirty="0" smtClean="0"/>
                        <a:t> + x</a:t>
                      </a:r>
                      <a:r>
                        <a:rPr lang="tr-TR" baseline="30000" dirty="0" smtClean="0"/>
                        <a:t>3</a:t>
                      </a:r>
                      <a:r>
                        <a:rPr lang="tr-TR" baseline="0" dirty="0" smtClean="0"/>
                        <a:t> + 1</a:t>
                      </a:r>
                      <a:endParaRPr lang="tr-TR" dirty="0"/>
                    </a:p>
                  </a:txBody>
                  <a:tcPr/>
                </a:tc>
              </a:tr>
            </a:tbl>
          </a:graphicData>
        </a:graphic>
      </p:graphicFrame>
      <p:sp>
        <p:nvSpPr>
          <p:cNvPr id="21" name="Down Arrow 20"/>
          <p:cNvSpPr/>
          <p:nvPr/>
        </p:nvSpPr>
        <p:spPr>
          <a:xfrm>
            <a:off x="5310117" y="4405754"/>
            <a:ext cx="28803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Down Arrow 21"/>
          <p:cNvSpPr/>
          <p:nvPr/>
        </p:nvSpPr>
        <p:spPr>
          <a:xfrm>
            <a:off x="5275754" y="5233846"/>
            <a:ext cx="288032"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1725129" y="4630122"/>
            <a:ext cx="2267339" cy="646331"/>
          </a:xfrm>
          <a:prstGeom prst="rect">
            <a:avLst/>
          </a:prstGeom>
          <a:noFill/>
        </p:spPr>
        <p:txBody>
          <a:bodyPr wrap="square" rtlCol="0">
            <a:spAutoFit/>
          </a:bodyPr>
          <a:lstStyle/>
          <a:p>
            <a:r>
              <a:rPr lang="tr-TR" dirty="0" smtClean="0"/>
              <a:t>First simplification</a:t>
            </a:r>
          </a:p>
          <a:p>
            <a:endParaRPr lang="tr-TR" dirty="0"/>
          </a:p>
        </p:txBody>
      </p:sp>
      <p:sp>
        <p:nvSpPr>
          <p:cNvPr id="24" name="TextBox 23"/>
          <p:cNvSpPr txBox="1"/>
          <p:nvPr/>
        </p:nvSpPr>
        <p:spPr>
          <a:xfrm>
            <a:off x="1725129" y="5557882"/>
            <a:ext cx="2267339" cy="369332"/>
          </a:xfrm>
          <a:prstGeom prst="rect">
            <a:avLst/>
          </a:prstGeom>
          <a:noFill/>
        </p:spPr>
        <p:txBody>
          <a:bodyPr wrap="square" rtlCol="0">
            <a:spAutoFit/>
          </a:bodyPr>
          <a:lstStyle/>
          <a:p>
            <a:r>
              <a:rPr lang="tr-TR" dirty="0" smtClean="0"/>
              <a:t>Second simplification</a:t>
            </a:r>
            <a:endParaRPr lang="tr-TR" dirty="0"/>
          </a:p>
        </p:txBody>
      </p:sp>
    </p:spTree>
    <p:extLst>
      <p:ext uri="{BB962C8B-B14F-4D97-AF65-F5344CB8AC3E}">
        <p14:creationId xmlns:p14="http://schemas.microsoft.com/office/powerpoint/2010/main" val="2041789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Recall: Ideal</a:t>
            </a:r>
            <a:endParaRPr lang="tr-TR" dirty="0"/>
          </a:p>
        </p:txBody>
      </p:sp>
      <p:sp>
        <p:nvSpPr>
          <p:cNvPr id="3" name="Content Placeholder 2"/>
          <p:cNvSpPr>
            <a:spLocks noGrp="1"/>
          </p:cNvSpPr>
          <p:nvPr>
            <p:ph idx="1"/>
          </p:nvPr>
        </p:nvSpPr>
        <p:spPr/>
        <p:txBody>
          <a:bodyPr/>
          <a:lstStyle/>
          <a:p>
            <a:r>
              <a:rPr lang="tr-TR" dirty="0" smtClean="0"/>
              <a:t>A non-empty subset I of a ring R is called an ideal of R if for all x and y elements of I and r element of R</a:t>
            </a:r>
          </a:p>
          <a:p>
            <a:pPr marL="731520" lvl="1" indent="-457200">
              <a:buFont typeface="+mj-lt"/>
              <a:buAutoNum type="arabicPeriod"/>
            </a:pPr>
            <a:r>
              <a:rPr lang="tr-TR" dirty="0" smtClean="0"/>
              <a:t>x – y is element of I.</a:t>
            </a:r>
          </a:p>
          <a:p>
            <a:pPr marL="731520" lvl="1" indent="-457200">
              <a:buFont typeface="+mj-lt"/>
              <a:buAutoNum type="arabicPeriod"/>
            </a:pPr>
            <a:r>
              <a:rPr lang="tr-TR" dirty="0"/>
              <a:t>x</a:t>
            </a:r>
            <a:r>
              <a:rPr lang="tr-TR" dirty="0" smtClean="0"/>
              <a:t> * r and r * x are elements of I.</a:t>
            </a:r>
          </a:p>
          <a:p>
            <a:r>
              <a:rPr lang="tr-TR" dirty="0" smtClean="0"/>
              <a:t>For example, nZ consisting of all integer multiples of n, is an ideal generated by n in Z.</a:t>
            </a:r>
          </a:p>
          <a:p>
            <a:endParaRPr lang="tr-TR" dirty="0" smtClean="0"/>
          </a:p>
          <a:p>
            <a:pPr marL="0" indent="0">
              <a:buNone/>
            </a:pPr>
            <a:endParaRPr lang="tr-TR" dirty="0"/>
          </a:p>
        </p:txBody>
      </p:sp>
    </p:spTree>
    <p:extLst>
      <p:ext uri="{BB962C8B-B14F-4D97-AF65-F5344CB8AC3E}">
        <p14:creationId xmlns:p14="http://schemas.microsoft.com/office/powerpoint/2010/main" val="25084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Recall:Quotient Ring</a:t>
            </a:r>
            <a:endParaRPr lang="tr-TR" dirty="0"/>
          </a:p>
        </p:txBody>
      </p:sp>
      <p:sp>
        <p:nvSpPr>
          <p:cNvPr id="3" name="Content Placeholder 2"/>
          <p:cNvSpPr>
            <a:spLocks noGrp="1"/>
          </p:cNvSpPr>
          <p:nvPr>
            <p:ph idx="1"/>
          </p:nvPr>
        </p:nvSpPr>
        <p:spPr/>
        <p:txBody>
          <a:bodyPr>
            <a:normAutofit fontScale="92500" lnSpcReduction="10000"/>
          </a:bodyPr>
          <a:lstStyle/>
          <a:p>
            <a:pPr algn="just"/>
            <a:r>
              <a:rPr lang="tr-TR" dirty="0" smtClean="0"/>
              <a:t>Let I be an ideal in the ring R. Then the set of cosets forms a ring (R/I, +, *) under the operations defined by </a:t>
            </a:r>
          </a:p>
          <a:p>
            <a:pPr marL="0" indent="0" algn="just">
              <a:buNone/>
            </a:pPr>
            <a:r>
              <a:rPr lang="tr-TR" dirty="0" smtClean="0"/>
              <a:t>	</a:t>
            </a:r>
            <a:r>
              <a:rPr lang="pt-BR" dirty="0" smtClean="0"/>
              <a:t>(</a:t>
            </a:r>
            <a:r>
              <a:rPr lang="pt-BR" dirty="0"/>
              <a:t>I + r</a:t>
            </a:r>
            <a:r>
              <a:rPr lang="pt-BR" baseline="-25000" dirty="0"/>
              <a:t>1</a:t>
            </a:r>
            <a:r>
              <a:rPr lang="pt-BR" dirty="0"/>
              <a:t>) + (I + r</a:t>
            </a:r>
            <a:r>
              <a:rPr lang="pt-BR" baseline="-25000" dirty="0"/>
              <a:t>2</a:t>
            </a:r>
            <a:r>
              <a:rPr lang="pt-BR" dirty="0"/>
              <a:t>) = I + (r</a:t>
            </a:r>
            <a:r>
              <a:rPr lang="pt-BR" baseline="-25000" dirty="0"/>
              <a:t>1</a:t>
            </a:r>
            <a:r>
              <a:rPr lang="pt-BR" dirty="0"/>
              <a:t> + r</a:t>
            </a:r>
            <a:r>
              <a:rPr lang="pt-BR" baseline="-25000" dirty="0"/>
              <a:t>2</a:t>
            </a:r>
            <a:r>
              <a:rPr lang="pt-BR" dirty="0" smtClean="0"/>
              <a:t>)</a:t>
            </a:r>
            <a:endParaRPr lang="tr-TR" dirty="0" smtClean="0"/>
          </a:p>
          <a:p>
            <a:pPr marL="0" indent="0" algn="just">
              <a:buNone/>
            </a:pPr>
            <a:r>
              <a:rPr lang="tr-TR" dirty="0" smtClean="0"/>
              <a:t>	And</a:t>
            </a:r>
          </a:p>
          <a:p>
            <a:pPr marL="0" indent="0" algn="just">
              <a:buNone/>
            </a:pPr>
            <a:r>
              <a:rPr lang="tr-TR" dirty="0" smtClean="0"/>
              <a:t>	</a:t>
            </a:r>
            <a:r>
              <a:rPr lang="pt-BR" dirty="0" smtClean="0"/>
              <a:t>(</a:t>
            </a:r>
            <a:r>
              <a:rPr lang="pt-BR" dirty="0"/>
              <a:t>I + r</a:t>
            </a:r>
            <a:r>
              <a:rPr lang="pt-BR" baseline="-25000" dirty="0"/>
              <a:t>1</a:t>
            </a:r>
            <a:r>
              <a:rPr lang="pt-BR" dirty="0" smtClean="0"/>
              <a:t>)</a:t>
            </a:r>
            <a:r>
              <a:rPr lang="tr-TR" dirty="0" smtClean="0"/>
              <a:t>*</a:t>
            </a:r>
            <a:r>
              <a:rPr lang="pt-BR" dirty="0" smtClean="0"/>
              <a:t>(</a:t>
            </a:r>
            <a:r>
              <a:rPr lang="pt-BR" dirty="0"/>
              <a:t>I + r</a:t>
            </a:r>
            <a:r>
              <a:rPr lang="pt-BR" baseline="-25000" dirty="0"/>
              <a:t>2</a:t>
            </a:r>
            <a:r>
              <a:rPr lang="pt-BR" dirty="0"/>
              <a:t>) = I + (</a:t>
            </a:r>
            <a:r>
              <a:rPr lang="pt-BR" dirty="0" smtClean="0"/>
              <a:t>r</a:t>
            </a:r>
            <a:r>
              <a:rPr lang="pt-BR" baseline="-25000" dirty="0" smtClean="0"/>
              <a:t>1</a:t>
            </a:r>
            <a:r>
              <a:rPr lang="tr-TR" baseline="-25000" dirty="0" smtClean="0"/>
              <a:t> </a:t>
            </a:r>
            <a:r>
              <a:rPr lang="tr-TR" dirty="0" smtClean="0"/>
              <a:t>*</a:t>
            </a:r>
            <a:r>
              <a:rPr lang="tr-TR" baseline="-25000" dirty="0" smtClean="0"/>
              <a:t> </a:t>
            </a:r>
            <a:r>
              <a:rPr lang="pt-BR" dirty="0" smtClean="0"/>
              <a:t>r</a:t>
            </a:r>
            <a:r>
              <a:rPr lang="pt-BR" baseline="-25000" dirty="0" smtClean="0"/>
              <a:t>2</a:t>
            </a:r>
            <a:r>
              <a:rPr lang="pt-BR" dirty="0" smtClean="0"/>
              <a:t>).</a:t>
            </a:r>
            <a:endParaRPr lang="tr-TR" dirty="0" smtClean="0"/>
          </a:p>
          <a:p>
            <a:pPr algn="just"/>
            <a:r>
              <a:rPr lang="tr-TR" dirty="0" smtClean="0"/>
              <a:t>This ring (R/I,+ , *) is called the quotient ring(factor ring) of R by I</a:t>
            </a:r>
          </a:p>
          <a:p>
            <a:pPr algn="just"/>
            <a:r>
              <a:rPr lang="tr-TR" dirty="0" smtClean="0"/>
              <a:t>We can use quotient rings when constructing field extensions.</a:t>
            </a:r>
            <a:endParaRPr lang="pt-BR" dirty="0"/>
          </a:p>
          <a:p>
            <a:pPr algn="just">
              <a:buNone/>
            </a:pPr>
            <a:endParaRPr lang="tr-TR" dirty="0" smtClean="0"/>
          </a:p>
        </p:txBody>
      </p:sp>
    </p:spTree>
    <p:extLst>
      <p:ext uri="{BB962C8B-B14F-4D97-AF65-F5344CB8AC3E}">
        <p14:creationId xmlns:p14="http://schemas.microsoft.com/office/powerpoint/2010/main" val="50801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Quotient Ring example</a:t>
            </a:r>
            <a:endParaRPr lang="tr-TR" dirty="0"/>
          </a:p>
        </p:txBody>
      </p:sp>
      <p:sp>
        <p:nvSpPr>
          <p:cNvPr id="3" name="Content Placeholder 2"/>
          <p:cNvSpPr>
            <a:spLocks noGrp="1"/>
          </p:cNvSpPr>
          <p:nvPr>
            <p:ph idx="1"/>
          </p:nvPr>
        </p:nvSpPr>
        <p:spPr/>
        <p:txBody>
          <a:bodyPr/>
          <a:lstStyle/>
          <a:p>
            <a:r>
              <a:rPr lang="tr-TR" dirty="0" smtClean="0"/>
              <a:t>Quotient Ring Z</a:t>
            </a:r>
            <a:r>
              <a:rPr lang="tr-TR" baseline="-25000" dirty="0" smtClean="0"/>
              <a:t>6</a:t>
            </a:r>
            <a:r>
              <a:rPr lang="tr-TR" dirty="0" smtClean="0"/>
              <a:t>/{0,2,4}</a:t>
            </a:r>
          </a:p>
          <a:p>
            <a:r>
              <a:rPr lang="tr-TR" dirty="0" smtClean="0"/>
              <a:t>There are two cosets of Z</a:t>
            </a:r>
            <a:r>
              <a:rPr lang="tr-TR" baseline="-25000" dirty="0" smtClean="0"/>
              <a:t>6</a:t>
            </a:r>
            <a:r>
              <a:rPr lang="tr-TR" dirty="0"/>
              <a:t> </a:t>
            </a:r>
            <a:r>
              <a:rPr lang="tr-TR" dirty="0" smtClean="0"/>
              <a:t>by I </a:t>
            </a:r>
          </a:p>
          <a:p>
            <a:r>
              <a:rPr lang="tr-TR" dirty="0" smtClean="0"/>
              <a:t>I = {0,2,4} and I + 1 = {1,3,5} then</a:t>
            </a:r>
          </a:p>
          <a:p>
            <a:r>
              <a:rPr lang="tr-TR" dirty="0"/>
              <a:t>Z</a:t>
            </a:r>
            <a:r>
              <a:rPr lang="tr-TR" baseline="-25000" dirty="0"/>
              <a:t>6</a:t>
            </a:r>
            <a:r>
              <a:rPr lang="tr-TR" dirty="0"/>
              <a:t>/{0,2,4</a:t>
            </a:r>
            <a:r>
              <a:rPr lang="tr-TR" dirty="0" smtClean="0"/>
              <a:t>} = {I,I+1}</a:t>
            </a:r>
            <a:endParaRPr lang="tr-TR" dirty="0"/>
          </a:p>
          <a:p>
            <a:endParaRPr lang="tr-TR" dirty="0" smtClean="0"/>
          </a:p>
          <a:p>
            <a:endParaRPr lang="tr-TR" dirty="0"/>
          </a:p>
        </p:txBody>
      </p:sp>
      <p:graphicFrame>
        <p:nvGraphicFramePr>
          <p:cNvPr id="4" name="Table 3"/>
          <p:cNvGraphicFramePr>
            <a:graphicFrameLocks noGrp="1"/>
          </p:cNvGraphicFramePr>
          <p:nvPr>
            <p:extLst>
              <p:ext uri="{D42A27DB-BD31-4B8C-83A1-F6EECF244321}">
                <p14:modId xmlns:p14="http://schemas.microsoft.com/office/powerpoint/2010/main" val="1294924861"/>
              </p:ext>
            </p:extLst>
          </p:nvPr>
        </p:nvGraphicFramePr>
        <p:xfrm>
          <a:off x="1619672" y="4293096"/>
          <a:ext cx="2232249" cy="1112520"/>
        </p:xfrm>
        <a:graphic>
          <a:graphicData uri="http://schemas.openxmlformats.org/drawingml/2006/table">
            <a:tbl>
              <a:tblPr firstRow="1" bandRow="1">
                <a:tableStyleId>{5C22544A-7EE6-4342-B048-85BDC9FD1C3A}</a:tableStyleId>
              </a:tblPr>
              <a:tblGrid>
                <a:gridCol w="744083"/>
                <a:gridCol w="744083"/>
                <a:gridCol w="744083"/>
              </a:tblGrid>
              <a:tr h="370840">
                <a:tc>
                  <a:txBody>
                    <a:bodyPr/>
                    <a:lstStyle/>
                    <a:p>
                      <a:r>
                        <a:rPr lang="tr-TR" dirty="0" smtClean="0"/>
                        <a:t>+</a:t>
                      </a:r>
                      <a:endParaRPr lang="tr-TR" dirty="0"/>
                    </a:p>
                  </a:txBody>
                  <a:tcPr/>
                </a:tc>
                <a:tc>
                  <a:txBody>
                    <a:bodyPr/>
                    <a:lstStyle/>
                    <a:p>
                      <a:r>
                        <a:rPr lang="tr-TR" dirty="0" smtClean="0"/>
                        <a:t>I</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I + 1</a:t>
                      </a:r>
                    </a:p>
                  </a:txBody>
                  <a:tcPr/>
                </a:tc>
              </a:tr>
              <a:tr h="370840">
                <a:tc>
                  <a:txBody>
                    <a:bodyPr/>
                    <a:lstStyle/>
                    <a:p>
                      <a:r>
                        <a:rPr lang="tr-TR" dirty="0" smtClean="0"/>
                        <a:t>I</a:t>
                      </a:r>
                      <a:endParaRPr lang="tr-TR" dirty="0"/>
                    </a:p>
                  </a:txBody>
                  <a:tcPr/>
                </a:tc>
                <a:tc>
                  <a:txBody>
                    <a:bodyPr/>
                    <a:lstStyle/>
                    <a:p>
                      <a:r>
                        <a:rPr lang="tr-TR" dirty="0" smtClean="0"/>
                        <a:t>I</a:t>
                      </a:r>
                      <a:endParaRPr lang="tr-TR" dirty="0"/>
                    </a:p>
                  </a:txBody>
                  <a:tcPr/>
                </a:tc>
                <a:tc>
                  <a:txBody>
                    <a:bodyPr/>
                    <a:lstStyle/>
                    <a:p>
                      <a:r>
                        <a:rPr lang="tr-TR" dirty="0" smtClean="0"/>
                        <a:t>I + 1</a:t>
                      </a:r>
                      <a:endParaRPr lang="tr-TR" dirty="0"/>
                    </a:p>
                  </a:txBody>
                  <a:tcPr/>
                </a:tc>
              </a:tr>
              <a:tr h="370840">
                <a:tc>
                  <a:txBody>
                    <a:bodyPr/>
                    <a:lstStyle/>
                    <a:p>
                      <a:r>
                        <a:rPr lang="tr-TR" dirty="0" smtClean="0"/>
                        <a:t>I + 1</a:t>
                      </a:r>
                      <a:endParaRPr lang="tr-TR" dirty="0"/>
                    </a:p>
                  </a:txBody>
                  <a:tcPr/>
                </a:tc>
                <a:tc>
                  <a:txBody>
                    <a:bodyPr/>
                    <a:lstStyle/>
                    <a:p>
                      <a:r>
                        <a:rPr lang="tr-TR" dirty="0" smtClean="0"/>
                        <a:t>I + 1</a:t>
                      </a:r>
                      <a:endParaRPr lang="tr-TR" dirty="0"/>
                    </a:p>
                  </a:txBody>
                  <a:tcPr/>
                </a:tc>
                <a:tc>
                  <a:txBody>
                    <a:bodyPr/>
                    <a:lstStyle/>
                    <a:p>
                      <a:r>
                        <a:rPr lang="tr-TR" dirty="0" smtClean="0"/>
                        <a:t>I</a:t>
                      </a:r>
                      <a:endParaRPr lang="tr-TR"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77177429"/>
              </p:ext>
            </p:extLst>
          </p:nvPr>
        </p:nvGraphicFramePr>
        <p:xfrm>
          <a:off x="4139952" y="4293096"/>
          <a:ext cx="2232249" cy="1112520"/>
        </p:xfrm>
        <a:graphic>
          <a:graphicData uri="http://schemas.openxmlformats.org/drawingml/2006/table">
            <a:tbl>
              <a:tblPr firstRow="1" bandRow="1">
                <a:tableStyleId>{5C22544A-7EE6-4342-B048-85BDC9FD1C3A}</a:tableStyleId>
              </a:tblPr>
              <a:tblGrid>
                <a:gridCol w="744083"/>
                <a:gridCol w="744083"/>
                <a:gridCol w="744083"/>
              </a:tblGrid>
              <a:tr h="370840">
                <a:tc>
                  <a:txBody>
                    <a:bodyPr/>
                    <a:lstStyle/>
                    <a:p>
                      <a:r>
                        <a:rPr lang="tr-TR" dirty="0" smtClean="0"/>
                        <a:t>*</a:t>
                      </a:r>
                      <a:endParaRPr lang="tr-TR" dirty="0"/>
                    </a:p>
                  </a:txBody>
                  <a:tcPr/>
                </a:tc>
                <a:tc>
                  <a:txBody>
                    <a:bodyPr/>
                    <a:lstStyle/>
                    <a:p>
                      <a:r>
                        <a:rPr lang="tr-TR" dirty="0" smtClean="0"/>
                        <a:t>I</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mtClean="0"/>
                        <a:t>I + 1</a:t>
                      </a:r>
                      <a:endParaRPr lang="tr-TR" dirty="0" smtClean="0"/>
                    </a:p>
                  </a:txBody>
                  <a:tcPr/>
                </a:tc>
              </a:tr>
              <a:tr h="370840">
                <a:tc>
                  <a:txBody>
                    <a:bodyPr/>
                    <a:lstStyle/>
                    <a:p>
                      <a:r>
                        <a:rPr lang="tr-TR" smtClean="0"/>
                        <a:t>I</a:t>
                      </a:r>
                      <a:endParaRPr lang="tr-TR" dirty="0"/>
                    </a:p>
                  </a:txBody>
                  <a:tcPr/>
                </a:tc>
                <a:tc>
                  <a:txBody>
                    <a:bodyPr/>
                    <a:lstStyle/>
                    <a:p>
                      <a:r>
                        <a:rPr lang="tr-TR" smtClean="0"/>
                        <a:t>I</a:t>
                      </a:r>
                      <a:endParaRPr lang="tr-TR" dirty="0"/>
                    </a:p>
                  </a:txBody>
                  <a:tcPr/>
                </a:tc>
                <a:tc>
                  <a:txBody>
                    <a:bodyPr/>
                    <a:lstStyle/>
                    <a:p>
                      <a:r>
                        <a:rPr lang="tr-TR" smtClean="0"/>
                        <a:t>I</a:t>
                      </a:r>
                      <a:endParaRPr lang="tr-TR" dirty="0"/>
                    </a:p>
                  </a:txBody>
                  <a:tcPr/>
                </a:tc>
              </a:tr>
              <a:tr h="370840">
                <a:tc>
                  <a:txBody>
                    <a:bodyPr/>
                    <a:lstStyle/>
                    <a:p>
                      <a:r>
                        <a:rPr lang="tr-TR" smtClean="0"/>
                        <a:t>I + 1</a:t>
                      </a:r>
                      <a:endParaRPr lang="tr-TR" dirty="0"/>
                    </a:p>
                  </a:txBody>
                  <a:tcPr/>
                </a:tc>
                <a:tc>
                  <a:txBody>
                    <a:bodyPr/>
                    <a:lstStyle/>
                    <a:p>
                      <a:r>
                        <a:rPr lang="tr-TR" smtClean="0"/>
                        <a:t>I</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I + 1</a:t>
                      </a:r>
                    </a:p>
                  </a:txBody>
                  <a:tcPr/>
                </a:tc>
              </a:tr>
            </a:tbl>
          </a:graphicData>
        </a:graphic>
      </p:graphicFrame>
    </p:spTree>
    <p:extLst>
      <p:ext uri="{BB962C8B-B14F-4D97-AF65-F5344CB8AC3E}">
        <p14:creationId xmlns:p14="http://schemas.microsoft.com/office/powerpoint/2010/main" val="3865840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Quotient Ring of Polynomial Ring Example</a:t>
            </a:r>
            <a:endParaRPr lang="tr-TR" dirty="0"/>
          </a:p>
        </p:txBody>
      </p:sp>
      <p:sp>
        <p:nvSpPr>
          <p:cNvPr id="3" name="Content Placeholder 2"/>
          <p:cNvSpPr>
            <a:spLocks noGrp="1"/>
          </p:cNvSpPr>
          <p:nvPr>
            <p:ph idx="1"/>
          </p:nvPr>
        </p:nvSpPr>
        <p:spPr/>
        <p:txBody>
          <a:bodyPr>
            <a:normAutofit fontScale="85000" lnSpcReduction="10000"/>
          </a:bodyPr>
          <a:lstStyle/>
          <a:p>
            <a:r>
              <a:rPr lang="tr-TR" dirty="0" smtClean="0"/>
              <a:t>Z</a:t>
            </a:r>
            <a:r>
              <a:rPr lang="tr-TR" baseline="-25000" dirty="0" smtClean="0"/>
              <a:t>2</a:t>
            </a:r>
            <a:r>
              <a:rPr lang="tr-TR" dirty="0" smtClean="0"/>
              <a:t>[x] denotes ring of polynomials with coefficients in Z</a:t>
            </a:r>
            <a:r>
              <a:rPr lang="tr-TR" baseline="-25000" dirty="0" smtClean="0"/>
              <a:t>2</a:t>
            </a:r>
            <a:r>
              <a:rPr lang="tr-TR" dirty="0" smtClean="0"/>
              <a:t>.</a:t>
            </a:r>
          </a:p>
          <a:p>
            <a:r>
              <a:rPr lang="tr-TR" dirty="0" smtClean="0"/>
              <a:t>The constant polynomials are 0 and 1.</a:t>
            </a:r>
          </a:p>
          <a:p>
            <a:r>
              <a:rPr lang="tr-TR" dirty="0" smtClean="0"/>
              <a:t>The polynomials of degree 1 are x and x + 1.</a:t>
            </a:r>
          </a:p>
          <a:p>
            <a:r>
              <a:rPr lang="tr-TR" dirty="0" smtClean="0"/>
              <a:t>The polynomials of degree 2 are x</a:t>
            </a:r>
            <a:r>
              <a:rPr lang="tr-TR" baseline="30000" dirty="0" smtClean="0"/>
              <a:t>2</a:t>
            </a:r>
            <a:r>
              <a:rPr lang="tr-TR" dirty="0" smtClean="0"/>
              <a:t>, x</a:t>
            </a:r>
            <a:r>
              <a:rPr lang="tr-TR" baseline="30000" dirty="0" smtClean="0"/>
              <a:t>2 </a:t>
            </a:r>
            <a:r>
              <a:rPr lang="tr-TR" dirty="0" smtClean="0"/>
              <a:t>+ 1, x</a:t>
            </a:r>
            <a:r>
              <a:rPr lang="tr-TR" baseline="30000" dirty="0" smtClean="0"/>
              <a:t>2 </a:t>
            </a:r>
            <a:r>
              <a:rPr lang="tr-TR" dirty="0" smtClean="0"/>
              <a:t>+ x, </a:t>
            </a:r>
            <a:r>
              <a:rPr lang="tr-TR" dirty="0"/>
              <a:t>x</a:t>
            </a:r>
            <a:r>
              <a:rPr lang="tr-TR" baseline="30000" dirty="0"/>
              <a:t>2 </a:t>
            </a:r>
            <a:r>
              <a:rPr lang="tr-TR" dirty="0"/>
              <a:t>+ </a:t>
            </a:r>
            <a:r>
              <a:rPr lang="tr-TR" dirty="0" smtClean="0"/>
              <a:t>x + 1.</a:t>
            </a:r>
          </a:p>
          <a:p>
            <a:r>
              <a:rPr lang="tr-TR" dirty="0" smtClean="0"/>
              <a:t>The set &lt;x</a:t>
            </a:r>
            <a:r>
              <a:rPr lang="tr-TR" baseline="30000" dirty="0" smtClean="0"/>
              <a:t>2</a:t>
            </a:r>
            <a:r>
              <a:rPr lang="tr-TR" dirty="0" smtClean="0"/>
              <a:t>+x+1&gt; consists of all multiples of x</a:t>
            </a:r>
            <a:r>
              <a:rPr lang="tr-TR" baseline="30000" dirty="0" smtClean="0"/>
              <a:t>2</a:t>
            </a:r>
            <a:r>
              <a:rPr lang="tr-TR" dirty="0" smtClean="0"/>
              <a:t>+x+1. </a:t>
            </a:r>
            <a:r>
              <a:rPr lang="tr-TR" dirty="0"/>
              <a:t>some </a:t>
            </a:r>
            <a:r>
              <a:rPr lang="tr-TR" dirty="0" smtClean="0"/>
              <a:t>elements of &lt;x</a:t>
            </a:r>
            <a:r>
              <a:rPr lang="tr-TR" baseline="30000" dirty="0" smtClean="0"/>
              <a:t>2</a:t>
            </a:r>
            <a:r>
              <a:rPr lang="tr-TR" dirty="0" smtClean="0"/>
              <a:t>+x+1&gt; are </a:t>
            </a:r>
          </a:p>
          <a:p>
            <a:pPr lvl="1"/>
            <a:r>
              <a:rPr lang="tr-TR" dirty="0" smtClean="0"/>
              <a:t>x(x</a:t>
            </a:r>
            <a:r>
              <a:rPr lang="tr-TR" baseline="30000" dirty="0" smtClean="0"/>
              <a:t>2</a:t>
            </a:r>
            <a:r>
              <a:rPr lang="tr-TR" dirty="0" smtClean="0"/>
              <a:t>+x+1)= x</a:t>
            </a:r>
            <a:r>
              <a:rPr lang="tr-TR" baseline="30000" dirty="0" smtClean="0"/>
              <a:t>3</a:t>
            </a:r>
            <a:r>
              <a:rPr lang="tr-TR" dirty="0" smtClean="0"/>
              <a:t>+x</a:t>
            </a:r>
            <a:r>
              <a:rPr lang="tr-TR" baseline="30000" dirty="0" smtClean="0"/>
              <a:t>2</a:t>
            </a:r>
            <a:r>
              <a:rPr lang="tr-TR" dirty="0" smtClean="0"/>
              <a:t>+x, (x + 1)(</a:t>
            </a:r>
            <a:r>
              <a:rPr lang="tr-TR" dirty="0"/>
              <a:t>x</a:t>
            </a:r>
            <a:r>
              <a:rPr lang="tr-TR" baseline="30000" dirty="0"/>
              <a:t>2 </a:t>
            </a:r>
            <a:r>
              <a:rPr lang="tr-TR" dirty="0" smtClean="0"/>
              <a:t>+x+ 1)=</a:t>
            </a:r>
            <a:r>
              <a:rPr lang="tr-TR" dirty="0"/>
              <a:t> </a:t>
            </a:r>
            <a:r>
              <a:rPr lang="tr-TR" dirty="0" smtClean="0"/>
              <a:t>x</a:t>
            </a:r>
            <a:r>
              <a:rPr lang="tr-TR" baseline="30000" dirty="0" smtClean="0"/>
              <a:t>3 </a:t>
            </a:r>
            <a:r>
              <a:rPr lang="tr-TR" dirty="0" smtClean="0"/>
              <a:t>+1, (x</a:t>
            </a:r>
            <a:r>
              <a:rPr lang="tr-TR" baseline="30000" dirty="0" smtClean="0"/>
              <a:t>2</a:t>
            </a:r>
            <a:r>
              <a:rPr lang="tr-TR" dirty="0"/>
              <a:t>+1)(</a:t>
            </a:r>
            <a:r>
              <a:rPr lang="tr-TR" dirty="0" smtClean="0"/>
              <a:t>x</a:t>
            </a:r>
            <a:r>
              <a:rPr lang="tr-TR" baseline="30000" dirty="0" smtClean="0"/>
              <a:t>2</a:t>
            </a:r>
            <a:r>
              <a:rPr lang="tr-TR" dirty="0" smtClean="0"/>
              <a:t>+x+1</a:t>
            </a:r>
            <a:r>
              <a:rPr lang="tr-TR" dirty="0"/>
              <a:t>)=</a:t>
            </a:r>
            <a:r>
              <a:rPr lang="tr-TR" dirty="0" smtClean="0"/>
              <a:t>x</a:t>
            </a:r>
            <a:r>
              <a:rPr lang="tr-TR" baseline="30000" dirty="0" smtClean="0"/>
              <a:t>4</a:t>
            </a:r>
            <a:r>
              <a:rPr lang="tr-TR" dirty="0" smtClean="0"/>
              <a:t>+x</a:t>
            </a:r>
            <a:r>
              <a:rPr lang="tr-TR" baseline="30000" dirty="0" smtClean="0"/>
              <a:t>3</a:t>
            </a:r>
            <a:r>
              <a:rPr lang="tr-TR" dirty="0" smtClean="0"/>
              <a:t> </a:t>
            </a:r>
            <a:r>
              <a:rPr lang="tr-TR" dirty="0"/>
              <a:t>+ </a:t>
            </a:r>
            <a:r>
              <a:rPr lang="tr-TR" dirty="0" smtClean="0"/>
              <a:t>x</a:t>
            </a:r>
            <a:r>
              <a:rPr lang="tr-TR" baseline="30000" dirty="0" smtClean="0"/>
              <a:t> </a:t>
            </a:r>
            <a:r>
              <a:rPr lang="tr-TR" dirty="0" smtClean="0"/>
              <a:t>+1</a:t>
            </a:r>
          </a:p>
          <a:p>
            <a:r>
              <a:rPr lang="tr-TR" dirty="0" smtClean="0"/>
              <a:t>We can show </a:t>
            </a:r>
            <a:r>
              <a:rPr lang="tr-TR" dirty="0"/>
              <a:t>that </a:t>
            </a:r>
            <a:r>
              <a:rPr lang="tr-TR" dirty="0" smtClean="0"/>
              <a:t>&lt;x</a:t>
            </a:r>
            <a:r>
              <a:rPr lang="tr-TR" baseline="30000" dirty="0" smtClean="0"/>
              <a:t>2</a:t>
            </a:r>
            <a:r>
              <a:rPr lang="tr-TR" dirty="0" smtClean="0"/>
              <a:t>+x+1&gt; is an ideal in </a:t>
            </a:r>
            <a:r>
              <a:rPr lang="tr-TR" dirty="0"/>
              <a:t>Z</a:t>
            </a:r>
            <a:r>
              <a:rPr lang="tr-TR" baseline="-25000" dirty="0"/>
              <a:t>2</a:t>
            </a:r>
            <a:r>
              <a:rPr lang="tr-TR" dirty="0"/>
              <a:t>[x</a:t>
            </a:r>
            <a:r>
              <a:rPr lang="tr-TR" dirty="0" smtClean="0"/>
              <a:t>].</a:t>
            </a:r>
          </a:p>
        </p:txBody>
      </p:sp>
    </p:spTree>
    <p:extLst>
      <p:ext uri="{BB962C8B-B14F-4D97-AF65-F5344CB8AC3E}">
        <p14:creationId xmlns:p14="http://schemas.microsoft.com/office/powerpoint/2010/main" val="971245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Example continued</a:t>
            </a:r>
            <a:endParaRPr lang="tr-TR" dirty="0"/>
          </a:p>
        </p:txBody>
      </p:sp>
      <p:sp>
        <p:nvSpPr>
          <p:cNvPr id="3" name="Content Placeholder 2"/>
          <p:cNvSpPr>
            <a:spLocks noGrp="1"/>
          </p:cNvSpPr>
          <p:nvPr>
            <p:ph idx="1"/>
          </p:nvPr>
        </p:nvSpPr>
        <p:spPr/>
        <p:txBody>
          <a:bodyPr>
            <a:normAutofit fontScale="77500" lnSpcReduction="20000"/>
          </a:bodyPr>
          <a:lstStyle/>
          <a:p>
            <a:r>
              <a:rPr lang="tr-TR" dirty="0" smtClean="0"/>
              <a:t>Let’s form the quotient ring Z</a:t>
            </a:r>
            <a:r>
              <a:rPr lang="tr-TR" baseline="-25000" dirty="0" smtClean="0"/>
              <a:t>2</a:t>
            </a:r>
            <a:r>
              <a:rPr lang="tr-TR" dirty="0" smtClean="0"/>
              <a:t>/&lt;x</a:t>
            </a:r>
            <a:r>
              <a:rPr lang="tr-TR" baseline="30000" dirty="0" smtClean="0"/>
              <a:t>2</a:t>
            </a:r>
            <a:r>
              <a:rPr lang="tr-TR" dirty="0" smtClean="0"/>
              <a:t>+x+1&gt;. Cosets look like f(x)+&lt;x</a:t>
            </a:r>
            <a:r>
              <a:rPr lang="tr-TR" baseline="30000" dirty="0" smtClean="0"/>
              <a:t>2</a:t>
            </a:r>
            <a:r>
              <a:rPr lang="tr-TR" dirty="0" smtClean="0"/>
              <a:t>+x+1&gt;. </a:t>
            </a:r>
          </a:p>
          <a:p>
            <a:r>
              <a:rPr lang="tr-TR" dirty="0" smtClean="0"/>
              <a:t>Some cosets: 0+&lt;x</a:t>
            </a:r>
            <a:r>
              <a:rPr lang="tr-TR" baseline="30000" dirty="0" smtClean="0"/>
              <a:t>2</a:t>
            </a:r>
            <a:r>
              <a:rPr lang="tr-TR" dirty="0" smtClean="0"/>
              <a:t>+x+1&gt;, (x</a:t>
            </a:r>
            <a:r>
              <a:rPr lang="tr-TR" baseline="30000" dirty="0" smtClean="0"/>
              <a:t>57</a:t>
            </a:r>
            <a:r>
              <a:rPr lang="tr-TR" dirty="0" smtClean="0"/>
              <a:t>+x</a:t>
            </a:r>
            <a:r>
              <a:rPr lang="tr-TR" baseline="30000" dirty="0" smtClean="0"/>
              <a:t>3</a:t>
            </a:r>
            <a:r>
              <a:rPr lang="tr-TR" dirty="0" smtClean="0"/>
              <a:t>+1)+&lt;x</a:t>
            </a:r>
            <a:r>
              <a:rPr lang="tr-TR" baseline="30000" dirty="0" smtClean="0"/>
              <a:t>2</a:t>
            </a:r>
            <a:r>
              <a:rPr lang="tr-TR" dirty="0" smtClean="0"/>
              <a:t>+x+1&gt;, (x+1)+&lt;x</a:t>
            </a:r>
            <a:r>
              <a:rPr lang="tr-TR" baseline="30000" dirty="0" smtClean="0"/>
              <a:t>2</a:t>
            </a:r>
            <a:r>
              <a:rPr lang="tr-TR" dirty="0" smtClean="0"/>
              <a:t>+x+1&gt;.</a:t>
            </a:r>
          </a:p>
          <a:p>
            <a:r>
              <a:rPr lang="tr-TR" dirty="0" smtClean="0"/>
              <a:t>We can add and multiply cosets by adding and multiplying representatives</a:t>
            </a:r>
          </a:p>
          <a:p>
            <a:pPr lvl="1"/>
            <a:r>
              <a:rPr lang="tr-TR" dirty="0" smtClean="0"/>
              <a:t>[(x</a:t>
            </a:r>
            <a:r>
              <a:rPr lang="tr-TR" baseline="30000" dirty="0" smtClean="0"/>
              <a:t>2</a:t>
            </a:r>
            <a:r>
              <a:rPr lang="tr-TR" dirty="0" smtClean="0"/>
              <a:t>+x+1)+&lt;x</a:t>
            </a:r>
            <a:r>
              <a:rPr lang="tr-TR" baseline="30000" dirty="0" smtClean="0"/>
              <a:t>2</a:t>
            </a:r>
            <a:r>
              <a:rPr lang="tr-TR" dirty="0" smtClean="0"/>
              <a:t>+x+1&gt;]+[(x</a:t>
            </a:r>
            <a:r>
              <a:rPr lang="tr-TR" baseline="30000" dirty="0" smtClean="0"/>
              <a:t>2</a:t>
            </a:r>
            <a:r>
              <a:rPr lang="tr-TR" dirty="0" smtClean="0"/>
              <a:t>+1)+&lt;x</a:t>
            </a:r>
            <a:r>
              <a:rPr lang="tr-TR" baseline="30000" dirty="0" smtClean="0"/>
              <a:t>2</a:t>
            </a:r>
            <a:r>
              <a:rPr lang="tr-TR" dirty="0" smtClean="0"/>
              <a:t>+x+1&gt;]=x+&lt;x</a:t>
            </a:r>
            <a:r>
              <a:rPr lang="tr-TR" baseline="30000" dirty="0" smtClean="0"/>
              <a:t>2</a:t>
            </a:r>
            <a:r>
              <a:rPr lang="tr-TR" dirty="0" smtClean="0"/>
              <a:t>+x+1&gt;</a:t>
            </a:r>
          </a:p>
          <a:p>
            <a:pPr lvl="1"/>
            <a:r>
              <a:rPr lang="tr-TR" dirty="0" smtClean="0"/>
              <a:t>[(x+1)+&lt;x</a:t>
            </a:r>
            <a:r>
              <a:rPr lang="tr-TR" baseline="30000" dirty="0" smtClean="0"/>
              <a:t>2</a:t>
            </a:r>
            <a:r>
              <a:rPr lang="tr-TR" dirty="0" smtClean="0"/>
              <a:t>+x+1&gt;]*[(x</a:t>
            </a:r>
            <a:r>
              <a:rPr lang="tr-TR" baseline="30000" dirty="0" smtClean="0"/>
              <a:t>2</a:t>
            </a:r>
            <a:r>
              <a:rPr lang="tr-TR" dirty="0" smtClean="0"/>
              <a:t>+1)+&lt;x</a:t>
            </a:r>
            <a:r>
              <a:rPr lang="tr-TR" baseline="30000" dirty="0" smtClean="0"/>
              <a:t>2</a:t>
            </a:r>
            <a:r>
              <a:rPr lang="tr-TR" dirty="0" smtClean="0"/>
              <a:t>+x+1&gt;]= (x</a:t>
            </a:r>
            <a:r>
              <a:rPr lang="tr-TR" baseline="30000" dirty="0" smtClean="0"/>
              <a:t>3</a:t>
            </a:r>
            <a:r>
              <a:rPr lang="tr-TR" dirty="0" smtClean="0"/>
              <a:t>+x</a:t>
            </a:r>
            <a:r>
              <a:rPr lang="tr-TR" baseline="30000" dirty="0" smtClean="0"/>
              <a:t>2</a:t>
            </a:r>
            <a:r>
              <a:rPr lang="tr-TR" dirty="0" smtClean="0"/>
              <a:t>+x+1)+&lt;x</a:t>
            </a:r>
            <a:r>
              <a:rPr lang="tr-TR" baseline="30000" dirty="0" smtClean="0"/>
              <a:t>2</a:t>
            </a:r>
            <a:r>
              <a:rPr lang="tr-TR" dirty="0" smtClean="0"/>
              <a:t>+x+1&gt;</a:t>
            </a:r>
          </a:p>
          <a:p>
            <a:r>
              <a:rPr lang="tr-TR" dirty="0" smtClean="0"/>
              <a:t>Multiples of </a:t>
            </a:r>
            <a:r>
              <a:rPr lang="tr-TR" dirty="0"/>
              <a:t>x</a:t>
            </a:r>
            <a:r>
              <a:rPr lang="tr-TR" baseline="30000" dirty="0"/>
              <a:t>2</a:t>
            </a:r>
            <a:r>
              <a:rPr lang="tr-TR" dirty="0"/>
              <a:t>+x+1</a:t>
            </a:r>
            <a:r>
              <a:rPr lang="tr-TR" dirty="0" smtClean="0"/>
              <a:t> equal to 0 in quotient ring.</a:t>
            </a:r>
          </a:p>
          <a:p>
            <a:r>
              <a:rPr lang="tr-TR" dirty="0" smtClean="0"/>
              <a:t>If our polynomial is an irreducible polynomial and Our polynomial ring is generated from a field then this quotient ring is actually a new field which is called extension field.</a:t>
            </a:r>
            <a:endParaRPr lang="tr-TR" dirty="0"/>
          </a:p>
          <a:p>
            <a:endParaRPr lang="tr-TR" dirty="0"/>
          </a:p>
          <a:p>
            <a:endParaRPr lang="tr-TR" dirty="0"/>
          </a:p>
        </p:txBody>
      </p:sp>
    </p:spTree>
    <p:extLst>
      <p:ext uri="{BB962C8B-B14F-4D97-AF65-F5344CB8AC3E}">
        <p14:creationId xmlns:p14="http://schemas.microsoft.com/office/powerpoint/2010/main" val="3719391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Extend the Extension</a:t>
            </a:r>
            <a:endParaRPr lang="tr-TR" dirty="0"/>
          </a:p>
        </p:txBody>
      </p:sp>
      <p:sp>
        <p:nvSpPr>
          <p:cNvPr id="3" name="Content Placeholder 2"/>
          <p:cNvSpPr>
            <a:spLocks noGrp="1"/>
          </p:cNvSpPr>
          <p:nvPr>
            <p:ph idx="1"/>
          </p:nvPr>
        </p:nvSpPr>
        <p:spPr/>
        <p:txBody>
          <a:bodyPr>
            <a:normAutofit fontScale="92500" lnSpcReduction="20000"/>
          </a:bodyPr>
          <a:lstStyle/>
          <a:p>
            <a:r>
              <a:rPr lang="tr-TR" dirty="0" smtClean="0"/>
              <a:t>x</a:t>
            </a:r>
            <a:r>
              <a:rPr lang="tr-TR" baseline="30000" dirty="0" smtClean="0"/>
              <a:t>2</a:t>
            </a:r>
            <a:r>
              <a:rPr lang="tr-TR" dirty="0" smtClean="0"/>
              <a:t>+x+1 polynomial was actually irreducible thus </a:t>
            </a:r>
            <a:r>
              <a:rPr lang="tr-TR" dirty="0"/>
              <a:t>Z</a:t>
            </a:r>
            <a:r>
              <a:rPr lang="tr-TR" baseline="-25000" dirty="0"/>
              <a:t>2</a:t>
            </a:r>
            <a:r>
              <a:rPr lang="tr-TR" dirty="0"/>
              <a:t>/&lt;x</a:t>
            </a:r>
            <a:r>
              <a:rPr lang="tr-TR" baseline="30000" dirty="0"/>
              <a:t>2</a:t>
            </a:r>
            <a:r>
              <a:rPr lang="tr-TR" dirty="0"/>
              <a:t>+x+1&gt; </a:t>
            </a:r>
            <a:r>
              <a:rPr lang="tr-TR" dirty="0" smtClean="0"/>
              <a:t> is a field.</a:t>
            </a:r>
          </a:p>
          <a:p>
            <a:r>
              <a:rPr lang="tr-TR" dirty="0" smtClean="0"/>
              <a:t>Let’s extend our new field F=Z</a:t>
            </a:r>
            <a:r>
              <a:rPr lang="tr-TR" baseline="-25000" dirty="0" smtClean="0"/>
              <a:t>2</a:t>
            </a:r>
            <a:r>
              <a:rPr lang="tr-TR" dirty="0" smtClean="0"/>
              <a:t>/&lt;x</a:t>
            </a:r>
            <a:r>
              <a:rPr lang="tr-TR" baseline="30000" dirty="0" smtClean="0"/>
              <a:t>2</a:t>
            </a:r>
            <a:r>
              <a:rPr lang="tr-TR" dirty="0" smtClean="0"/>
              <a:t>+x+1&gt; with degree 3 irreducible polynomial F[t]/&lt;(x+1)*t</a:t>
            </a:r>
            <a:r>
              <a:rPr lang="tr-TR" baseline="30000" dirty="0" smtClean="0"/>
              <a:t>3</a:t>
            </a:r>
            <a:r>
              <a:rPr lang="tr-TR" dirty="0" smtClean="0"/>
              <a:t>+(x</a:t>
            </a:r>
            <a:r>
              <a:rPr lang="tr-TR" baseline="30000" dirty="0" smtClean="0"/>
              <a:t>2</a:t>
            </a:r>
            <a:r>
              <a:rPr lang="tr-TR" dirty="0" smtClean="0"/>
              <a:t>+x+1</a:t>
            </a:r>
            <a:r>
              <a:rPr lang="tr-TR" dirty="0"/>
              <a:t>)*</a:t>
            </a:r>
            <a:r>
              <a:rPr lang="tr-TR" dirty="0" smtClean="0"/>
              <a:t>t</a:t>
            </a:r>
            <a:r>
              <a:rPr lang="tr-TR" baseline="30000" dirty="0" smtClean="0"/>
              <a:t>2</a:t>
            </a:r>
            <a:r>
              <a:rPr lang="tr-TR" dirty="0" smtClean="0"/>
              <a:t>+(x</a:t>
            </a:r>
            <a:r>
              <a:rPr lang="tr-TR" baseline="30000" dirty="0" smtClean="0"/>
              <a:t>2</a:t>
            </a:r>
            <a:r>
              <a:rPr lang="tr-TR" dirty="0" smtClean="0"/>
              <a:t>+x)&gt;</a:t>
            </a:r>
          </a:p>
          <a:p>
            <a:r>
              <a:rPr lang="tr-TR" dirty="0" smtClean="0"/>
              <a:t>Let’s say </a:t>
            </a:r>
            <a:r>
              <a:rPr lang="tr-TR" i="1" dirty="0" smtClean="0"/>
              <a:t>I</a:t>
            </a:r>
            <a:r>
              <a:rPr lang="tr-TR" dirty="0" smtClean="0"/>
              <a:t>=&lt;(</a:t>
            </a:r>
            <a:r>
              <a:rPr lang="tr-TR" dirty="0"/>
              <a:t>x+1)*t</a:t>
            </a:r>
            <a:r>
              <a:rPr lang="tr-TR" baseline="30000" dirty="0"/>
              <a:t>3</a:t>
            </a:r>
            <a:r>
              <a:rPr lang="tr-TR" dirty="0"/>
              <a:t>+(x</a:t>
            </a:r>
            <a:r>
              <a:rPr lang="tr-TR" baseline="30000" dirty="0"/>
              <a:t>2</a:t>
            </a:r>
            <a:r>
              <a:rPr lang="tr-TR" dirty="0"/>
              <a:t>+x+1)*t</a:t>
            </a:r>
            <a:r>
              <a:rPr lang="tr-TR" baseline="30000" dirty="0"/>
              <a:t>2</a:t>
            </a:r>
            <a:r>
              <a:rPr lang="tr-TR" dirty="0"/>
              <a:t>+(x</a:t>
            </a:r>
            <a:r>
              <a:rPr lang="tr-TR" baseline="30000" dirty="0"/>
              <a:t>2</a:t>
            </a:r>
            <a:r>
              <a:rPr lang="tr-TR" dirty="0"/>
              <a:t>+x</a:t>
            </a:r>
            <a:r>
              <a:rPr lang="tr-TR" dirty="0" smtClean="0"/>
              <a:t>)&gt;</a:t>
            </a:r>
          </a:p>
          <a:p>
            <a:r>
              <a:rPr lang="tr-TR" dirty="0" smtClean="0"/>
              <a:t>We can generate quotient ring with this ideal </a:t>
            </a:r>
            <a:r>
              <a:rPr lang="tr-TR" i="1" dirty="0" smtClean="0"/>
              <a:t>I</a:t>
            </a:r>
            <a:r>
              <a:rPr lang="tr-TR" dirty="0" smtClean="0"/>
              <a:t> some elements of this quotient ring are:</a:t>
            </a:r>
          </a:p>
          <a:p>
            <a:pPr lvl="1"/>
            <a:r>
              <a:rPr lang="tr-TR" dirty="0" smtClean="0"/>
              <a:t>0 + </a:t>
            </a:r>
            <a:r>
              <a:rPr lang="tr-TR" i="1" dirty="0" smtClean="0"/>
              <a:t>I</a:t>
            </a:r>
          </a:p>
          <a:p>
            <a:pPr lvl="1"/>
            <a:r>
              <a:rPr lang="tr-TR" dirty="0"/>
              <a:t>t</a:t>
            </a:r>
            <a:r>
              <a:rPr lang="tr-TR" baseline="30000" dirty="0" smtClean="0"/>
              <a:t>2 </a:t>
            </a:r>
            <a:r>
              <a:rPr lang="tr-TR" dirty="0" smtClean="0"/>
              <a:t>+ </a:t>
            </a:r>
            <a:r>
              <a:rPr lang="tr-TR" i="1" dirty="0" smtClean="0"/>
              <a:t>I</a:t>
            </a:r>
          </a:p>
          <a:p>
            <a:pPr lvl="1"/>
            <a:r>
              <a:rPr lang="tr-TR" dirty="0" smtClean="0"/>
              <a:t>(x+1)*t</a:t>
            </a:r>
            <a:r>
              <a:rPr lang="tr-TR" baseline="30000" dirty="0" smtClean="0"/>
              <a:t>2</a:t>
            </a:r>
            <a:r>
              <a:rPr lang="tr-TR" dirty="0" smtClean="0"/>
              <a:t>+x*t + </a:t>
            </a:r>
            <a:r>
              <a:rPr lang="tr-TR" i="1" dirty="0" smtClean="0"/>
              <a:t>I</a:t>
            </a:r>
            <a:endParaRPr lang="tr-TR" i="1" dirty="0"/>
          </a:p>
          <a:p>
            <a:endParaRPr lang="tr-TR" dirty="0" smtClean="0"/>
          </a:p>
        </p:txBody>
      </p:sp>
    </p:spTree>
    <p:extLst>
      <p:ext uri="{BB962C8B-B14F-4D97-AF65-F5344CB8AC3E}">
        <p14:creationId xmlns:p14="http://schemas.microsoft.com/office/powerpoint/2010/main" val="2874004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Field Extension</a:t>
            </a:r>
            <a:endParaRPr lang="tr-TR" dirty="0"/>
          </a:p>
        </p:txBody>
      </p:sp>
      <p:sp>
        <p:nvSpPr>
          <p:cNvPr id="3" name="Content Placeholder 2"/>
          <p:cNvSpPr>
            <a:spLocks noGrp="1"/>
          </p:cNvSpPr>
          <p:nvPr>
            <p:ph idx="1"/>
          </p:nvPr>
        </p:nvSpPr>
        <p:spPr/>
        <p:txBody>
          <a:bodyPr>
            <a:normAutofit/>
          </a:bodyPr>
          <a:lstStyle/>
          <a:p>
            <a:r>
              <a:rPr lang="tr-TR" dirty="0" smtClean="0"/>
              <a:t>A field K is said to be an extension field, denoted K / F, of a field F if F is a subfield of K. </a:t>
            </a:r>
          </a:p>
          <a:p>
            <a:r>
              <a:rPr lang="tr-TR" dirty="0" smtClean="0"/>
              <a:t>For example the complex numbers are an extension field of the real numbers, and the real numbers are an extension field of the rational numbers.</a:t>
            </a:r>
          </a:p>
        </p:txBody>
      </p:sp>
    </p:spTree>
    <p:extLst>
      <p:ext uri="{BB962C8B-B14F-4D97-AF65-F5344CB8AC3E}">
        <p14:creationId xmlns:p14="http://schemas.microsoft.com/office/powerpoint/2010/main" val="3074196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Finite extension vs simple extension</a:t>
            </a:r>
            <a:endParaRPr lang="tr-TR" dirty="0"/>
          </a:p>
        </p:txBody>
      </p:sp>
      <p:sp>
        <p:nvSpPr>
          <p:cNvPr id="3" name="Content Placeholder 2"/>
          <p:cNvSpPr>
            <a:spLocks noGrp="1"/>
          </p:cNvSpPr>
          <p:nvPr>
            <p:ph idx="1"/>
          </p:nvPr>
        </p:nvSpPr>
        <p:spPr/>
        <p:txBody>
          <a:bodyPr/>
          <a:lstStyle/>
          <a:p>
            <a:r>
              <a:rPr lang="tr-TR" dirty="0" smtClean="0"/>
              <a:t>Finite extension is a field extension that is dimensionally finite while field can have infinite cardinality.</a:t>
            </a:r>
          </a:p>
          <a:p>
            <a:r>
              <a:rPr lang="tr-TR" dirty="0" smtClean="0"/>
              <a:t>Simple extension is a field extension of a finite field.</a:t>
            </a:r>
            <a:endParaRPr lang="tr-TR" dirty="0"/>
          </a:p>
        </p:txBody>
      </p:sp>
    </p:spTree>
    <p:extLst>
      <p:ext uri="{BB962C8B-B14F-4D97-AF65-F5344CB8AC3E}">
        <p14:creationId xmlns:p14="http://schemas.microsoft.com/office/powerpoint/2010/main" val="667138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MAGMA Example</a:t>
            </a:r>
            <a:endParaRPr lang="tr-TR" dirty="0"/>
          </a:p>
        </p:txBody>
      </p:sp>
      <p:sp>
        <p:nvSpPr>
          <p:cNvPr id="3" name="Content Placeholder 2"/>
          <p:cNvSpPr>
            <a:spLocks noGrp="1"/>
          </p:cNvSpPr>
          <p:nvPr>
            <p:ph idx="1"/>
          </p:nvPr>
        </p:nvSpPr>
        <p:spPr/>
        <p:txBody>
          <a:bodyPr/>
          <a:lstStyle/>
          <a:p>
            <a:pPr marL="82296" indent="0">
              <a:buNone/>
            </a:pPr>
            <a:endParaRPr lang="tr-TR" dirty="0"/>
          </a:p>
        </p:txBody>
      </p:sp>
      <p:pic>
        <p:nvPicPr>
          <p:cNvPr id="1026" name="Picture 2" descr="C:\Users\tolgag\Desktop\mag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12776"/>
            <a:ext cx="7356147"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89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About Me</a:t>
            </a:r>
            <a:endParaRPr lang="tr-TR" dirty="0"/>
          </a:p>
        </p:txBody>
      </p:sp>
      <p:sp>
        <p:nvSpPr>
          <p:cNvPr id="3" name="Content Placeholder 2"/>
          <p:cNvSpPr>
            <a:spLocks noGrp="1"/>
          </p:cNvSpPr>
          <p:nvPr>
            <p:ph idx="1"/>
          </p:nvPr>
        </p:nvSpPr>
        <p:spPr/>
        <p:txBody>
          <a:bodyPr/>
          <a:lstStyle/>
          <a:p>
            <a:r>
              <a:rPr lang="tr-TR" dirty="0" smtClean="0"/>
              <a:t>BSc in Mathematics with Computer Science on Ege University 2006-2011</a:t>
            </a:r>
          </a:p>
          <a:p>
            <a:r>
              <a:rPr lang="tr-TR" dirty="0" smtClean="0"/>
              <a:t>MSc in Computer Engineering with Cyber Security on Yasar University 2012-</a:t>
            </a:r>
            <a:endParaRPr lang="tr-TR" dirty="0"/>
          </a:p>
        </p:txBody>
      </p:sp>
    </p:spTree>
    <p:extLst>
      <p:ext uri="{BB962C8B-B14F-4D97-AF65-F5344CB8AC3E}">
        <p14:creationId xmlns:p14="http://schemas.microsoft.com/office/powerpoint/2010/main" val="3404214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Post-Quantum Cryptography</a:t>
            </a:r>
            <a:endParaRPr lang="tr-TR" dirty="0"/>
          </a:p>
        </p:txBody>
      </p:sp>
      <p:sp>
        <p:nvSpPr>
          <p:cNvPr id="3" name="Content Placeholder 2"/>
          <p:cNvSpPr>
            <a:spLocks noGrp="1"/>
          </p:cNvSpPr>
          <p:nvPr>
            <p:ph idx="1"/>
          </p:nvPr>
        </p:nvSpPr>
        <p:spPr/>
        <p:txBody>
          <a:bodyPr>
            <a:normAutofit fontScale="85000" lnSpcReduction="20000"/>
          </a:bodyPr>
          <a:lstStyle/>
          <a:p>
            <a:r>
              <a:rPr lang="tr-TR" dirty="0" smtClean="0"/>
              <a:t>If large enough quantum computers built integer factorization problem and discrete logarithm problem can be solveable in reasonable times. These problems are backbone of some  popular cryptosystems.</a:t>
            </a:r>
          </a:p>
          <a:p>
            <a:r>
              <a:rPr lang="tr-TR" dirty="0" smtClean="0"/>
              <a:t>Post-Quantum Cryptography focuses on quantum computer resistant cryptosystems. Some of them are:</a:t>
            </a:r>
          </a:p>
          <a:p>
            <a:pPr lvl="1"/>
            <a:r>
              <a:rPr lang="tr-TR" dirty="0" smtClean="0"/>
              <a:t>Lattice-based cryptography</a:t>
            </a:r>
          </a:p>
          <a:p>
            <a:pPr lvl="1"/>
            <a:r>
              <a:rPr lang="tr-TR" dirty="0" smtClean="0"/>
              <a:t>Multivarite cryptography(based on multivariate polynomials over finite fields or extension fields.)</a:t>
            </a:r>
          </a:p>
          <a:p>
            <a:pPr lvl="1"/>
            <a:r>
              <a:rPr lang="tr-TR" dirty="0" smtClean="0"/>
              <a:t>Hash-based signatures</a:t>
            </a:r>
          </a:p>
          <a:p>
            <a:pPr lvl="1"/>
            <a:r>
              <a:rPr lang="tr-TR" dirty="0" smtClean="0"/>
              <a:t>Code-based cryptography</a:t>
            </a:r>
            <a:endParaRPr lang="tr-TR" dirty="0"/>
          </a:p>
        </p:txBody>
      </p:sp>
    </p:spTree>
    <p:extLst>
      <p:ext uri="{BB962C8B-B14F-4D97-AF65-F5344CB8AC3E}">
        <p14:creationId xmlns:p14="http://schemas.microsoft.com/office/powerpoint/2010/main" val="3896741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Multivariate cryptography</a:t>
            </a:r>
            <a:endParaRPr lang="tr-TR" dirty="0"/>
          </a:p>
        </p:txBody>
      </p:sp>
      <p:sp>
        <p:nvSpPr>
          <p:cNvPr id="3" name="Content Placeholder 2"/>
          <p:cNvSpPr>
            <a:spLocks noGrp="1"/>
          </p:cNvSpPr>
          <p:nvPr>
            <p:ph idx="1"/>
          </p:nvPr>
        </p:nvSpPr>
        <p:spPr/>
        <p:txBody>
          <a:bodyPr>
            <a:normAutofit fontScale="85000" lnSpcReduction="20000"/>
          </a:bodyPr>
          <a:lstStyle/>
          <a:p>
            <a:r>
              <a:rPr lang="tr-TR" dirty="0" smtClean="0"/>
              <a:t>Solving systems of multivariate polynomial equations proven to be NP-Hard or NP-Complete.</a:t>
            </a:r>
          </a:p>
          <a:p>
            <a:r>
              <a:rPr lang="tr-TR" dirty="0" smtClean="0"/>
              <a:t>Shamir-Schnorr-Ong (1984)</a:t>
            </a:r>
          </a:p>
          <a:p>
            <a:r>
              <a:rPr lang="tr-TR" dirty="0" smtClean="0"/>
              <a:t>Imair-Matsumoto’s C*(1988)</a:t>
            </a:r>
          </a:p>
          <a:p>
            <a:r>
              <a:rPr lang="tr-TR" dirty="0" smtClean="0"/>
              <a:t>Shamir’s Birational Permutation Schemes (1993)</a:t>
            </a:r>
          </a:p>
          <a:p>
            <a:r>
              <a:rPr lang="tr-TR" dirty="0" smtClean="0"/>
              <a:t>Oil and Vinegar (1997)</a:t>
            </a:r>
          </a:p>
          <a:p>
            <a:r>
              <a:rPr lang="tr-TR" dirty="0" smtClean="0"/>
              <a:t>QUARTZ (2000)</a:t>
            </a:r>
          </a:p>
          <a:p>
            <a:r>
              <a:rPr lang="tr-TR" dirty="0" smtClean="0"/>
              <a:t>FLASH / SFLASH (2000)</a:t>
            </a:r>
          </a:p>
          <a:p>
            <a:r>
              <a:rPr lang="tr-TR" dirty="0" smtClean="0"/>
              <a:t>TTS – Tame Transformation Signature</a:t>
            </a:r>
          </a:p>
          <a:p>
            <a:r>
              <a:rPr lang="tr-TR" dirty="0" smtClean="0"/>
              <a:t>All attempts to build a secure encryption scheme have so far failed.</a:t>
            </a:r>
            <a:endParaRPr lang="tr-TR" dirty="0"/>
          </a:p>
        </p:txBody>
      </p:sp>
    </p:spTree>
    <p:extLst>
      <p:ext uri="{BB962C8B-B14F-4D97-AF65-F5344CB8AC3E}">
        <p14:creationId xmlns:p14="http://schemas.microsoft.com/office/powerpoint/2010/main" val="148665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1640" y="1976065"/>
            <a:ext cx="6696744" cy="830997"/>
          </a:xfrm>
          <a:prstGeom prst="rect">
            <a:avLst/>
          </a:prstGeom>
          <a:noFill/>
        </p:spPr>
        <p:txBody>
          <a:bodyPr wrap="square" rtlCol="0">
            <a:spAutoFit/>
          </a:bodyPr>
          <a:lstStyle/>
          <a:p>
            <a:pPr algn="ctr"/>
            <a:r>
              <a:rPr lang="tr-TR" sz="4800" dirty="0" smtClean="0"/>
              <a:t>Thank You </a:t>
            </a:r>
            <a:r>
              <a:rPr lang="tr-TR" sz="4800" dirty="0"/>
              <a:t>For Listening</a:t>
            </a:r>
          </a:p>
        </p:txBody>
      </p:sp>
    </p:spTree>
    <p:extLst>
      <p:ext uri="{BB962C8B-B14F-4D97-AF65-F5344CB8AC3E}">
        <p14:creationId xmlns:p14="http://schemas.microsoft.com/office/powerpoint/2010/main" val="1693131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Objectives</a:t>
            </a:r>
            <a:endParaRPr lang="tr-TR" dirty="0"/>
          </a:p>
        </p:txBody>
      </p:sp>
      <p:sp>
        <p:nvSpPr>
          <p:cNvPr id="3" name="Content Placeholder 2"/>
          <p:cNvSpPr>
            <a:spLocks noGrp="1"/>
          </p:cNvSpPr>
          <p:nvPr>
            <p:ph idx="1"/>
          </p:nvPr>
        </p:nvSpPr>
        <p:spPr/>
        <p:txBody>
          <a:bodyPr/>
          <a:lstStyle/>
          <a:p>
            <a:r>
              <a:rPr lang="tr-TR" dirty="0" smtClean="0"/>
              <a:t>Field</a:t>
            </a:r>
          </a:p>
          <a:p>
            <a:r>
              <a:rPr lang="tr-TR" dirty="0" smtClean="0"/>
              <a:t>Finite Field(Galois Field)</a:t>
            </a:r>
          </a:p>
          <a:p>
            <a:r>
              <a:rPr lang="tr-TR" dirty="0" smtClean="0"/>
              <a:t>Ideal</a:t>
            </a:r>
          </a:p>
          <a:p>
            <a:r>
              <a:rPr lang="tr-TR" dirty="0" smtClean="0"/>
              <a:t>Quotient Ring</a:t>
            </a:r>
          </a:p>
          <a:p>
            <a:r>
              <a:rPr lang="tr-TR" dirty="0" smtClean="0"/>
              <a:t>Field Extension</a:t>
            </a:r>
          </a:p>
          <a:p>
            <a:r>
              <a:rPr lang="tr-TR" dirty="0" smtClean="0"/>
              <a:t>Magma applications</a:t>
            </a:r>
          </a:p>
          <a:p>
            <a:r>
              <a:rPr lang="tr-TR" dirty="0" smtClean="0"/>
              <a:t>Multivariate Cryptography</a:t>
            </a:r>
          </a:p>
          <a:p>
            <a:endParaRPr lang="tr-TR" dirty="0"/>
          </a:p>
        </p:txBody>
      </p:sp>
    </p:spTree>
    <p:extLst>
      <p:ext uri="{BB962C8B-B14F-4D97-AF65-F5344CB8AC3E}">
        <p14:creationId xmlns:p14="http://schemas.microsoft.com/office/powerpoint/2010/main" val="2458090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Field</a:t>
            </a:r>
            <a:endParaRPr lang="tr-TR" dirty="0"/>
          </a:p>
        </p:txBody>
      </p:sp>
      <p:sp>
        <p:nvSpPr>
          <p:cNvPr id="3" name="Content Placeholder 2"/>
          <p:cNvSpPr>
            <a:spLocks noGrp="1"/>
          </p:cNvSpPr>
          <p:nvPr>
            <p:ph idx="1"/>
          </p:nvPr>
        </p:nvSpPr>
        <p:spPr/>
        <p:txBody>
          <a:bodyPr>
            <a:normAutofit/>
          </a:bodyPr>
          <a:lstStyle/>
          <a:p>
            <a:r>
              <a:rPr lang="tr-TR" sz="2400" dirty="0" smtClean="0"/>
              <a:t>A field, denoted by F = &lt;{...}, +, *&gt; is a commutative ring in which the second operation satisfies all five properties defined for the first operation except that the identity of the first operation has no inverse with respect to the second operation.</a:t>
            </a:r>
            <a:endParaRPr lang="tr-TR" sz="2400" dirty="0"/>
          </a:p>
        </p:txBody>
      </p:sp>
      <p:graphicFrame>
        <p:nvGraphicFramePr>
          <p:cNvPr id="5" name="Diagram 4"/>
          <p:cNvGraphicFramePr/>
          <p:nvPr>
            <p:extLst>
              <p:ext uri="{D42A27DB-BD31-4B8C-83A1-F6EECF244321}">
                <p14:modId xmlns:p14="http://schemas.microsoft.com/office/powerpoint/2010/main" val="1357036868"/>
              </p:ext>
            </p:extLst>
          </p:nvPr>
        </p:nvGraphicFramePr>
        <p:xfrm>
          <a:off x="2339752" y="3717032"/>
          <a:ext cx="5184576" cy="2376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8178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Finite Fields</a:t>
            </a:r>
            <a:endParaRPr lang="tr-TR" dirty="0"/>
          </a:p>
        </p:txBody>
      </p:sp>
      <p:sp>
        <p:nvSpPr>
          <p:cNvPr id="3" name="Content Placeholder 2"/>
          <p:cNvSpPr>
            <a:spLocks noGrp="1"/>
          </p:cNvSpPr>
          <p:nvPr>
            <p:ph idx="1"/>
          </p:nvPr>
        </p:nvSpPr>
        <p:spPr/>
        <p:txBody>
          <a:bodyPr/>
          <a:lstStyle/>
          <a:p>
            <a:r>
              <a:rPr lang="tr-TR" dirty="0" smtClean="0"/>
              <a:t>Finite Fields are Fields with a finite amount of elements. These are special types of sets that are algebraic systems that are closed under addition, subtraction, multiplication and division (except for 0).</a:t>
            </a:r>
          </a:p>
        </p:txBody>
      </p:sp>
      <p:graphicFrame>
        <p:nvGraphicFramePr>
          <p:cNvPr id="4" name="Diagram 3"/>
          <p:cNvGraphicFramePr/>
          <p:nvPr>
            <p:extLst>
              <p:ext uri="{D42A27DB-BD31-4B8C-83A1-F6EECF244321}">
                <p14:modId xmlns:p14="http://schemas.microsoft.com/office/powerpoint/2010/main" val="38033803"/>
              </p:ext>
            </p:extLst>
          </p:nvPr>
        </p:nvGraphicFramePr>
        <p:xfrm>
          <a:off x="1043608" y="4149080"/>
          <a:ext cx="7488832"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560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Finite Fields</a:t>
            </a:r>
            <a:endParaRPr lang="tr-TR" dirty="0"/>
          </a:p>
        </p:txBody>
      </p:sp>
      <p:sp>
        <p:nvSpPr>
          <p:cNvPr id="3" name="Content Placeholder 2"/>
          <p:cNvSpPr>
            <a:spLocks noGrp="1"/>
          </p:cNvSpPr>
          <p:nvPr>
            <p:ph idx="1"/>
          </p:nvPr>
        </p:nvSpPr>
        <p:spPr/>
        <p:txBody>
          <a:bodyPr/>
          <a:lstStyle/>
          <a:p>
            <a:r>
              <a:rPr lang="tr-TR" dirty="0" smtClean="0"/>
              <a:t>Galois showed that for a field to be finite, the number of elements should be p</a:t>
            </a:r>
            <a:r>
              <a:rPr lang="tr-TR" baseline="30000" dirty="0" smtClean="0"/>
              <a:t>n</a:t>
            </a:r>
            <a:r>
              <a:rPr lang="tr-TR" dirty="0" smtClean="0"/>
              <a:t>, where p is a prime and n is a positive integer.</a:t>
            </a:r>
          </a:p>
          <a:p>
            <a:r>
              <a:rPr lang="tr-TR" dirty="0" smtClean="0"/>
              <a:t>A Galois field, GF(p</a:t>
            </a:r>
            <a:r>
              <a:rPr lang="tr-TR" baseline="30000" dirty="0" smtClean="0"/>
              <a:t>n</a:t>
            </a:r>
            <a:r>
              <a:rPr lang="tr-TR" dirty="0" smtClean="0"/>
              <a:t>), is a finite field with p</a:t>
            </a:r>
            <a:r>
              <a:rPr lang="tr-TR" baseline="30000" dirty="0" smtClean="0"/>
              <a:t>n</a:t>
            </a:r>
            <a:r>
              <a:rPr lang="tr-TR" dirty="0" smtClean="0"/>
              <a:t> elements.</a:t>
            </a:r>
          </a:p>
        </p:txBody>
      </p:sp>
    </p:spTree>
    <p:extLst>
      <p:ext uri="{BB962C8B-B14F-4D97-AF65-F5344CB8AC3E}">
        <p14:creationId xmlns:p14="http://schemas.microsoft.com/office/powerpoint/2010/main" val="3083530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a Finite Field</a:t>
            </a:r>
            <a:endParaRPr lang="tr-TR" dirty="0"/>
          </a:p>
        </p:txBody>
      </p:sp>
      <p:sp>
        <p:nvSpPr>
          <p:cNvPr id="3" name="Content Placeholder 2"/>
          <p:cNvSpPr>
            <a:spLocks noGrp="1"/>
          </p:cNvSpPr>
          <p:nvPr>
            <p:ph idx="1"/>
          </p:nvPr>
        </p:nvSpPr>
        <p:spPr/>
        <p:txBody>
          <a:bodyPr>
            <a:normAutofit fontScale="85000" lnSpcReduction="10000"/>
          </a:bodyPr>
          <a:lstStyle/>
          <a:p>
            <a:r>
              <a:rPr lang="tr-TR" dirty="0" smtClean="0"/>
              <a:t>It can be shown that finite fields have order p</a:t>
            </a:r>
            <a:r>
              <a:rPr lang="tr-TR" baseline="30000" dirty="0" smtClean="0"/>
              <a:t>n</a:t>
            </a:r>
            <a:r>
              <a:rPr lang="tr-TR" dirty="0" smtClean="0"/>
              <a:t>, where p is a prime</a:t>
            </a:r>
          </a:p>
          <a:p>
            <a:r>
              <a:rPr lang="tr-TR" dirty="0" smtClean="0"/>
              <a:t>It can be shown that for each prime p and each positive integer n, there is, up to isomorphism, a unique finite field of order p</a:t>
            </a:r>
            <a:r>
              <a:rPr lang="tr-TR" baseline="30000" dirty="0" smtClean="0"/>
              <a:t>n</a:t>
            </a:r>
            <a:r>
              <a:rPr lang="tr-TR" dirty="0" smtClean="0"/>
              <a:t>.</a:t>
            </a:r>
          </a:p>
          <a:p>
            <a:r>
              <a:rPr lang="tr-TR" dirty="0" smtClean="0"/>
              <a:t>It can be shown that for each positive integer n there exists an irreducible polynomial of degree n over GF(p) for any p.</a:t>
            </a:r>
          </a:p>
          <a:p>
            <a:r>
              <a:rPr lang="tr-TR" dirty="0" smtClean="0"/>
              <a:t>It can be shown that for each divisor m of n, GF(p</a:t>
            </a:r>
            <a:r>
              <a:rPr lang="tr-TR" baseline="30000" dirty="0" smtClean="0"/>
              <a:t>n</a:t>
            </a:r>
            <a:r>
              <a:rPr lang="tr-TR" dirty="0" smtClean="0"/>
              <a:t>) has a unique subfield of order p</a:t>
            </a:r>
            <a:r>
              <a:rPr lang="tr-TR" baseline="30000" dirty="0" smtClean="0"/>
              <a:t>m</a:t>
            </a:r>
            <a:r>
              <a:rPr lang="tr-TR" dirty="0" smtClean="0"/>
              <a:t>. Moreover, these are the only subfields of GF(p</a:t>
            </a:r>
            <a:r>
              <a:rPr lang="tr-TR" baseline="30000" dirty="0" smtClean="0"/>
              <a:t>n</a:t>
            </a:r>
            <a:r>
              <a:rPr lang="tr-TR" dirty="0" smtClean="0"/>
              <a:t>).</a:t>
            </a:r>
          </a:p>
        </p:txBody>
      </p:sp>
    </p:spTree>
    <p:extLst>
      <p:ext uri="{BB962C8B-B14F-4D97-AF65-F5344CB8AC3E}">
        <p14:creationId xmlns:p14="http://schemas.microsoft.com/office/powerpoint/2010/main" val="1529197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GF(p) Fields</a:t>
            </a:r>
            <a:endParaRPr lang="tr-TR" dirty="0"/>
          </a:p>
        </p:txBody>
      </p:sp>
      <p:sp>
        <p:nvSpPr>
          <p:cNvPr id="3" name="Content Placeholder 2"/>
          <p:cNvSpPr>
            <a:spLocks noGrp="1"/>
          </p:cNvSpPr>
          <p:nvPr>
            <p:ph idx="1"/>
          </p:nvPr>
        </p:nvSpPr>
        <p:spPr/>
        <p:txBody>
          <a:bodyPr/>
          <a:lstStyle/>
          <a:p>
            <a:pPr marL="0" indent="0">
              <a:buNone/>
            </a:pPr>
            <a:r>
              <a:rPr lang="tr-TR" sz="2800" dirty="0" smtClean="0"/>
              <a:t>For every prime p, Z</a:t>
            </a:r>
            <a:r>
              <a:rPr lang="tr-TR" sz="2800" baseline="-25000" dirty="0" smtClean="0"/>
              <a:t>p</a:t>
            </a:r>
            <a:r>
              <a:rPr lang="tr-TR" sz="2800" dirty="0" smtClean="0"/>
              <a:t>, the ring of integers modulo p, is a field</a:t>
            </a:r>
          </a:p>
          <a:p>
            <a:pPr marL="0" indent="0">
              <a:buNone/>
            </a:pPr>
            <a:r>
              <a:rPr lang="tr-TR" sz="2800" dirty="0" smtClean="0"/>
              <a:t>Example: GF(7) </a:t>
            </a:r>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p:txBody>
      </p:sp>
      <p:graphicFrame>
        <p:nvGraphicFramePr>
          <p:cNvPr id="4" name="Table 3"/>
          <p:cNvGraphicFramePr>
            <a:graphicFrameLocks noGrp="1"/>
          </p:cNvGraphicFramePr>
          <p:nvPr>
            <p:extLst>
              <p:ext uri="{D42A27DB-BD31-4B8C-83A1-F6EECF244321}">
                <p14:modId xmlns:p14="http://schemas.microsoft.com/office/powerpoint/2010/main" val="166669251"/>
              </p:ext>
            </p:extLst>
          </p:nvPr>
        </p:nvGraphicFramePr>
        <p:xfrm>
          <a:off x="2267744" y="2996952"/>
          <a:ext cx="2880320" cy="2968104"/>
        </p:xfrm>
        <a:graphic>
          <a:graphicData uri="http://schemas.openxmlformats.org/drawingml/2006/table">
            <a:tbl>
              <a:tblPr firstRow="1" bandRow="1">
                <a:tableStyleId>{5C22544A-7EE6-4342-B048-85BDC9FD1C3A}</a:tableStyleId>
              </a:tblPr>
              <a:tblGrid>
                <a:gridCol w="360040"/>
                <a:gridCol w="360040"/>
                <a:gridCol w="360040"/>
                <a:gridCol w="360040"/>
                <a:gridCol w="360040"/>
                <a:gridCol w="360040"/>
                <a:gridCol w="360040"/>
                <a:gridCol w="360040"/>
              </a:tblGrid>
              <a:tr h="371013">
                <a:tc>
                  <a:txBody>
                    <a:bodyPr/>
                    <a:lstStyle/>
                    <a:p>
                      <a:r>
                        <a:rPr lang="tr-TR" dirty="0" smtClean="0"/>
                        <a:t>+</a:t>
                      </a:r>
                      <a:endParaRPr lang="tr-TR" dirty="0"/>
                    </a:p>
                  </a:txBody>
                  <a:tcPr/>
                </a:tc>
                <a:tc>
                  <a:txBody>
                    <a:bodyPr/>
                    <a:lstStyle/>
                    <a:p>
                      <a:r>
                        <a:rPr lang="tr-TR" dirty="0" smtClean="0"/>
                        <a:t>0</a:t>
                      </a:r>
                      <a:endParaRPr lang="tr-TR" dirty="0"/>
                    </a:p>
                  </a:txBody>
                  <a:tcPr/>
                </a:tc>
                <a:tc>
                  <a:txBody>
                    <a:bodyPr/>
                    <a:lstStyle/>
                    <a:p>
                      <a:r>
                        <a:rPr lang="tr-TR" dirty="0" smtClean="0"/>
                        <a:t>1</a:t>
                      </a:r>
                      <a:endParaRPr lang="tr-TR" dirty="0"/>
                    </a:p>
                  </a:txBody>
                  <a:tcPr/>
                </a:tc>
                <a:tc>
                  <a:txBody>
                    <a:bodyPr/>
                    <a:lstStyle/>
                    <a:p>
                      <a:r>
                        <a:rPr lang="tr-TR" dirty="0" smtClean="0"/>
                        <a:t>2</a:t>
                      </a:r>
                      <a:endParaRPr lang="tr-TR" dirty="0"/>
                    </a:p>
                  </a:txBody>
                  <a:tcPr/>
                </a:tc>
                <a:tc>
                  <a:txBody>
                    <a:bodyPr/>
                    <a:lstStyle/>
                    <a:p>
                      <a:r>
                        <a:rPr lang="tr-TR" dirty="0" smtClean="0"/>
                        <a:t>3</a:t>
                      </a:r>
                      <a:endParaRPr lang="tr-TR" dirty="0"/>
                    </a:p>
                  </a:txBody>
                  <a:tcPr/>
                </a:tc>
                <a:tc>
                  <a:txBody>
                    <a:bodyPr/>
                    <a:lstStyle/>
                    <a:p>
                      <a:r>
                        <a:rPr lang="tr-TR" dirty="0" smtClean="0"/>
                        <a:t>4</a:t>
                      </a:r>
                      <a:endParaRPr lang="tr-TR" dirty="0"/>
                    </a:p>
                  </a:txBody>
                  <a:tcPr/>
                </a:tc>
                <a:tc>
                  <a:txBody>
                    <a:bodyPr/>
                    <a:lstStyle/>
                    <a:p>
                      <a:r>
                        <a:rPr lang="tr-TR" dirty="0" smtClean="0"/>
                        <a:t>5</a:t>
                      </a:r>
                      <a:endParaRPr lang="tr-TR" dirty="0"/>
                    </a:p>
                  </a:txBody>
                  <a:tcPr/>
                </a:tc>
                <a:tc>
                  <a:txBody>
                    <a:bodyPr/>
                    <a:lstStyle/>
                    <a:p>
                      <a:r>
                        <a:rPr lang="tr-TR" dirty="0" smtClean="0"/>
                        <a:t>6</a:t>
                      </a:r>
                      <a:endParaRPr lang="tr-TR" dirty="0"/>
                    </a:p>
                  </a:txBody>
                  <a:tcPr/>
                </a:tc>
              </a:tr>
              <a:tr h="371013">
                <a:tc>
                  <a:txBody>
                    <a:bodyPr/>
                    <a:lstStyle/>
                    <a:p>
                      <a:r>
                        <a:rPr lang="tr-TR" dirty="0" smtClean="0"/>
                        <a:t>0</a:t>
                      </a:r>
                      <a:endParaRPr lang="tr-TR" dirty="0"/>
                    </a:p>
                  </a:txBody>
                  <a:tcPr/>
                </a:tc>
                <a:tc>
                  <a:txBody>
                    <a:bodyPr/>
                    <a:lstStyle/>
                    <a:p>
                      <a:r>
                        <a:rPr lang="tr-TR" dirty="0" smtClean="0"/>
                        <a:t>0</a:t>
                      </a:r>
                      <a:endParaRPr lang="tr-TR" dirty="0"/>
                    </a:p>
                  </a:txBody>
                  <a:tcPr/>
                </a:tc>
                <a:tc>
                  <a:txBody>
                    <a:bodyPr/>
                    <a:lstStyle/>
                    <a:p>
                      <a:r>
                        <a:rPr lang="tr-TR" dirty="0" smtClean="0"/>
                        <a:t>1</a:t>
                      </a:r>
                      <a:endParaRPr lang="tr-TR" dirty="0"/>
                    </a:p>
                  </a:txBody>
                  <a:tcPr/>
                </a:tc>
                <a:tc>
                  <a:txBody>
                    <a:bodyPr/>
                    <a:lstStyle/>
                    <a:p>
                      <a:r>
                        <a:rPr lang="tr-TR" dirty="0" smtClean="0"/>
                        <a:t>2</a:t>
                      </a:r>
                      <a:endParaRPr lang="tr-TR" dirty="0"/>
                    </a:p>
                  </a:txBody>
                  <a:tcPr/>
                </a:tc>
                <a:tc>
                  <a:txBody>
                    <a:bodyPr/>
                    <a:lstStyle/>
                    <a:p>
                      <a:r>
                        <a:rPr lang="tr-TR" dirty="0" smtClean="0"/>
                        <a:t>3</a:t>
                      </a:r>
                      <a:endParaRPr lang="tr-TR" dirty="0"/>
                    </a:p>
                  </a:txBody>
                  <a:tcPr/>
                </a:tc>
                <a:tc>
                  <a:txBody>
                    <a:bodyPr/>
                    <a:lstStyle/>
                    <a:p>
                      <a:r>
                        <a:rPr lang="tr-TR" dirty="0" smtClean="0"/>
                        <a:t>4</a:t>
                      </a:r>
                      <a:endParaRPr lang="tr-TR" dirty="0"/>
                    </a:p>
                  </a:txBody>
                  <a:tcPr/>
                </a:tc>
                <a:tc>
                  <a:txBody>
                    <a:bodyPr/>
                    <a:lstStyle/>
                    <a:p>
                      <a:r>
                        <a:rPr lang="tr-TR" dirty="0" smtClean="0"/>
                        <a:t>5</a:t>
                      </a:r>
                      <a:endParaRPr lang="tr-TR" dirty="0"/>
                    </a:p>
                  </a:txBody>
                  <a:tcPr/>
                </a:tc>
                <a:tc>
                  <a:txBody>
                    <a:bodyPr/>
                    <a:lstStyle/>
                    <a:p>
                      <a:r>
                        <a:rPr lang="tr-TR" dirty="0" smtClean="0"/>
                        <a:t>6</a:t>
                      </a:r>
                      <a:endParaRPr lang="tr-TR" dirty="0"/>
                    </a:p>
                  </a:txBody>
                  <a:tcPr/>
                </a:tc>
              </a:tr>
              <a:tr h="371013">
                <a:tc>
                  <a:txBody>
                    <a:bodyPr/>
                    <a:lstStyle/>
                    <a:p>
                      <a:r>
                        <a:rPr lang="tr-TR" dirty="0" smtClean="0"/>
                        <a:t>1</a:t>
                      </a:r>
                      <a:endParaRPr lang="tr-TR" dirty="0"/>
                    </a:p>
                  </a:txBody>
                  <a:tcPr/>
                </a:tc>
                <a:tc>
                  <a:txBody>
                    <a:bodyPr/>
                    <a:lstStyle/>
                    <a:p>
                      <a:r>
                        <a:rPr lang="tr-TR" dirty="0" smtClean="0"/>
                        <a:t>1</a:t>
                      </a:r>
                      <a:endParaRPr lang="tr-TR" dirty="0"/>
                    </a:p>
                  </a:txBody>
                  <a:tcPr/>
                </a:tc>
                <a:tc>
                  <a:txBody>
                    <a:bodyPr/>
                    <a:lstStyle/>
                    <a:p>
                      <a:r>
                        <a:rPr lang="tr-TR" dirty="0" smtClean="0"/>
                        <a:t>2</a:t>
                      </a:r>
                      <a:endParaRPr lang="tr-TR" dirty="0"/>
                    </a:p>
                  </a:txBody>
                  <a:tcPr/>
                </a:tc>
                <a:tc>
                  <a:txBody>
                    <a:bodyPr/>
                    <a:lstStyle/>
                    <a:p>
                      <a:r>
                        <a:rPr lang="tr-TR" dirty="0" smtClean="0"/>
                        <a:t>3</a:t>
                      </a:r>
                      <a:endParaRPr lang="tr-TR" dirty="0"/>
                    </a:p>
                  </a:txBody>
                  <a:tcPr/>
                </a:tc>
                <a:tc>
                  <a:txBody>
                    <a:bodyPr/>
                    <a:lstStyle/>
                    <a:p>
                      <a:r>
                        <a:rPr lang="tr-TR" dirty="0" smtClean="0"/>
                        <a:t>4</a:t>
                      </a:r>
                      <a:endParaRPr lang="tr-TR" dirty="0"/>
                    </a:p>
                  </a:txBody>
                  <a:tcPr/>
                </a:tc>
                <a:tc>
                  <a:txBody>
                    <a:bodyPr/>
                    <a:lstStyle/>
                    <a:p>
                      <a:r>
                        <a:rPr lang="tr-TR" dirty="0" smtClean="0"/>
                        <a:t>5</a:t>
                      </a:r>
                      <a:endParaRPr lang="tr-TR" dirty="0"/>
                    </a:p>
                  </a:txBody>
                  <a:tcPr/>
                </a:tc>
                <a:tc>
                  <a:txBody>
                    <a:bodyPr/>
                    <a:lstStyle/>
                    <a:p>
                      <a:r>
                        <a:rPr lang="tr-TR" dirty="0" smtClean="0"/>
                        <a:t>6</a:t>
                      </a:r>
                      <a:endParaRPr lang="tr-TR" dirty="0"/>
                    </a:p>
                  </a:txBody>
                  <a:tcPr/>
                </a:tc>
                <a:tc>
                  <a:txBody>
                    <a:bodyPr/>
                    <a:lstStyle/>
                    <a:p>
                      <a:r>
                        <a:rPr lang="tr-TR" dirty="0" smtClean="0"/>
                        <a:t>0</a:t>
                      </a:r>
                      <a:endParaRPr lang="tr-TR" dirty="0"/>
                    </a:p>
                  </a:txBody>
                  <a:tcPr/>
                </a:tc>
              </a:tr>
              <a:tr h="371013">
                <a:tc>
                  <a:txBody>
                    <a:bodyPr/>
                    <a:lstStyle/>
                    <a:p>
                      <a:r>
                        <a:rPr lang="tr-TR" dirty="0" smtClean="0"/>
                        <a:t>2</a:t>
                      </a:r>
                      <a:endParaRPr lang="tr-TR" dirty="0"/>
                    </a:p>
                  </a:txBody>
                  <a:tcPr/>
                </a:tc>
                <a:tc>
                  <a:txBody>
                    <a:bodyPr/>
                    <a:lstStyle/>
                    <a:p>
                      <a:r>
                        <a:rPr lang="tr-TR" dirty="0" smtClean="0"/>
                        <a:t>2</a:t>
                      </a:r>
                      <a:endParaRPr lang="tr-TR" dirty="0"/>
                    </a:p>
                  </a:txBody>
                  <a:tcPr/>
                </a:tc>
                <a:tc>
                  <a:txBody>
                    <a:bodyPr/>
                    <a:lstStyle/>
                    <a:p>
                      <a:r>
                        <a:rPr lang="tr-TR" dirty="0" smtClean="0"/>
                        <a:t>3</a:t>
                      </a:r>
                      <a:endParaRPr lang="tr-TR" dirty="0"/>
                    </a:p>
                  </a:txBody>
                  <a:tcPr/>
                </a:tc>
                <a:tc>
                  <a:txBody>
                    <a:bodyPr/>
                    <a:lstStyle/>
                    <a:p>
                      <a:r>
                        <a:rPr lang="tr-TR" dirty="0" smtClean="0"/>
                        <a:t>4</a:t>
                      </a:r>
                      <a:endParaRPr lang="tr-TR" dirty="0"/>
                    </a:p>
                  </a:txBody>
                  <a:tcPr/>
                </a:tc>
                <a:tc>
                  <a:txBody>
                    <a:bodyPr/>
                    <a:lstStyle/>
                    <a:p>
                      <a:r>
                        <a:rPr lang="tr-TR" dirty="0" smtClean="0"/>
                        <a:t>5</a:t>
                      </a:r>
                      <a:endParaRPr lang="tr-TR" dirty="0"/>
                    </a:p>
                  </a:txBody>
                  <a:tcPr/>
                </a:tc>
                <a:tc>
                  <a:txBody>
                    <a:bodyPr/>
                    <a:lstStyle/>
                    <a:p>
                      <a:r>
                        <a:rPr lang="tr-TR" dirty="0" smtClean="0"/>
                        <a:t>6</a:t>
                      </a:r>
                      <a:endParaRPr lang="tr-TR" dirty="0"/>
                    </a:p>
                  </a:txBody>
                  <a:tcPr/>
                </a:tc>
                <a:tc>
                  <a:txBody>
                    <a:bodyPr/>
                    <a:lstStyle/>
                    <a:p>
                      <a:r>
                        <a:rPr lang="tr-TR" dirty="0" smtClean="0"/>
                        <a:t>0</a:t>
                      </a:r>
                      <a:endParaRPr lang="tr-TR" dirty="0"/>
                    </a:p>
                  </a:txBody>
                  <a:tcPr/>
                </a:tc>
                <a:tc>
                  <a:txBody>
                    <a:bodyPr/>
                    <a:lstStyle/>
                    <a:p>
                      <a:r>
                        <a:rPr lang="tr-TR" dirty="0" smtClean="0"/>
                        <a:t>1</a:t>
                      </a:r>
                      <a:endParaRPr lang="tr-TR" dirty="0"/>
                    </a:p>
                  </a:txBody>
                  <a:tcPr/>
                </a:tc>
              </a:tr>
              <a:tr h="371013">
                <a:tc>
                  <a:txBody>
                    <a:bodyPr/>
                    <a:lstStyle/>
                    <a:p>
                      <a:r>
                        <a:rPr lang="tr-TR" dirty="0" smtClean="0"/>
                        <a:t>3</a:t>
                      </a:r>
                      <a:endParaRPr lang="tr-TR" dirty="0"/>
                    </a:p>
                  </a:txBody>
                  <a:tcPr/>
                </a:tc>
                <a:tc>
                  <a:txBody>
                    <a:bodyPr/>
                    <a:lstStyle/>
                    <a:p>
                      <a:r>
                        <a:rPr lang="tr-TR" dirty="0" smtClean="0"/>
                        <a:t>3</a:t>
                      </a:r>
                      <a:endParaRPr lang="tr-TR" dirty="0"/>
                    </a:p>
                  </a:txBody>
                  <a:tcPr/>
                </a:tc>
                <a:tc>
                  <a:txBody>
                    <a:bodyPr/>
                    <a:lstStyle/>
                    <a:p>
                      <a:r>
                        <a:rPr lang="tr-TR" dirty="0" smtClean="0"/>
                        <a:t>4</a:t>
                      </a:r>
                      <a:endParaRPr lang="tr-TR" dirty="0"/>
                    </a:p>
                  </a:txBody>
                  <a:tcPr/>
                </a:tc>
                <a:tc>
                  <a:txBody>
                    <a:bodyPr/>
                    <a:lstStyle/>
                    <a:p>
                      <a:r>
                        <a:rPr lang="tr-TR" dirty="0" smtClean="0"/>
                        <a:t>5</a:t>
                      </a:r>
                      <a:endParaRPr lang="tr-TR" dirty="0"/>
                    </a:p>
                  </a:txBody>
                  <a:tcPr/>
                </a:tc>
                <a:tc>
                  <a:txBody>
                    <a:bodyPr/>
                    <a:lstStyle/>
                    <a:p>
                      <a:r>
                        <a:rPr lang="tr-TR" dirty="0" smtClean="0"/>
                        <a:t>6</a:t>
                      </a:r>
                      <a:endParaRPr lang="tr-TR" dirty="0"/>
                    </a:p>
                  </a:txBody>
                  <a:tcPr/>
                </a:tc>
                <a:tc>
                  <a:txBody>
                    <a:bodyPr/>
                    <a:lstStyle/>
                    <a:p>
                      <a:r>
                        <a:rPr lang="tr-TR" dirty="0" smtClean="0"/>
                        <a:t>0</a:t>
                      </a:r>
                      <a:endParaRPr lang="tr-TR" dirty="0"/>
                    </a:p>
                  </a:txBody>
                  <a:tcPr/>
                </a:tc>
                <a:tc>
                  <a:txBody>
                    <a:bodyPr/>
                    <a:lstStyle/>
                    <a:p>
                      <a:r>
                        <a:rPr lang="tr-TR" dirty="0" smtClean="0"/>
                        <a:t>1</a:t>
                      </a:r>
                      <a:endParaRPr lang="tr-TR" dirty="0"/>
                    </a:p>
                  </a:txBody>
                  <a:tcPr/>
                </a:tc>
                <a:tc>
                  <a:txBody>
                    <a:bodyPr/>
                    <a:lstStyle/>
                    <a:p>
                      <a:r>
                        <a:rPr lang="tr-TR" dirty="0" smtClean="0"/>
                        <a:t>2</a:t>
                      </a:r>
                      <a:endParaRPr lang="tr-TR" dirty="0"/>
                    </a:p>
                  </a:txBody>
                  <a:tcPr/>
                </a:tc>
              </a:tr>
              <a:tr h="371013">
                <a:tc>
                  <a:txBody>
                    <a:bodyPr/>
                    <a:lstStyle/>
                    <a:p>
                      <a:r>
                        <a:rPr lang="tr-TR" dirty="0" smtClean="0"/>
                        <a:t>4</a:t>
                      </a:r>
                      <a:endParaRPr lang="tr-TR" dirty="0"/>
                    </a:p>
                  </a:txBody>
                  <a:tcPr/>
                </a:tc>
                <a:tc>
                  <a:txBody>
                    <a:bodyPr/>
                    <a:lstStyle/>
                    <a:p>
                      <a:r>
                        <a:rPr lang="tr-TR" dirty="0" smtClean="0"/>
                        <a:t>4</a:t>
                      </a:r>
                      <a:endParaRPr lang="tr-TR" dirty="0"/>
                    </a:p>
                  </a:txBody>
                  <a:tcPr/>
                </a:tc>
                <a:tc>
                  <a:txBody>
                    <a:bodyPr/>
                    <a:lstStyle/>
                    <a:p>
                      <a:r>
                        <a:rPr lang="tr-TR" dirty="0" smtClean="0"/>
                        <a:t>5</a:t>
                      </a:r>
                      <a:endParaRPr lang="tr-TR" dirty="0"/>
                    </a:p>
                  </a:txBody>
                  <a:tcPr/>
                </a:tc>
                <a:tc>
                  <a:txBody>
                    <a:bodyPr/>
                    <a:lstStyle/>
                    <a:p>
                      <a:r>
                        <a:rPr lang="tr-TR" dirty="0" smtClean="0"/>
                        <a:t>6</a:t>
                      </a:r>
                      <a:endParaRPr lang="tr-TR" dirty="0"/>
                    </a:p>
                  </a:txBody>
                  <a:tcPr/>
                </a:tc>
                <a:tc>
                  <a:txBody>
                    <a:bodyPr/>
                    <a:lstStyle/>
                    <a:p>
                      <a:r>
                        <a:rPr lang="tr-TR" dirty="0" smtClean="0"/>
                        <a:t>0</a:t>
                      </a:r>
                      <a:endParaRPr lang="tr-TR" dirty="0"/>
                    </a:p>
                  </a:txBody>
                  <a:tcPr/>
                </a:tc>
                <a:tc>
                  <a:txBody>
                    <a:bodyPr/>
                    <a:lstStyle/>
                    <a:p>
                      <a:r>
                        <a:rPr lang="tr-TR" dirty="0" smtClean="0"/>
                        <a:t>1</a:t>
                      </a:r>
                      <a:endParaRPr lang="tr-TR" dirty="0"/>
                    </a:p>
                  </a:txBody>
                  <a:tcPr/>
                </a:tc>
                <a:tc>
                  <a:txBody>
                    <a:bodyPr/>
                    <a:lstStyle/>
                    <a:p>
                      <a:r>
                        <a:rPr lang="tr-TR" dirty="0" smtClean="0"/>
                        <a:t>2</a:t>
                      </a:r>
                      <a:endParaRPr lang="tr-TR" dirty="0"/>
                    </a:p>
                  </a:txBody>
                  <a:tcPr/>
                </a:tc>
                <a:tc>
                  <a:txBody>
                    <a:bodyPr/>
                    <a:lstStyle/>
                    <a:p>
                      <a:r>
                        <a:rPr lang="tr-TR" dirty="0" smtClean="0"/>
                        <a:t>3</a:t>
                      </a:r>
                      <a:endParaRPr lang="tr-TR" dirty="0"/>
                    </a:p>
                  </a:txBody>
                  <a:tcPr/>
                </a:tc>
              </a:tr>
              <a:tr h="371013">
                <a:tc>
                  <a:txBody>
                    <a:bodyPr/>
                    <a:lstStyle/>
                    <a:p>
                      <a:r>
                        <a:rPr lang="tr-TR" dirty="0" smtClean="0"/>
                        <a:t>5</a:t>
                      </a:r>
                      <a:endParaRPr lang="tr-TR" dirty="0"/>
                    </a:p>
                  </a:txBody>
                  <a:tcPr/>
                </a:tc>
                <a:tc>
                  <a:txBody>
                    <a:bodyPr/>
                    <a:lstStyle/>
                    <a:p>
                      <a:r>
                        <a:rPr lang="tr-TR" dirty="0" smtClean="0"/>
                        <a:t>5</a:t>
                      </a:r>
                      <a:endParaRPr lang="tr-TR" dirty="0"/>
                    </a:p>
                  </a:txBody>
                  <a:tcPr/>
                </a:tc>
                <a:tc>
                  <a:txBody>
                    <a:bodyPr/>
                    <a:lstStyle/>
                    <a:p>
                      <a:r>
                        <a:rPr lang="tr-TR" dirty="0" smtClean="0"/>
                        <a:t>6</a:t>
                      </a:r>
                      <a:endParaRPr lang="tr-TR" dirty="0"/>
                    </a:p>
                  </a:txBody>
                  <a:tcPr/>
                </a:tc>
                <a:tc>
                  <a:txBody>
                    <a:bodyPr/>
                    <a:lstStyle/>
                    <a:p>
                      <a:r>
                        <a:rPr lang="tr-TR" dirty="0" smtClean="0"/>
                        <a:t>0</a:t>
                      </a:r>
                      <a:endParaRPr lang="tr-TR" dirty="0"/>
                    </a:p>
                  </a:txBody>
                  <a:tcPr/>
                </a:tc>
                <a:tc>
                  <a:txBody>
                    <a:bodyPr/>
                    <a:lstStyle/>
                    <a:p>
                      <a:r>
                        <a:rPr lang="tr-TR" dirty="0" smtClean="0"/>
                        <a:t>1</a:t>
                      </a:r>
                      <a:endParaRPr lang="tr-TR" dirty="0"/>
                    </a:p>
                  </a:txBody>
                  <a:tcPr/>
                </a:tc>
                <a:tc>
                  <a:txBody>
                    <a:bodyPr/>
                    <a:lstStyle/>
                    <a:p>
                      <a:r>
                        <a:rPr lang="tr-TR" dirty="0" smtClean="0"/>
                        <a:t>2</a:t>
                      </a:r>
                      <a:endParaRPr lang="tr-TR" dirty="0"/>
                    </a:p>
                  </a:txBody>
                  <a:tcPr/>
                </a:tc>
                <a:tc>
                  <a:txBody>
                    <a:bodyPr/>
                    <a:lstStyle/>
                    <a:p>
                      <a:r>
                        <a:rPr lang="tr-TR" dirty="0" smtClean="0"/>
                        <a:t>3</a:t>
                      </a:r>
                      <a:endParaRPr lang="tr-TR" dirty="0"/>
                    </a:p>
                  </a:txBody>
                  <a:tcPr/>
                </a:tc>
                <a:tc>
                  <a:txBody>
                    <a:bodyPr/>
                    <a:lstStyle/>
                    <a:p>
                      <a:r>
                        <a:rPr lang="tr-TR" dirty="0" smtClean="0"/>
                        <a:t>4</a:t>
                      </a:r>
                      <a:endParaRPr lang="tr-TR" dirty="0"/>
                    </a:p>
                  </a:txBody>
                  <a:tcPr/>
                </a:tc>
              </a:tr>
              <a:tr h="371013">
                <a:tc>
                  <a:txBody>
                    <a:bodyPr/>
                    <a:lstStyle/>
                    <a:p>
                      <a:r>
                        <a:rPr lang="tr-TR" dirty="0" smtClean="0"/>
                        <a:t>6</a:t>
                      </a:r>
                      <a:endParaRPr lang="tr-TR" dirty="0"/>
                    </a:p>
                  </a:txBody>
                  <a:tcPr/>
                </a:tc>
                <a:tc>
                  <a:txBody>
                    <a:bodyPr/>
                    <a:lstStyle/>
                    <a:p>
                      <a:r>
                        <a:rPr lang="tr-TR" dirty="0" smtClean="0"/>
                        <a:t>6</a:t>
                      </a:r>
                      <a:endParaRPr lang="tr-TR" dirty="0"/>
                    </a:p>
                  </a:txBody>
                  <a:tcPr/>
                </a:tc>
                <a:tc>
                  <a:txBody>
                    <a:bodyPr/>
                    <a:lstStyle/>
                    <a:p>
                      <a:r>
                        <a:rPr lang="tr-TR" dirty="0" smtClean="0"/>
                        <a:t>0</a:t>
                      </a:r>
                      <a:endParaRPr lang="tr-TR" dirty="0"/>
                    </a:p>
                  </a:txBody>
                  <a:tcPr/>
                </a:tc>
                <a:tc>
                  <a:txBody>
                    <a:bodyPr/>
                    <a:lstStyle/>
                    <a:p>
                      <a:r>
                        <a:rPr lang="tr-TR" dirty="0" smtClean="0"/>
                        <a:t>1</a:t>
                      </a:r>
                      <a:endParaRPr lang="tr-TR" dirty="0"/>
                    </a:p>
                  </a:txBody>
                  <a:tcPr/>
                </a:tc>
                <a:tc>
                  <a:txBody>
                    <a:bodyPr/>
                    <a:lstStyle/>
                    <a:p>
                      <a:r>
                        <a:rPr lang="tr-TR" dirty="0" smtClean="0"/>
                        <a:t>2</a:t>
                      </a:r>
                      <a:endParaRPr lang="tr-TR" dirty="0"/>
                    </a:p>
                  </a:txBody>
                  <a:tcPr/>
                </a:tc>
                <a:tc>
                  <a:txBody>
                    <a:bodyPr/>
                    <a:lstStyle/>
                    <a:p>
                      <a:r>
                        <a:rPr lang="tr-TR" dirty="0" smtClean="0"/>
                        <a:t>3</a:t>
                      </a:r>
                      <a:endParaRPr lang="tr-TR" dirty="0"/>
                    </a:p>
                  </a:txBody>
                  <a:tcPr/>
                </a:tc>
                <a:tc>
                  <a:txBody>
                    <a:bodyPr/>
                    <a:lstStyle/>
                    <a:p>
                      <a:r>
                        <a:rPr lang="tr-TR" dirty="0" smtClean="0"/>
                        <a:t>4</a:t>
                      </a:r>
                      <a:endParaRPr lang="tr-TR" dirty="0"/>
                    </a:p>
                  </a:txBody>
                  <a:tcPr/>
                </a:tc>
                <a:tc>
                  <a:txBody>
                    <a:bodyPr/>
                    <a:lstStyle/>
                    <a:p>
                      <a:r>
                        <a:rPr lang="tr-TR" dirty="0" smtClean="0"/>
                        <a:t>5</a:t>
                      </a:r>
                      <a:endParaRPr lang="tr-TR"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09242096"/>
              </p:ext>
            </p:extLst>
          </p:nvPr>
        </p:nvGraphicFramePr>
        <p:xfrm>
          <a:off x="5436096" y="2996952"/>
          <a:ext cx="2736304" cy="2968104"/>
        </p:xfrm>
        <a:graphic>
          <a:graphicData uri="http://schemas.openxmlformats.org/drawingml/2006/table">
            <a:tbl>
              <a:tblPr firstRow="1" bandRow="1">
                <a:tableStyleId>{5C22544A-7EE6-4342-B048-85BDC9FD1C3A}</a:tableStyleId>
              </a:tblPr>
              <a:tblGrid>
                <a:gridCol w="342038"/>
                <a:gridCol w="342038"/>
                <a:gridCol w="342038"/>
                <a:gridCol w="342038"/>
                <a:gridCol w="342038"/>
                <a:gridCol w="342038"/>
                <a:gridCol w="342038"/>
                <a:gridCol w="342038"/>
              </a:tblGrid>
              <a:tr h="371013">
                <a:tc>
                  <a:txBody>
                    <a:bodyPr/>
                    <a:lstStyle/>
                    <a:p>
                      <a:r>
                        <a:rPr lang="tr-TR" dirty="0" smtClean="0"/>
                        <a:t>*</a:t>
                      </a:r>
                      <a:endParaRPr lang="tr-TR" dirty="0"/>
                    </a:p>
                  </a:txBody>
                  <a:tcPr/>
                </a:tc>
                <a:tc>
                  <a:txBody>
                    <a:bodyPr/>
                    <a:lstStyle/>
                    <a:p>
                      <a:r>
                        <a:rPr lang="tr-TR" dirty="0" smtClean="0"/>
                        <a:t>0</a:t>
                      </a:r>
                      <a:endParaRPr lang="tr-TR" dirty="0"/>
                    </a:p>
                  </a:txBody>
                  <a:tcPr/>
                </a:tc>
                <a:tc>
                  <a:txBody>
                    <a:bodyPr/>
                    <a:lstStyle/>
                    <a:p>
                      <a:r>
                        <a:rPr lang="tr-TR" dirty="0" smtClean="0"/>
                        <a:t>1</a:t>
                      </a:r>
                      <a:endParaRPr lang="tr-TR" dirty="0"/>
                    </a:p>
                  </a:txBody>
                  <a:tcPr/>
                </a:tc>
                <a:tc>
                  <a:txBody>
                    <a:bodyPr/>
                    <a:lstStyle/>
                    <a:p>
                      <a:r>
                        <a:rPr lang="tr-TR" dirty="0" smtClean="0"/>
                        <a:t>2</a:t>
                      </a:r>
                      <a:endParaRPr lang="tr-TR" dirty="0"/>
                    </a:p>
                  </a:txBody>
                  <a:tcPr/>
                </a:tc>
                <a:tc>
                  <a:txBody>
                    <a:bodyPr/>
                    <a:lstStyle/>
                    <a:p>
                      <a:r>
                        <a:rPr lang="tr-TR" dirty="0" smtClean="0"/>
                        <a:t>3</a:t>
                      </a:r>
                      <a:endParaRPr lang="tr-TR" dirty="0"/>
                    </a:p>
                  </a:txBody>
                  <a:tcPr/>
                </a:tc>
                <a:tc>
                  <a:txBody>
                    <a:bodyPr/>
                    <a:lstStyle/>
                    <a:p>
                      <a:r>
                        <a:rPr lang="tr-TR" dirty="0" smtClean="0"/>
                        <a:t>4</a:t>
                      </a:r>
                      <a:endParaRPr lang="tr-TR" dirty="0"/>
                    </a:p>
                  </a:txBody>
                  <a:tcPr/>
                </a:tc>
                <a:tc>
                  <a:txBody>
                    <a:bodyPr/>
                    <a:lstStyle/>
                    <a:p>
                      <a:r>
                        <a:rPr lang="tr-TR" dirty="0" smtClean="0"/>
                        <a:t>5</a:t>
                      </a:r>
                      <a:endParaRPr lang="tr-TR" dirty="0"/>
                    </a:p>
                  </a:txBody>
                  <a:tcPr/>
                </a:tc>
                <a:tc>
                  <a:txBody>
                    <a:bodyPr/>
                    <a:lstStyle/>
                    <a:p>
                      <a:r>
                        <a:rPr lang="tr-TR" dirty="0" smtClean="0"/>
                        <a:t>6</a:t>
                      </a:r>
                      <a:endParaRPr lang="tr-TR" dirty="0"/>
                    </a:p>
                  </a:txBody>
                  <a:tcPr/>
                </a:tc>
              </a:tr>
              <a:tr h="371013">
                <a:tc>
                  <a:txBody>
                    <a:bodyPr/>
                    <a:lstStyle/>
                    <a:p>
                      <a:r>
                        <a:rPr lang="tr-TR" dirty="0" smtClean="0"/>
                        <a:t>0</a:t>
                      </a:r>
                      <a:endParaRPr lang="tr-TR" dirty="0"/>
                    </a:p>
                  </a:txBody>
                  <a:tcPr/>
                </a:tc>
                <a:tc>
                  <a:txBody>
                    <a:bodyPr/>
                    <a:lstStyle/>
                    <a:p>
                      <a:r>
                        <a:rPr lang="tr-TR" dirty="0" smtClean="0"/>
                        <a:t>0</a:t>
                      </a:r>
                      <a:endParaRPr lang="tr-TR" dirty="0"/>
                    </a:p>
                  </a:txBody>
                  <a:tcPr/>
                </a:tc>
                <a:tc>
                  <a:txBody>
                    <a:bodyPr/>
                    <a:lstStyle/>
                    <a:p>
                      <a:r>
                        <a:rPr lang="tr-TR" dirty="0" smtClean="0"/>
                        <a:t>0</a:t>
                      </a:r>
                      <a:endParaRPr lang="tr-TR" dirty="0"/>
                    </a:p>
                  </a:txBody>
                  <a:tcPr/>
                </a:tc>
                <a:tc>
                  <a:txBody>
                    <a:bodyPr/>
                    <a:lstStyle/>
                    <a:p>
                      <a:r>
                        <a:rPr lang="tr-TR" dirty="0" smtClean="0"/>
                        <a:t>0</a:t>
                      </a:r>
                      <a:endParaRPr lang="tr-TR" dirty="0"/>
                    </a:p>
                  </a:txBody>
                  <a:tcPr/>
                </a:tc>
                <a:tc>
                  <a:txBody>
                    <a:bodyPr/>
                    <a:lstStyle/>
                    <a:p>
                      <a:r>
                        <a:rPr lang="tr-TR" dirty="0" smtClean="0"/>
                        <a:t>0</a:t>
                      </a:r>
                      <a:endParaRPr lang="tr-TR" dirty="0"/>
                    </a:p>
                  </a:txBody>
                  <a:tcPr/>
                </a:tc>
                <a:tc>
                  <a:txBody>
                    <a:bodyPr/>
                    <a:lstStyle/>
                    <a:p>
                      <a:r>
                        <a:rPr lang="tr-TR" dirty="0" smtClean="0"/>
                        <a:t>0</a:t>
                      </a:r>
                      <a:endParaRPr lang="tr-TR" dirty="0"/>
                    </a:p>
                  </a:txBody>
                  <a:tcPr/>
                </a:tc>
                <a:tc>
                  <a:txBody>
                    <a:bodyPr/>
                    <a:lstStyle/>
                    <a:p>
                      <a:r>
                        <a:rPr lang="tr-TR" dirty="0" smtClean="0"/>
                        <a:t>0</a:t>
                      </a:r>
                      <a:endParaRPr lang="tr-TR" dirty="0"/>
                    </a:p>
                  </a:txBody>
                  <a:tcPr/>
                </a:tc>
                <a:tc>
                  <a:txBody>
                    <a:bodyPr/>
                    <a:lstStyle/>
                    <a:p>
                      <a:r>
                        <a:rPr lang="tr-TR" dirty="0" smtClean="0"/>
                        <a:t>0</a:t>
                      </a:r>
                      <a:endParaRPr lang="tr-TR" dirty="0"/>
                    </a:p>
                  </a:txBody>
                  <a:tcPr/>
                </a:tc>
              </a:tr>
              <a:tr h="371013">
                <a:tc>
                  <a:txBody>
                    <a:bodyPr/>
                    <a:lstStyle/>
                    <a:p>
                      <a:r>
                        <a:rPr lang="tr-TR" dirty="0" smtClean="0"/>
                        <a:t>1</a:t>
                      </a:r>
                      <a:endParaRPr lang="tr-TR" dirty="0"/>
                    </a:p>
                  </a:txBody>
                  <a:tcPr/>
                </a:tc>
                <a:tc>
                  <a:txBody>
                    <a:bodyPr/>
                    <a:lstStyle/>
                    <a:p>
                      <a:r>
                        <a:rPr lang="tr-TR" dirty="0" smtClean="0"/>
                        <a:t>0</a:t>
                      </a:r>
                      <a:endParaRPr lang="tr-TR" dirty="0"/>
                    </a:p>
                  </a:txBody>
                  <a:tcPr/>
                </a:tc>
                <a:tc>
                  <a:txBody>
                    <a:bodyPr/>
                    <a:lstStyle/>
                    <a:p>
                      <a:r>
                        <a:rPr lang="tr-TR" dirty="0" smtClean="0"/>
                        <a:t>1</a:t>
                      </a:r>
                      <a:endParaRPr lang="tr-TR" dirty="0"/>
                    </a:p>
                  </a:txBody>
                  <a:tcPr/>
                </a:tc>
                <a:tc>
                  <a:txBody>
                    <a:bodyPr/>
                    <a:lstStyle/>
                    <a:p>
                      <a:r>
                        <a:rPr lang="tr-TR" dirty="0" smtClean="0"/>
                        <a:t>2</a:t>
                      </a:r>
                      <a:endParaRPr lang="tr-TR" dirty="0"/>
                    </a:p>
                  </a:txBody>
                  <a:tcPr/>
                </a:tc>
                <a:tc>
                  <a:txBody>
                    <a:bodyPr/>
                    <a:lstStyle/>
                    <a:p>
                      <a:r>
                        <a:rPr lang="tr-TR" dirty="0" smtClean="0"/>
                        <a:t>3</a:t>
                      </a:r>
                      <a:endParaRPr lang="tr-TR" dirty="0"/>
                    </a:p>
                  </a:txBody>
                  <a:tcPr/>
                </a:tc>
                <a:tc>
                  <a:txBody>
                    <a:bodyPr/>
                    <a:lstStyle/>
                    <a:p>
                      <a:r>
                        <a:rPr lang="tr-TR" dirty="0" smtClean="0"/>
                        <a:t>4</a:t>
                      </a:r>
                      <a:endParaRPr lang="tr-TR" dirty="0"/>
                    </a:p>
                  </a:txBody>
                  <a:tcPr/>
                </a:tc>
                <a:tc>
                  <a:txBody>
                    <a:bodyPr/>
                    <a:lstStyle/>
                    <a:p>
                      <a:r>
                        <a:rPr lang="tr-TR" dirty="0" smtClean="0"/>
                        <a:t>5</a:t>
                      </a:r>
                      <a:endParaRPr lang="tr-TR" dirty="0"/>
                    </a:p>
                  </a:txBody>
                  <a:tcPr/>
                </a:tc>
                <a:tc>
                  <a:txBody>
                    <a:bodyPr/>
                    <a:lstStyle/>
                    <a:p>
                      <a:r>
                        <a:rPr lang="tr-TR" dirty="0" smtClean="0"/>
                        <a:t>6</a:t>
                      </a:r>
                      <a:endParaRPr lang="tr-TR" dirty="0"/>
                    </a:p>
                  </a:txBody>
                  <a:tcPr/>
                </a:tc>
              </a:tr>
              <a:tr h="371013">
                <a:tc>
                  <a:txBody>
                    <a:bodyPr/>
                    <a:lstStyle/>
                    <a:p>
                      <a:r>
                        <a:rPr lang="tr-TR" dirty="0" smtClean="0"/>
                        <a:t>2</a:t>
                      </a:r>
                      <a:endParaRPr lang="tr-TR" dirty="0"/>
                    </a:p>
                  </a:txBody>
                  <a:tcPr/>
                </a:tc>
                <a:tc>
                  <a:txBody>
                    <a:bodyPr/>
                    <a:lstStyle/>
                    <a:p>
                      <a:r>
                        <a:rPr lang="tr-TR" dirty="0" smtClean="0"/>
                        <a:t>0</a:t>
                      </a:r>
                      <a:endParaRPr lang="tr-TR" dirty="0"/>
                    </a:p>
                  </a:txBody>
                  <a:tcPr/>
                </a:tc>
                <a:tc>
                  <a:txBody>
                    <a:bodyPr/>
                    <a:lstStyle/>
                    <a:p>
                      <a:r>
                        <a:rPr lang="tr-TR" dirty="0" smtClean="0"/>
                        <a:t>2</a:t>
                      </a:r>
                      <a:endParaRPr lang="tr-TR" dirty="0"/>
                    </a:p>
                  </a:txBody>
                  <a:tcPr/>
                </a:tc>
                <a:tc>
                  <a:txBody>
                    <a:bodyPr/>
                    <a:lstStyle/>
                    <a:p>
                      <a:r>
                        <a:rPr lang="tr-TR" dirty="0" smtClean="0"/>
                        <a:t>4</a:t>
                      </a:r>
                      <a:endParaRPr lang="tr-TR" dirty="0"/>
                    </a:p>
                  </a:txBody>
                  <a:tcPr/>
                </a:tc>
                <a:tc>
                  <a:txBody>
                    <a:bodyPr/>
                    <a:lstStyle/>
                    <a:p>
                      <a:r>
                        <a:rPr lang="tr-TR" dirty="0" smtClean="0"/>
                        <a:t>6</a:t>
                      </a:r>
                      <a:endParaRPr lang="tr-TR" dirty="0"/>
                    </a:p>
                  </a:txBody>
                  <a:tcPr/>
                </a:tc>
                <a:tc>
                  <a:txBody>
                    <a:bodyPr/>
                    <a:lstStyle/>
                    <a:p>
                      <a:r>
                        <a:rPr lang="tr-TR" dirty="0" smtClean="0"/>
                        <a:t>1</a:t>
                      </a:r>
                      <a:endParaRPr lang="tr-TR" dirty="0"/>
                    </a:p>
                  </a:txBody>
                  <a:tcPr/>
                </a:tc>
                <a:tc>
                  <a:txBody>
                    <a:bodyPr/>
                    <a:lstStyle/>
                    <a:p>
                      <a:r>
                        <a:rPr lang="tr-TR" dirty="0" smtClean="0"/>
                        <a:t>3</a:t>
                      </a:r>
                      <a:endParaRPr lang="tr-TR" dirty="0"/>
                    </a:p>
                  </a:txBody>
                  <a:tcPr/>
                </a:tc>
                <a:tc>
                  <a:txBody>
                    <a:bodyPr/>
                    <a:lstStyle/>
                    <a:p>
                      <a:r>
                        <a:rPr lang="tr-TR" dirty="0" smtClean="0"/>
                        <a:t>5</a:t>
                      </a:r>
                      <a:endParaRPr lang="tr-TR" dirty="0"/>
                    </a:p>
                  </a:txBody>
                  <a:tcPr/>
                </a:tc>
              </a:tr>
              <a:tr h="371013">
                <a:tc>
                  <a:txBody>
                    <a:bodyPr/>
                    <a:lstStyle/>
                    <a:p>
                      <a:r>
                        <a:rPr lang="tr-TR" dirty="0" smtClean="0"/>
                        <a:t>3</a:t>
                      </a:r>
                      <a:endParaRPr lang="tr-TR" dirty="0"/>
                    </a:p>
                  </a:txBody>
                  <a:tcPr/>
                </a:tc>
                <a:tc>
                  <a:txBody>
                    <a:bodyPr/>
                    <a:lstStyle/>
                    <a:p>
                      <a:r>
                        <a:rPr lang="tr-TR" dirty="0" smtClean="0"/>
                        <a:t>0</a:t>
                      </a:r>
                      <a:endParaRPr lang="tr-TR" dirty="0"/>
                    </a:p>
                  </a:txBody>
                  <a:tcPr/>
                </a:tc>
                <a:tc>
                  <a:txBody>
                    <a:bodyPr/>
                    <a:lstStyle/>
                    <a:p>
                      <a:r>
                        <a:rPr lang="tr-TR" dirty="0" smtClean="0"/>
                        <a:t>3</a:t>
                      </a:r>
                      <a:endParaRPr lang="tr-TR" dirty="0"/>
                    </a:p>
                  </a:txBody>
                  <a:tcPr/>
                </a:tc>
                <a:tc>
                  <a:txBody>
                    <a:bodyPr/>
                    <a:lstStyle/>
                    <a:p>
                      <a:r>
                        <a:rPr lang="tr-TR" dirty="0" smtClean="0"/>
                        <a:t>6</a:t>
                      </a:r>
                      <a:endParaRPr lang="tr-TR" dirty="0"/>
                    </a:p>
                  </a:txBody>
                  <a:tcPr/>
                </a:tc>
                <a:tc>
                  <a:txBody>
                    <a:bodyPr/>
                    <a:lstStyle/>
                    <a:p>
                      <a:r>
                        <a:rPr lang="tr-TR" dirty="0" smtClean="0"/>
                        <a:t>2</a:t>
                      </a:r>
                      <a:endParaRPr lang="tr-TR" dirty="0"/>
                    </a:p>
                  </a:txBody>
                  <a:tcPr/>
                </a:tc>
                <a:tc>
                  <a:txBody>
                    <a:bodyPr/>
                    <a:lstStyle/>
                    <a:p>
                      <a:r>
                        <a:rPr lang="tr-TR" dirty="0" smtClean="0"/>
                        <a:t>5</a:t>
                      </a:r>
                      <a:endParaRPr lang="tr-TR" dirty="0"/>
                    </a:p>
                  </a:txBody>
                  <a:tcPr/>
                </a:tc>
                <a:tc>
                  <a:txBody>
                    <a:bodyPr/>
                    <a:lstStyle/>
                    <a:p>
                      <a:r>
                        <a:rPr lang="tr-TR" dirty="0" smtClean="0"/>
                        <a:t>1</a:t>
                      </a:r>
                      <a:endParaRPr lang="tr-TR" dirty="0"/>
                    </a:p>
                  </a:txBody>
                  <a:tcPr/>
                </a:tc>
                <a:tc>
                  <a:txBody>
                    <a:bodyPr/>
                    <a:lstStyle/>
                    <a:p>
                      <a:r>
                        <a:rPr lang="tr-TR" dirty="0" smtClean="0"/>
                        <a:t>4</a:t>
                      </a:r>
                      <a:endParaRPr lang="tr-TR" dirty="0"/>
                    </a:p>
                  </a:txBody>
                  <a:tcPr/>
                </a:tc>
              </a:tr>
              <a:tr h="371013">
                <a:tc>
                  <a:txBody>
                    <a:bodyPr/>
                    <a:lstStyle/>
                    <a:p>
                      <a:r>
                        <a:rPr lang="tr-TR" dirty="0" smtClean="0"/>
                        <a:t>4</a:t>
                      </a:r>
                      <a:endParaRPr lang="tr-TR" dirty="0"/>
                    </a:p>
                  </a:txBody>
                  <a:tcPr/>
                </a:tc>
                <a:tc>
                  <a:txBody>
                    <a:bodyPr/>
                    <a:lstStyle/>
                    <a:p>
                      <a:r>
                        <a:rPr lang="tr-TR" dirty="0" smtClean="0"/>
                        <a:t>0</a:t>
                      </a:r>
                      <a:endParaRPr lang="tr-TR" dirty="0"/>
                    </a:p>
                  </a:txBody>
                  <a:tcPr/>
                </a:tc>
                <a:tc>
                  <a:txBody>
                    <a:bodyPr/>
                    <a:lstStyle/>
                    <a:p>
                      <a:r>
                        <a:rPr lang="tr-TR" dirty="0" smtClean="0"/>
                        <a:t>4</a:t>
                      </a:r>
                      <a:endParaRPr lang="tr-TR" dirty="0"/>
                    </a:p>
                  </a:txBody>
                  <a:tcPr/>
                </a:tc>
                <a:tc>
                  <a:txBody>
                    <a:bodyPr/>
                    <a:lstStyle/>
                    <a:p>
                      <a:r>
                        <a:rPr lang="tr-TR" dirty="0" smtClean="0"/>
                        <a:t>1</a:t>
                      </a:r>
                      <a:endParaRPr lang="tr-TR" dirty="0"/>
                    </a:p>
                  </a:txBody>
                  <a:tcPr/>
                </a:tc>
                <a:tc>
                  <a:txBody>
                    <a:bodyPr/>
                    <a:lstStyle/>
                    <a:p>
                      <a:r>
                        <a:rPr lang="tr-TR" dirty="0" smtClean="0"/>
                        <a:t>5</a:t>
                      </a:r>
                      <a:endParaRPr lang="tr-TR" dirty="0"/>
                    </a:p>
                  </a:txBody>
                  <a:tcPr/>
                </a:tc>
                <a:tc>
                  <a:txBody>
                    <a:bodyPr/>
                    <a:lstStyle/>
                    <a:p>
                      <a:r>
                        <a:rPr lang="tr-TR" dirty="0" smtClean="0"/>
                        <a:t>2</a:t>
                      </a:r>
                      <a:endParaRPr lang="tr-TR" dirty="0"/>
                    </a:p>
                  </a:txBody>
                  <a:tcPr/>
                </a:tc>
                <a:tc>
                  <a:txBody>
                    <a:bodyPr/>
                    <a:lstStyle/>
                    <a:p>
                      <a:r>
                        <a:rPr lang="tr-TR" dirty="0" smtClean="0"/>
                        <a:t>6</a:t>
                      </a:r>
                      <a:endParaRPr lang="tr-TR" dirty="0"/>
                    </a:p>
                  </a:txBody>
                  <a:tcPr/>
                </a:tc>
                <a:tc>
                  <a:txBody>
                    <a:bodyPr/>
                    <a:lstStyle/>
                    <a:p>
                      <a:r>
                        <a:rPr lang="tr-TR" dirty="0" smtClean="0"/>
                        <a:t>3</a:t>
                      </a:r>
                      <a:endParaRPr lang="tr-TR" dirty="0"/>
                    </a:p>
                  </a:txBody>
                  <a:tcPr/>
                </a:tc>
              </a:tr>
              <a:tr h="371013">
                <a:tc>
                  <a:txBody>
                    <a:bodyPr/>
                    <a:lstStyle/>
                    <a:p>
                      <a:r>
                        <a:rPr lang="tr-TR" dirty="0" smtClean="0"/>
                        <a:t>5</a:t>
                      </a:r>
                      <a:endParaRPr lang="tr-TR" dirty="0"/>
                    </a:p>
                  </a:txBody>
                  <a:tcPr/>
                </a:tc>
                <a:tc>
                  <a:txBody>
                    <a:bodyPr/>
                    <a:lstStyle/>
                    <a:p>
                      <a:r>
                        <a:rPr lang="tr-TR" dirty="0" smtClean="0"/>
                        <a:t>0</a:t>
                      </a:r>
                      <a:endParaRPr lang="tr-TR" dirty="0"/>
                    </a:p>
                  </a:txBody>
                  <a:tcPr/>
                </a:tc>
                <a:tc>
                  <a:txBody>
                    <a:bodyPr/>
                    <a:lstStyle/>
                    <a:p>
                      <a:r>
                        <a:rPr lang="tr-TR" dirty="0" smtClean="0"/>
                        <a:t>5</a:t>
                      </a:r>
                      <a:endParaRPr lang="tr-TR" dirty="0"/>
                    </a:p>
                  </a:txBody>
                  <a:tcPr/>
                </a:tc>
                <a:tc>
                  <a:txBody>
                    <a:bodyPr/>
                    <a:lstStyle/>
                    <a:p>
                      <a:r>
                        <a:rPr lang="tr-TR" dirty="0" smtClean="0"/>
                        <a:t>3</a:t>
                      </a:r>
                      <a:endParaRPr lang="tr-TR" dirty="0"/>
                    </a:p>
                  </a:txBody>
                  <a:tcPr/>
                </a:tc>
                <a:tc>
                  <a:txBody>
                    <a:bodyPr/>
                    <a:lstStyle/>
                    <a:p>
                      <a:r>
                        <a:rPr lang="tr-TR" dirty="0" smtClean="0"/>
                        <a:t>1</a:t>
                      </a:r>
                      <a:endParaRPr lang="tr-TR" dirty="0"/>
                    </a:p>
                  </a:txBody>
                  <a:tcPr/>
                </a:tc>
                <a:tc>
                  <a:txBody>
                    <a:bodyPr/>
                    <a:lstStyle/>
                    <a:p>
                      <a:r>
                        <a:rPr lang="tr-TR" dirty="0" smtClean="0"/>
                        <a:t>6</a:t>
                      </a:r>
                      <a:endParaRPr lang="tr-TR" dirty="0"/>
                    </a:p>
                  </a:txBody>
                  <a:tcPr/>
                </a:tc>
                <a:tc>
                  <a:txBody>
                    <a:bodyPr/>
                    <a:lstStyle/>
                    <a:p>
                      <a:r>
                        <a:rPr lang="tr-TR" dirty="0" smtClean="0"/>
                        <a:t>4</a:t>
                      </a:r>
                      <a:endParaRPr lang="tr-TR" dirty="0"/>
                    </a:p>
                  </a:txBody>
                  <a:tcPr/>
                </a:tc>
                <a:tc>
                  <a:txBody>
                    <a:bodyPr/>
                    <a:lstStyle/>
                    <a:p>
                      <a:r>
                        <a:rPr lang="tr-TR" dirty="0" smtClean="0"/>
                        <a:t>2</a:t>
                      </a:r>
                      <a:endParaRPr lang="tr-TR" dirty="0"/>
                    </a:p>
                  </a:txBody>
                  <a:tcPr/>
                </a:tc>
              </a:tr>
              <a:tr h="371013">
                <a:tc>
                  <a:txBody>
                    <a:bodyPr/>
                    <a:lstStyle/>
                    <a:p>
                      <a:r>
                        <a:rPr lang="tr-TR" dirty="0" smtClean="0"/>
                        <a:t>6</a:t>
                      </a:r>
                      <a:endParaRPr lang="tr-TR" dirty="0"/>
                    </a:p>
                  </a:txBody>
                  <a:tcPr/>
                </a:tc>
                <a:tc>
                  <a:txBody>
                    <a:bodyPr/>
                    <a:lstStyle/>
                    <a:p>
                      <a:r>
                        <a:rPr lang="tr-TR" dirty="0" smtClean="0"/>
                        <a:t>0</a:t>
                      </a:r>
                      <a:endParaRPr lang="tr-TR" dirty="0"/>
                    </a:p>
                  </a:txBody>
                  <a:tcPr/>
                </a:tc>
                <a:tc>
                  <a:txBody>
                    <a:bodyPr/>
                    <a:lstStyle/>
                    <a:p>
                      <a:r>
                        <a:rPr lang="tr-TR" dirty="0" smtClean="0"/>
                        <a:t>6</a:t>
                      </a:r>
                      <a:endParaRPr lang="tr-TR" dirty="0"/>
                    </a:p>
                  </a:txBody>
                  <a:tcPr/>
                </a:tc>
                <a:tc>
                  <a:txBody>
                    <a:bodyPr/>
                    <a:lstStyle/>
                    <a:p>
                      <a:r>
                        <a:rPr lang="tr-TR" dirty="0" smtClean="0"/>
                        <a:t>5</a:t>
                      </a:r>
                      <a:endParaRPr lang="tr-TR" dirty="0"/>
                    </a:p>
                  </a:txBody>
                  <a:tcPr/>
                </a:tc>
                <a:tc>
                  <a:txBody>
                    <a:bodyPr/>
                    <a:lstStyle/>
                    <a:p>
                      <a:r>
                        <a:rPr lang="tr-TR" dirty="0" smtClean="0"/>
                        <a:t>4</a:t>
                      </a:r>
                      <a:endParaRPr lang="tr-TR" dirty="0"/>
                    </a:p>
                  </a:txBody>
                  <a:tcPr/>
                </a:tc>
                <a:tc>
                  <a:txBody>
                    <a:bodyPr/>
                    <a:lstStyle/>
                    <a:p>
                      <a:r>
                        <a:rPr lang="tr-TR" dirty="0" smtClean="0"/>
                        <a:t>3</a:t>
                      </a:r>
                      <a:endParaRPr lang="tr-TR" dirty="0"/>
                    </a:p>
                  </a:txBody>
                  <a:tcPr/>
                </a:tc>
                <a:tc>
                  <a:txBody>
                    <a:bodyPr/>
                    <a:lstStyle/>
                    <a:p>
                      <a:r>
                        <a:rPr lang="tr-TR" dirty="0" smtClean="0"/>
                        <a:t>2</a:t>
                      </a:r>
                      <a:endParaRPr lang="tr-TR" dirty="0"/>
                    </a:p>
                  </a:txBody>
                  <a:tcPr/>
                </a:tc>
                <a:tc>
                  <a:txBody>
                    <a:bodyPr/>
                    <a:lstStyle/>
                    <a:p>
                      <a:r>
                        <a:rPr lang="tr-TR" dirty="0" smtClean="0"/>
                        <a:t>1</a:t>
                      </a:r>
                      <a:endParaRPr lang="tr-TR"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74235402"/>
              </p:ext>
            </p:extLst>
          </p:nvPr>
        </p:nvGraphicFramePr>
        <p:xfrm>
          <a:off x="5436096" y="5949280"/>
          <a:ext cx="2736304" cy="741680"/>
        </p:xfrm>
        <a:graphic>
          <a:graphicData uri="http://schemas.openxmlformats.org/drawingml/2006/table">
            <a:tbl>
              <a:tblPr firstRow="1" bandRow="1">
                <a:tableStyleId>{5C22544A-7EE6-4342-B048-85BDC9FD1C3A}</a:tableStyleId>
              </a:tblPr>
              <a:tblGrid>
                <a:gridCol w="342038"/>
                <a:gridCol w="342038"/>
                <a:gridCol w="342038"/>
                <a:gridCol w="342038"/>
                <a:gridCol w="342038"/>
                <a:gridCol w="342038"/>
                <a:gridCol w="342038"/>
                <a:gridCol w="342038"/>
              </a:tblGrid>
              <a:tr h="370840">
                <a:tc>
                  <a:txBody>
                    <a:bodyPr/>
                    <a:lstStyle/>
                    <a:p>
                      <a:r>
                        <a:rPr lang="tr-TR" dirty="0" smtClean="0"/>
                        <a:t>a</a:t>
                      </a:r>
                      <a:endParaRPr lang="tr-TR" dirty="0"/>
                    </a:p>
                  </a:txBody>
                  <a:tcPr/>
                </a:tc>
                <a:tc>
                  <a:txBody>
                    <a:bodyPr/>
                    <a:lstStyle/>
                    <a:p>
                      <a:r>
                        <a:rPr lang="tr-TR" dirty="0" smtClean="0"/>
                        <a:t>0</a:t>
                      </a:r>
                      <a:endParaRPr lang="tr-TR" dirty="0"/>
                    </a:p>
                  </a:txBody>
                  <a:tcPr/>
                </a:tc>
                <a:tc>
                  <a:txBody>
                    <a:bodyPr/>
                    <a:lstStyle/>
                    <a:p>
                      <a:r>
                        <a:rPr lang="tr-TR" dirty="0" smtClean="0"/>
                        <a:t>1</a:t>
                      </a:r>
                      <a:endParaRPr lang="tr-TR" dirty="0"/>
                    </a:p>
                  </a:txBody>
                  <a:tcPr/>
                </a:tc>
                <a:tc>
                  <a:txBody>
                    <a:bodyPr/>
                    <a:lstStyle/>
                    <a:p>
                      <a:r>
                        <a:rPr lang="tr-TR" dirty="0" smtClean="0"/>
                        <a:t>2</a:t>
                      </a:r>
                      <a:endParaRPr lang="tr-TR" dirty="0"/>
                    </a:p>
                  </a:txBody>
                  <a:tcPr/>
                </a:tc>
                <a:tc>
                  <a:txBody>
                    <a:bodyPr/>
                    <a:lstStyle/>
                    <a:p>
                      <a:r>
                        <a:rPr lang="tr-TR" dirty="0" smtClean="0"/>
                        <a:t>3</a:t>
                      </a:r>
                      <a:endParaRPr lang="tr-TR" dirty="0"/>
                    </a:p>
                  </a:txBody>
                  <a:tcPr/>
                </a:tc>
                <a:tc>
                  <a:txBody>
                    <a:bodyPr/>
                    <a:lstStyle/>
                    <a:p>
                      <a:r>
                        <a:rPr lang="tr-TR" dirty="0" smtClean="0"/>
                        <a:t>4</a:t>
                      </a:r>
                      <a:endParaRPr lang="tr-TR" dirty="0"/>
                    </a:p>
                  </a:txBody>
                  <a:tcPr/>
                </a:tc>
                <a:tc>
                  <a:txBody>
                    <a:bodyPr/>
                    <a:lstStyle/>
                    <a:p>
                      <a:r>
                        <a:rPr lang="tr-TR" dirty="0" smtClean="0"/>
                        <a:t>5</a:t>
                      </a:r>
                      <a:endParaRPr lang="tr-TR" dirty="0"/>
                    </a:p>
                  </a:txBody>
                  <a:tcPr/>
                </a:tc>
                <a:tc>
                  <a:txBody>
                    <a:bodyPr/>
                    <a:lstStyle/>
                    <a:p>
                      <a:r>
                        <a:rPr lang="tr-TR" dirty="0" smtClean="0"/>
                        <a:t>6</a:t>
                      </a:r>
                      <a:endParaRPr lang="tr-TR" dirty="0"/>
                    </a:p>
                  </a:txBody>
                  <a:tcPr/>
                </a:tc>
              </a:tr>
              <a:tr h="370840">
                <a:tc>
                  <a:txBody>
                    <a:bodyPr/>
                    <a:lstStyle/>
                    <a:p>
                      <a:r>
                        <a:rPr lang="tr-TR" sz="1600" dirty="0" smtClean="0"/>
                        <a:t>-a</a:t>
                      </a:r>
                      <a:endParaRPr lang="tr-TR" sz="1600" dirty="0"/>
                    </a:p>
                  </a:txBody>
                  <a:tcPr/>
                </a:tc>
                <a:tc>
                  <a:txBody>
                    <a:bodyPr/>
                    <a:lstStyle/>
                    <a:p>
                      <a:r>
                        <a:rPr lang="tr-TR" dirty="0" smtClean="0"/>
                        <a:t>0</a:t>
                      </a:r>
                      <a:endParaRPr lang="tr-TR" dirty="0"/>
                    </a:p>
                  </a:txBody>
                  <a:tcPr/>
                </a:tc>
                <a:tc>
                  <a:txBody>
                    <a:bodyPr/>
                    <a:lstStyle/>
                    <a:p>
                      <a:r>
                        <a:rPr lang="tr-TR" dirty="0" smtClean="0"/>
                        <a:t>6</a:t>
                      </a:r>
                      <a:endParaRPr lang="tr-TR" dirty="0"/>
                    </a:p>
                  </a:txBody>
                  <a:tcPr/>
                </a:tc>
                <a:tc>
                  <a:txBody>
                    <a:bodyPr/>
                    <a:lstStyle/>
                    <a:p>
                      <a:r>
                        <a:rPr lang="tr-TR" dirty="0" smtClean="0"/>
                        <a:t>5</a:t>
                      </a:r>
                      <a:endParaRPr lang="tr-TR" dirty="0"/>
                    </a:p>
                  </a:txBody>
                  <a:tcPr/>
                </a:tc>
                <a:tc>
                  <a:txBody>
                    <a:bodyPr/>
                    <a:lstStyle/>
                    <a:p>
                      <a:r>
                        <a:rPr lang="tr-TR" dirty="0" smtClean="0"/>
                        <a:t>4</a:t>
                      </a:r>
                      <a:endParaRPr lang="tr-TR" dirty="0"/>
                    </a:p>
                  </a:txBody>
                  <a:tcPr/>
                </a:tc>
                <a:tc>
                  <a:txBody>
                    <a:bodyPr/>
                    <a:lstStyle/>
                    <a:p>
                      <a:r>
                        <a:rPr lang="tr-TR" dirty="0" smtClean="0"/>
                        <a:t>3</a:t>
                      </a:r>
                      <a:endParaRPr lang="tr-TR" dirty="0"/>
                    </a:p>
                  </a:txBody>
                  <a:tcPr/>
                </a:tc>
                <a:tc>
                  <a:txBody>
                    <a:bodyPr/>
                    <a:lstStyle/>
                    <a:p>
                      <a:r>
                        <a:rPr lang="tr-TR" dirty="0" smtClean="0"/>
                        <a:t>2</a:t>
                      </a:r>
                      <a:endParaRPr lang="tr-TR" dirty="0"/>
                    </a:p>
                  </a:txBody>
                  <a:tcPr/>
                </a:tc>
                <a:tc>
                  <a:txBody>
                    <a:bodyPr/>
                    <a:lstStyle/>
                    <a:p>
                      <a:r>
                        <a:rPr lang="tr-TR" dirty="0" smtClean="0"/>
                        <a:t>1</a:t>
                      </a:r>
                      <a:endParaRPr lang="tr-TR"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70365566"/>
              </p:ext>
            </p:extLst>
          </p:nvPr>
        </p:nvGraphicFramePr>
        <p:xfrm>
          <a:off x="2267744" y="5949280"/>
          <a:ext cx="2880320" cy="741680"/>
        </p:xfrm>
        <a:graphic>
          <a:graphicData uri="http://schemas.openxmlformats.org/drawingml/2006/table">
            <a:tbl>
              <a:tblPr firstRow="1" bandRow="1">
                <a:tableStyleId>{5C22544A-7EE6-4342-B048-85BDC9FD1C3A}</a:tableStyleId>
              </a:tblPr>
              <a:tblGrid>
                <a:gridCol w="360040"/>
                <a:gridCol w="360040"/>
                <a:gridCol w="360040"/>
                <a:gridCol w="360040"/>
                <a:gridCol w="360040"/>
                <a:gridCol w="360040"/>
                <a:gridCol w="360040"/>
                <a:gridCol w="360040"/>
              </a:tblGrid>
              <a:tr h="370840">
                <a:tc>
                  <a:txBody>
                    <a:bodyPr/>
                    <a:lstStyle/>
                    <a:p>
                      <a:r>
                        <a:rPr lang="tr-TR" dirty="0" smtClean="0"/>
                        <a:t>a</a:t>
                      </a:r>
                      <a:endParaRPr lang="tr-TR" dirty="0"/>
                    </a:p>
                  </a:txBody>
                  <a:tcPr/>
                </a:tc>
                <a:tc>
                  <a:txBody>
                    <a:bodyPr/>
                    <a:lstStyle/>
                    <a:p>
                      <a:r>
                        <a:rPr lang="tr-TR" dirty="0" smtClean="0"/>
                        <a:t>0</a:t>
                      </a:r>
                      <a:endParaRPr lang="tr-TR" dirty="0"/>
                    </a:p>
                  </a:txBody>
                  <a:tcPr/>
                </a:tc>
                <a:tc>
                  <a:txBody>
                    <a:bodyPr/>
                    <a:lstStyle/>
                    <a:p>
                      <a:r>
                        <a:rPr lang="tr-TR" dirty="0" smtClean="0"/>
                        <a:t>1</a:t>
                      </a:r>
                      <a:endParaRPr lang="tr-TR" dirty="0"/>
                    </a:p>
                  </a:txBody>
                  <a:tcPr/>
                </a:tc>
                <a:tc>
                  <a:txBody>
                    <a:bodyPr/>
                    <a:lstStyle/>
                    <a:p>
                      <a:r>
                        <a:rPr lang="tr-TR" dirty="0" smtClean="0"/>
                        <a:t>2</a:t>
                      </a:r>
                      <a:endParaRPr lang="tr-TR" dirty="0"/>
                    </a:p>
                  </a:txBody>
                  <a:tcPr/>
                </a:tc>
                <a:tc>
                  <a:txBody>
                    <a:bodyPr/>
                    <a:lstStyle/>
                    <a:p>
                      <a:r>
                        <a:rPr lang="tr-TR" dirty="0" smtClean="0"/>
                        <a:t>3</a:t>
                      </a:r>
                      <a:endParaRPr lang="tr-TR" dirty="0"/>
                    </a:p>
                  </a:txBody>
                  <a:tcPr/>
                </a:tc>
                <a:tc>
                  <a:txBody>
                    <a:bodyPr/>
                    <a:lstStyle/>
                    <a:p>
                      <a:r>
                        <a:rPr lang="tr-TR" dirty="0" smtClean="0"/>
                        <a:t>4</a:t>
                      </a:r>
                      <a:endParaRPr lang="tr-TR" dirty="0"/>
                    </a:p>
                  </a:txBody>
                  <a:tcPr/>
                </a:tc>
                <a:tc>
                  <a:txBody>
                    <a:bodyPr/>
                    <a:lstStyle/>
                    <a:p>
                      <a:r>
                        <a:rPr lang="tr-TR" dirty="0" smtClean="0"/>
                        <a:t>5</a:t>
                      </a:r>
                      <a:endParaRPr lang="tr-TR" dirty="0"/>
                    </a:p>
                  </a:txBody>
                  <a:tcPr/>
                </a:tc>
                <a:tc>
                  <a:txBody>
                    <a:bodyPr/>
                    <a:lstStyle/>
                    <a:p>
                      <a:r>
                        <a:rPr lang="tr-TR" dirty="0" smtClean="0"/>
                        <a:t>6</a:t>
                      </a:r>
                      <a:endParaRPr lang="tr-TR" dirty="0"/>
                    </a:p>
                  </a:txBody>
                  <a:tcPr/>
                </a:tc>
              </a:tr>
              <a:tr h="370840">
                <a:tc>
                  <a:txBody>
                    <a:bodyPr/>
                    <a:lstStyle/>
                    <a:p>
                      <a:r>
                        <a:rPr lang="tr-TR" sz="1200" dirty="0" smtClean="0"/>
                        <a:t>a</a:t>
                      </a:r>
                      <a:r>
                        <a:rPr lang="tr-TR" sz="1200" baseline="30000" dirty="0" smtClean="0"/>
                        <a:t>-1</a:t>
                      </a:r>
                      <a:endParaRPr lang="tr-TR" sz="1200" dirty="0"/>
                    </a:p>
                  </a:txBody>
                  <a:tcPr/>
                </a:tc>
                <a:tc>
                  <a:txBody>
                    <a:bodyPr/>
                    <a:lstStyle/>
                    <a:p>
                      <a:r>
                        <a:rPr lang="tr-TR" dirty="0" smtClean="0"/>
                        <a:t>-</a:t>
                      </a:r>
                      <a:endParaRPr lang="tr-TR" dirty="0"/>
                    </a:p>
                  </a:txBody>
                  <a:tcPr/>
                </a:tc>
                <a:tc>
                  <a:txBody>
                    <a:bodyPr/>
                    <a:lstStyle/>
                    <a:p>
                      <a:r>
                        <a:rPr lang="tr-TR" dirty="0" smtClean="0"/>
                        <a:t>1</a:t>
                      </a:r>
                      <a:endParaRPr lang="tr-TR" dirty="0"/>
                    </a:p>
                  </a:txBody>
                  <a:tcPr/>
                </a:tc>
                <a:tc>
                  <a:txBody>
                    <a:bodyPr/>
                    <a:lstStyle/>
                    <a:p>
                      <a:r>
                        <a:rPr lang="tr-TR" dirty="0" smtClean="0"/>
                        <a:t>4</a:t>
                      </a:r>
                      <a:endParaRPr lang="tr-TR" dirty="0"/>
                    </a:p>
                  </a:txBody>
                  <a:tcPr/>
                </a:tc>
                <a:tc>
                  <a:txBody>
                    <a:bodyPr/>
                    <a:lstStyle/>
                    <a:p>
                      <a:r>
                        <a:rPr lang="tr-TR" dirty="0" smtClean="0"/>
                        <a:t>5</a:t>
                      </a:r>
                      <a:endParaRPr lang="tr-TR" dirty="0"/>
                    </a:p>
                  </a:txBody>
                  <a:tcPr/>
                </a:tc>
                <a:tc>
                  <a:txBody>
                    <a:bodyPr/>
                    <a:lstStyle/>
                    <a:p>
                      <a:r>
                        <a:rPr lang="tr-TR" dirty="0" smtClean="0"/>
                        <a:t>2</a:t>
                      </a:r>
                      <a:endParaRPr lang="tr-TR" dirty="0"/>
                    </a:p>
                  </a:txBody>
                  <a:tcPr/>
                </a:tc>
                <a:tc>
                  <a:txBody>
                    <a:bodyPr/>
                    <a:lstStyle/>
                    <a:p>
                      <a:r>
                        <a:rPr lang="tr-TR" dirty="0" smtClean="0"/>
                        <a:t>3</a:t>
                      </a:r>
                      <a:endParaRPr lang="tr-TR" dirty="0"/>
                    </a:p>
                  </a:txBody>
                  <a:tcPr/>
                </a:tc>
                <a:tc>
                  <a:txBody>
                    <a:bodyPr/>
                    <a:lstStyle/>
                    <a:p>
                      <a:r>
                        <a:rPr lang="tr-TR" dirty="0" smtClean="0"/>
                        <a:t>1</a:t>
                      </a:r>
                      <a:endParaRPr lang="tr-TR" dirty="0"/>
                    </a:p>
                  </a:txBody>
                  <a:tcPr/>
                </a:tc>
              </a:tr>
            </a:tbl>
          </a:graphicData>
        </a:graphic>
      </p:graphicFrame>
    </p:spTree>
    <p:extLst>
      <p:ext uri="{BB962C8B-B14F-4D97-AF65-F5344CB8AC3E}">
        <p14:creationId xmlns:p14="http://schemas.microsoft.com/office/powerpoint/2010/main" val="2421691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Polynomials</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tr-TR" dirty="0" smtClean="0"/>
                  <a:t>Let R[x] represent the ring of polynomials over R.</a:t>
                </a:r>
              </a:p>
              <a:p>
                <a:pPr lvl="1"/>
                <a:r>
                  <a:rPr lang="tr-TR" dirty="0" smtClean="0"/>
                  <a:t>You can add and multiply polynomials just like you have always done but the coefficent arithmetic is done over R.</a:t>
                </a:r>
              </a:p>
              <a:p>
                <a:pPr lvl="2"/>
                <a:r>
                  <a:rPr lang="tr-TR" dirty="0" smtClean="0"/>
                  <a:t>If R=Z</a:t>
                </a:r>
                <a:r>
                  <a:rPr lang="tr-TR" baseline="-25000" dirty="0" smtClean="0"/>
                  <a:t>7</a:t>
                </a:r>
                <a:r>
                  <a:rPr lang="tr-TR" dirty="0" smtClean="0"/>
                  <a:t> then 5x+3x=x, (4x</a:t>
                </a:r>
                <a:r>
                  <a:rPr lang="tr-TR" baseline="30000" dirty="0" smtClean="0"/>
                  <a:t>2</a:t>
                </a:r>
                <a:r>
                  <a:rPr lang="tr-TR" dirty="0" smtClean="0"/>
                  <a:t>)(5x</a:t>
                </a:r>
                <a:r>
                  <a:rPr lang="tr-TR" baseline="30000" dirty="0" smtClean="0"/>
                  <a:t>7</a:t>
                </a:r>
                <a:r>
                  <a:rPr lang="tr-TR" dirty="0" smtClean="0"/>
                  <a:t>)=6x</a:t>
                </a:r>
                <a:r>
                  <a:rPr lang="tr-TR" baseline="30000" dirty="0" smtClean="0"/>
                  <a:t>9</a:t>
                </a:r>
              </a:p>
              <a:p>
                <a:r>
                  <a:rPr lang="tr-TR" dirty="0"/>
                  <a:t>Let </a:t>
                </a:r>
                <a:r>
                  <a:rPr lang="tr-TR" dirty="0" smtClean="0"/>
                  <a:t>p(x) </a:t>
                </a:r>
                <a14:m>
                  <m:oMath xmlns:m="http://schemas.openxmlformats.org/officeDocument/2006/math">
                    <m:r>
                      <a:rPr lang="tr-TR" i="1" smtClean="0">
                        <a:latin typeface="Cambria Math"/>
                        <a:ea typeface="Cambria Math"/>
                      </a:rPr>
                      <m:t>∈</m:t>
                    </m:r>
                  </m:oMath>
                </a14:m>
                <a:r>
                  <a:rPr lang="tr-TR" dirty="0" smtClean="0"/>
                  <a:t> R[x].</a:t>
                </a:r>
                <a:endParaRPr lang="tr-TR" dirty="0"/>
              </a:p>
              <a:p>
                <a:pPr lvl="1"/>
                <a:r>
                  <a:rPr lang="tr-TR" dirty="0" smtClean="0"/>
                  <a:t>If p(x) = a</a:t>
                </a:r>
                <a:r>
                  <a:rPr lang="tr-TR" baseline="-25000" dirty="0" smtClean="0"/>
                  <a:t>n</a:t>
                </a:r>
                <a:r>
                  <a:rPr lang="tr-TR" dirty="0" smtClean="0"/>
                  <a:t>x</a:t>
                </a:r>
                <a:r>
                  <a:rPr lang="tr-TR" baseline="-25000" dirty="0" smtClean="0"/>
                  <a:t>n</a:t>
                </a:r>
                <a:r>
                  <a:rPr lang="tr-TR" dirty="0" smtClean="0"/>
                  <a:t> + a</a:t>
                </a:r>
                <a:r>
                  <a:rPr lang="tr-TR" baseline="-25000" dirty="0" smtClean="0"/>
                  <a:t>n-1</a:t>
                </a:r>
                <a:r>
                  <a:rPr lang="tr-TR" dirty="0" smtClean="0"/>
                  <a:t>x</a:t>
                </a:r>
                <a:r>
                  <a:rPr lang="tr-TR" baseline="30000" dirty="0" smtClean="0"/>
                  <a:t>n-1 </a:t>
                </a:r>
                <a:r>
                  <a:rPr lang="tr-TR" dirty="0" smtClean="0"/>
                  <a:t>+ ... + a</a:t>
                </a:r>
                <a:r>
                  <a:rPr lang="tr-TR" baseline="-25000" dirty="0" smtClean="0"/>
                  <a:t>1</a:t>
                </a:r>
                <a:r>
                  <a:rPr lang="tr-TR" dirty="0" smtClean="0"/>
                  <a:t>x + a</a:t>
                </a:r>
                <a:r>
                  <a:rPr lang="tr-TR" baseline="-25000" dirty="0" smtClean="0"/>
                  <a:t>0</a:t>
                </a:r>
                <a:r>
                  <a:rPr lang="tr-TR" dirty="0" smtClean="0"/>
                  <a:t> where a</a:t>
                </a:r>
                <a:r>
                  <a:rPr lang="tr-TR" baseline="-25000" dirty="0" smtClean="0"/>
                  <a:t>n</a:t>
                </a:r>
                <a:r>
                  <a:rPr lang="tr-TR" dirty="0" smtClean="0"/>
                  <a:t> ≠ 0 , then       deg(p(x)) = n.</a:t>
                </a:r>
              </a:p>
              <a:p>
                <a:r>
                  <a:rPr lang="tr-TR" dirty="0"/>
                  <a:t>To construct GF(p</a:t>
                </a:r>
                <a:r>
                  <a:rPr lang="tr-TR" baseline="30000" dirty="0"/>
                  <a:t>n</a:t>
                </a:r>
                <a:r>
                  <a:rPr lang="tr-TR" dirty="0"/>
                  <a:t>), first find an irreducible polynomial I of degree n, with coefficients in Z</a:t>
                </a:r>
                <a:r>
                  <a:rPr lang="tr-TR" baseline="-25000" dirty="0"/>
                  <a:t>p</a:t>
                </a:r>
                <a:r>
                  <a:rPr lang="tr-TR" dirty="0"/>
                  <a:t>.</a:t>
                </a:r>
              </a:p>
              <a:p>
                <a:pPr lvl="1"/>
                <a:r>
                  <a:rPr lang="tr-TR" dirty="0"/>
                  <a:t>Let GF(p</a:t>
                </a:r>
                <a:r>
                  <a:rPr lang="tr-TR" baseline="30000" dirty="0"/>
                  <a:t>n</a:t>
                </a:r>
                <a:r>
                  <a:rPr lang="tr-TR" dirty="0"/>
                  <a:t>) = {a</a:t>
                </a:r>
                <a:r>
                  <a:rPr lang="tr-TR" baseline="-25000" dirty="0"/>
                  <a:t>n-1</a:t>
                </a:r>
                <a:r>
                  <a:rPr lang="tr-TR" dirty="0"/>
                  <a:t>x</a:t>
                </a:r>
                <a:r>
                  <a:rPr lang="tr-TR" baseline="30000" dirty="0"/>
                  <a:t>n-1</a:t>
                </a:r>
                <a:r>
                  <a:rPr lang="tr-TR" dirty="0"/>
                  <a:t> + a</a:t>
                </a:r>
                <a:r>
                  <a:rPr lang="tr-TR" baseline="-25000" dirty="0"/>
                  <a:t>n-2</a:t>
                </a:r>
                <a:r>
                  <a:rPr lang="tr-TR" dirty="0"/>
                  <a:t>x</a:t>
                </a:r>
                <a:r>
                  <a:rPr lang="tr-TR" baseline="30000" dirty="0"/>
                  <a:t>n-2</a:t>
                </a:r>
                <a:r>
                  <a:rPr lang="tr-TR" dirty="0"/>
                  <a:t> + ... + a</a:t>
                </a:r>
                <a:r>
                  <a:rPr lang="tr-TR" baseline="-25000" dirty="0"/>
                  <a:t>1</a:t>
                </a:r>
                <a:r>
                  <a:rPr lang="tr-TR" dirty="0"/>
                  <a:t>x + a</a:t>
                </a:r>
                <a:r>
                  <a:rPr lang="tr-TR" baseline="-25000" dirty="0"/>
                  <a:t>0</a:t>
                </a:r>
                <a:r>
                  <a:rPr lang="tr-TR" dirty="0"/>
                  <a:t> | a</a:t>
                </a:r>
                <a:r>
                  <a:rPr lang="tr-TR" baseline="-25000" dirty="0"/>
                  <a:t>i</a:t>
                </a:r>
                <a:r>
                  <a:rPr lang="tr-TR" dirty="0"/>
                  <a:t> </a:t>
                </a:r>
                <a14:m>
                  <m:oMath xmlns:m="http://schemas.openxmlformats.org/officeDocument/2006/math">
                    <m:r>
                      <a:rPr lang="tr-TR" i="1">
                        <a:latin typeface="Cambria Math"/>
                        <a:ea typeface="Cambria Math"/>
                      </a:rPr>
                      <m:t>∈</m:t>
                    </m:r>
                  </m:oMath>
                </a14:m>
                <a:r>
                  <a:rPr lang="tr-TR" dirty="0"/>
                  <a:t> Z</a:t>
                </a:r>
                <a:r>
                  <a:rPr lang="tr-TR" baseline="-25000" dirty="0"/>
                  <a:t>p</a:t>
                </a:r>
                <a:r>
                  <a:rPr lang="tr-TR" dirty="0"/>
                  <a:t>} (Note that here addition is done modulo Z</a:t>
                </a:r>
                <a:r>
                  <a:rPr lang="tr-TR" baseline="-25000" dirty="0"/>
                  <a:t>p </a:t>
                </a:r>
                <a:r>
                  <a:rPr lang="tr-TR" dirty="0"/>
                  <a:t>while multiplication is done modulo I</a:t>
                </a:r>
                <a:r>
                  <a:rPr lang="tr-TR" dirty="0" smtClean="0"/>
                  <a:t>)</a:t>
                </a:r>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tr-TR">
                    <a:noFill/>
                  </a:rPr>
                  <a:t> </a:t>
                </a:r>
              </a:p>
            </p:txBody>
          </p:sp>
        </mc:Fallback>
      </mc:AlternateContent>
    </p:spTree>
    <p:extLst>
      <p:ext uri="{BB962C8B-B14F-4D97-AF65-F5344CB8AC3E}">
        <p14:creationId xmlns:p14="http://schemas.microsoft.com/office/powerpoint/2010/main" val="3878895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1131</TotalTime>
  <Words>1403</Words>
  <Application>Microsoft Office PowerPoint</Application>
  <PresentationFormat>On-screen Show (4:3)</PresentationFormat>
  <Paragraphs>316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Finite Field Extensions and their applications</vt:lpstr>
      <vt:lpstr>About Me</vt:lpstr>
      <vt:lpstr>Objectives</vt:lpstr>
      <vt:lpstr>Field</vt:lpstr>
      <vt:lpstr>Finite Fields</vt:lpstr>
      <vt:lpstr>Finite Fields</vt:lpstr>
      <vt:lpstr>Properties of a Finite Field</vt:lpstr>
      <vt:lpstr>GF(p) Fields</vt:lpstr>
      <vt:lpstr>Polynomials</vt:lpstr>
      <vt:lpstr>Polynomials</vt:lpstr>
      <vt:lpstr>Recall: Ideal</vt:lpstr>
      <vt:lpstr>Recall:Quotient Ring</vt:lpstr>
      <vt:lpstr>Quotient Ring example</vt:lpstr>
      <vt:lpstr>Quotient Ring of Polynomial Ring Example</vt:lpstr>
      <vt:lpstr>Example continued</vt:lpstr>
      <vt:lpstr>Extend the Extension</vt:lpstr>
      <vt:lpstr>Field Extension</vt:lpstr>
      <vt:lpstr>Finite extension vs simple extension</vt:lpstr>
      <vt:lpstr>MAGMA Example</vt:lpstr>
      <vt:lpstr>Post-Quantum Cryptography</vt:lpstr>
      <vt:lpstr>Multivariate cryptography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Fields and their applications</dc:title>
  <dc:creator>tolgag</dc:creator>
  <cp:lastModifiedBy>tolgag</cp:lastModifiedBy>
  <cp:revision>57</cp:revision>
  <dcterms:created xsi:type="dcterms:W3CDTF">2013-03-28T08:35:39Z</dcterms:created>
  <dcterms:modified xsi:type="dcterms:W3CDTF">2013-04-03T06:32:06Z</dcterms:modified>
</cp:coreProperties>
</file>