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77" d="100"/>
          <a:sy n="77" d="100"/>
        </p:scale>
        <p:origin x="160" y="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63003-B90E-7F47-67A8-619BA3FBD9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5DF054-06C1-FC0A-4440-88792EE3EA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A08C59-FDE3-D69C-A368-8ADB441A86DC}"/>
              </a:ext>
            </a:extLst>
          </p:cNvPr>
          <p:cNvSpPr>
            <a:spLocks noGrp="1"/>
          </p:cNvSpPr>
          <p:nvPr>
            <p:ph type="dt" sz="half" idx="10"/>
          </p:nvPr>
        </p:nvSpPr>
        <p:spPr/>
        <p:txBody>
          <a:bodyPr/>
          <a:lstStyle/>
          <a:p>
            <a:fld id="{269E947E-3EE1-44B8-A0D0-6BCEB5D61959}" type="datetimeFigureOut">
              <a:rPr lang="en-US" smtClean="0"/>
              <a:t>7/27/2022</a:t>
            </a:fld>
            <a:endParaRPr lang="en-US"/>
          </a:p>
        </p:txBody>
      </p:sp>
      <p:sp>
        <p:nvSpPr>
          <p:cNvPr id="5" name="Footer Placeholder 4">
            <a:extLst>
              <a:ext uri="{FF2B5EF4-FFF2-40B4-BE49-F238E27FC236}">
                <a16:creationId xmlns:a16="http://schemas.microsoft.com/office/drawing/2014/main" id="{1A594A26-7F0B-58B3-92E7-340CEB73BB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0B59EC-39EA-587F-0ED2-3808A28725D6}"/>
              </a:ext>
            </a:extLst>
          </p:cNvPr>
          <p:cNvSpPr>
            <a:spLocks noGrp="1"/>
          </p:cNvSpPr>
          <p:nvPr>
            <p:ph type="sldNum" sz="quarter" idx="12"/>
          </p:nvPr>
        </p:nvSpPr>
        <p:spPr/>
        <p:txBody>
          <a:bodyPr/>
          <a:lstStyle/>
          <a:p>
            <a:fld id="{B6CDA4FC-8FC6-471B-B2BD-D5A8083A9A54}" type="slidenum">
              <a:rPr lang="en-US" smtClean="0"/>
              <a:t>‹#›</a:t>
            </a:fld>
            <a:endParaRPr lang="en-US"/>
          </a:p>
        </p:txBody>
      </p:sp>
    </p:spTree>
    <p:extLst>
      <p:ext uri="{BB962C8B-B14F-4D97-AF65-F5344CB8AC3E}">
        <p14:creationId xmlns:p14="http://schemas.microsoft.com/office/powerpoint/2010/main" val="2693489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220F4-7FD1-693B-5AA7-54F94B27C2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03C367-8A3C-BAA5-DFC3-26FCF4F07D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BBDCE7-B7D3-9191-ED89-16F4EF6BBB0C}"/>
              </a:ext>
            </a:extLst>
          </p:cNvPr>
          <p:cNvSpPr>
            <a:spLocks noGrp="1"/>
          </p:cNvSpPr>
          <p:nvPr>
            <p:ph type="dt" sz="half" idx="10"/>
          </p:nvPr>
        </p:nvSpPr>
        <p:spPr/>
        <p:txBody>
          <a:bodyPr/>
          <a:lstStyle/>
          <a:p>
            <a:fld id="{269E947E-3EE1-44B8-A0D0-6BCEB5D61959}" type="datetimeFigureOut">
              <a:rPr lang="en-US" smtClean="0"/>
              <a:t>7/27/2022</a:t>
            </a:fld>
            <a:endParaRPr lang="en-US"/>
          </a:p>
        </p:txBody>
      </p:sp>
      <p:sp>
        <p:nvSpPr>
          <p:cNvPr id="5" name="Footer Placeholder 4">
            <a:extLst>
              <a:ext uri="{FF2B5EF4-FFF2-40B4-BE49-F238E27FC236}">
                <a16:creationId xmlns:a16="http://schemas.microsoft.com/office/drawing/2014/main" id="{AC93BF18-1ED1-4199-0F39-E329D7187F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F1A0B5-E375-AFDE-79A9-08F5F61E1E9D}"/>
              </a:ext>
            </a:extLst>
          </p:cNvPr>
          <p:cNvSpPr>
            <a:spLocks noGrp="1"/>
          </p:cNvSpPr>
          <p:nvPr>
            <p:ph type="sldNum" sz="quarter" idx="12"/>
          </p:nvPr>
        </p:nvSpPr>
        <p:spPr/>
        <p:txBody>
          <a:bodyPr/>
          <a:lstStyle/>
          <a:p>
            <a:fld id="{B6CDA4FC-8FC6-471B-B2BD-D5A8083A9A54}" type="slidenum">
              <a:rPr lang="en-US" smtClean="0"/>
              <a:t>‹#›</a:t>
            </a:fld>
            <a:endParaRPr lang="en-US"/>
          </a:p>
        </p:txBody>
      </p:sp>
    </p:spTree>
    <p:extLst>
      <p:ext uri="{BB962C8B-B14F-4D97-AF65-F5344CB8AC3E}">
        <p14:creationId xmlns:p14="http://schemas.microsoft.com/office/powerpoint/2010/main" val="2133221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252E82-9991-F9A1-ABEB-CC28CE357E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279D64-C138-B839-083D-886BB1155B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464E15-FE63-3EEE-BC55-42FF7A7DC9B6}"/>
              </a:ext>
            </a:extLst>
          </p:cNvPr>
          <p:cNvSpPr>
            <a:spLocks noGrp="1"/>
          </p:cNvSpPr>
          <p:nvPr>
            <p:ph type="dt" sz="half" idx="10"/>
          </p:nvPr>
        </p:nvSpPr>
        <p:spPr/>
        <p:txBody>
          <a:bodyPr/>
          <a:lstStyle/>
          <a:p>
            <a:fld id="{269E947E-3EE1-44B8-A0D0-6BCEB5D61959}" type="datetimeFigureOut">
              <a:rPr lang="en-US" smtClean="0"/>
              <a:t>7/27/2022</a:t>
            </a:fld>
            <a:endParaRPr lang="en-US"/>
          </a:p>
        </p:txBody>
      </p:sp>
      <p:sp>
        <p:nvSpPr>
          <p:cNvPr id="5" name="Footer Placeholder 4">
            <a:extLst>
              <a:ext uri="{FF2B5EF4-FFF2-40B4-BE49-F238E27FC236}">
                <a16:creationId xmlns:a16="http://schemas.microsoft.com/office/drawing/2014/main" id="{80BB9F5A-D4BD-2602-A944-4C58497F32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882402-9456-C79C-8F5A-54704E2A7F9F}"/>
              </a:ext>
            </a:extLst>
          </p:cNvPr>
          <p:cNvSpPr>
            <a:spLocks noGrp="1"/>
          </p:cNvSpPr>
          <p:nvPr>
            <p:ph type="sldNum" sz="quarter" idx="12"/>
          </p:nvPr>
        </p:nvSpPr>
        <p:spPr/>
        <p:txBody>
          <a:bodyPr/>
          <a:lstStyle/>
          <a:p>
            <a:fld id="{B6CDA4FC-8FC6-471B-B2BD-D5A8083A9A54}" type="slidenum">
              <a:rPr lang="en-US" smtClean="0"/>
              <a:t>‹#›</a:t>
            </a:fld>
            <a:endParaRPr lang="en-US"/>
          </a:p>
        </p:txBody>
      </p:sp>
    </p:spTree>
    <p:extLst>
      <p:ext uri="{BB962C8B-B14F-4D97-AF65-F5344CB8AC3E}">
        <p14:creationId xmlns:p14="http://schemas.microsoft.com/office/powerpoint/2010/main" val="110255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C54E8-30E3-3307-09C8-ADA49E8CAA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0B66C2-37C6-1687-2A68-4A393B8BB2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C0F82F-FED0-DF1C-1DEF-5759073BFFF6}"/>
              </a:ext>
            </a:extLst>
          </p:cNvPr>
          <p:cNvSpPr>
            <a:spLocks noGrp="1"/>
          </p:cNvSpPr>
          <p:nvPr>
            <p:ph type="dt" sz="half" idx="10"/>
          </p:nvPr>
        </p:nvSpPr>
        <p:spPr/>
        <p:txBody>
          <a:bodyPr/>
          <a:lstStyle/>
          <a:p>
            <a:fld id="{269E947E-3EE1-44B8-A0D0-6BCEB5D61959}" type="datetimeFigureOut">
              <a:rPr lang="en-US" smtClean="0"/>
              <a:t>7/27/2022</a:t>
            </a:fld>
            <a:endParaRPr lang="en-US"/>
          </a:p>
        </p:txBody>
      </p:sp>
      <p:sp>
        <p:nvSpPr>
          <p:cNvPr id="5" name="Footer Placeholder 4">
            <a:extLst>
              <a:ext uri="{FF2B5EF4-FFF2-40B4-BE49-F238E27FC236}">
                <a16:creationId xmlns:a16="http://schemas.microsoft.com/office/drawing/2014/main" id="{6E877728-C223-BE3B-8CDE-25CC81E113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2549AB-970F-FB3E-8938-DF224A2B0B49}"/>
              </a:ext>
            </a:extLst>
          </p:cNvPr>
          <p:cNvSpPr>
            <a:spLocks noGrp="1"/>
          </p:cNvSpPr>
          <p:nvPr>
            <p:ph type="sldNum" sz="quarter" idx="12"/>
          </p:nvPr>
        </p:nvSpPr>
        <p:spPr/>
        <p:txBody>
          <a:bodyPr/>
          <a:lstStyle/>
          <a:p>
            <a:fld id="{B6CDA4FC-8FC6-471B-B2BD-D5A8083A9A54}" type="slidenum">
              <a:rPr lang="en-US" smtClean="0"/>
              <a:t>‹#›</a:t>
            </a:fld>
            <a:endParaRPr lang="en-US"/>
          </a:p>
        </p:txBody>
      </p:sp>
    </p:spTree>
    <p:extLst>
      <p:ext uri="{BB962C8B-B14F-4D97-AF65-F5344CB8AC3E}">
        <p14:creationId xmlns:p14="http://schemas.microsoft.com/office/powerpoint/2010/main" val="279747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8BDFF-F884-FDB3-F419-1348263D34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22511A-EB7B-46D5-243C-97DDB5BA8A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C622EF-29BD-2C59-400D-89AC73957BCE}"/>
              </a:ext>
            </a:extLst>
          </p:cNvPr>
          <p:cNvSpPr>
            <a:spLocks noGrp="1"/>
          </p:cNvSpPr>
          <p:nvPr>
            <p:ph type="dt" sz="half" idx="10"/>
          </p:nvPr>
        </p:nvSpPr>
        <p:spPr/>
        <p:txBody>
          <a:bodyPr/>
          <a:lstStyle/>
          <a:p>
            <a:fld id="{269E947E-3EE1-44B8-A0D0-6BCEB5D61959}" type="datetimeFigureOut">
              <a:rPr lang="en-US" smtClean="0"/>
              <a:t>7/27/2022</a:t>
            </a:fld>
            <a:endParaRPr lang="en-US"/>
          </a:p>
        </p:txBody>
      </p:sp>
      <p:sp>
        <p:nvSpPr>
          <p:cNvPr id="5" name="Footer Placeholder 4">
            <a:extLst>
              <a:ext uri="{FF2B5EF4-FFF2-40B4-BE49-F238E27FC236}">
                <a16:creationId xmlns:a16="http://schemas.microsoft.com/office/drawing/2014/main" id="{F8702000-E763-7721-CDF7-E5A0BF2356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7476A-43E1-DF1E-B323-61B61AFFF589}"/>
              </a:ext>
            </a:extLst>
          </p:cNvPr>
          <p:cNvSpPr>
            <a:spLocks noGrp="1"/>
          </p:cNvSpPr>
          <p:nvPr>
            <p:ph type="sldNum" sz="quarter" idx="12"/>
          </p:nvPr>
        </p:nvSpPr>
        <p:spPr/>
        <p:txBody>
          <a:bodyPr/>
          <a:lstStyle/>
          <a:p>
            <a:fld id="{B6CDA4FC-8FC6-471B-B2BD-D5A8083A9A54}" type="slidenum">
              <a:rPr lang="en-US" smtClean="0"/>
              <a:t>‹#›</a:t>
            </a:fld>
            <a:endParaRPr lang="en-US"/>
          </a:p>
        </p:txBody>
      </p:sp>
    </p:spTree>
    <p:extLst>
      <p:ext uri="{BB962C8B-B14F-4D97-AF65-F5344CB8AC3E}">
        <p14:creationId xmlns:p14="http://schemas.microsoft.com/office/powerpoint/2010/main" val="3169052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7093-71D5-9B7B-2F6B-E4961138B8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01ABBB-8CB0-4C13-D5D3-88C345EAC6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A43C4C-221F-CCF3-006A-36B43CCE50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7F36C4-C2F6-4BEC-1DCD-513C7B358AFA}"/>
              </a:ext>
            </a:extLst>
          </p:cNvPr>
          <p:cNvSpPr>
            <a:spLocks noGrp="1"/>
          </p:cNvSpPr>
          <p:nvPr>
            <p:ph type="dt" sz="half" idx="10"/>
          </p:nvPr>
        </p:nvSpPr>
        <p:spPr/>
        <p:txBody>
          <a:bodyPr/>
          <a:lstStyle/>
          <a:p>
            <a:fld id="{269E947E-3EE1-44B8-A0D0-6BCEB5D61959}" type="datetimeFigureOut">
              <a:rPr lang="en-US" smtClean="0"/>
              <a:t>7/27/2022</a:t>
            </a:fld>
            <a:endParaRPr lang="en-US"/>
          </a:p>
        </p:txBody>
      </p:sp>
      <p:sp>
        <p:nvSpPr>
          <p:cNvPr id="6" name="Footer Placeholder 5">
            <a:extLst>
              <a:ext uri="{FF2B5EF4-FFF2-40B4-BE49-F238E27FC236}">
                <a16:creationId xmlns:a16="http://schemas.microsoft.com/office/drawing/2014/main" id="{952F0BE5-7609-81FD-C43A-4188543F2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43C7DE-CC2B-9D4C-54BD-95CA109E99A3}"/>
              </a:ext>
            </a:extLst>
          </p:cNvPr>
          <p:cNvSpPr>
            <a:spLocks noGrp="1"/>
          </p:cNvSpPr>
          <p:nvPr>
            <p:ph type="sldNum" sz="quarter" idx="12"/>
          </p:nvPr>
        </p:nvSpPr>
        <p:spPr/>
        <p:txBody>
          <a:bodyPr/>
          <a:lstStyle/>
          <a:p>
            <a:fld id="{B6CDA4FC-8FC6-471B-B2BD-D5A8083A9A54}" type="slidenum">
              <a:rPr lang="en-US" smtClean="0"/>
              <a:t>‹#›</a:t>
            </a:fld>
            <a:endParaRPr lang="en-US"/>
          </a:p>
        </p:txBody>
      </p:sp>
    </p:spTree>
    <p:extLst>
      <p:ext uri="{BB962C8B-B14F-4D97-AF65-F5344CB8AC3E}">
        <p14:creationId xmlns:p14="http://schemas.microsoft.com/office/powerpoint/2010/main" val="1343215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D7630-CF39-FC68-265E-BE7F254661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2E8DBA-0AD2-5858-9561-428188850F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AAE5C5-2F93-7735-633D-1E06A07864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68C622-1351-F5B1-8490-BA98F46B79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064AB0-C2DA-6A43-A92C-3125A54C43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E96BAB-ADD7-8FF3-2DEA-55CE49788B2D}"/>
              </a:ext>
            </a:extLst>
          </p:cNvPr>
          <p:cNvSpPr>
            <a:spLocks noGrp="1"/>
          </p:cNvSpPr>
          <p:nvPr>
            <p:ph type="dt" sz="half" idx="10"/>
          </p:nvPr>
        </p:nvSpPr>
        <p:spPr/>
        <p:txBody>
          <a:bodyPr/>
          <a:lstStyle/>
          <a:p>
            <a:fld id="{269E947E-3EE1-44B8-A0D0-6BCEB5D61959}" type="datetimeFigureOut">
              <a:rPr lang="en-US" smtClean="0"/>
              <a:t>7/27/2022</a:t>
            </a:fld>
            <a:endParaRPr lang="en-US"/>
          </a:p>
        </p:txBody>
      </p:sp>
      <p:sp>
        <p:nvSpPr>
          <p:cNvPr id="8" name="Footer Placeholder 7">
            <a:extLst>
              <a:ext uri="{FF2B5EF4-FFF2-40B4-BE49-F238E27FC236}">
                <a16:creationId xmlns:a16="http://schemas.microsoft.com/office/drawing/2014/main" id="{5BF0241D-5465-601C-C058-92DF7BF394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987C9E-5E1B-BCFE-4C48-438D70E64E51}"/>
              </a:ext>
            </a:extLst>
          </p:cNvPr>
          <p:cNvSpPr>
            <a:spLocks noGrp="1"/>
          </p:cNvSpPr>
          <p:nvPr>
            <p:ph type="sldNum" sz="quarter" idx="12"/>
          </p:nvPr>
        </p:nvSpPr>
        <p:spPr/>
        <p:txBody>
          <a:bodyPr/>
          <a:lstStyle/>
          <a:p>
            <a:fld id="{B6CDA4FC-8FC6-471B-B2BD-D5A8083A9A54}" type="slidenum">
              <a:rPr lang="en-US" smtClean="0"/>
              <a:t>‹#›</a:t>
            </a:fld>
            <a:endParaRPr lang="en-US"/>
          </a:p>
        </p:txBody>
      </p:sp>
    </p:spTree>
    <p:extLst>
      <p:ext uri="{BB962C8B-B14F-4D97-AF65-F5344CB8AC3E}">
        <p14:creationId xmlns:p14="http://schemas.microsoft.com/office/powerpoint/2010/main" val="3172991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D9F3-77E1-0FEF-E63B-42A386BFB7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48CE4D-AD2D-C970-3A50-949902C9146E}"/>
              </a:ext>
            </a:extLst>
          </p:cNvPr>
          <p:cNvSpPr>
            <a:spLocks noGrp="1"/>
          </p:cNvSpPr>
          <p:nvPr>
            <p:ph type="dt" sz="half" idx="10"/>
          </p:nvPr>
        </p:nvSpPr>
        <p:spPr/>
        <p:txBody>
          <a:bodyPr/>
          <a:lstStyle/>
          <a:p>
            <a:fld id="{269E947E-3EE1-44B8-A0D0-6BCEB5D61959}" type="datetimeFigureOut">
              <a:rPr lang="en-US" smtClean="0"/>
              <a:t>7/27/2022</a:t>
            </a:fld>
            <a:endParaRPr lang="en-US"/>
          </a:p>
        </p:txBody>
      </p:sp>
      <p:sp>
        <p:nvSpPr>
          <p:cNvPr id="4" name="Footer Placeholder 3">
            <a:extLst>
              <a:ext uri="{FF2B5EF4-FFF2-40B4-BE49-F238E27FC236}">
                <a16:creationId xmlns:a16="http://schemas.microsoft.com/office/drawing/2014/main" id="{1CB220BD-A1A4-3CC3-D3B0-C3B202BFED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D2AEDA-5650-860F-7523-4C3F48E1806A}"/>
              </a:ext>
            </a:extLst>
          </p:cNvPr>
          <p:cNvSpPr>
            <a:spLocks noGrp="1"/>
          </p:cNvSpPr>
          <p:nvPr>
            <p:ph type="sldNum" sz="quarter" idx="12"/>
          </p:nvPr>
        </p:nvSpPr>
        <p:spPr/>
        <p:txBody>
          <a:bodyPr/>
          <a:lstStyle/>
          <a:p>
            <a:fld id="{B6CDA4FC-8FC6-471B-B2BD-D5A8083A9A54}" type="slidenum">
              <a:rPr lang="en-US" smtClean="0"/>
              <a:t>‹#›</a:t>
            </a:fld>
            <a:endParaRPr lang="en-US"/>
          </a:p>
        </p:txBody>
      </p:sp>
    </p:spTree>
    <p:extLst>
      <p:ext uri="{BB962C8B-B14F-4D97-AF65-F5344CB8AC3E}">
        <p14:creationId xmlns:p14="http://schemas.microsoft.com/office/powerpoint/2010/main" val="931578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86F8C3-AB38-BFC3-74AB-7B1A85FCE41A}"/>
              </a:ext>
            </a:extLst>
          </p:cNvPr>
          <p:cNvSpPr>
            <a:spLocks noGrp="1"/>
          </p:cNvSpPr>
          <p:nvPr>
            <p:ph type="dt" sz="half" idx="10"/>
          </p:nvPr>
        </p:nvSpPr>
        <p:spPr/>
        <p:txBody>
          <a:bodyPr/>
          <a:lstStyle/>
          <a:p>
            <a:fld id="{269E947E-3EE1-44B8-A0D0-6BCEB5D61959}" type="datetimeFigureOut">
              <a:rPr lang="en-US" smtClean="0"/>
              <a:t>7/27/2022</a:t>
            </a:fld>
            <a:endParaRPr lang="en-US"/>
          </a:p>
        </p:txBody>
      </p:sp>
      <p:sp>
        <p:nvSpPr>
          <p:cNvPr id="3" name="Footer Placeholder 2">
            <a:extLst>
              <a:ext uri="{FF2B5EF4-FFF2-40B4-BE49-F238E27FC236}">
                <a16:creationId xmlns:a16="http://schemas.microsoft.com/office/drawing/2014/main" id="{0803EBCA-B4A9-D642-2E6C-33945D4988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BEA673-87BB-CD18-DE18-42690D97ACFB}"/>
              </a:ext>
            </a:extLst>
          </p:cNvPr>
          <p:cNvSpPr>
            <a:spLocks noGrp="1"/>
          </p:cNvSpPr>
          <p:nvPr>
            <p:ph type="sldNum" sz="quarter" idx="12"/>
          </p:nvPr>
        </p:nvSpPr>
        <p:spPr/>
        <p:txBody>
          <a:bodyPr/>
          <a:lstStyle/>
          <a:p>
            <a:fld id="{B6CDA4FC-8FC6-471B-B2BD-D5A8083A9A54}" type="slidenum">
              <a:rPr lang="en-US" smtClean="0"/>
              <a:t>‹#›</a:t>
            </a:fld>
            <a:endParaRPr lang="en-US"/>
          </a:p>
        </p:txBody>
      </p:sp>
    </p:spTree>
    <p:extLst>
      <p:ext uri="{BB962C8B-B14F-4D97-AF65-F5344CB8AC3E}">
        <p14:creationId xmlns:p14="http://schemas.microsoft.com/office/powerpoint/2010/main" val="2974284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5DEE2-84AB-FDB7-39DD-7E42204F73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CD9375-0ECA-F154-3626-3AF7C09A82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FD1292-363F-93EA-F18A-9D3BFF8B3D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97B35A-DCE8-7107-0ECD-B1BBC0EF8860}"/>
              </a:ext>
            </a:extLst>
          </p:cNvPr>
          <p:cNvSpPr>
            <a:spLocks noGrp="1"/>
          </p:cNvSpPr>
          <p:nvPr>
            <p:ph type="dt" sz="half" idx="10"/>
          </p:nvPr>
        </p:nvSpPr>
        <p:spPr/>
        <p:txBody>
          <a:bodyPr/>
          <a:lstStyle/>
          <a:p>
            <a:fld id="{269E947E-3EE1-44B8-A0D0-6BCEB5D61959}" type="datetimeFigureOut">
              <a:rPr lang="en-US" smtClean="0"/>
              <a:t>7/27/2022</a:t>
            </a:fld>
            <a:endParaRPr lang="en-US"/>
          </a:p>
        </p:txBody>
      </p:sp>
      <p:sp>
        <p:nvSpPr>
          <p:cNvPr id="6" name="Footer Placeholder 5">
            <a:extLst>
              <a:ext uri="{FF2B5EF4-FFF2-40B4-BE49-F238E27FC236}">
                <a16:creationId xmlns:a16="http://schemas.microsoft.com/office/drawing/2014/main" id="{4BA8B4F2-5B6F-5D51-605A-59E3AD12AA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F60089-3833-1EC7-A0FB-DADD1C6394D9}"/>
              </a:ext>
            </a:extLst>
          </p:cNvPr>
          <p:cNvSpPr>
            <a:spLocks noGrp="1"/>
          </p:cNvSpPr>
          <p:nvPr>
            <p:ph type="sldNum" sz="quarter" idx="12"/>
          </p:nvPr>
        </p:nvSpPr>
        <p:spPr/>
        <p:txBody>
          <a:bodyPr/>
          <a:lstStyle/>
          <a:p>
            <a:fld id="{B6CDA4FC-8FC6-471B-B2BD-D5A8083A9A54}" type="slidenum">
              <a:rPr lang="en-US" smtClean="0"/>
              <a:t>‹#›</a:t>
            </a:fld>
            <a:endParaRPr lang="en-US"/>
          </a:p>
        </p:txBody>
      </p:sp>
    </p:spTree>
    <p:extLst>
      <p:ext uri="{BB962C8B-B14F-4D97-AF65-F5344CB8AC3E}">
        <p14:creationId xmlns:p14="http://schemas.microsoft.com/office/powerpoint/2010/main" val="2435020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9B2AB-6F46-7BC5-5220-A9285D1959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D274AF-53CB-7B93-8E71-39572AB961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B0F23D-F2DD-0EAC-DEA9-BD5BD17643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9C556A-FB0F-CD31-E906-6C1F8802B0DD}"/>
              </a:ext>
            </a:extLst>
          </p:cNvPr>
          <p:cNvSpPr>
            <a:spLocks noGrp="1"/>
          </p:cNvSpPr>
          <p:nvPr>
            <p:ph type="dt" sz="half" idx="10"/>
          </p:nvPr>
        </p:nvSpPr>
        <p:spPr/>
        <p:txBody>
          <a:bodyPr/>
          <a:lstStyle/>
          <a:p>
            <a:fld id="{269E947E-3EE1-44B8-A0D0-6BCEB5D61959}" type="datetimeFigureOut">
              <a:rPr lang="en-US" smtClean="0"/>
              <a:t>7/27/2022</a:t>
            </a:fld>
            <a:endParaRPr lang="en-US"/>
          </a:p>
        </p:txBody>
      </p:sp>
      <p:sp>
        <p:nvSpPr>
          <p:cNvPr id="6" name="Footer Placeholder 5">
            <a:extLst>
              <a:ext uri="{FF2B5EF4-FFF2-40B4-BE49-F238E27FC236}">
                <a16:creationId xmlns:a16="http://schemas.microsoft.com/office/drawing/2014/main" id="{ED7D9BCD-770D-9165-D055-73F5E04F4B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345902-DB81-CE08-C684-C664B13C0D1E}"/>
              </a:ext>
            </a:extLst>
          </p:cNvPr>
          <p:cNvSpPr>
            <a:spLocks noGrp="1"/>
          </p:cNvSpPr>
          <p:nvPr>
            <p:ph type="sldNum" sz="quarter" idx="12"/>
          </p:nvPr>
        </p:nvSpPr>
        <p:spPr/>
        <p:txBody>
          <a:bodyPr/>
          <a:lstStyle/>
          <a:p>
            <a:fld id="{B6CDA4FC-8FC6-471B-B2BD-D5A8083A9A54}" type="slidenum">
              <a:rPr lang="en-US" smtClean="0"/>
              <a:t>‹#›</a:t>
            </a:fld>
            <a:endParaRPr lang="en-US"/>
          </a:p>
        </p:txBody>
      </p:sp>
    </p:spTree>
    <p:extLst>
      <p:ext uri="{BB962C8B-B14F-4D97-AF65-F5344CB8AC3E}">
        <p14:creationId xmlns:p14="http://schemas.microsoft.com/office/powerpoint/2010/main" val="1129730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A58DB8-42B1-E1D2-6E1D-27EC15912E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9E40C0-9382-EFDA-8F9F-84DFDC7974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68813D-BE7F-C420-8811-5A73164EA7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9E947E-3EE1-44B8-A0D0-6BCEB5D61959}" type="datetimeFigureOut">
              <a:rPr lang="en-US" smtClean="0"/>
              <a:t>7/27/2022</a:t>
            </a:fld>
            <a:endParaRPr lang="en-US"/>
          </a:p>
        </p:txBody>
      </p:sp>
      <p:sp>
        <p:nvSpPr>
          <p:cNvPr id="5" name="Footer Placeholder 4">
            <a:extLst>
              <a:ext uri="{FF2B5EF4-FFF2-40B4-BE49-F238E27FC236}">
                <a16:creationId xmlns:a16="http://schemas.microsoft.com/office/drawing/2014/main" id="{3BAB646B-92F4-D8A7-FD4E-21EE7792BB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4ED49A-D51B-83D2-7C05-3B1B599A21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CDA4FC-8FC6-471B-B2BD-D5A8083A9A54}" type="slidenum">
              <a:rPr lang="en-US" smtClean="0"/>
              <a:t>‹#›</a:t>
            </a:fld>
            <a:endParaRPr lang="en-US"/>
          </a:p>
        </p:txBody>
      </p:sp>
    </p:spTree>
    <p:extLst>
      <p:ext uri="{BB962C8B-B14F-4D97-AF65-F5344CB8AC3E}">
        <p14:creationId xmlns:p14="http://schemas.microsoft.com/office/powerpoint/2010/main" val="3563123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code/pavelaverin/three-ways-of-doing-a-b-tes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B69B6-AC1B-4797-3389-AB5E4CF19666}"/>
              </a:ext>
            </a:extLst>
          </p:cNvPr>
          <p:cNvSpPr>
            <a:spLocks noGrp="1"/>
          </p:cNvSpPr>
          <p:nvPr>
            <p:ph type="ctrTitle"/>
          </p:nvPr>
        </p:nvSpPr>
        <p:spPr/>
        <p:txBody>
          <a:bodyPr/>
          <a:lstStyle/>
          <a:p>
            <a:r>
              <a:rPr lang="en-US" dirty="0"/>
              <a:t>CAPSTONE PROJECT-1</a:t>
            </a:r>
          </a:p>
        </p:txBody>
      </p:sp>
      <p:sp>
        <p:nvSpPr>
          <p:cNvPr id="3" name="Subtitle 2">
            <a:extLst>
              <a:ext uri="{FF2B5EF4-FFF2-40B4-BE49-F238E27FC236}">
                <a16:creationId xmlns:a16="http://schemas.microsoft.com/office/drawing/2014/main" id="{39A70551-786E-4043-4B60-60B5D006F3AB}"/>
              </a:ext>
            </a:extLst>
          </p:cNvPr>
          <p:cNvSpPr>
            <a:spLocks noGrp="1"/>
          </p:cNvSpPr>
          <p:nvPr>
            <p:ph type="subTitle" idx="1"/>
          </p:nvPr>
        </p:nvSpPr>
        <p:spPr/>
        <p:txBody>
          <a:bodyPr/>
          <a:lstStyle/>
          <a:p>
            <a:r>
              <a:rPr lang="en-US" dirty="0"/>
              <a:t>DATA EXPERIMENTATION CAPSTONE</a:t>
            </a:r>
          </a:p>
          <a:p>
            <a:r>
              <a:rPr lang="en-US" dirty="0"/>
              <a:t>By Ihsan Tolga </a:t>
            </a:r>
            <a:r>
              <a:rPr lang="en-US" dirty="0" err="1"/>
              <a:t>Medeni</a:t>
            </a:r>
            <a:r>
              <a:rPr lang="en-US"/>
              <a:t>, 2022.07.27</a:t>
            </a:r>
            <a:endParaRPr lang="en-US" dirty="0"/>
          </a:p>
        </p:txBody>
      </p:sp>
    </p:spTree>
    <p:extLst>
      <p:ext uri="{BB962C8B-B14F-4D97-AF65-F5344CB8AC3E}">
        <p14:creationId xmlns:p14="http://schemas.microsoft.com/office/powerpoint/2010/main" val="2216133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7CAF6-8F38-3BD5-BBA2-2934D3EB13E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DB0B652-CF8A-6E90-A7E3-F82B0C414FC6}"/>
              </a:ext>
            </a:extLst>
          </p:cNvPr>
          <p:cNvSpPr>
            <a:spLocks noGrp="1"/>
          </p:cNvSpPr>
          <p:nvPr>
            <p:ph idx="1"/>
          </p:nvPr>
        </p:nvSpPr>
        <p:spPr/>
        <p:txBody>
          <a:bodyPr/>
          <a:lstStyle/>
          <a:p>
            <a:r>
              <a:rPr lang="en-US" dirty="0"/>
              <a:t>To check data quality (the number of null and duplicated values) I implemented the following scripts:</a:t>
            </a:r>
          </a:p>
          <a:p>
            <a:r>
              <a:rPr lang="en-US" dirty="0" err="1"/>
              <a:t>df.isnull</a:t>
            </a:r>
            <a:r>
              <a:rPr lang="en-US" dirty="0"/>
              <a:t>().sum()</a:t>
            </a:r>
          </a:p>
          <a:p>
            <a:endParaRPr lang="en-US" dirty="0"/>
          </a:p>
          <a:p>
            <a:endParaRPr lang="en-US" dirty="0"/>
          </a:p>
        </p:txBody>
      </p:sp>
      <p:pic>
        <p:nvPicPr>
          <p:cNvPr id="5" name="Picture 4">
            <a:extLst>
              <a:ext uri="{FF2B5EF4-FFF2-40B4-BE49-F238E27FC236}">
                <a16:creationId xmlns:a16="http://schemas.microsoft.com/office/drawing/2014/main" id="{8C27E271-6E92-EACA-D78E-F63BEE608F1E}"/>
              </a:ext>
            </a:extLst>
          </p:cNvPr>
          <p:cNvPicPr>
            <a:picLocks noChangeAspect="1"/>
          </p:cNvPicPr>
          <p:nvPr/>
        </p:nvPicPr>
        <p:blipFill>
          <a:blip r:embed="rId2"/>
          <a:stretch>
            <a:fillRect/>
          </a:stretch>
        </p:blipFill>
        <p:spPr>
          <a:xfrm>
            <a:off x="1341785" y="3429000"/>
            <a:ext cx="1606633" cy="1701887"/>
          </a:xfrm>
          <a:prstGeom prst="rect">
            <a:avLst/>
          </a:prstGeom>
        </p:spPr>
      </p:pic>
    </p:spTree>
    <p:extLst>
      <p:ext uri="{BB962C8B-B14F-4D97-AF65-F5344CB8AC3E}">
        <p14:creationId xmlns:p14="http://schemas.microsoft.com/office/powerpoint/2010/main" val="4283724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8E634-7C2F-FA54-B4D3-8132118C70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BA6511-3C70-A61E-E03F-1685046B0C32}"/>
              </a:ext>
            </a:extLst>
          </p:cNvPr>
          <p:cNvSpPr>
            <a:spLocks noGrp="1"/>
          </p:cNvSpPr>
          <p:nvPr>
            <p:ph idx="1"/>
          </p:nvPr>
        </p:nvSpPr>
        <p:spPr/>
        <p:txBody>
          <a:bodyPr/>
          <a:lstStyle/>
          <a:p>
            <a:r>
              <a:rPr lang="en-US" dirty="0" err="1"/>
              <a:t>df.duplicated</a:t>
            </a:r>
            <a:r>
              <a:rPr lang="en-US" dirty="0"/>
              <a:t>().sum()</a:t>
            </a:r>
          </a:p>
          <a:p>
            <a:endParaRPr lang="en-US" dirty="0"/>
          </a:p>
        </p:txBody>
      </p:sp>
      <p:pic>
        <p:nvPicPr>
          <p:cNvPr id="5" name="Picture 4">
            <a:extLst>
              <a:ext uri="{FF2B5EF4-FFF2-40B4-BE49-F238E27FC236}">
                <a16:creationId xmlns:a16="http://schemas.microsoft.com/office/drawing/2014/main" id="{6EFEAB7C-0F6D-89F5-332B-779C68A4958B}"/>
              </a:ext>
            </a:extLst>
          </p:cNvPr>
          <p:cNvPicPr>
            <a:picLocks noChangeAspect="1"/>
          </p:cNvPicPr>
          <p:nvPr/>
        </p:nvPicPr>
        <p:blipFill>
          <a:blip r:embed="rId2"/>
          <a:stretch>
            <a:fillRect/>
          </a:stretch>
        </p:blipFill>
        <p:spPr>
          <a:xfrm>
            <a:off x="1193314" y="2574847"/>
            <a:ext cx="2559182" cy="673135"/>
          </a:xfrm>
          <a:prstGeom prst="rect">
            <a:avLst/>
          </a:prstGeom>
        </p:spPr>
      </p:pic>
    </p:spTree>
    <p:extLst>
      <p:ext uri="{BB962C8B-B14F-4D97-AF65-F5344CB8AC3E}">
        <p14:creationId xmlns:p14="http://schemas.microsoft.com/office/powerpoint/2010/main" val="3435678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E8F8F-ED94-7BB5-1F64-6D233861C3C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F61D2B-942F-8C12-30B7-08B4970A8069}"/>
              </a:ext>
            </a:extLst>
          </p:cNvPr>
          <p:cNvSpPr>
            <a:spLocks noGrp="1"/>
          </p:cNvSpPr>
          <p:nvPr>
            <p:ph idx="1"/>
          </p:nvPr>
        </p:nvSpPr>
        <p:spPr/>
        <p:txBody>
          <a:bodyPr/>
          <a:lstStyle/>
          <a:p>
            <a:r>
              <a:rPr lang="en-US" dirty="0"/>
              <a:t>As a result, there is no null values and no duplicated values in the data set. We may use it without any extra cleansing activities</a:t>
            </a:r>
          </a:p>
        </p:txBody>
      </p:sp>
    </p:spTree>
    <p:extLst>
      <p:ext uri="{BB962C8B-B14F-4D97-AF65-F5344CB8AC3E}">
        <p14:creationId xmlns:p14="http://schemas.microsoft.com/office/powerpoint/2010/main" val="3170453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B3864-7393-6EE1-0305-94087D82876B}"/>
              </a:ext>
            </a:extLst>
          </p:cNvPr>
          <p:cNvSpPr>
            <a:spLocks noGrp="1"/>
          </p:cNvSpPr>
          <p:nvPr>
            <p:ph type="title"/>
          </p:nvPr>
        </p:nvSpPr>
        <p:spPr/>
        <p:txBody>
          <a:bodyPr/>
          <a:lstStyle/>
          <a:p>
            <a:r>
              <a:rPr lang="en-US" dirty="0"/>
              <a:t>Modeling - A/B testing</a:t>
            </a:r>
          </a:p>
        </p:txBody>
      </p:sp>
      <p:pic>
        <p:nvPicPr>
          <p:cNvPr id="5" name="Content Placeholder 4">
            <a:extLst>
              <a:ext uri="{FF2B5EF4-FFF2-40B4-BE49-F238E27FC236}">
                <a16:creationId xmlns:a16="http://schemas.microsoft.com/office/drawing/2014/main" id="{4778DE07-F6C4-D3B3-1090-CC77CF1EBA62}"/>
              </a:ext>
            </a:extLst>
          </p:cNvPr>
          <p:cNvPicPr>
            <a:picLocks noGrp="1" noChangeAspect="1"/>
          </p:cNvPicPr>
          <p:nvPr>
            <p:ph idx="1"/>
          </p:nvPr>
        </p:nvPicPr>
        <p:blipFill>
          <a:blip r:embed="rId2"/>
          <a:stretch>
            <a:fillRect/>
          </a:stretch>
        </p:blipFill>
        <p:spPr>
          <a:xfrm>
            <a:off x="4063895" y="2930499"/>
            <a:ext cx="4064209" cy="997001"/>
          </a:xfrm>
        </p:spPr>
      </p:pic>
      <p:sp>
        <p:nvSpPr>
          <p:cNvPr id="6" name="Content Placeholder 2">
            <a:extLst>
              <a:ext uri="{FF2B5EF4-FFF2-40B4-BE49-F238E27FC236}">
                <a16:creationId xmlns:a16="http://schemas.microsoft.com/office/drawing/2014/main" id="{CF654228-14B9-982A-25E4-FAFE4E551776}"/>
              </a:ext>
            </a:extLst>
          </p:cNvPr>
          <p:cNvSpPr txBox="1">
            <a:spLocks/>
          </p:cNvSpPr>
          <p:nvPr/>
        </p:nvSpPr>
        <p:spPr>
          <a:xfrm>
            <a:off x="838200" y="1825625"/>
            <a:ext cx="10515600" cy="99700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The null hypothesis will state that there are no changes in conversion either with the new creative ad or with the dummy ad. The alternative hypothesis is the conversion rate is higher with the new creative ad than with the dummy one.</a:t>
            </a:r>
          </a:p>
        </p:txBody>
      </p:sp>
      <p:sp>
        <p:nvSpPr>
          <p:cNvPr id="7" name="Content Placeholder 2">
            <a:extLst>
              <a:ext uri="{FF2B5EF4-FFF2-40B4-BE49-F238E27FC236}">
                <a16:creationId xmlns:a16="http://schemas.microsoft.com/office/drawing/2014/main" id="{AF5BE920-5718-3E65-50FF-9F24C261196B}"/>
              </a:ext>
            </a:extLst>
          </p:cNvPr>
          <p:cNvSpPr txBox="1">
            <a:spLocks/>
          </p:cNvSpPr>
          <p:nvPr/>
        </p:nvSpPr>
        <p:spPr>
          <a:xfrm>
            <a:off x="838199" y="4035373"/>
            <a:ext cx="10515600" cy="99700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The alpha is 5%. That means we will reject the null hypothesis only when the probability of observing the difference in sample proportion given the null hypothesis is true is less than 5%.</a:t>
            </a:r>
          </a:p>
        </p:txBody>
      </p:sp>
      <p:sp>
        <p:nvSpPr>
          <p:cNvPr id="8" name="Content Placeholder 2">
            <a:extLst>
              <a:ext uri="{FF2B5EF4-FFF2-40B4-BE49-F238E27FC236}">
                <a16:creationId xmlns:a16="http://schemas.microsoft.com/office/drawing/2014/main" id="{E2F91862-FCC2-9BAC-93BD-0CDB7162F41C}"/>
              </a:ext>
            </a:extLst>
          </p:cNvPr>
          <p:cNvSpPr txBox="1">
            <a:spLocks/>
          </p:cNvSpPr>
          <p:nvPr/>
        </p:nvSpPr>
        <p:spPr>
          <a:xfrm>
            <a:off x="838199" y="5275184"/>
            <a:ext cx="10515600" cy="9970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In the given analysis, one tailed hypothesis test was implemented, in this project, I will apply the same </a:t>
            </a:r>
          </a:p>
        </p:txBody>
      </p:sp>
    </p:spTree>
    <p:extLst>
      <p:ext uri="{BB962C8B-B14F-4D97-AF65-F5344CB8AC3E}">
        <p14:creationId xmlns:p14="http://schemas.microsoft.com/office/powerpoint/2010/main" val="4111288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5BEFC-83A2-5C07-CCAD-24E05F3ACA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202F47-ED9B-A978-5C73-1BADA8B3DF92}"/>
              </a:ext>
            </a:extLst>
          </p:cNvPr>
          <p:cNvSpPr>
            <a:spLocks noGrp="1"/>
          </p:cNvSpPr>
          <p:nvPr>
            <p:ph idx="1"/>
          </p:nvPr>
        </p:nvSpPr>
        <p:spPr/>
        <p:txBody>
          <a:bodyPr/>
          <a:lstStyle/>
          <a:p>
            <a:r>
              <a:rPr lang="en-US" dirty="0"/>
              <a:t>The following script gives us the ad exposed and control groups in the given sample.</a:t>
            </a:r>
          </a:p>
        </p:txBody>
      </p:sp>
      <p:pic>
        <p:nvPicPr>
          <p:cNvPr id="5" name="Picture 4">
            <a:extLst>
              <a:ext uri="{FF2B5EF4-FFF2-40B4-BE49-F238E27FC236}">
                <a16:creationId xmlns:a16="http://schemas.microsoft.com/office/drawing/2014/main" id="{D1B0525B-7EF1-3869-7A40-C048B8068B8D}"/>
              </a:ext>
            </a:extLst>
          </p:cNvPr>
          <p:cNvPicPr>
            <a:picLocks noChangeAspect="1"/>
          </p:cNvPicPr>
          <p:nvPr/>
        </p:nvPicPr>
        <p:blipFill>
          <a:blip r:embed="rId2"/>
          <a:stretch>
            <a:fillRect/>
          </a:stretch>
        </p:blipFill>
        <p:spPr>
          <a:xfrm>
            <a:off x="1048683" y="2963196"/>
            <a:ext cx="8598342" cy="2311519"/>
          </a:xfrm>
          <a:prstGeom prst="rect">
            <a:avLst/>
          </a:prstGeom>
        </p:spPr>
      </p:pic>
    </p:spTree>
    <p:extLst>
      <p:ext uri="{BB962C8B-B14F-4D97-AF65-F5344CB8AC3E}">
        <p14:creationId xmlns:p14="http://schemas.microsoft.com/office/powerpoint/2010/main" val="1025135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1E9C9-203C-CF6E-6698-D247E45B7B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819230F-647E-3346-C46C-FF89F9C14C7E}"/>
              </a:ext>
            </a:extLst>
          </p:cNvPr>
          <p:cNvSpPr>
            <a:spLocks noGrp="1"/>
          </p:cNvSpPr>
          <p:nvPr>
            <p:ph idx="1"/>
          </p:nvPr>
        </p:nvSpPr>
        <p:spPr/>
        <p:txBody>
          <a:bodyPr/>
          <a:lstStyle/>
          <a:p>
            <a:r>
              <a:rPr lang="en-US" dirty="0"/>
              <a:t>The result of the previous script is:</a:t>
            </a:r>
          </a:p>
          <a:p>
            <a:endParaRPr lang="en-US" dirty="0"/>
          </a:p>
        </p:txBody>
      </p:sp>
      <p:pic>
        <p:nvPicPr>
          <p:cNvPr id="6" name="Picture 5">
            <a:extLst>
              <a:ext uri="{FF2B5EF4-FFF2-40B4-BE49-F238E27FC236}">
                <a16:creationId xmlns:a16="http://schemas.microsoft.com/office/drawing/2014/main" id="{40B63FE3-48BB-1631-EC64-50126D48B311}"/>
              </a:ext>
            </a:extLst>
          </p:cNvPr>
          <p:cNvPicPr>
            <a:picLocks noChangeAspect="1"/>
          </p:cNvPicPr>
          <p:nvPr/>
        </p:nvPicPr>
        <p:blipFill>
          <a:blip r:embed="rId2"/>
          <a:stretch>
            <a:fillRect/>
          </a:stretch>
        </p:blipFill>
        <p:spPr>
          <a:xfrm>
            <a:off x="838200" y="2556934"/>
            <a:ext cx="6671162" cy="1163127"/>
          </a:xfrm>
          <a:prstGeom prst="rect">
            <a:avLst/>
          </a:prstGeom>
        </p:spPr>
      </p:pic>
    </p:spTree>
    <p:extLst>
      <p:ext uri="{BB962C8B-B14F-4D97-AF65-F5344CB8AC3E}">
        <p14:creationId xmlns:p14="http://schemas.microsoft.com/office/powerpoint/2010/main" val="3203629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B970E-45FA-293F-FB9D-6F53F29414E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129F57-0819-0ADF-AE63-E9A007F331D0}"/>
              </a:ext>
            </a:extLst>
          </p:cNvPr>
          <p:cNvSpPr>
            <a:spLocks noGrp="1"/>
          </p:cNvSpPr>
          <p:nvPr>
            <p:ph idx="1"/>
          </p:nvPr>
        </p:nvSpPr>
        <p:spPr/>
        <p:txBody>
          <a:bodyPr/>
          <a:lstStyle/>
          <a:p>
            <a:r>
              <a:rPr lang="en-US" dirty="0"/>
              <a:t>And to get only converged ones in this set the following code is implemented:</a:t>
            </a:r>
          </a:p>
          <a:p>
            <a:endParaRPr lang="en-US" dirty="0"/>
          </a:p>
        </p:txBody>
      </p:sp>
      <p:pic>
        <p:nvPicPr>
          <p:cNvPr id="5" name="Picture 4">
            <a:extLst>
              <a:ext uri="{FF2B5EF4-FFF2-40B4-BE49-F238E27FC236}">
                <a16:creationId xmlns:a16="http://schemas.microsoft.com/office/drawing/2014/main" id="{7B1FEF3F-D799-7040-72E9-000D5801205D}"/>
              </a:ext>
            </a:extLst>
          </p:cNvPr>
          <p:cNvPicPr>
            <a:picLocks noChangeAspect="1"/>
          </p:cNvPicPr>
          <p:nvPr/>
        </p:nvPicPr>
        <p:blipFill>
          <a:blip r:embed="rId2"/>
          <a:stretch>
            <a:fillRect/>
          </a:stretch>
        </p:blipFill>
        <p:spPr>
          <a:xfrm>
            <a:off x="1653946" y="2739989"/>
            <a:ext cx="8884107" cy="1378021"/>
          </a:xfrm>
          <a:prstGeom prst="rect">
            <a:avLst/>
          </a:prstGeom>
        </p:spPr>
      </p:pic>
    </p:spTree>
    <p:extLst>
      <p:ext uri="{BB962C8B-B14F-4D97-AF65-F5344CB8AC3E}">
        <p14:creationId xmlns:p14="http://schemas.microsoft.com/office/powerpoint/2010/main" val="3742854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1193B-C94D-FF43-E6E5-8A58DF0475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1F0BA3-592F-5D4E-52DC-521525561890}"/>
              </a:ext>
            </a:extLst>
          </p:cNvPr>
          <p:cNvSpPr>
            <a:spLocks noGrp="1"/>
          </p:cNvSpPr>
          <p:nvPr>
            <p:ph idx="1"/>
          </p:nvPr>
        </p:nvSpPr>
        <p:spPr/>
        <p:txBody>
          <a:bodyPr/>
          <a:lstStyle/>
          <a:p>
            <a:r>
              <a:rPr lang="en-US" dirty="0"/>
              <a:t>To calculate the p-value, the following script was implemented:</a:t>
            </a:r>
          </a:p>
          <a:p>
            <a:endParaRPr lang="en-US" dirty="0"/>
          </a:p>
          <a:p>
            <a:endParaRPr lang="en-US" dirty="0"/>
          </a:p>
        </p:txBody>
      </p:sp>
      <p:pic>
        <p:nvPicPr>
          <p:cNvPr id="5" name="Picture 4">
            <a:extLst>
              <a:ext uri="{FF2B5EF4-FFF2-40B4-BE49-F238E27FC236}">
                <a16:creationId xmlns:a16="http://schemas.microsoft.com/office/drawing/2014/main" id="{3A97990F-4C53-5921-CF11-96DAC6ACA7FA}"/>
              </a:ext>
            </a:extLst>
          </p:cNvPr>
          <p:cNvPicPr>
            <a:picLocks noChangeAspect="1"/>
          </p:cNvPicPr>
          <p:nvPr/>
        </p:nvPicPr>
        <p:blipFill>
          <a:blip r:embed="rId2"/>
          <a:stretch>
            <a:fillRect/>
          </a:stretch>
        </p:blipFill>
        <p:spPr>
          <a:xfrm>
            <a:off x="3073244" y="2635209"/>
            <a:ext cx="6045511" cy="1587582"/>
          </a:xfrm>
          <a:prstGeom prst="rect">
            <a:avLst/>
          </a:prstGeom>
        </p:spPr>
      </p:pic>
    </p:spTree>
    <p:extLst>
      <p:ext uri="{BB962C8B-B14F-4D97-AF65-F5344CB8AC3E}">
        <p14:creationId xmlns:p14="http://schemas.microsoft.com/office/powerpoint/2010/main" val="2697189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120BD-7938-0F4E-51EC-A890DE46D75E}"/>
              </a:ext>
            </a:extLst>
          </p:cNvPr>
          <p:cNvSpPr>
            <a:spLocks noGrp="1"/>
          </p:cNvSpPr>
          <p:nvPr>
            <p:ph type="title"/>
          </p:nvPr>
        </p:nvSpPr>
        <p:spPr/>
        <p:txBody>
          <a:bodyPr/>
          <a:lstStyle/>
          <a:p>
            <a:r>
              <a:rPr lang="en-US" dirty="0"/>
              <a:t>Interpretation</a:t>
            </a:r>
          </a:p>
        </p:txBody>
      </p:sp>
      <p:sp>
        <p:nvSpPr>
          <p:cNvPr id="3" name="Content Placeholder 2">
            <a:extLst>
              <a:ext uri="{FF2B5EF4-FFF2-40B4-BE49-F238E27FC236}">
                <a16:creationId xmlns:a16="http://schemas.microsoft.com/office/drawing/2014/main" id="{320F1B5A-4CCD-3829-1A8A-11CA4627DD46}"/>
              </a:ext>
            </a:extLst>
          </p:cNvPr>
          <p:cNvSpPr>
            <a:spLocks noGrp="1"/>
          </p:cNvSpPr>
          <p:nvPr>
            <p:ph idx="1"/>
          </p:nvPr>
        </p:nvSpPr>
        <p:spPr/>
        <p:txBody>
          <a:bodyPr/>
          <a:lstStyle/>
          <a:p>
            <a:r>
              <a:rPr lang="en-US" dirty="0"/>
              <a:t>As you can see, we get a value more than 5% which means, </a:t>
            </a:r>
          </a:p>
          <a:p>
            <a:pPr lvl="1"/>
            <a:r>
              <a:rPr lang="en-US" dirty="0"/>
              <a:t>#H0, the null hypothesis can not be rejected. Conversion expectation is a failure. There are no changes in conversion either with the new add or with the dummy add, because the value is greater than 5% </a:t>
            </a:r>
          </a:p>
          <a:p>
            <a:pPr lvl="1"/>
            <a:r>
              <a:rPr lang="en-US" dirty="0"/>
              <a:t>#Because we are working on categorical values, this result was created based on a binominal distribution. It is required to convert it into normal distribution, in order to apply t-test. To do that, with using this 8077 records, we have created 250000 numbered sample (In the original example, 100000 was implemented)</a:t>
            </a:r>
          </a:p>
        </p:txBody>
      </p:sp>
    </p:spTree>
    <p:extLst>
      <p:ext uri="{BB962C8B-B14F-4D97-AF65-F5344CB8AC3E}">
        <p14:creationId xmlns:p14="http://schemas.microsoft.com/office/powerpoint/2010/main" val="2428351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887D2-146A-533F-E304-5FE85D77F7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BC59B6B-915C-201B-0B11-AFCC07DD1E8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86395EC-E383-1AAA-5B5E-DF5BF84F2E04}"/>
              </a:ext>
            </a:extLst>
          </p:cNvPr>
          <p:cNvPicPr>
            <a:picLocks noChangeAspect="1"/>
          </p:cNvPicPr>
          <p:nvPr/>
        </p:nvPicPr>
        <p:blipFill>
          <a:blip r:embed="rId2"/>
          <a:stretch>
            <a:fillRect/>
          </a:stretch>
        </p:blipFill>
        <p:spPr>
          <a:xfrm>
            <a:off x="1971463" y="2663785"/>
            <a:ext cx="8249074" cy="1530429"/>
          </a:xfrm>
          <a:prstGeom prst="rect">
            <a:avLst/>
          </a:prstGeom>
        </p:spPr>
      </p:pic>
    </p:spTree>
    <p:extLst>
      <p:ext uri="{BB962C8B-B14F-4D97-AF65-F5344CB8AC3E}">
        <p14:creationId xmlns:p14="http://schemas.microsoft.com/office/powerpoint/2010/main" val="2810594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4B179-8490-D304-D3F6-B760FFDF8DEA}"/>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63F1E150-41FB-52B3-95E0-453BF44A0649}"/>
              </a:ext>
            </a:extLst>
          </p:cNvPr>
          <p:cNvSpPr>
            <a:spLocks noGrp="1"/>
          </p:cNvSpPr>
          <p:nvPr>
            <p:ph idx="1"/>
          </p:nvPr>
        </p:nvSpPr>
        <p:spPr/>
        <p:txBody>
          <a:bodyPr/>
          <a:lstStyle/>
          <a:p>
            <a:r>
              <a:rPr lang="en-US" dirty="0"/>
              <a:t>Data</a:t>
            </a:r>
          </a:p>
          <a:p>
            <a:r>
              <a:rPr lang="en-US" dirty="0"/>
              <a:t>Data Science Approach</a:t>
            </a:r>
          </a:p>
          <a:p>
            <a:pPr lvl="1"/>
            <a:r>
              <a:rPr lang="en-US" dirty="0"/>
              <a:t>Data Wrangling/Data Cleaning</a:t>
            </a:r>
          </a:p>
          <a:p>
            <a:pPr lvl="1"/>
            <a:r>
              <a:rPr lang="en-US" dirty="0"/>
              <a:t>EDA-exploring the data</a:t>
            </a:r>
          </a:p>
          <a:p>
            <a:pPr lvl="1"/>
            <a:r>
              <a:rPr lang="en-US" dirty="0"/>
              <a:t>Modelling-A/B testing</a:t>
            </a:r>
          </a:p>
          <a:p>
            <a:pPr lvl="1"/>
            <a:r>
              <a:rPr lang="en-US" dirty="0"/>
              <a:t>Interpretation</a:t>
            </a:r>
          </a:p>
          <a:p>
            <a:r>
              <a:rPr lang="en-US" dirty="0"/>
              <a:t>Answers to the Problem Question</a:t>
            </a:r>
          </a:p>
        </p:txBody>
      </p:sp>
    </p:spTree>
    <p:extLst>
      <p:ext uri="{BB962C8B-B14F-4D97-AF65-F5344CB8AC3E}">
        <p14:creationId xmlns:p14="http://schemas.microsoft.com/office/powerpoint/2010/main" val="1706148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5DDD6-653D-2204-E898-1ABD55B9E91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C9424BC-AADE-4B91-7554-ADD80CFEF54D}"/>
              </a:ext>
            </a:extLst>
          </p:cNvPr>
          <p:cNvSpPr>
            <a:spLocks noGrp="1"/>
          </p:cNvSpPr>
          <p:nvPr>
            <p:ph idx="1"/>
          </p:nvPr>
        </p:nvSpPr>
        <p:spPr/>
        <p:txBody>
          <a:bodyPr/>
          <a:lstStyle/>
          <a:p>
            <a:r>
              <a:rPr lang="en-US" dirty="0"/>
              <a:t>In here, with updating the given one tailed normal distribution graph, we were created the following figure</a:t>
            </a:r>
          </a:p>
        </p:txBody>
      </p:sp>
      <p:pic>
        <p:nvPicPr>
          <p:cNvPr id="5" name="Picture 4">
            <a:extLst>
              <a:ext uri="{FF2B5EF4-FFF2-40B4-BE49-F238E27FC236}">
                <a16:creationId xmlns:a16="http://schemas.microsoft.com/office/drawing/2014/main" id="{4A1A2C66-C109-D9E9-61D1-9CF04A54D738}"/>
              </a:ext>
            </a:extLst>
          </p:cNvPr>
          <p:cNvPicPr>
            <a:picLocks noChangeAspect="1"/>
          </p:cNvPicPr>
          <p:nvPr/>
        </p:nvPicPr>
        <p:blipFill>
          <a:blip r:embed="rId2"/>
          <a:stretch>
            <a:fillRect/>
          </a:stretch>
        </p:blipFill>
        <p:spPr>
          <a:xfrm>
            <a:off x="1816056" y="3068484"/>
            <a:ext cx="8426883" cy="2616334"/>
          </a:xfrm>
          <a:prstGeom prst="rect">
            <a:avLst/>
          </a:prstGeom>
        </p:spPr>
      </p:pic>
    </p:spTree>
    <p:extLst>
      <p:ext uri="{BB962C8B-B14F-4D97-AF65-F5344CB8AC3E}">
        <p14:creationId xmlns:p14="http://schemas.microsoft.com/office/powerpoint/2010/main" val="2441635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45F36-A79E-33AE-3186-3EB4EEB603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5A8673D-629E-29DE-6A9E-624FFB6A9561}"/>
              </a:ext>
            </a:extLst>
          </p:cNvPr>
          <p:cNvSpPr>
            <a:spLocks noGrp="1"/>
          </p:cNvSpPr>
          <p:nvPr>
            <p:ph idx="1"/>
          </p:nvPr>
        </p:nvSpPr>
        <p:spPr/>
        <p:txBody>
          <a:bodyPr>
            <a:normAutofit/>
          </a:bodyPr>
          <a:lstStyle/>
          <a:p>
            <a:r>
              <a:rPr lang="en-US" dirty="0"/>
              <a:t>Our interpretation from the graph as follows;</a:t>
            </a:r>
          </a:p>
          <a:p>
            <a:pPr lvl="1"/>
            <a:r>
              <a:rPr lang="en-US" dirty="0"/>
              <a:t>#We implemented a normal distribution via binomial distribution. When the observed part is orange, the test shows the given figure. This observed value, stays in  the middle of the +- 1 standard diversion. </a:t>
            </a:r>
          </a:p>
          <a:p>
            <a:pPr lvl="1"/>
            <a:r>
              <a:rPr lang="en-US" dirty="0"/>
              <a:t>#The observations shows lower diversion with respect to mean and standard deviation. For this reason, H0 is accepted. And this result is correlated with the p-value.</a:t>
            </a:r>
          </a:p>
        </p:txBody>
      </p:sp>
    </p:spTree>
    <p:extLst>
      <p:ext uri="{BB962C8B-B14F-4D97-AF65-F5344CB8AC3E}">
        <p14:creationId xmlns:p14="http://schemas.microsoft.com/office/powerpoint/2010/main" val="485636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2A1C9-1DC0-F548-F2A3-C10918BCD948}"/>
              </a:ext>
            </a:extLst>
          </p:cNvPr>
          <p:cNvSpPr>
            <a:spLocks noGrp="1"/>
          </p:cNvSpPr>
          <p:nvPr>
            <p:ph type="title"/>
          </p:nvPr>
        </p:nvSpPr>
        <p:spPr/>
        <p:txBody>
          <a:bodyPr/>
          <a:lstStyle/>
          <a:p>
            <a:r>
              <a:rPr lang="en-US" dirty="0"/>
              <a:t>Answers to the Problem Question</a:t>
            </a:r>
          </a:p>
        </p:txBody>
      </p:sp>
      <p:sp>
        <p:nvSpPr>
          <p:cNvPr id="3" name="Content Placeholder 2">
            <a:extLst>
              <a:ext uri="{FF2B5EF4-FFF2-40B4-BE49-F238E27FC236}">
                <a16:creationId xmlns:a16="http://schemas.microsoft.com/office/drawing/2014/main" id="{359E9CF9-D60D-8A01-2540-46255E53D9AA}"/>
              </a:ext>
            </a:extLst>
          </p:cNvPr>
          <p:cNvSpPr>
            <a:spLocks noGrp="1"/>
          </p:cNvSpPr>
          <p:nvPr>
            <p:ph idx="1"/>
          </p:nvPr>
        </p:nvSpPr>
        <p:spPr/>
        <p:txBody>
          <a:bodyPr/>
          <a:lstStyle/>
          <a:p>
            <a:r>
              <a:rPr lang="en-US" dirty="0"/>
              <a:t>Does the new ad generate more responses to their questionnaire? </a:t>
            </a:r>
          </a:p>
          <a:p>
            <a:pPr lvl="1"/>
            <a:r>
              <a:rPr lang="en-US" dirty="0"/>
              <a:t>There is no significant evidence, new ad had a positive effect on the responses. (p-value is greater than 0.05 so we accept the null hypothesis, </a:t>
            </a:r>
          </a:p>
          <a:p>
            <a:r>
              <a:rPr lang="en-US" dirty="0"/>
              <a:t>Is it statistically significant? </a:t>
            </a:r>
          </a:p>
          <a:p>
            <a:pPr lvl="1"/>
            <a:r>
              <a:rPr lang="en-US" dirty="0"/>
              <a:t>Because of this result, this is insignificant</a:t>
            </a:r>
          </a:p>
          <a:p>
            <a:r>
              <a:rPr lang="en-US" dirty="0"/>
              <a:t>Is the company justified in using the new ad? </a:t>
            </a:r>
          </a:p>
          <a:p>
            <a:pPr lvl="1"/>
            <a:r>
              <a:rPr lang="en-US" dirty="0"/>
              <a:t>The company can not justify the usage of the new ad, based on this results.</a:t>
            </a:r>
          </a:p>
        </p:txBody>
      </p:sp>
    </p:spTree>
    <p:extLst>
      <p:ext uri="{BB962C8B-B14F-4D97-AF65-F5344CB8AC3E}">
        <p14:creationId xmlns:p14="http://schemas.microsoft.com/office/powerpoint/2010/main" val="2282234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1F091-5813-4B96-5811-9364CE2C2443}"/>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3D93003C-B4FE-32D3-F308-6ADA54B21DD4}"/>
              </a:ext>
            </a:extLst>
          </p:cNvPr>
          <p:cNvSpPr>
            <a:spLocks noGrp="1"/>
          </p:cNvSpPr>
          <p:nvPr>
            <p:ph idx="1"/>
          </p:nvPr>
        </p:nvSpPr>
        <p:spPr/>
        <p:txBody>
          <a:bodyPr/>
          <a:lstStyle/>
          <a:p>
            <a:r>
              <a:rPr lang="en-US" dirty="0"/>
              <a:t>However, as we can see the cv file, there are other potential result could be obtained, such as, if we cluster the results based on the user devices, the ad could affect in a specific type of user group. In the future, this study could be focused on to the specific device users.</a:t>
            </a:r>
          </a:p>
        </p:txBody>
      </p:sp>
    </p:spTree>
    <p:extLst>
      <p:ext uri="{BB962C8B-B14F-4D97-AF65-F5344CB8AC3E}">
        <p14:creationId xmlns:p14="http://schemas.microsoft.com/office/powerpoint/2010/main" val="3438231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B5944-6368-5411-39B5-7FB1E4BFBCC1}"/>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D0E5EB58-F305-8A55-94B7-57B1614954E6}"/>
              </a:ext>
            </a:extLst>
          </p:cNvPr>
          <p:cNvSpPr>
            <a:spLocks noGrp="1"/>
          </p:cNvSpPr>
          <p:nvPr>
            <p:ph idx="1"/>
          </p:nvPr>
        </p:nvSpPr>
        <p:spPr/>
        <p:txBody>
          <a:bodyPr/>
          <a:lstStyle/>
          <a:p>
            <a:r>
              <a:rPr lang="en-US" dirty="0"/>
              <a:t>The data was downloaded from Kaggle.com</a:t>
            </a:r>
          </a:p>
          <a:p>
            <a:r>
              <a:rPr lang="en-US" dirty="0"/>
              <a:t>I renamed the file as: AdSmartABdata.csv</a:t>
            </a:r>
          </a:p>
        </p:txBody>
      </p:sp>
    </p:spTree>
    <p:extLst>
      <p:ext uri="{BB962C8B-B14F-4D97-AF65-F5344CB8AC3E}">
        <p14:creationId xmlns:p14="http://schemas.microsoft.com/office/powerpoint/2010/main" val="1971287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9C454-FBE5-3722-6D7E-FEBD1F6BEC3A}"/>
              </a:ext>
            </a:extLst>
          </p:cNvPr>
          <p:cNvSpPr>
            <a:spLocks noGrp="1"/>
          </p:cNvSpPr>
          <p:nvPr>
            <p:ph type="title"/>
          </p:nvPr>
        </p:nvSpPr>
        <p:spPr/>
        <p:txBody>
          <a:bodyPr/>
          <a:lstStyle/>
          <a:p>
            <a:r>
              <a:rPr lang="en-US" dirty="0"/>
              <a:t>Columns Details</a:t>
            </a:r>
          </a:p>
        </p:txBody>
      </p:sp>
      <p:graphicFrame>
        <p:nvGraphicFramePr>
          <p:cNvPr id="4" name="Content Placeholder 3">
            <a:extLst>
              <a:ext uri="{FF2B5EF4-FFF2-40B4-BE49-F238E27FC236}">
                <a16:creationId xmlns:a16="http://schemas.microsoft.com/office/drawing/2014/main" id="{4A54C2EF-5E3F-FE23-6156-D89EFD336557}"/>
              </a:ext>
            </a:extLst>
          </p:cNvPr>
          <p:cNvGraphicFramePr>
            <a:graphicFrameLocks noGrp="1"/>
          </p:cNvGraphicFramePr>
          <p:nvPr>
            <p:ph idx="1"/>
          </p:nvPr>
        </p:nvGraphicFramePr>
        <p:xfrm>
          <a:off x="2668576" y="1783014"/>
          <a:ext cx="6854848" cy="4436560"/>
        </p:xfrm>
        <a:graphic>
          <a:graphicData uri="http://schemas.openxmlformats.org/drawingml/2006/table">
            <a:tbl>
              <a:tblPr/>
              <a:tblGrid>
                <a:gridCol w="3427424">
                  <a:extLst>
                    <a:ext uri="{9D8B030D-6E8A-4147-A177-3AD203B41FA5}">
                      <a16:colId xmlns:a16="http://schemas.microsoft.com/office/drawing/2014/main" val="2198993809"/>
                    </a:ext>
                  </a:extLst>
                </a:gridCol>
                <a:gridCol w="3427424">
                  <a:extLst>
                    <a:ext uri="{9D8B030D-6E8A-4147-A177-3AD203B41FA5}">
                      <a16:colId xmlns:a16="http://schemas.microsoft.com/office/drawing/2014/main" val="207866591"/>
                    </a:ext>
                  </a:extLst>
                </a:gridCol>
              </a:tblGrid>
              <a:tr h="238429">
                <a:tc>
                  <a:txBody>
                    <a:bodyPr/>
                    <a:lstStyle/>
                    <a:p>
                      <a:pPr algn="l"/>
                      <a:r>
                        <a:rPr lang="en-US" sz="1200">
                          <a:effectLst/>
                        </a:rPr>
                        <a:t>VariableName</a:t>
                      </a:r>
                    </a:p>
                  </a:txBody>
                  <a:tcPr marL="59607" marR="59607" marT="29804" marB="29804" anchor="ctr">
                    <a:lnL>
                      <a:noFill/>
                    </a:lnL>
                    <a:lnR>
                      <a:noFill/>
                    </a:lnR>
                    <a:lnT>
                      <a:noFill/>
                    </a:lnT>
                    <a:lnB>
                      <a:noFill/>
                    </a:lnB>
                  </a:tcPr>
                </a:tc>
                <a:tc>
                  <a:txBody>
                    <a:bodyPr/>
                    <a:lstStyle/>
                    <a:p>
                      <a:pPr algn="l"/>
                      <a:r>
                        <a:rPr lang="en-US" sz="1200">
                          <a:effectLst/>
                        </a:rPr>
                        <a:t>Description</a:t>
                      </a:r>
                    </a:p>
                  </a:txBody>
                  <a:tcPr marL="59607" marR="59607" marT="29804" marB="29804" anchor="ctr">
                    <a:lnL>
                      <a:noFill/>
                    </a:lnL>
                    <a:lnR>
                      <a:noFill/>
                    </a:lnR>
                    <a:lnT>
                      <a:noFill/>
                    </a:lnT>
                    <a:lnB>
                      <a:noFill/>
                    </a:lnB>
                  </a:tcPr>
                </a:tc>
                <a:extLst>
                  <a:ext uri="{0D108BD9-81ED-4DB2-BD59-A6C34878D82A}">
                    <a16:rowId xmlns:a16="http://schemas.microsoft.com/office/drawing/2014/main" val="1166362437"/>
                  </a:ext>
                </a:extLst>
              </a:tr>
              <a:tr h="953718">
                <a:tc>
                  <a:txBody>
                    <a:bodyPr/>
                    <a:lstStyle/>
                    <a:p>
                      <a:pPr algn="l"/>
                      <a:r>
                        <a:rPr lang="en-US" sz="1200">
                          <a:effectLst/>
                        </a:rPr>
                        <a:t>auction_id</a:t>
                      </a:r>
                    </a:p>
                  </a:txBody>
                  <a:tcPr marL="59607" marR="59607" marT="29804" marB="29804" anchor="ctr">
                    <a:lnL>
                      <a:noFill/>
                    </a:lnL>
                    <a:lnR>
                      <a:noFill/>
                    </a:lnR>
                    <a:lnT>
                      <a:noFill/>
                    </a:lnT>
                    <a:lnB>
                      <a:noFill/>
                    </a:lnB>
                  </a:tcPr>
                </a:tc>
                <a:tc>
                  <a:txBody>
                    <a:bodyPr/>
                    <a:lstStyle/>
                    <a:p>
                      <a:pPr algn="l"/>
                      <a:r>
                        <a:rPr lang="en-US" sz="1200">
                          <a:effectLst/>
                        </a:rPr>
                        <a:t>the unique id of the online user who has been presented the BIO. In standard terminologies this is called an impression id. The user may see the BIO questionnaire but choose not to respond. In that case both the yes and no columns are zero.</a:t>
                      </a:r>
                    </a:p>
                  </a:txBody>
                  <a:tcPr marL="59607" marR="59607" marT="29804" marB="29804" anchor="ctr">
                    <a:lnL>
                      <a:noFill/>
                    </a:lnL>
                    <a:lnR>
                      <a:noFill/>
                    </a:lnR>
                    <a:lnT>
                      <a:noFill/>
                    </a:lnT>
                    <a:lnB>
                      <a:noFill/>
                    </a:lnB>
                  </a:tcPr>
                </a:tc>
                <a:extLst>
                  <a:ext uri="{0D108BD9-81ED-4DB2-BD59-A6C34878D82A}">
                    <a16:rowId xmlns:a16="http://schemas.microsoft.com/office/drawing/2014/main" val="2327283867"/>
                  </a:ext>
                </a:extLst>
              </a:tr>
              <a:tr h="774896">
                <a:tc>
                  <a:txBody>
                    <a:bodyPr/>
                    <a:lstStyle/>
                    <a:p>
                      <a:pPr algn="l"/>
                      <a:r>
                        <a:rPr lang="en-US" sz="1200">
                          <a:effectLst/>
                        </a:rPr>
                        <a:t>experiment</a:t>
                      </a:r>
                    </a:p>
                  </a:txBody>
                  <a:tcPr marL="59607" marR="59607" marT="29804" marB="29804" anchor="ctr">
                    <a:lnL>
                      <a:noFill/>
                    </a:lnL>
                    <a:lnR>
                      <a:noFill/>
                    </a:lnR>
                    <a:lnT>
                      <a:noFill/>
                    </a:lnT>
                    <a:lnB>
                      <a:noFill/>
                    </a:lnB>
                  </a:tcPr>
                </a:tc>
                <a:tc>
                  <a:txBody>
                    <a:bodyPr/>
                    <a:lstStyle/>
                    <a:p>
                      <a:pPr algn="l"/>
                      <a:r>
                        <a:rPr lang="en-US" sz="1200">
                          <a:effectLst/>
                        </a:rPr>
                        <a:t>which group the user belongs to - control or exposed. Control: users who have been shown a dummy ad. Exposed: users who have been shown a creative, an online interactive ad, with the SmartAd brand.</a:t>
                      </a:r>
                    </a:p>
                  </a:txBody>
                  <a:tcPr marL="59607" marR="59607" marT="29804" marB="29804" anchor="ctr">
                    <a:lnL>
                      <a:noFill/>
                    </a:lnL>
                    <a:lnR>
                      <a:noFill/>
                    </a:lnR>
                    <a:lnT>
                      <a:noFill/>
                    </a:lnT>
                    <a:lnB>
                      <a:noFill/>
                    </a:lnB>
                  </a:tcPr>
                </a:tc>
                <a:extLst>
                  <a:ext uri="{0D108BD9-81ED-4DB2-BD59-A6C34878D82A}">
                    <a16:rowId xmlns:a16="http://schemas.microsoft.com/office/drawing/2014/main" val="1622042213"/>
                  </a:ext>
                </a:extLst>
              </a:tr>
              <a:tr h="238429">
                <a:tc>
                  <a:txBody>
                    <a:bodyPr/>
                    <a:lstStyle/>
                    <a:p>
                      <a:pPr algn="l"/>
                      <a:r>
                        <a:rPr lang="en-US" sz="1200">
                          <a:effectLst/>
                        </a:rPr>
                        <a:t>date</a:t>
                      </a:r>
                    </a:p>
                  </a:txBody>
                  <a:tcPr marL="59607" marR="59607" marT="29804" marB="29804" anchor="ctr">
                    <a:lnL>
                      <a:noFill/>
                    </a:lnL>
                    <a:lnR>
                      <a:noFill/>
                    </a:lnR>
                    <a:lnT>
                      <a:noFill/>
                    </a:lnT>
                    <a:lnB>
                      <a:noFill/>
                    </a:lnB>
                  </a:tcPr>
                </a:tc>
                <a:tc>
                  <a:txBody>
                    <a:bodyPr/>
                    <a:lstStyle/>
                    <a:p>
                      <a:pPr algn="l"/>
                      <a:r>
                        <a:rPr lang="en-US" sz="1200">
                          <a:effectLst/>
                        </a:rPr>
                        <a:t>the date in YYYY-MM-DD format</a:t>
                      </a:r>
                    </a:p>
                  </a:txBody>
                  <a:tcPr marL="59607" marR="59607" marT="29804" marB="29804" anchor="ctr">
                    <a:lnL>
                      <a:noFill/>
                    </a:lnL>
                    <a:lnR>
                      <a:noFill/>
                    </a:lnR>
                    <a:lnT>
                      <a:noFill/>
                    </a:lnT>
                    <a:lnB>
                      <a:noFill/>
                    </a:lnB>
                  </a:tcPr>
                </a:tc>
                <a:extLst>
                  <a:ext uri="{0D108BD9-81ED-4DB2-BD59-A6C34878D82A}">
                    <a16:rowId xmlns:a16="http://schemas.microsoft.com/office/drawing/2014/main" val="3188420928"/>
                  </a:ext>
                </a:extLst>
              </a:tr>
              <a:tr h="238429">
                <a:tc>
                  <a:txBody>
                    <a:bodyPr/>
                    <a:lstStyle/>
                    <a:p>
                      <a:pPr algn="l"/>
                      <a:r>
                        <a:rPr lang="en-US" sz="1200">
                          <a:effectLst/>
                        </a:rPr>
                        <a:t>hour</a:t>
                      </a:r>
                    </a:p>
                  </a:txBody>
                  <a:tcPr marL="59607" marR="59607" marT="29804" marB="29804" anchor="ctr">
                    <a:lnL>
                      <a:noFill/>
                    </a:lnL>
                    <a:lnR>
                      <a:noFill/>
                    </a:lnR>
                    <a:lnT>
                      <a:noFill/>
                    </a:lnT>
                    <a:lnB>
                      <a:noFill/>
                    </a:lnB>
                  </a:tcPr>
                </a:tc>
                <a:tc>
                  <a:txBody>
                    <a:bodyPr/>
                    <a:lstStyle/>
                    <a:p>
                      <a:pPr algn="l"/>
                      <a:r>
                        <a:rPr lang="en-US" sz="1200">
                          <a:effectLst/>
                        </a:rPr>
                        <a:t>the hour of the day in HH format</a:t>
                      </a:r>
                    </a:p>
                  </a:txBody>
                  <a:tcPr marL="59607" marR="59607" marT="29804" marB="29804" anchor="ctr">
                    <a:lnL>
                      <a:noFill/>
                    </a:lnL>
                    <a:lnR>
                      <a:noFill/>
                    </a:lnR>
                    <a:lnT>
                      <a:noFill/>
                    </a:lnT>
                    <a:lnB>
                      <a:noFill/>
                    </a:lnB>
                  </a:tcPr>
                </a:tc>
                <a:extLst>
                  <a:ext uri="{0D108BD9-81ED-4DB2-BD59-A6C34878D82A}">
                    <a16:rowId xmlns:a16="http://schemas.microsoft.com/office/drawing/2014/main" val="2771570593"/>
                  </a:ext>
                </a:extLst>
              </a:tr>
              <a:tr h="417252">
                <a:tc>
                  <a:txBody>
                    <a:bodyPr/>
                    <a:lstStyle/>
                    <a:p>
                      <a:pPr algn="l"/>
                      <a:r>
                        <a:rPr lang="en-US" sz="1200">
                          <a:effectLst/>
                        </a:rPr>
                        <a:t>device_make</a:t>
                      </a:r>
                    </a:p>
                  </a:txBody>
                  <a:tcPr marL="59607" marR="59607" marT="29804" marB="29804" anchor="ctr">
                    <a:lnL>
                      <a:noFill/>
                    </a:lnL>
                    <a:lnR>
                      <a:noFill/>
                    </a:lnR>
                    <a:lnT>
                      <a:noFill/>
                    </a:lnT>
                    <a:lnB>
                      <a:noFill/>
                    </a:lnB>
                  </a:tcPr>
                </a:tc>
                <a:tc>
                  <a:txBody>
                    <a:bodyPr/>
                    <a:lstStyle/>
                    <a:p>
                      <a:pPr algn="l"/>
                      <a:r>
                        <a:rPr lang="en-US" sz="1200">
                          <a:effectLst/>
                        </a:rPr>
                        <a:t>the name of the type of device the user has e.g. Samsung</a:t>
                      </a:r>
                    </a:p>
                  </a:txBody>
                  <a:tcPr marL="59607" marR="59607" marT="29804" marB="29804" anchor="ctr">
                    <a:lnL>
                      <a:noFill/>
                    </a:lnL>
                    <a:lnR>
                      <a:noFill/>
                    </a:lnR>
                    <a:lnT>
                      <a:noFill/>
                    </a:lnT>
                    <a:lnB>
                      <a:noFill/>
                    </a:lnB>
                  </a:tcPr>
                </a:tc>
                <a:extLst>
                  <a:ext uri="{0D108BD9-81ED-4DB2-BD59-A6C34878D82A}">
                    <a16:rowId xmlns:a16="http://schemas.microsoft.com/office/drawing/2014/main" val="2526508656"/>
                  </a:ext>
                </a:extLst>
              </a:tr>
              <a:tr h="238429">
                <a:tc>
                  <a:txBody>
                    <a:bodyPr/>
                    <a:lstStyle/>
                    <a:p>
                      <a:pPr algn="l"/>
                      <a:r>
                        <a:rPr lang="en-US" sz="1200">
                          <a:effectLst/>
                        </a:rPr>
                        <a:t>platform_os</a:t>
                      </a:r>
                    </a:p>
                  </a:txBody>
                  <a:tcPr marL="59607" marR="59607" marT="29804" marB="29804" anchor="ctr">
                    <a:lnL>
                      <a:noFill/>
                    </a:lnL>
                    <a:lnR>
                      <a:noFill/>
                    </a:lnR>
                    <a:lnT>
                      <a:noFill/>
                    </a:lnT>
                    <a:lnB>
                      <a:noFill/>
                    </a:lnB>
                  </a:tcPr>
                </a:tc>
                <a:tc>
                  <a:txBody>
                    <a:bodyPr/>
                    <a:lstStyle/>
                    <a:p>
                      <a:pPr algn="l"/>
                      <a:r>
                        <a:rPr lang="en-US" sz="1200">
                          <a:effectLst/>
                        </a:rPr>
                        <a:t>the id of the OS the user has.</a:t>
                      </a:r>
                    </a:p>
                  </a:txBody>
                  <a:tcPr marL="59607" marR="59607" marT="29804" marB="29804" anchor="ctr">
                    <a:lnL>
                      <a:noFill/>
                    </a:lnL>
                    <a:lnR>
                      <a:noFill/>
                    </a:lnR>
                    <a:lnT>
                      <a:noFill/>
                    </a:lnT>
                    <a:lnB>
                      <a:noFill/>
                    </a:lnB>
                  </a:tcPr>
                </a:tc>
                <a:extLst>
                  <a:ext uri="{0D108BD9-81ED-4DB2-BD59-A6C34878D82A}">
                    <a16:rowId xmlns:a16="http://schemas.microsoft.com/office/drawing/2014/main" val="737237081"/>
                  </a:ext>
                </a:extLst>
              </a:tr>
              <a:tr h="417252">
                <a:tc>
                  <a:txBody>
                    <a:bodyPr/>
                    <a:lstStyle/>
                    <a:p>
                      <a:pPr algn="l"/>
                      <a:r>
                        <a:rPr lang="en-US" sz="1200">
                          <a:effectLst/>
                        </a:rPr>
                        <a:t>browser</a:t>
                      </a:r>
                    </a:p>
                  </a:txBody>
                  <a:tcPr marL="59607" marR="59607" marT="29804" marB="29804" anchor="ctr">
                    <a:lnL>
                      <a:noFill/>
                    </a:lnL>
                    <a:lnR>
                      <a:noFill/>
                    </a:lnR>
                    <a:lnT>
                      <a:noFill/>
                    </a:lnT>
                    <a:lnB>
                      <a:noFill/>
                    </a:lnB>
                  </a:tcPr>
                </a:tc>
                <a:tc>
                  <a:txBody>
                    <a:bodyPr/>
                    <a:lstStyle/>
                    <a:p>
                      <a:pPr algn="l"/>
                      <a:r>
                        <a:rPr lang="en-US" sz="1200">
                          <a:effectLst/>
                        </a:rPr>
                        <a:t>the name of the browser the user uses to see the BIO questionnaire.</a:t>
                      </a:r>
                    </a:p>
                  </a:txBody>
                  <a:tcPr marL="59607" marR="59607" marT="29804" marB="29804" anchor="ctr">
                    <a:lnL>
                      <a:noFill/>
                    </a:lnL>
                    <a:lnR>
                      <a:noFill/>
                    </a:lnR>
                    <a:lnT>
                      <a:noFill/>
                    </a:lnT>
                    <a:lnB>
                      <a:noFill/>
                    </a:lnB>
                  </a:tcPr>
                </a:tc>
                <a:extLst>
                  <a:ext uri="{0D108BD9-81ED-4DB2-BD59-A6C34878D82A}">
                    <a16:rowId xmlns:a16="http://schemas.microsoft.com/office/drawing/2014/main" val="3825865858"/>
                  </a:ext>
                </a:extLst>
              </a:tr>
              <a:tr h="417252">
                <a:tc>
                  <a:txBody>
                    <a:bodyPr/>
                    <a:lstStyle/>
                    <a:p>
                      <a:pPr algn="l"/>
                      <a:r>
                        <a:rPr lang="en-US" sz="1200">
                          <a:effectLst/>
                        </a:rPr>
                        <a:t>yes</a:t>
                      </a:r>
                    </a:p>
                  </a:txBody>
                  <a:tcPr marL="59607" marR="59607" marT="29804" marB="29804" anchor="ctr">
                    <a:lnL>
                      <a:noFill/>
                    </a:lnL>
                    <a:lnR>
                      <a:noFill/>
                    </a:lnR>
                    <a:lnT>
                      <a:noFill/>
                    </a:lnT>
                    <a:lnB>
                      <a:noFill/>
                    </a:lnB>
                  </a:tcPr>
                </a:tc>
                <a:tc>
                  <a:txBody>
                    <a:bodyPr/>
                    <a:lstStyle/>
                    <a:p>
                      <a:pPr algn="l"/>
                      <a:r>
                        <a:rPr lang="en-US" sz="1200">
                          <a:effectLst/>
                        </a:rPr>
                        <a:t>1 if the user chooses the “Yes” radio button for the BIO questionnaire.</a:t>
                      </a:r>
                    </a:p>
                  </a:txBody>
                  <a:tcPr marL="59607" marR="59607" marT="29804" marB="29804" anchor="ctr">
                    <a:lnL>
                      <a:noFill/>
                    </a:lnL>
                    <a:lnR>
                      <a:noFill/>
                    </a:lnR>
                    <a:lnT>
                      <a:noFill/>
                    </a:lnT>
                    <a:lnB>
                      <a:noFill/>
                    </a:lnB>
                  </a:tcPr>
                </a:tc>
                <a:extLst>
                  <a:ext uri="{0D108BD9-81ED-4DB2-BD59-A6C34878D82A}">
                    <a16:rowId xmlns:a16="http://schemas.microsoft.com/office/drawing/2014/main" val="1367519335"/>
                  </a:ext>
                </a:extLst>
              </a:tr>
              <a:tr h="417252">
                <a:tc>
                  <a:txBody>
                    <a:bodyPr/>
                    <a:lstStyle/>
                    <a:p>
                      <a:pPr algn="l"/>
                      <a:r>
                        <a:rPr lang="en-US" sz="1200">
                          <a:effectLst/>
                        </a:rPr>
                        <a:t>no</a:t>
                      </a:r>
                    </a:p>
                  </a:txBody>
                  <a:tcPr marL="59607" marR="59607" marT="29804" marB="29804" anchor="ctr">
                    <a:lnL>
                      <a:noFill/>
                    </a:lnL>
                    <a:lnR>
                      <a:noFill/>
                    </a:lnR>
                    <a:lnT>
                      <a:noFill/>
                    </a:lnT>
                    <a:lnB>
                      <a:noFill/>
                    </a:lnB>
                  </a:tcPr>
                </a:tc>
                <a:tc>
                  <a:txBody>
                    <a:bodyPr/>
                    <a:lstStyle/>
                    <a:p>
                      <a:pPr algn="l"/>
                      <a:r>
                        <a:rPr lang="en-US" sz="1200" dirty="0">
                          <a:effectLst/>
                        </a:rPr>
                        <a:t>1 if the user chooses the “No” radio button for the BIO questionnaire.</a:t>
                      </a:r>
                    </a:p>
                  </a:txBody>
                  <a:tcPr marL="59607" marR="59607" marT="29804" marB="29804" anchor="ctr">
                    <a:lnL>
                      <a:noFill/>
                    </a:lnL>
                    <a:lnR>
                      <a:noFill/>
                    </a:lnR>
                    <a:lnT>
                      <a:noFill/>
                    </a:lnT>
                    <a:lnB>
                      <a:noFill/>
                    </a:lnB>
                  </a:tcPr>
                </a:tc>
                <a:extLst>
                  <a:ext uri="{0D108BD9-81ED-4DB2-BD59-A6C34878D82A}">
                    <a16:rowId xmlns:a16="http://schemas.microsoft.com/office/drawing/2014/main" val="746165538"/>
                  </a:ext>
                </a:extLst>
              </a:tr>
            </a:tbl>
          </a:graphicData>
        </a:graphic>
      </p:graphicFrame>
    </p:spTree>
    <p:extLst>
      <p:ext uri="{BB962C8B-B14F-4D97-AF65-F5344CB8AC3E}">
        <p14:creationId xmlns:p14="http://schemas.microsoft.com/office/powerpoint/2010/main" val="4107339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91EB-C35F-D24E-024F-B1767A4B7035}"/>
              </a:ext>
            </a:extLst>
          </p:cNvPr>
          <p:cNvSpPr>
            <a:spLocks noGrp="1"/>
          </p:cNvSpPr>
          <p:nvPr>
            <p:ph type="title"/>
          </p:nvPr>
        </p:nvSpPr>
        <p:spPr/>
        <p:txBody>
          <a:bodyPr/>
          <a:lstStyle/>
          <a:p>
            <a:r>
              <a:rPr lang="en-US" dirty="0"/>
              <a:t>Data Science Approach</a:t>
            </a:r>
          </a:p>
        </p:txBody>
      </p:sp>
      <p:sp>
        <p:nvSpPr>
          <p:cNvPr id="3" name="Content Placeholder 2">
            <a:extLst>
              <a:ext uri="{FF2B5EF4-FFF2-40B4-BE49-F238E27FC236}">
                <a16:creationId xmlns:a16="http://schemas.microsoft.com/office/drawing/2014/main" id="{98586520-D122-F136-6A9B-64A03B0F032A}"/>
              </a:ext>
            </a:extLst>
          </p:cNvPr>
          <p:cNvSpPr>
            <a:spLocks noGrp="1"/>
          </p:cNvSpPr>
          <p:nvPr>
            <p:ph idx="1"/>
          </p:nvPr>
        </p:nvSpPr>
        <p:spPr/>
        <p:txBody>
          <a:bodyPr/>
          <a:lstStyle/>
          <a:p>
            <a:r>
              <a:rPr lang="en-US" dirty="0"/>
              <a:t>In the same web page, I followed, the following link:</a:t>
            </a:r>
          </a:p>
          <a:p>
            <a:r>
              <a:rPr lang="en-US" dirty="0">
                <a:hlinkClick r:id="rId2"/>
              </a:rPr>
              <a:t>https://www.kaggle.com/code/pavelaverin/three-ways-of-doing-a-b-tests</a:t>
            </a:r>
            <a:endParaRPr lang="en-US" dirty="0"/>
          </a:p>
          <a:p>
            <a:r>
              <a:rPr lang="en-US" dirty="0"/>
              <a:t>It implements 3 different ways to analyze.</a:t>
            </a:r>
          </a:p>
          <a:p>
            <a:pPr lvl="1"/>
            <a:r>
              <a:rPr lang="en-US" dirty="0"/>
              <a:t>Sampling Distribution</a:t>
            </a:r>
          </a:p>
          <a:p>
            <a:pPr lvl="1"/>
            <a:r>
              <a:rPr lang="en-US" dirty="0"/>
              <a:t>Confidence Interval</a:t>
            </a:r>
          </a:p>
          <a:p>
            <a:pPr lvl="1"/>
            <a:r>
              <a:rPr lang="en-US" dirty="0"/>
              <a:t>Logistic Regression</a:t>
            </a:r>
          </a:p>
        </p:txBody>
      </p:sp>
    </p:spTree>
    <p:extLst>
      <p:ext uri="{BB962C8B-B14F-4D97-AF65-F5344CB8AC3E}">
        <p14:creationId xmlns:p14="http://schemas.microsoft.com/office/powerpoint/2010/main" val="2246702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13EDB-F3B6-80CB-1CD5-06B7FBE8FF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7AE595-F009-855F-7E9F-080A3E43FF94}"/>
              </a:ext>
            </a:extLst>
          </p:cNvPr>
          <p:cNvSpPr>
            <a:spLocks noGrp="1"/>
          </p:cNvSpPr>
          <p:nvPr>
            <p:ph idx="1"/>
          </p:nvPr>
        </p:nvSpPr>
        <p:spPr/>
        <p:txBody>
          <a:bodyPr/>
          <a:lstStyle/>
          <a:p>
            <a:r>
              <a:rPr lang="en-US" dirty="0"/>
              <a:t>For this project, I select the implementation of Sampling distribution under the null, which is actually z-Test</a:t>
            </a:r>
          </a:p>
          <a:p>
            <a:r>
              <a:rPr lang="en-US" dirty="0"/>
              <a:t>The following scripts shared under the name of : CapStoneProject01_TolgaMedeni.ipynb</a:t>
            </a:r>
          </a:p>
          <a:p>
            <a:endParaRPr lang="en-US" dirty="0"/>
          </a:p>
          <a:p>
            <a:endParaRPr lang="en-US" dirty="0"/>
          </a:p>
        </p:txBody>
      </p:sp>
    </p:spTree>
    <p:extLst>
      <p:ext uri="{BB962C8B-B14F-4D97-AF65-F5344CB8AC3E}">
        <p14:creationId xmlns:p14="http://schemas.microsoft.com/office/powerpoint/2010/main" val="3588238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F4BB-FB7F-5F3F-9916-0B22FFF1E72F}"/>
              </a:ext>
            </a:extLst>
          </p:cNvPr>
          <p:cNvSpPr>
            <a:spLocks noGrp="1"/>
          </p:cNvSpPr>
          <p:nvPr>
            <p:ph type="title"/>
          </p:nvPr>
        </p:nvSpPr>
        <p:spPr/>
        <p:txBody>
          <a:bodyPr>
            <a:normAutofit/>
          </a:bodyPr>
          <a:lstStyle/>
          <a:p>
            <a:r>
              <a:rPr lang="en-US" dirty="0"/>
              <a:t>Data Wrangling/ Data Cleaning</a:t>
            </a:r>
            <a:br>
              <a:rPr lang="en-US" dirty="0"/>
            </a:br>
            <a:r>
              <a:rPr lang="en-US" dirty="0"/>
              <a:t>Exploring the Data</a:t>
            </a:r>
          </a:p>
        </p:txBody>
      </p:sp>
      <p:sp>
        <p:nvSpPr>
          <p:cNvPr id="3" name="Content Placeholder 2">
            <a:extLst>
              <a:ext uri="{FF2B5EF4-FFF2-40B4-BE49-F238E27FC236}">
                <a16:creationId xmlns:a16="http://schemas.microsoft.com/office/drawing/2014/main" id="{BA0BF022-4B6D-FEDD-5CB9-75E35D00DA5E}"/>
              </a:ext>
            </a:extLst>
          </p:cNvPr>
          <p:cNvSpPr>
            <a:spLocks noGrp="1"/>
          </p:cNvSpPr>
          <p:nvPr>
            <p:ph idx="1"/>
          </p:nvPr>
        </p:nvSpPr>
        <p:spPr/>
        <p:txBody>
          <a:bodyPr/>
          <a:lstStyle/>
          <a:p>
            <a:r>
              <a:rPr lang="en-US" dirty="0"/>
              <a:t>I named the </a:t>
            </a:r>
            <a:r>
              <a:rPr lang="en-US" dirty="0" err="1"/>
              <a:t>dataframe</a:t>
            </a:r>
            <a:r>
              <a:rPr lang="en-US" dirty="0"/>
              <a:t> object as </a:t>
            </a:r>
            <a:r>
              <a:rPr lang="en-US" dirty="0" err="1"/>
              <a:t>df</a:t>
            </a:r>
            <a:r>
              <a:rPr lang="en-US" dirty="0"/>
              <a:t>, which we store the information taken from the .csv file</a:t>
            </a:r>
          </a:p>
          <a:p>
            <a:pPr marL="457200" lvl="1" indent="0">
              <a:buNone/>
            </a:pPr>
            <a:r>
              <a:rPr lang="en-US" dirty="0" err="1"/>
              <a:t>df</a:t>
            </a:r>
            <a:r>
              <a:rPr lang="en-US" dirty="0"/>
              <a:t> = </a:t>
            </a:r>
            <a:r>
              <a:rPr lang="en-US" dirty="0" err="1"/>
              <a:t>pd.read_csv</a:t>
            </a:r>
            <a:r>
              <a:rPr lang="en-US" dirty="0"/>
              <a:t>("AdSmartABdata.csv")</a:t>
            </a:r>
          </a:p>
        </p:txBody>
      </p:sp>
    </p:spTree>
    <p:extLst>
      <p:ext uri="{BB962C8B-B14F-4D97-AF65-F5344CB8AC3E}">
        <p14:creationId xmlns:p14="http://schemas.microsoft.com/office/powerpoint/2010/main" val="2806469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DFECE6-E683-2151-D132-102AB23AFFE8}"/>
              </a:ext>
            </a:extLst>
          </p:cNvPr>
          <p:cNvSpPr>
            <a:spLocks noGrp="1"/>
          </p:cNvSpPr>
          <p:nvPr>
            <p:ph idx="1"/>
          </p:nvPr>
        </p:nvSpPr>
        <p:spPr/>
        <p:txBody>
          <a:bodyPr/>
          <a:lstStyle/>
          <a:p>
            <a:r>
              <a:rPr lang="en-US" dirty="0"/>
              <a:t>Let me illustrate the steps which I applied for this project</a:t>
            </a:r>
          </a:p>
          <a:p>
            <a:r>
              <a:rPr lang="en-US" dirty="0"/>
              <a:t>To obtain data properties: </a:t>
            </a:r>
            <a:r>
              <a:rPr lang="en-US" dirty="0" err="1"/>
              <a:t>df.head</a:t>
            </a:r>
            <a:r>
              <a:rPr lang="en-US" dirty="0"/>
              <a:t>(5) was applied</a:t>
            </a:r>
          </a:p>
          <a:p>
            <a:endParaRPr lang="en-US" dirty="0"/>
          </a:p>
        </p:txBody>
      </p:sp>
      <p:pic>
        <p:nvPicPr>
          <p:cNvPr id="5" name="Picture 4">
            <a:extLst>
              <a:ext uri="{FF2B5EF4-FFF2-40B4-BE49-F238E27FC236}">
                <a16:creationId xmlns:a16="http://schemas.microsoft.com/office/drawing/2014/main" id="{DE05DD42-BB2C-6ADA-9624-1868E4A88A0A}"/>
              </a:ext>
            </a:extLst>
          </p:cNvPr>
          <p:cNvPicPr>
            <a:picLocks noChangeAspect="1"/>
          </p:cNvPicPr>
          <p:nvPr/>
        </p:nvPicPr>
        <p:blipFill>
          <a:blip r:embed="rId2"/>
          <a:stretch>
            <a:fillRect/>
          </a:stretch>
        </p:blipFill>
        <p:spPr>
          <a:xfrm>
            <a:off x="1609575" y="3113770"/>
            <a:ext cx="8179220" cy="2597283"/>
          </a:xfrm>
          <a:prstGeom prst="rect">
            <a:avLst/>
          </a:prstGeom>
        </p:spPr>
      </p:pic>
      <p:sp>
        <p:nvSpPr>
          <p:cNvPr id="7" name="Title 6">
            <a:extLst>
              <a:ext uri="{FF2B5EF4-FFF2-40B4-BE49-F238E27FC236}">
                <a16:creationId xmlns:a16="http://schemas.microsoft.com/office/drawing/2014/main" id="{618572C2-746E-D94B-9697-C6E2021D8651}"/>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597781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379FD-5D2C-56C0-9B24-6D313613D6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4BB0D5-E892-F422-01F0-42B050B6F1F1}"/>
              </a:ext>
            </a:extLst>
          </p:cNvPr>
          <p:cNvSpPr>
            <a:spLocks noGrp="1"/>
          </p:cNvSpPr>
          <p:nvPr>
            <p:ph idx="1"/>
          </p:nvPr>
        </p:nvSpPr>
        <p:spPr/>
        <p:txBody>
          <a:bodyPr/>
          <a:lstStyle/>
          <a:p>
            <a:r>
              <a:rPr lang="en-US" dirty="0" err="1"/>
              <a:t>df.describe</a:t>
            </a:r>
            <a:r>
              <a:rPr lang="en-US" dirty="0"/>
              <a:t>()</a:t>
            </a:r>
          </a:p>
          <a:p>
            <a:pPr lvl="1"/>
            <a:endParaRPr lang="en-US" dirty="0"/>
          </a:p>
        </p:txBody>
      </p:sp>
      <p:pic>
        <p:nvPicPr>
          <p:cNvPr id="5" name="Picture 4">
            <a:extLst>
              <a:ext uri="{FF2B5EF4-FFF2-40B4-BE49-F238E27FC236}">
                <a16:creationId xmlns:a16="http://schemas.microsoft.com/office/drawing/2014/main" id="{8B205A12-2C3F-4A1F-9FFB-B7B774113D32}"/>
              </a:ext>
            </a:extLst>
          </p:cNvPr>
          <p:cNvPicPr>
            <a:picLocks noChangeAspect="1"/>
          </p:cNvPicPr>
          <p:nvPr/>
        </p:nvPicPr>
        <p:blipFill>
          <a:blip r:embed="rId2"/>
          <a:stretch>
            <a:fillRect/>
          </a:stretch>
        </p:blipFill>
        <p:spPr>
          <a:xfrm>
            <a:off x="3142794" y="2284346"/>
            <a:ext cx="5906412" cy="4027554"/>
          </a:xfrm>
          <a:prstGeom prst="rect">
            <a:avLst/>
          </a:prstGeom>
        </p:spPr>
      </p:pic>
    </p:spTree>
    <p:extLst>
      <p:ext uri="{BB962C8B-B14F-4D97-AF65-F5344CB8AC3E}">
        <p14:creationId xmlns:p14="http://schemas.microsoft.com/office/powerpoint/2010/main" val="34284385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968</Words>
  <Application>Microsoft Office PowerPoint</Application>
  <PresentationFormat>Widescreen</PresentationFormat>
  <Paragraphs>79</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CAPSTONE PROJECT-1</vt:lpstr>
      <vt:lpstr>CONTENT</vt:lpstr>
      <vt:lpstr>Data</vt:lpstr>
      <vt:lpstr>Columns Details</vt:lpstr>
      <vt:lpstr>Data Science Approach</vt:lpstr>
      <vt:lpstr>PowerPoint Presentation</vt:lpstr>
      <vt:lpstr>Data Wrangling/ Data Cleaning Exploring the Data</vt:lpstr>
      <vt:lpstr>PowerPoint Presentation</vt:lpstr>
      <vt:lpstr>PowerPoint Presentation</vt:lpstr>
      <vt:lpstr>PowerPoint Presentation</vt:lpstr>
      <vt:lpstr>PowerPoint Presentation</vt:lpstr>
      <vt:lpstr>PowerPoint Presentation</vt:lpstr>
      <vt:lpstr>Modeling - A/B testing</vt:lpstr>
      <vt:lpstr>PowerPoint Presentation</vt:lpstr>
      <vt:lpstr>PowerPoint Presentation</vt:lpstr>
      <vt:lpstr>PowerPoint Presentation</vt:lpstr>
      <vt:lpstr>PowerPoint Presentation</vt:lpstr>
      <vt:lpstr>Interpretation</vt:lpstr>
      <vt:lpstr>PowerPoint Presentation</vt:lpstr>
      <vt:lpstr>PowerPoint Presentation</vt:lpstr>
      <vt:lpstr>PowerPoint Presentation</vt:lpstr>
      <vt:lpstr>Answers to the Problem Question</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PROJECT-1</dc:title>
  <dc:creator>Doç. Dr. İhsan Tolga MEDENİ</dc:creator>
  <cp:lastModifiedBy>Doç. Dr. İhsan Tolga MEDENİ</cp:lastModifiedBy>
  <cp:revision>4</cp:revision>
  <dcterms:created xsi:type="dcterms:W3CDTF">2022-07-27T11:20:50Z</dcterms:created>
  <dcterms:modified xsi:type="dcterms:W3CDTF">2022-07-27T12:57:45Z</dcterms:modified>
</cp:coreProperties>
</file>