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83" r:id="rId7"/>
    <p:sldId id="284" r:id="rId8"/>
    <p:sldId id="285" r:id="rId9"/>
    <p:sldId id="286" r:id="rId10"/>
    <p:sldId id="287" r:id="rId11"/>
    <p:sldId id="288" r:id="rId12"/>
    <p:sldId id="289" r:id="rId13"/>
    <p:sldId id="272"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5025D-3E99-498A-A29B-E8DDDE33472D}" v="2057" dt="2021-10-10T06:33:55.6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3" d="100"/>
          <a:sy n="63" d="100"/>
        </p:scale>
        <p:origin x="200" y="116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10/9/2021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10/9/2021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1851015" cy="1865392"/>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492990"/>
          </a:xfrm>
          <a:prstGeom prst="rect">
            <a:avLst/>
          </a:prstGeom>
          <a:solidFill>
            <a:schemeClr val="bg2">
              <a:lumMod val="25000"/>
            </a:schemeClr>
          </a:solidFill>
        </p:spPr>
        <p:txBody>
          <a:bodyPr wrap="none" lIns="91440" tIns="45720" rIns="91440" bIns="45720" rtlCol="0" anchor="t">
            <a:spAutoFit/>
          </a:bodyPr>
          <a:lstStyle/>
          <a:p>
            <a:r>
              <a:rPr lang="en-US" sz="6600" dirty="0">
                <a:solidFill>
                  <a:srgbClr val="FF6600"/>
                </a:solidFill>
              </a:rPr>
              <a:t>Exploratory Data Analysis</a:t>
            </a:r>
            <a:endParaRPr lang="en-US" dirty="0"/>
          </a:p>
          <a:p>
            <a:r>
              <a:rPr lang="en-US" sz="2500">
                <a:solidFill>
                  <a:srgbClr val="FF6600"/>
                </a:solidFill>
                <a:ea typeface="+mn-lt"/>
                <a:cs typeface="+mn-lt"/>
              </a:rPr>
              <a:t> G2M Case Study (</a:t>
            </a:r>
            <a:r>
              <a:rPr lang="en-US" sz="2500" err="1">
                <a:solidFill>
                  <a:srgbClr val="FF6600"/>
                </a:solidFill>
                <a:ea typeface="+mn-lt"/>
                <a:cs typeface="+mn-lt"/>
              </a:rPr>
              <a:t>Tolga</a:t>
            </a:r>
            <a:r>
              <a:rPr lang="en-US" sz="2500" dirty="0">
                <a:solidFill>
                  <a:srgbClr val="FF6600"/>
                </a:solidFill>
                <a:ea typeface="+mn-lt"/>
                <a:cs typeface="+mn-lt"/>
              </a:rPr>
              <a:t> Yaz)</a:t>
            </a:r>
            <a:endParaRPr lang="en-US" dirty="0">
              <a:cs typeface="Calibri"/>
            </a:endParaRPr>
          </a:p>
          <a:p>
            <a:endParaRPr lang="en-US" sz="4000" dirty="0"/>
          </a:p>
          <a:p>
            <a:r>
              <a:rPr lang="en-US" sz="2500" dirty="0">
                <a:solidFill>
                  <a:srgbClr val="FF6600"/>
                </a:solidFill>
              </a:rPr>
              <a:t>10-Oct-2021</a:t>
            </a:r>
            <a:endParaRPr lang="en-US" sz="2500" dirty="0">
              <a:solidFill>
                <a:srgbClr val="FF6600"/>
              </a:solidFill>
              <a:cs typeface="Calibri"/>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ea typeface="+mj-lt"/>
                <a:cs typeface="+mj-lt"/>
              </a:rPr>
              <a:t>Seasonal Changes in Total Profits of the Companies Without Outliers in 2016</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569407" y="1579537"/>
            <a:ext cx="7818279" cy="4978510"/>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45206"/>
            <a:ext cx="320327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all seasons of the year 2016.</a:t>
            </a:r>
            <a:endParaRPr lang="en-US">
              <a:ea typeface="+mn-lt"/>
              <a:cs typeface="+mn-lt"/>
            </a:endParaRPr>
          </a:p>
        </p:txBody>
      </p:sp>
    </p:spTree>
    <p:extLst>
      <p:ext uri="{BB962C8B-B14F-4D97-AF65-F5344CB8AC3E}">
        <p14:creationId xmlns:p14="http://schemas.microsoft.com/office/powerpoint/2010/main" val="209658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Seasonal Changes in Total Profits of the </a:t>
            </a:r>
            <a:r>
              <a:rPr lang="en-US" b="1">
                <a:solidFill>
                  <a:schemeClr val="accent2"/>
                </a:solidFill>
                <a:ea typeface="+mj-lt"/>
                <a:cs typeface="+mj-lt"/>
              </a:rPr>
              <a:t>Companies Without Outliers in 2017</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569407" y="1619911"/>
            <a:ext cx="7818279" cy="4984025"/>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45206"/>
            <a:ext cx="320327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all seasons of the year 2017.</a:t>
            </a:r>
            <a:endParaRPr lang="en-US">
              <a:ea typeface="+mn-lt"/>
              <a:cs typeface="+mn-lt"/>
            </a:endParaRPr>
          </a:p>
        </p:txBody>
      </p:sp>
    </p:spTree>
    <p:extLst>
      <p:ext uri="{BB962C8B-B14F-4D97-AF65-F5344CB8AC3E}">
        <p14:creationId xmlns:p14="http://schemas.microsoft.com/office/powerpoint/2010/main" val="247659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ea typeface="+mj-lt"/>
                <a:cs typeface="+mj-lt"/>
              </a:rPr>
              <a:t>Seasonal Changes in Total Profits of the </a:t>
            </a:r>
            <a:r>
              <a:rPr lang="en-US" b="1">
                <a:solidFill>
                  <a:schemeClr val="accent2"/>
                </a:solidFill>
                <a:ea typeface="+mj-lt"/>
                <a:cs typeface="+mj-lt"/>
              </a:rPr>
              <a:t>Companies Without Outliers in 2018</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569407" y="1630509"/>
            <a:ext cx="7818279" cy="4962828"/>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45206"/>
            <a:ext cx="320327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all seasons of the year 2018.</a:t>
            </a:r>
            <a:endParaRPr lang="en-US">
              <a:ea typeface="+mn-lt"/>
              <a:cs typeface="+mn-lt"/>
            </a:endParaRPr>
          </a:p>
        </p:txBody>
      </p:sp>
    </p:spTree>
    <p:extLst>
      <p:ext uri="{BB962C8B-B14F-4D97-AF65-F5344CB8AC3E}">
        <p14:creationId xmlns:p14="http://schemas.microsoft.com/office/powerpoint/2010/main" val="108349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1354217"/>
          </a:xfrm>
          <a:prstGeom prst="rect">
            <a:avLst/>
          </a:prstGeom>
          <a:noFill/>
        </p:spPr>
        <p:txBody>
          <a:bodyPr wrap="square" lIns="91440" tIns="45720" rIns="91440" bIns="45720" rtlCol="0" anchor="t">
            <a:spAutoFit/>
          </a:bodyPr>
          <a:lstStyle/>
          <a:p>
            <a:pPr marL="342900" indent="-342900">
              <a:buFont typeface="Arial"/>
              <a:buChar char="•"/>
            </a:pPr>
            <a:r>
              <a:rPr lang="en-US" sz="2200" b="1"/>
              <a:t>Since the total profit of Yellow Cab Company in all of the years and in all of the seasons of the years is much more than Pink Cab Company, Yellow Cab Company is the absolute choice.</a:t>
            </a:r>
            <a:endParaRPr lang="en-US" sz="2200" b="1">
              <a:cs typeface="Calibri"/>
            </a:endParaRPr>
          </a:p>
          <a:p>
            <a:pPr marL="342900" indent="-342900">
              <a:buFont typeface="Arial"/>
              <a:buChar char="•"/>
            </a:pPr>
            <a:r>
              <a:rPr lang="en-US" sz="2200" b="1">
                <a:cs typeface="Calibri"/>
              </a:rPr>
              <a:t>These two companies</a:t>
            </a:r>
            <a:r>
              <a:rPr lang="en-US" sz="2200" b="1" dirty="0">
                <a:cs typeface="Calibri"/>
              </a:rPr>
              <a:t> </a:t>
            </a:r>
            <a:r>
              <a:rPr lang="en-US" sz="2200" b="1">
                <a:cs typeface="Calibri"/>
              </a:rPr>
              <a:t>are in very different levels in terms of profit.</a:t>
            </a:r>
            <a:endParaRPr lang="en-US" sz="2200" b="1" dirty="0">
              <a:cs typeface="Calibri"/>
            </a:endParaRPr>
          </a:p>
          <a:p>
            <a:endParaRPr lang="en-US" sz="1600" dirty="0">
              <a:cs typeface="Calibri"/>
            </a:endParaRP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a:solidFill>
                  <a:schemeClr val="accent2"/>
                </a:solidFill>
                <a:latin typeface="+mj-lt"/>
              </a:rPr>
              <a:t>      Results</a:t>
            </a:r>
            <a:endParaRPr lang="en-US" sz="4400" dirty="0">
              <a:solidFill>
                <a:schemeClr val="accent2"/>
              </a:solidFill>
              <a:latin typeface="+mj-lt"/>
            </a:endParaRPr>
          </a:p>
        </p:txBody>
      </p:sp>
    </p:spTree>
    <p:extLst>
      <p:ext uri="{BB962C8B-B14F-4D97-AF65-F5344CB8AC3E}">
        <p14:creationId xmlns:p14="http://schemas.microsoft.com/office/powerpoint/2010/main" val="354447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vert="horz" lIns="91440" tIns="45720" rIns="91440" bIns="45720" rtlCol="0" anchor="t">
            <a:normAutofit/>
          </a:bodyPr>
          <a:lstStyle/>
          <a:p>
            <a:r>
              <a:rPr lang="en-US" sz="6600">
                <a:solidFill>
                  <a:srgbClr val="FF6600"/>
                </a:solidFill>
              </a:rPr>
              <a:t>Thanks</a:t>
            </a:r>
            <a:endParaRPr lang="en-US" sz="6600" dirty="0">
              <a:solidFill>
                <a:srgbClr val="FF6600"/>
              </a:solidFill>
            </a:endParaRP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vert="horz" lIns="91440" tIns="45720" rIns="91440" bIns="45720" rtlCol="0" anchor="t">
            <a:normAutofit/>
          </a:bodyPr>
          <a:lstStyle/>
          <a:p>
            <a:r>
              <a:rPr lang="en-US" sz="1800" b="1" dirty="0">
                <a:ea typeface="+mn-lt"/>
                <a:cs typeface="+mn-lt"/>
              </a:rPr>
              <a:t>XYZ is a private firm in the United States. Due to remarkable growth in the Cab Industry in last few years and multiple key players in the market, it is planning for an investment in Cab industry and as per their  Go-to-Market (G2M) strategy they want to understand the market before taking final decision.</a:t>
            </a:r>
            <a:endParaRPr lang="en-US" b="1" dirty="0">
              <a:cs typeface="Calibri" panose="020F0502020204030204"/>
            </a:endParaRPr>
          </a:p>
          <a:p>
            <a:pPr marL="0" indent="0">
              <a:buNone/>
            </a:pPr>
            <a:endParaRPr lang="en-US" sz="1800" dirty="0"/>
          </a:p>
          <a:p>
            <a:r>
              <a:rPr lang="en-US" sz="1800" b="1" u="sng" dirty="0"/>
              <a:t>Objective</a:t>
            </a:r>
            <a:r>
              <a:rPr lang="en-US" sz="1800" b="1" dirty="0"/>
              <a:t>:</a:t>
            </a:r>
            <a:r>
              <a:rPr lang="en-US" sz="1800" dirty="0"/>
              <a:t> </a:t>
            </a:r>
            <a:r>
              <a:rPr lang="en-US" sz="1800" b="1" dirty="0"/>
              <a:t>Provide </a:t>
            </a:r>
            <a:r>
              <a:rPr lang="en-US" sz="1800" b="1" dirty="0">
                <a:ea typeface="+mn-lt"/>
                <a:cs typeface="+mn-lt"/>
              </a:rPr>
              <a:t>actionable insights to help XYZ identify the right company to make its investment.</a:t>
            </a:r>
            <a:endParaRPr lang="en-US" sz="1800" dirty="0">
              <a:ea typeface="+mn-lt"/>
              <a:cs typeface="+mn-lt"/>
            </a:endParaRPr>
          </a:p>
          <a:p>
            <a:endParaRPr lang="en-US" sz="1800" dirty="0"/>
          </a:p>
          <a:p>
            <a:r>
              <a:rPr lang="en-US" sz="1800" b="1" u="sng" dirty="0"/>
              <a:t>The analysis has been divided into parts</a:t>
            </a:r>
            <a:r>
              <a:rPr lang="en-US" sz="1800" b="1" dirty="0"/>
              <a:t>: </a:t>
            </a:r>
            <a:endParaRPr lang="en-US" sz="1800" b="1" dirty="0">
              <a:cs typeface="Calibri" panose="020F0502020204030204"/>
            </a:endParaRPr>
          </a:p>
          <a:p>
            <a:pPr marL="342900" indent="-342900">
              <a:buAutoNum type="arabicPeriod"/>
            </a:pPr>
            <a:r>
              <a:rPr lang="en-US" sz="1800" dirty="0">
                <a:ea typeface="+mn-lt"/>
                <a:cs typeface="+mn-lt"/>
              </a:rPr>
              <a:t>Basics of the Examined Data and Exploration Approach</a:t>
            </a:r>
          </a:p>
          <a:p>
            <a:pPr marL="342900" indent="-342900">
              <a:buAutoNum type="arabicPeriod"/>
            </a:pPr>
            <a:r>
              <a:rPr lang="en-US" sz="1800" dirty="0">
                <a:ea typeface="+mn-lt"/>
                <a:cs typeface="+mn-lt"/>
              </a:rPr>
              <a:t>Total and Mean Profits Per Company Per Year with Charts</a:t>
            </a:r>
            <a:endParaRPr lang="en-US" sz="1800" dirty="0">
              <a:cs typeface="Calibri" panose="020F0502020204030204"/>
            </a:endParaRPr>
          </a:p>
          <a:p>
            <a:pPr marL="342900" indent="-342900">
              <a:buAutoNum type="arabicPeriod"/>
            </a:pPr>
            <a:r>
              <a:rPr lang="en-US" sz="1800" dirty="0"/>
              <a:t>Total and Mean Profits Per Company Per Year with Charts without Outliers</a:t>
            </a:r>
            <a:endParaRPr lang="en-US" sz="1800" dirty="0">
              <a:cs typeface="Calibri" panose="020F0502020204030204"/>
            </a:endParaRPr>
          </a:p>
          <a:p>
            <a:pPr marL="342900" indent="-342900">
              <a:buAutoNum type="arabicPeriod"/>
            </a:pPr>
            <a:r>
              <a:rPr lang="en-US" sz="1800" dirty="0">
                <a:ea typeface="+mn-lt"/>
                <a:cs typeface="+mn-lt"/>
              </a:rPr>
              <a:t>Seasonal Changes in Total Profit</a:t>
            </a:r>
          </a:p>
          <a:p>
            <a:pPr marL="342900" indent="-342900">
              <a:buAutoNum type="arabicPeriod"/>
            </a:pPr>
            <a:r>
              <a:rPr lang="en-US" sz="1800" dirty="0">
                <a:cs typeface="Calibri" panose="020F0502020204030204"/>
              </a:rPr>
              <a:t>Recommendation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a:cs typeface="Calibri"/>
              </a:rPr>
              <a:t>Background – G2M (Cab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943380" cy="5632311"/>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cs typeface="Calibri"/>
              </a:rPr>
              <a:t>4 data files in .csv format were obtained</a:t>
            </a:r>
            <a:r>
              <a:rPr lang="en-US" b="1" dirty="0">
                <a:cs typeface="Calibri"/>
              </a:rPr>
              <a:t>:</a:t>
            </a:r>
            <a:endParaRPr lang="en-US" b="1" dirty="0"/>
          </a:p>
          <a:p>
            <a:pPr marL="342900" indent="-342900">
              <a:buAutoNum type="arabicPeriod"/>
            </a:pPr>
            <a:r>
              <a:rPr lang="en-US" b="1" dirty="0">
                <a:ea typeface="+mn-lt"/>
                <a:cs typeface="+mn-lt"/>
              </a:rPr>
              <a:t>Cab_Data.csv</a:t>
            </a:r>
            <a:r>
              <a:rPr lang="en-US" dirty="0">
                <a:ea typeface="+mn-lt"/>
                <a:cs typeface="+mn-lt"/>
              </a:rPr>
              <a:t> : Includes details of transaction for 2 cab companies.</a:t>
            </a:r>
          </a:p>
          <a:p>
            <a:pPr marL="342900" indent="-342900">
              <a:buAutoNum type="arabicPeriod"/>
            </a:pPr>
            <a:r>
              <a:rPr lang="en-US" b="1" dirty="0">
                <a:ea typeface="+mn-lt"/>
                <a:cs typeface="+mn-lt"/>
              </a:rPr>
              <a:t>Customer_ID.csv : </a:t>
            </a:r>
            <a:r>
              <a:rPr lang="en-US" dirty="0">
                <a:ea typeface="+mn-lt"/>
                <a:cs typeface="+mn-lt"/>
              </a:rPr>
              <a:t>Includes a unique identifier which links the customer’s demographic details (mapping table).</a:t>
            </a:r>
          </a:p>
          <a:p>
            <a:pPr marL="342900" indent="-342900">
              <a:buAutoNum type="arabicPeriod"/>
            </a:pPr>
            <a:r>
              <a:rPr lang="en-US" b="1" dirty="0">
                <a:ea typeface="+mn-lt"/>
                <a:cs typeface="+mn-lt"/>
              </a:rPr>
              <a:t>Transaction_ID.csv : </a:t>
            </a:r>
            <a:r>
              <a:rPr lang="en-US" dirty="0">
                <a:ea typeface="+mn-lt"/>
                <a:cs typeface="+mn-lt"/>
              </a:rPr>
              <a:t>Includes</a:t>
            </a:r>
            <a:r>
              <a:rPr lang="en-US" b="1" dirty="0">
                <a:ea typeface="+mn-lt"/>
                <a:cs typeface="+mn-lt"/>
              </a:rPr>
              <a:t> </a:t>
            </a:r>
            <a:r>
              <a:rPr lang="en-US" dirty="0">
                <a:ea typeface="+mn-lt"/>
                <a:cs typeface="+mn-lt"/>
              </a:rPr>
              <a:t>transaction to customer mapping and payment mode.</a:t>
            </a:r>
            <a:endParaRPr lang="en-US" b="1" dirty="0">
              <a:cs typeface="Calibri"/>
            </a:endParaRPr>
          </a:p>
          <a:p>
            <a:pPr marL="342900" indent="-342900">
              <a:buAutoNum type="arabicPeriod"/>
            </a:pPr>
            <a:r>
              <a:rPr lang="en-US" b="1" dirty="0">
                <a:ea typeface="+mn-lt"/>
                <a:cs typeface="+mn-lt"/>
              </a:rPr>
              <a:t>City.csv : </a:t>
            </a:r>
            <a:r>
              <a:rPr lang="en-US" dirty="0">
                <a:ea typeface="+mn-lt"/>
                <a:cs typeface="+mn-lt"/>
              </a:rPr>
              <a:t>Includes list of US cities, their population and number of cab users.</a:t>
            </a:r>
            <a:endParaRPr lang="en-US" dirty="0">
              <a:cs typeface="Calibri"/>
            </a:endParaRPr>
          </a:p>
          <a:p>
            <a:endParaRPr lang="en-US" dirty="0"/>
          </a:p>
          <a:p>
            <a:pPr marL="285750" indent="-285750">
              <a:buFont typeface="Arial"/>
              <a:buChar char="•"/>
            </a:pPr>
            <a:r>
              <a:rPr lang="en-US" b="1" u="sng" dirty="0">
                <a:ea typeface="+mn-lt"/>
                <a:cs typeface="+mn-lt"/>
              </a:rPr>
              <a:t>Exploration Approach</a:t>
            </a:r>
            <a:r>
              <a:rPr lang="en-US" b="1" dirty="0">
                <a:ea typeface="+mn-lt"/>
                <a:cs typeface="+mn-lt"/>
              </a:rPr>
              <a:t>:</a:t>
            </a:r>
          </a:p>
          <a:p>
            <a:pPr marL="342900" indent="-342900">
              <a:buAutoNum type="arabicPeriod"/>
            </a:pPr>
            <a:r>
              <a:rPr lang="en-US" dirty="0">
                <a:ea typeface="+mn-lt"/>
                <a:cs typeface="+mn-lt"/>
              </a:rPr>
              <a:t>The data was transformed into Python Pandas </a:t>
            </a:r>
            <a:r>
              <a:rPr lang="en-US" dirty="0" err="1">
                <a:ea typeface="+mn-lt"/>
                <a:cs typeface="+mn-lt"/>
              </a:rPr>
              <a:t>Dataframes</a:t>
            </a:r>
            <a:r>
              <a:rPr lang="en-US" dirty="0">
                <a:ea typeface="+mn-lt"/>
                <a:cs typeface="+mn-lt"/>
              </a:rPr>
              <a:t> to be processed.</a:t>
            </a:r>
          </a:p>
          <a:p>
            <a:pPr marL="342900" indent="-342900">
              <a:buAutoNum type="arabicPeriod"/>
            </a:pPr>
            <a:r>
              <a:rPr lang="en-US" dirty="0">
                <a:ea typeface="+mn-lt"/>
                <a:cs typeface="+mn-lt"/>
              </a:rPr>
              <a:t>The </a:t>
            </a:r>
            <a:r>
              <a:rPr lang="en-US" dirty="0" err="1">
                <a:ea typeface="+mn-lt"/>
                <a:cs typeface="+mn-lt"/>
              </a:rPr>
              <a:t>dataframes</a:t>
            </a:r>
            <a:r>
              <a:rPr lang="en-US" dirty="0">
                <a:ea typeface="+mn-lt"/>
                <a:cs typeface="+mn-lt"/>
              </a:rPr>
              <a:t> were observed carefully to identify and deal with the nulls and duplicates.</a:t>
            </a:r>
            <a:endParaRPr lang="en-US" dirty="0">
              <a:cs typeface="Calibri"/>
            </a:endParaRPr>
          </a:p>
          <a:p>
            <a:pPr marL="342900" indent="-342900">
              <a:buAutoNum type="arabicPeriod"/>
            </a:pPr>
            <a:r>
              <a:rPr lang="en-US" dirty="0">
                <a:ea typeface="+mn-lt"/>
                <a:cs typeface="+mn-lt"/>
              </a:rPr>
              <a:t>The four .csv files </a:t>
            </a:r>
            <a:r>
              <a:rPr lang="en-US" dirty="0" err="1">
                <a:ea typeface="+mn-lt"/>
                <a:cs typeface="+mn-lt"/>
              </a:rPr>
              <a:t>meantioned</a:t>
            </a:r>
            <a:r>
              <a:rPr lang="en-US" dirty="0">
                <a:ea typeface="+mn-lt"/>
                <a:cs typeface="+mn-lt"/>
              </a:rPr>
              <a:t> above were turned into one main file (dfMain.csv).</a:t>
            </a:r>
            <a:endParaRPr lang="en-US" dirty="0">
              <a:cs typeface="Calibri"/>
            </a:endParaRPr>
          </a:p>
          <a:p>
            <a:pPr marL="342900" indent="-342900">
              <a:buAutoNum type="arabicPeriod"/>
            </a:pPr>
            <a:r>
              <a:rPr lang="en-US" dirty="0">
                <a:cs typeface="Calibri"/>
              </a:rPr>
              <a:t>Analysis were done upon the dfMain.csv file via usage of Python Libraries and </a:t>
            </a:r>
            <a:r>
              <a:rPr lang="en-US" dirty="0" err="1">
                <a:cs typeface="Calibri"/>
              </a:rPr>
              <a:t>Jupyter</a:t>
            </a:r>
            <a:r>
              <a:rPr lang="en-US" dirty="0">
                <a:cs typeface="Calibri"/>
              </a:rPr>
              <a:t> Notebooks.</a:t>
            </a:r>
          </a:p>
          <a:p>
            <a:pPr marL="342900" indent="-342900">
              <a:buAutoNum type="arabicPeriod"/>
            </a:pPr>
            <a:endParaRPr lang="en-US" dirty="0">
              <a:cs typeface="Calibri"/>
            </a:endParaRPr>
          </a:p>
          <a:p>
            <a:pPr marL="285750" indent="-285750">
              <a:buFont typeface="Arial"/>
              <a:buChar char="•"/>
            </a:pPr>
            <a:r>
              <a:rPr lang="en-US" b="1" u="sng" dirty="0">
                <a:cs typeface="Calibri"/>
              </a:rPr>
              <a:t>Characteristics of dfMain.csv file</a:t>
            </a:r>
            <a:r>
              <a:rPr lang="en-US" b="1" dirty="0">
                <a:cs typeface="Calibri"/>
              </a:rPr>
              <a:t>:</a:t>
            </a:r>
            <a:endParaRPr lang="en-US" dirty="0">
              <a:cs typeface="Calibri"/>
            </a:endParaRPr>
          </a:p>
          <a:p>
            <a:pPr marL="285750" indent="-285750">
              <a:buFont typeface="Arial"/>
              <a:buChar char="•"/>
            </a:pPr>
            <a:r>
              <a:rPr lang="en-US" dirty="0">
                <a:cs typeface="Calibri"/>
              </a:rPr>
              <a:t>359 392 Observations,</a:t>
            </a:r>
          </a:p>
          <a:p>
            <a:pPr marL="285750" indent="-285750">
              <a:buFont typeface="Arial"/>
              <a:buChar char="•"/>
            </a:pPr>
            <a:r>
              <a:rPr lang="en-US" dirty="0">
                <a:cs typeface="Calibri"/>
              </a:rPr>
              <a:t>15 Features.</a:t>
            </a:r>
          </a:p>
          <a:p>
            <a:pPr marL="285750" indent="-285750">
              <a:buFont typeface="Arial"/>
              <a:buChar char="•"/>
            </a:pPr>
            <a:endParaRPr lang="en-US" b="1" dirty="0">
              <a:cs typeface="Calibri"/>
            </a:endParaRPr>
          </a:p>
          <a:p>
            <a:pPr marL="342900" indent="-342900">
              <a:buAutoNum type="arabicPeriod"/>
            </a:pPr>
            <a:endParaRPr lang="en-US" dirty="0">
              <a:cs typeface="Calibri"/>
            </a:endParaRPr>
          </a:p>
          <a:p>
            <a:endParaRPr lang="en-US" dirty="0">
              <a:cs typeface="Calibri"/>
            </a:endParaRPr>
          </a:p>
          <a:p>
            <a:endParaRPr lang="en-US" dirty="0">
              <a:cs typeface="Calibri"/>
            </a:endParaRP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Basics of the Examined Data and </a:t>
            </a:r>
            <a:br>
              <a:rPr lang="en-US" b="1" dirty="0">
                <a:solidFill>
                  <a:schemeClr val="accent2"/>
                </a:solidFill>
              </a:rPr>
            </a:br>
            <a:r>
              <a:rPr lang="en-US" b="1" dirty="0">
                <a:solidFill>
                  <a:schemeClr val="accent2"/>
                </a:solidFill>
              </a:rPr>
              <a:t>Exploration Approach</a:t>
            </a:r>
            <a:endParaRPr lang="en-US" b="1">
              <a:solidFill>
                <a:schemeClr val="accent2"/>
              </a:solidFill>
              <a:cs typeface="Calibri Light"/>
            </a:endParaRP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Comparison of Total Profits of the Companies Per Year</a:t>
            </a:r>
            <a:endParaRPr lang="en-US" b="1" dirty="0">
              <a:solidFill>
                <a:schemeClr val="accent2"/>
              </a:solidFill>
              <a:cs typeface="Calibri Ligh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324929" y="1475239"/>
            <a:ext cx="8537274" cy="5273371"/>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848905" y="1588338"/>
            <a:ext cx="295886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terms of total profits in all of the </a:t>
            </a:r>
            <a:r>
              <a:rPr lang="en-US" sz="2200" dirty="0">
                <a:ea typeface="+mn-lt"/>
                <a:cs typeface="+mn-lt"/>
              </a:rPr>
              <a:t>years.</a:t>
            </a:r>
            <a:endParaRPr lang="en-US" sz="2200">
              <a:cs typeface="Calibri"/>
            </a:endParaRPr>
          </a:p>
          <a:p>
            <a:pPr marL="285750" indent="-285750">
              <a:buFont typeface="Arial"/>
              <a:buChar char="•"/>
            </a:pPr>
            <a:endParaRPr lang="en-US" sz="2200" dirty="0">
              <a:cs typeface="Calibri"/>
            </a:endParaRPr>
          </a:p>
          <a:p>
            <a:pPr marL="285750" indent="-285750">
              <a:buFont typeface="Arial"/>
              <a:buChar char="•"/>
            </a:pPr>
            <a:r>
              <a:rPr lang="en-US" sz="2200">
                <a:ea typeface="+mn-lt"/>
                <a:cs typeface="+mn-lt"/>
              </a:rPr>
              <a:t>Both companies' total profits decreased from 2017 to 2018 seriously.</a:t>
            </a:r>
            <a:endParaRPr lang="en-US" sz="2200">
              <a:cs typeface="Calibri" panose="020F0502020204030204"/>
            </a:endParaRP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rPr>
              <a:t>Comparison of Mean Profits of the Companies </a:t>
            </a:r>
            <a:r>
              <a:rPr lang="en-US" b="1" dirty="0">
                <a:solidFill>
                  <a:schemeClr val="accent2"/>
                </a:solidFill>
              </a:rPr>
              <a:t>Per Year</a:t>
            </a:r>
            <a:endParaRPr lang="en-US" b="1" dirty="0">
              <a:solidFill>
                <a:schemeClr val="accent2"/>
              </a:solidFill>
              <a:cs typeface="Calibri Ligh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602253" y="1475239"/>
            <a:ext cx="7982625" cy="5273371"/>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848905" y="1588338"/>
            <a:ext cx="295886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is much better than Pink Cab Company in terms of mean profits in all of the years as </a:t>
            </a:r>
            <a:r>
              <a:rPr lang="en-US" sz="2200" dirty="0">
                <a:ea typeface="+mn-lt"/>
                <a:cs typeface="+mn-lt"/>
              </a:rPr>
              <a:t>expected.</a:t>
            </a:r>
          </a:p>
          <a:p>
            <a:pPr marL="285750" indent="-285750">
              <a:buFont typeface="Arial"/>
              <a:buChar char="•"/>
            </a:pPr>
            <a:endParaRPr lang="en-US" sz="2200" dirty="0">
              <a:cs typeface="Calibri"/>
            </a:endParaRPr>
          </a:p>
          <a:p>
            <a:pPr marL="285750" indent="-285750">
              <a:buFont typeface="Arial"/>
              <a:buChar char="•"/>
            </a:pPr>
            <a:r>
              <a:rPr lang="en-US" sz="2200">
                <a:ea typeface="+mn-lt"/>
                <a:cs typeface="+mn-lt"/>
              </a:rPr>
              <a:t>Both companies' mean profits decreased from 2017 to 2018 seriously.</a:t>
            </a:r>
          </a:p>
        </p:txBody>
      </p:sp>
    </p:spTree>
    <p:extLst>
      <p:ext uri="{BB962C8B-B14F-4D97-AF65-F5344CB8AC3E}">
        <p14:creationId xmlns:p14="http://schemas.microsoft.com/office/powerpoint/2010/main" val="56901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Difference in Total Profits of the Companies </a:t>
            </a:r>
            <a:r>
              <a:rPr lang="en-US" b="1">
                <a:solidFill>
                  <a:schemeClr val="accent2"/>
                </a:solidFill>
              </a:rPr>
              <a:t>Without Outliers Per Year</a:t>
            </a:r>
            <a:endParaRPr lang="en-US" b="1" dirty="0">
              <a:solidFill>
                <a:schemeClr val="accent2"/>
              </a:solidFill>
              <a:cs typeface="Calibri Ligh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602253" y="1634081"/>
            <a:ext cx="7982625" cy="4955687"/>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848905" y="1588338"/>
            <a:ext cx="295886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loses much more from total profit than Pink Cab Company when outliers are removed but since its total profit is also much more than the Pink Cab Company, we should examine the total profit chart again without the outliers.</a:t>
            </a:r>
            <a:endParaRPr lang="en-US">
              <a:ea typeface="+mn-lt"/>
              <a:cs typeface="+mn-lt"/>
            </a:endParaRPr>
          </a:p>
        </p:txBody>
      </p:sp>
    </p:spTree>
    <p:extLst>
      <p:ext uri="{BB962C8B-B14F-4D97-AF65-F5344CB8AC3E}">
        <p14:creationId xmlns:p14="http://schemas.microsoft.com/office/powerpoint/2010/main" val="311886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rPr>
              <a:t>Total Profits of the Companies Without Outliers Per Year</a:t>
            </a:r>
            <a:endParaRPr lang="en-US" b="1" dirty="0">
              <a:solidFill>
                <a:schemeClr val="accent2"/>
              </a:solidFill>
              <a:cs typeface="Calibri Ligh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632667" y="1634081"/>
            <a:ext cx="7921797" cy="4955687"/>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848905" y="1588338"/>
            <a:ext cx="295886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Although, removal of outliers affected Yellow Cab Company more, Yellow Cab Company is still much better than Pink Cab Company in terms of total profits </a:t>
            </a:r>
            <a:r>
              <a:rPr lang="en-US" sz="2200" dirty="0">
                <a:ea typeface="+mn-lt"/>
                <a:cs typeface="+mn-lt"/>
              </a:rPr>
              <a:t>in all of the years.</a:t>
            </a:r>
          </a:p>
        </p:txBody>
      </p:sp>
    </p:spTree>
    <p:extLst>
      <p:ext uri="{BB962C8B-B14F-4D97-AF65-F5344CB8AC3E}">
        <p14:creationId xmlns:p14="http://schemas.microsoft.com/office/powerpoint/2010/main" val="412016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ea typeface="+mj-lt"/>
                <a:cs typeface="+mj-lt"/>
              </a:rPr>
              <a:t>Difference in Mean Profits of the Companies Without Outliers Per Year</a:t>
            </a:r>
            <a:endParaRPr lang="en-US">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703147" y="1634081"/>
            <a:ext cx="7637064" cy="4955687"/>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705132" y="1588338"/>
            <a:ext cx="310263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Yellow Cab Company loses more from mean profit than Pink Cab Company when outliers are removed but since its mean profit is also more than the Pink Cab Company, we should examine the mean profit chart again without the outliers.</a:t>
            </a:r>
            <a:endParaRPr lang="en-US">
              <a:ea typeface="+mn-lt"/>
              <a:cs typeface="+mn-lt"/>
            </a:endParaRPr>
          </a:p>
        </p:txBody>
      </p:sp>
    </p:spTree>
    <p:extLst>
      <p:ext uri="{BB962C8B-B14F-4D97-AF65-F5344CB8AC3E}">
        <p14:creationId xmlns:p14="http://schemas.microsoft.com/office/powerpoint/2010/main" val="154264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Calibri Light"/>
                <a:ea typeface="+mn-lt"/>
                <a:cs typeface="Calibri Light"/>
              </a:rPr>
              <a:t>       </a:t>
            </a:r>
            <a:endParaRPr lang="en-US" sz="4400" b="1" dirty="0">
              <a:solidFill>
                <a:schemeClr val="accent2"/>
              </a:solidFill>
              <a:latin typeface="+mj-lt"/>
              <a:cs typeface="Calibri Light"/>
            </a:endParaRPr>
          </a:p>
        </p:txBody>
      </p:sp>
      <p:sp>
        <p:nvSpPr>
          <p:cNvPr id="5" name="Title 16">
            <a:extLst>
              <a:ext uri="{FF2B5EF4-FFF2-40B4-BE49-F238E27FC236}">
                <a16:creationId xmlns:a16="http://schemas.microsoft.com/office/drawing/2014/main" id="{95D1D0C2-4F99-4777-8331-68ED54FF1182}"/>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ea typeface="+mj-lt"/>
                <a:cs typeface="+mj-lt"/>
              </a:rPr>
              <a:t>Mean Profits of the </a:t>
            </a:r>
            <a:r>
              <a:rPr lang="en-US" b="1" dirty="0">
                <a:solidFill>
                  <a:schemeClr val="accent2"/>
                </a:solidFill>
                <a:ea typeface="+mj-lt"/>
                <a:cs typeface="+mj-lt"/>
              </a:rPr>
              <a:t>Companies Without Outliers Per Year</a:t>
            </a:r>
            <a:endParaRPr lang="en-US" dirty="0">
              <a:solidFill>
                <a:schemeClr val="accent2"/>
              </a:solidFill>
              <a:ea typeface="+mj-lt"/>
              <a:cs typeface="+mj-lt"/>
            </a:endParaRPr>
          </a:p>
        </p:txBody>
      </p:sp>
      <p:pic>
        <p:nvPicPr>
          <p:cNvPr id="2" name="Picture 3" descr="Chart, bar chart&#10;&#10;Description automatically generated">
            <a:extLst>
              <a:ext uri="{FF2B5EF4-FFF2-40B4-BE49-F238E27FC236}">
                <a16:creationId xmlns:a16="http://schemas.microsoft.com/office/drawing/2014/main" id="{E52B356C-76A5-4FFB-B9B1-468A67097266}"/>
              </a:ext>
            </a:extLst>
          </p:cNvPr>
          <p:cNvPicPr>
            <a:picLocks noChangeAspect="1"/>
          </p:cNvPicPr>
          <p:nvPr/>
        </p:nvPicPr>
        <p:blipFill>
          <a:blip r:embed="rId2"/>
          <a:stretch>
            <a:fillRect/>
          </a:stretch>
        </p:blipFill>
        <p:spPr>
          <a:xfrm>
            <a:off x="684425" y="1634081"/>
            <a:ext cx="7703261" cy="4955687"/>
          </a:xfrm>
          <a:prstGeom prst="rect">
            <a:avLst/>
          </a:prstGeom>
        </p:spPr>
      </p:pic>
      <p:sp>
        <p:nvSpPr>
          <p:cNvPr id="7" name="TextBox 6">
            <a:extLst>
              <a:ext uri="{FF2B5EF4-FFF2-40B4-BE49-F238E27FC236}">
                <a16:creationId xmlns:a16="http://schemas.microsoft.com/office/drawing/2014/main" id="{77E4BE91-08B0-4E7E-A505-890553EF993A}"/>
              </a:ext>
            </a:extLst>
          </p:cNvPr>
          <p:cNvSpPr txBox="1"/>
          <p:nvPr/>
        </p:nvSpPr>
        <p:spPr>
          <a:xfrm>
            <a:off x="8604491" y="1588338"/>
            <a:ext cx="320327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Although, removal of outliers affected Yellow Cab Company more, Yellow Cab Company is still much better than Pink Cab Company in terms of mean profits in all of the </a:t>
            </a:r>
            <a:r>
              <a:rPr lang="en-US" sz="2200" dirty="0">
                <a:ea typeface="+mn-lt"/>
                <a:cs typeface="+mn-lt"/>
              </a:rPr>
              <a:t>years.</a:t>
            </a:r>
            <a:endParaRPr lang="en-US" dirty="0">
              <a:ea typeface="+mn-lt"/>
              <a:cs typeface="+mn-lt"/>
            </a:endParaRPr>
          </a:p>
        </p:txBody>
      </p:sp>
    </p:spTree>
    <p:extLst>
      <p:ext uri="{BB962C8B-B14F-4D97-AF65-F5344CB8AC3E}">
        <p14:creationId xmlns:p14="http://schemas.microsoft.com/office/powerpoint/2010/main" val="103772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2654</TotalTime>
  <Words>1067</Words>
  <Application>Microsoft Office PowerPoint</Application>
  <PresentationFormat>Widescreen</PresentationFormat>
  <Paragraphs>150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Background – G2M (Cab Industry) Case Study</vt:lpstr>
      <vt:lpstr>Basics of the Examined Data and  Exploration Approach</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Data Glacier</cp:lastModifiedBy>
  <cp:revision>502</cp:revision>
  <cp:lastPrinted>2019-08-24T08:13:50Z</cp:lastPrinted>
  <dcterms:created xsi:type="dcterms:W3CDTF">2019-08-19T15:39:24Z</dcterms:created>
  <dcterms:modified xsi:type="dcterms:W3CDTF">2021-10-10T06:34:39Z</dcterms:modified>
</cp:coreProperties>
</file>