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7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378F9-2F91-4C06-9A17-9D53CB491FA5}" v="663" dt="2021-10-10T15:49:03.518"/>
    <p1510:client id="{D335025D-3E99-498A-A29B-E8DDDE33472D}" v="2057" dt="2021-10-10T06:33:55.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3" d="100"/>
          <a:sy n="63" d="100"/>
        </p:scale>
        <p:origin x="200" y="11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1851015" cy="1865392"/>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92990"/>
          </a:xfrm>
          <a:prstGeom prst="rect">
            <a:avLst/>
          </a:prstGeom>
          <a:solidFill>
            <a:schemeClr val="bg2">
              <a:lumMod val="25000"/>
            </a:schemeClr>
          </a:solidFill>
        </p:spPr>
        <p:txBody>
          <a:bodyPr wrap="none" lIns="91440" tIns="45720" rIns="91440" bIns="45720" rtlCol="0" anchor="t">
            <a:spAutoFit/>
          </a:bodyPr>
          <a:lstStyle/>
          <a:p>
            <a:r>
              <a:rPr lang="en-US" sz="6600" dirty="0">
                <a:solidFill>
                  <a:srgbClr val="FF6600"/>
                </a:solidFill>
              </a:rPr>
              <a:t>Exploratory Data Analysis</a:t>
            </a:r>
            <a:endParaRPr lang="en-US" dirty="0"/>
          </a:p>
          <a:p>
            <a:r>
              <a:rPr lang="en-US" sz="2500">
                <a:solidFill>
                  <a:srgbClr val="FF6600"/>
                </a:solidFill>
                <a:ea typeface="+mn-lt"/>
                <a:cs typeface="+mn-lt"/>
              </a:rPr>
              <a:t> G2M Case Study (</a:t>
            </a:r>
            <a:r>
              <a:rPr lang="en-US" sz="2500" err="1">
                <a:solidFill>
                  <a:srgbClr val="FF6600"/>
                </a:solidFill>
                <a:ea typeface="+mn-lt"/>
                <a:cs typeface="+mn-lt"/>
              </a:rPr>
              <a:t>Tolga</a:t>
            </a:r>
            <a:r>
              <a:rPr lang="en-US" sz="2500" dirty="0">
                <a:solidFill>
                  <a:srgbClr val="FF6600"/>
                </a:solidFill>
                <a:ea typeface="+mn-lt"/>
                <a:cs typeface="+mn-lt"/>
              </a:rPr>
              <a:t> Yaz)</a:t>
            </a:r>
            <a:endParaRPr lang="en-US" dirty="0">
              <a:cs typeface="Calibri"/>
            </a:endParaRPr>
          </a:p>
          <a:p>
            <a:endParaRPr lang="en-US" sz="4000" dirty="0"/>
          </a:p>
          <a:p>
            <a:r>
              <a:rPr lang="en-US" sz="2500" dirty="0">
                <a:solidFill>
                  <a:srgbClr val="FF6600"/>
                </a:solidFill>
              </a:rPr>
              <a:t>10-Oct-2021</a:t>
            </a:r>
            <a:endParaRPr lang="en-US" sz="2500" dirty="0">
              <a:solidFill>
                <a:srgbClr val="FF6600"/>
              </a:solidFill>
              <a:cs typeface="Calibri"/>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Seasonal Changes in Total Profits of the Companies Without Outliers in 2016</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579537"/>
            <a:ext cx="7818279" cy="4978510"/>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2016.</a:t>
            </a:r>
            <a:endParaRPr lang="en-US">
              <a:ea typeface="+mn-lt"/>
              <a:cs typeface="+mn-lt"/>
            </a:endParaRPr>
          </a:p>
        </p:txBody>
      </p:sp>
    </p:spTree>
    <p:extLst>
      <p:ext uri="{BB962C8B-B14F-4D97-AF65-F5344CB8AC3E}">
        <p14:creationId xmlns:p14="http://schemas.microsoft.com/office/powerpoint/2010/main" val="209658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Seasonal Changes in Total Profits of the </a:t>
            </a:r>
            <a:r>
              <a:rPr lang="en-US" b="1">
                <a:solidFill>
                  <a:schemeClr val="accent2"/>
                </a:solidFill>
                <a:ea typeface="+mj-lt"/>
                <a:cs typeface="+mj-lt"/>
              </a:rPr>
              <a:t>Companies Without Outliers in 2017</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619911"/>
            <a:ext cx="7818279" cy="4984025"/>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2017.</a:t>
            </a:r>
            <a:endParaRPr lang="en-US">
              <a:ea typeface="+mn-lt"/>
              <a:cs typeface="+mn-lt"/>
            </a:endParaRPr>
          </a:p>
        </p:txBody>
      </p:sp>
    </p:spTree>
    <p:extLst>
      <p:ext uri="{BB962C8B-B14F-4D97-AF65-F5344CB8AC3E}">
        <p14:creationId xmlns:p14="http://schemas.microsoft.com/office/powerpoint/2010/main" val="247659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Seasonal Changes in Total Profits of the </a:t>
            </a:r>
            <a:r>
              <a:rPr lang="en-US" b="1">
                <a:solidFill>
                  <a:schemeClr val="accent2"/>
                </a:solidFill>
                <a:ea typeface="+mj-lt"/>
                <a:cs typeface="+mj-lt"/>
              </a:rPr>
              <a:t>Companies Without Outliers in 2018</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630509"/>
            <a:ext cx="7818279" cy="4962828"/>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2018.</a:t>
            </a:r>
            <a:endParaRPr lang="en-US">
              <a:ea typeface="+mn-lt"/>
              <a:cs typeface="+mn-lt"/>
            </a:endParaRPr>
          </a:p>
        </p:txBody>
      </p:sp>
    </p:spTree>
    <p:extLst>
      <p:ext uri="{BB962C8B-B14F-4D97-AF65-F5344CB8AC3E}">
        <p14:creationId xmlns:p14="http://schemas.microsoft.com/office/powerpoint/2010/main" val="108349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Age Group Without Outliers in 2016</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665018"/>
            <a:ext cx="7818279" cy="4893809"/>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Yellow Cab Company is much better than Pink Cab Company for both age groups (18 - 40, 41-65) in the year 2016.</a:t>
            </a:r>
            <a:endParaRPr lang="en-US" dirty="0">
              <a:cs typeface="Calibri" panose="020F0502020204030204"/>
            </a:endParaRPr>
          </a:p>
          <a:p>
            <a:pPr marL="285750" indent="-285750">
              <a:buFont typeface="Arial"/>
              <a:buChar char="•"/>
            </a:pPr>
            <a:r>
              <a:rPr lang="en-US" sz="2200" dirty="0">
                <a:ea typeface="+mn-lt"/>
                <a:cs typeface="+mn-lt"/>
              </a:rPr>
              <a:t>The difference is more obvious in the age group of 18 - 40.</a:t>
            </a:r>
          </a:p>
        </p:txBody>
      </p:sp>
    </p:spTree>
    <p:extLst>
      <p:ext uri="{BB962C8B-B14F-4D97-AF65-F5344CB8AC3E}">
        <p14:creationId xmlns:p14="http://schemas.microsoft.com/office/powerpoint/2010/main" val="189170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Age Group Without Outliers in 2017</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58871" y="1665018"/>
            <a:ext cx="7639351" cy="4893809"/>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Yellow Cab Company is much better than Pink Cab Company for both age groups (18 - 40, 41-65) in the year 2017.</a:t>
            </a:r>
            <a:endParaRPr lang="en-US" dirty="0">
              <a:cs typeface="Calibri" panose="020F0502020204030204"/>
            </a:endParaRPr>
          </a:p>
          <a:p>
            <a:pPr marL="285750" indent="-285750">
              <a:buFont typeface="Arial"/>
              <a:buChar char="•"/>
            </a:pPr>
            <a:r>
              <a:rPr lang="en-US" sz="2200" dirty="0">
                <a:ea typeface="+mn-lt"/>
                <a:cs typeface="+mn-lt"/>
              </a:rPr>
              <a:t>The difference is more obvious in the age group of 18 - 40.</a:t>
            </a:r>
          </a:p>
        </p:txBody>
      </p:sp>
    </p:spTree>
    <p:extLst>
      <p:ext uri="{BB962C8B-B14F-4D97-AF65-F5344CB8AC3E}">
        <p14:creationId xmlns:p14="http://schemas.microsoft.com/office/powerpoint/2010/main" val="64165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Age Group Without Outliers in 2018</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10703" y="1665018"/>
            <a:ext cx="7535686" cy="4893809"/>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Yellow Cab Company is much better than Pink Cab Company for both age groups (18 - 40, 41-65) in the year 2018.</a:t>
            </a:r>
            <a:endParaRPr lang="en-US" dirty="0">
              <a:cs typeface="Calibri" panose="020F0502020204030204"/>
            </a:endParaRPr>
          </a:p>
          <a:p>
            <a:pPr marL="285750" indent="-285750">
              <a:buFont typeface="Arial"/>
              <a:buChar char="•"/>
            </a:pPr>
            <a:r>
              <a:rPr lang="en-US" sz="2200" dirty="0">
                <a:ea typeface="+mn-lt"/>
                <a:cs typeface="+mn-lt"/>
              </a:rPr>
              <a:t>The difference is more obvious in the age group of 18 - 40.</a:t>
            </a:r>
          </a:p>
        </p:txBody>
      </p:sp>
    </p:spTree>
    <p:extLst>
      <p:ext uri="{BB962C8B-B14F-4D97-AF65-F5344CB8AC3E}">
        <p14:creationId xmlns:p14="http://schemas.microsoft.com/office/powerpoint/2010/main" val="20831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pic>
        <p:nvPicPr>
          <p:cNvPr id="2" name="Picture 3" descr="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10703" y="1474122"/>
            <a:ext cx="10698704" cy="4772393"/>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179360" y="6318489"/>
            <a:ext cx="119590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Yellow Cab Company is also much better than Pink Cab Company, when the profits are examined city by city.</a:t>
            </a:r>
          </a:p>
        </p:txBody>
      </p:sp>
      <p:sp>
        <p:nvSpPr>
          <p:cNvPr id="4" name="Title 16">
            <a:extLst>
              <a:ext uri="{FF2B5EF4-FFF2-40B4-BE49-F238E27FC236}">
                <a16:creationId xmlns:a16="http://schemas.microsoft.com/office/drawing/2014/main" id="{9224E3F1-4096-42D1-9958-7737BC4BF790}"/>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City Without Outliers in 2016</a:t>
            </a:r>
            <a:endParaRPr lang="en-US" dirty="0">
              <a:solidFill>
                <a:schemeClr val="accent2"/>
              </a:solidFill>
              <a:ea typeface="+mj-lt"/>
              <a:cs typeface="+mj-lt"/>
            </a:endParaRPr>
          </a:p>
        </p:txBody>
      </p:sp>
    </p:spTree>
    <p:extLst>
      <p:ext uri="{BB962C8B-B14F-4D97-AF65-F5344CB8AC3E}">
        <p14:creationId xmlns:p14="http://schemas.microsoft.com/office/powerpoint/2010/main" val="81986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City Without Outliers in 2017</a:t>
            </a:r>
            <a:endParaRPr lang="en-US" dirty="0">
              <a:solidFill>
                <a:schemeClr val="accent2"/>
              </a:solidFill>
              <a:ea typeface="+mj-lt"/>
              <a:cs typeface="+mj-lt"/>
            </a:endParaRPr>
          </a:p>
        </p:txBody>
      </p:sp>
      <p:pic>
        <p:nvPicPr>
          <p:cNvPr id="2" name="Picture 3" descr="Chart, waterfall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65627" y="1474122"/>
            <a:ext cx="10747005" cy="485865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179360" y="6318489"/>
            <a:ext cx="119590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Yellow Cab Company is also much better than Pink Cab Company, when the profits are examined city by city.</a:t>
            </a:r>
          </a:p>
        </p:txBody>
      </p:sp>
    </p:spTree>
    <p:extLst>
      <p:ext uri="{BB962C8B-B14F-4D97-AF65-F5344CB8AC3E}">
        <p14:creationId xmlns:p14="http://schemas.microsoft.com/office/powerpoint/2010/main" val="337193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Total Profits of the Companies by City Without Outliers in 2018</a:t>
            </a:r>
            <a:endParaRPr lang="en-US" dirty="0">
              <a:solidFill>
                <a:schemeClr val="accent2"/>
              </a:solidFill>
              <a:ea typeface="+mj-lt"/>
              <a:cs typeface="+mj-lt"/>
            </a:endParaRPr>
          </a:p>
        </p:txBody>
      </p:sp>
      <p:pic>
        <p:nvPicPr>
          <p:cNvPr id="2" name="Picture 3" descr="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63850" y="1474122"/>
            <a:ext cx="10635541" cy="4772393"/>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179360" y="6318489"/>
            <a:ext cx="119590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Yellow Cab Company is also much better than Pink Cab Company, when the profits are examined city by city.</a:t>
            </a:r>
          </a:p>
        </p:txBody>
      </p:sp>
    </p:spTree>
    <p:extLst>
      <p:ext uri="{BB962C8B-B14F-4D97-AF65-F5344CB8AC3E}">
        <p14:creationId xmlns:p14="http://schemas.microsoft.com/office/powerpoint/2010/main" val="374995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2369880"/>
          </a:xfrm>
          <a:prstGeom prst="rect">
            <a:avLst/>
          </a:prstGeom>
          <a:noFill/>
        </p:spPr>
        <p:txBody>
          <a:bodyPr wrap="square" lIns="91440" tIns="45720" rIns="91440" bIns="45720" rtlCol="0" anchor="t">
            <a:spAutoFit/>
          </a:bodyPr>
          <a:lstStyle/>
          <a:p>
            <a:pPr marL="342900" indent="-342900">
              <a:buFont typeface="Arial"/>
              <a:buChar char="•"/>
            </a:pPr>
            <a:r>
              <a:rPr lang="en-US" sz="2200" b="1" dirty="0"/>
              <a:t>The total profit of Yellow Cab Company in all of the years and in all of the seasons of the years is much more than Pink Cab Company.</a:t>
            </a:r>
            <a:endParaRPr lang="en-US" sz="2200" b="1" dirty="0">
              <a:cs typeface="Calibri"/>
            </a:endParaRPr>
          </a:p>
          <a:p>
            <a:pPr marL="342900" indent="-342900">
              <a:buFont typeface="Arial"/>
              <a:buChar char="•"/>
            </a:pPr>
            <a:r>
              <a:rPr lang="en-US" sz="2200" b="1" dirty="0">
                <a:cs typeface="Calibri"/>
              </a:rPr>
              <a:t>When the data is examined by age group (18-40, 41-65) and by city, Yellow Cab Company is still the absolute choice.</a:t>
            </a:r>
          </a:p>
          <a:p>
            <a:pPr marL="342900" indent="-342900">
              <a:buFont typeface="Arial"/>
              <a:buChar char="•"/>
            </a:pPr>
            <a:r>
              <a:rPr lang="en-US" sz="2200" b="1" dirty="0">
                <a:cs typeface="Calibri"/>
              </a:rPr>
              <a:t>These two companies are in very different levels in terms of profit. Yellow Cab Company is much better.</a:t>
            </a:r>
          </a:p>
          <a:p>
            <a:endParaRPr lang="en-US" sz="1600" dirty="0">
              <a:cs typeface="Calibri"/>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a:solidFill>
                  <a:schemeClr val="accent2"/>
                </a:solidFill>
                <a:latin typeface="+mj-lt"/>
              </a:rPr>
              <a:t>      Results</a:t>
            </a:r>
            <a:endParaRPr lang="en-US" sz="4400" dirty="0">
              <a:solidFill>
                <a:schemeClr val="accent2"/>
              </a:solidFill>
              <a:latin typeface="+mj-lt"/>
            </a:endParaRPr>
          </a:p>
        </p:txBody>
      </p:sp>
    </p:spTree>
    <p:extLst>
      <p:ext uri="{BB962C8B-B14F-4D97-AF65-F5344CB8AC3E}">
        <p14:creationId xmlns:p14="http://schemas.microsoft.com/office/powerpoint/2010/main" val="3544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vert="horz" lIns="91440" tIns="45720" rIns="91440" bIns="45720" rtlCol="0" anchor="t">
            <a:normAutofit/>
          </a:bodyPr>
          <a:lstStyle/>
          <a:p>
            <a:r>
              <a:rPr lang="en-US" sz="1800" b="1" dirty="0">
                <a:ea typeface="+mn-lt"/>
                <a:cs typeface="+mn-lt"/>
              </a:rPr>
              <a:t>XYZ is a private firm in the United States. Due to remarkable growth in the Cab Industry in last few years and multiple key players in the market, it is planning for an investment in Cab industry and as per their  Go-to-Market (G2M) strategy they want to understand the market before taking final decision.</a:t>
            </a:r>
            <a:endParaRPr lang="en-US" b="1" dirty="0">
              <a:cs typeface="Calibri" panose="020F0502020204030204"/>
            </a:endParaRPr>
          </a:p>
          <a:p>
            <a:pPr marL="0" indent="0">
              <a:buNone/>
            </a:pPr>
            <a:endParaRPr lang="en-US" sz="1800" dirty="0"/>
          </a:p>
          <a:p>
            <a:r>
              <a:rPr lang="en-US" sz="1800" b="1" u="sng" dirty="0"/>
              <a:t>Objective</a:t>
            </a:r>
            <a:r>
              <a:rPr lang="en-US" sz="1800" b="1" dirty="0"/>
              <a:t>:</a:t>
            </a:r>
            <a:r>
              <a:rPr lang="en-US" sz="1800" dirty="0"/>
              <a:t> </a:t>
            </a:r>
            <a:r>
              <a:rPr lang="en-US" sz="1800" b="1" dirty="0"/>
              <a:t>Provide </a:t>
            </a:r>
            <a:r>
              <a:rPr lang="en-US" sz="1800" b="1" dirty="0">
                <a:ea typeface="+mn-lt"/>
                <a:cs typeface="+mn-lt"/>
              </a:rPr>
              <a:t>actionable insights to help XYZ identify the right company to make its investment.</a:t>
            </a:r>
            <a:endParaRPr lang="en-US" sz="1800" dirty="0">
              <a:ea typeface="+mn-lt"/>
              <a:cs typeface="+mn-lt"/>
            </a:endParaRPr>
          </a:p>
          <a:p>
            <a:endParaRPr lang="en-US" sz="1800" dirty="0"/>
          </a:p>
          <a:p>
            <a:r>
              <a:rPr lang="en-US" sz="1800" b="1" u="sng" dirty="0"/>
              <a:t>The analysis has been divided into parts</a:t>
            </a:r>
            <a:r>
              <a:rPr lang="en-US" sz="1800" b="1" dirty="0"/>
              <a:t>: </a:t>
            </a:r>
            <a:endParaRPr lang="en-US" sz="1800" b="1" dirty="0">
              <a:cs typeface="Calibri" panose="020F0502020204030204"/>
            </a:endParaRPr>
          </a:p>
          <a:p>
            <a:pPr marL="342900" indent="-342900">
              <a:buAutoNum type="arabicPeriod"/>
            </a:pPr>
            <a:r>
              <a:rPr lang="en-US" sz="1800" dirty="0">
                <a:ea typeface="+mn-lt"/>
                <a:cs typeface="+mn-lt"/>
              </a:rPr>
              <a:t>Basics of the Examined Data and Exploration Approach</a:t>
            </a:r>
          </a:p>
          <a:p>
            <a:pPr marL="342900" indent="-342900">
              <a:buAutoNum type="arabicPeriod"/>
            </a:pPr>
            <a:r>
              <a:rPr lang="en-US" sz="1800" dirty="0">
                <a:ea typeface="+mn-lt"/>
                <a:cs typeface="+mn-lt"/>
              </a:rPr>
              <a:t>Total and Mean Profits Per Company Per Year with Charts</a:t>
            </a:r>
            <a:endParaRPr lang="en-US" sz="1800" dirty="0">
              <a:cs typeface="Calibri" panose="020F0502020204030204"/>
            </a:endParaRPr>
          </a:p>
          <a:p>
            <a:pPr marL="342900" indent="-342900">
              <a:buAutoNum type="arabicPeriod"/>
            </a:pPr>
            <a:r>
              <a:rPr lang="en-US" sz="1800" dirty="0"/>
              <a:t>Total and Mean Profits Per Company Per Year with Charts without Outliers</a:t>
            </a:r>
            <a:endParaRPr lang="en-US" sz="1800" dirty="0">
              <a:cs typeface="Calibri" panose="020F0502020204030204"/>
            </a:endParaRPr>
          </a:p>
          <a:p>
            <a:pPr marL="342900" indent="-342900">
              <a:buAutoNum type="arabicPeriod"/>
            </a:pPr>
            <a:r>
              <a:rPr lang="en-US" sz="1800" dirty="0">
                <a:ea typeface="+mn-lt"/>
                <a:cs typeface="+mn-lt"/>
              </a:rPr>
              <a:t>Seasonal Changes in Total Profit</a:t>
            </a:r>
          </a:p>
          <a:p>
            <a:pPr marL="342900" indent="-342900">
              <a:buAutoNum type="arabicPeriod"/>
            </a:pPr>
            <a:r>
              <a:rPr lang="en-US" sz="1800" dirty="0">
                <a:cs typeface="Calibri" panose="020F0502020204030204"/>
              </a:rPr>
              <a:t>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a:cs typeface="Calibri"/>
              </a:rPr>
              <a:t>Background – G2M (Cab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vert="horz" lIns="91440" tIns="45720" rIns="91440" bIns="45720" rtlCol="0" anchor="t">
            <a:normAutofit/>
          </a:bodyPr>
          <a:lstStyle/>
          <a:p>
            <a:r>
              <a:rPr lang="en-US" sz="6600">
                <a:solidFill>
                  <a:srgbClr val="FF6600"/>
                </a:solidFill>
              </a:rPr>
              <a:t>Thanks</a:t>
            </a:r>
            <a:endParaRPr lang="en-US" sz="6600" dirty="0">
              <a:solidFill>
                <a:srgbClr val="FF6600"/>
              </a:solidFill>
            </a:endParaRP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943380" cy="5632311"/>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cs typeface="Calibri"/>
              </a:rPr>
              <a:t>4 data files in .csv format were obtained</a:t>
            </a:r>
            <a:r>
              <a:rPr lang="en-US" b="1" dirty="0">
                <a:cs typeface="Calibri"/>
              </a:rPr>
              <a:t>:</a:t>
            </a:r>
            <a:endParaRPr lang="en-US" b="1" dirty="0"/>
          </a:p>
          <a:p>
            <a:pPr marL="342900" indent="-342900">
              <a:buAutoNum type="arabicPeriod"/>
            </a:pPr>
            <a:r>
              <a:rPr lang="en-US" b="1" dirty="0">
                <a:ea typeface="+mn-lt"/>
                <a:cs typeface="+mn-lt"/>
              </a:rPr>
              <a:t>Cab_Data.csv</a:t>
            </a:r>
            <a:r>
              <a:rPr lang="en-US" dirty="0">
                <a:ea typeface="+mn-lt"/>
                <a:cs typeface="+mn-lt"/>
              </a:rPr>
              <a:t> : Includes details of transaction for 2 cab companies.</a:t>
            </a:r>
          </a:p>
          <a:p>
            <a:pPr marL="342900" indent="-342900">
              <a:buAutoNum type="arabicPeriod"/>
            </a:pPr>
            <a:r>
              <a:rPr lang="en-US" b="1" dirty="0">
                <a:ea typeface="+mn-lt"/>
                <a:cs typeface="+mn-lt"/>
              </a:rPr>
              <a:t>Customer_ID.csv : </a:t>
            </a:r>
            <a:r>
              <a:rPr lang="en-US" dirty="0">
                <a:ea typeface="+mn-lt"/>
                <a:cs typeface="+mn-lt"/>
              </a:rPr>
              <a:t>Includes a unique identifier which links the customer’s demographic details (mapping table).</a:t>
            </a:r>
          </a:p>
          <a:p>
            <a:pPr marL="342900" indent="-342900">
              <a:buAutoNum type="arabicPeriod"/>
            </a:pPr>
            <a:r>
              <a:rPr lang="en-US" b="1" dirty="0">
                <a:ea typeface="+mn-lt"/>
                <a:cs typeface="+mn-lt"/>
              </a:rPr>
              <a:t>Transaction_ID.csv : </a:t>
            </a:r>
            <a:r>
              <a:rPr lang="en-US" dirty="0">
                <a:ea typeface="+mn-lt"/>
                <a:cs typeface="+mn-lt"/>
              </a:rPr>
              <a:t>Includes</a:t>
            </a:r>
            <a:r>
              <a:rPr lang="en-US" b="1" dirty="0">
                <a:ea typeface="+mn-lt"/>
                <a:cs typeface="+mn-lt"/>
              </a:rPr>
              <a:t> </a:t>
            </a:r>
            <a:r>
              <a:rPr lang="en-US" dirty="0">
                <a:ea typeface="+mn-lt"/>
                <a:cs typeface="+mn-lt"/>
              </a:rPr>
              <a:t>transaction to customer mapping and payment mode.</a:t>
            </a:r>
            <a:endParaRPr lang="en-US" b="1" dirty="0">
              <a:cs typeface="Calibri"/>
            </a:endParaRPr>
          </a:p>
          <a:p>
            <a:pPr marL="342900" indent="-342900">
              <a:buAutoNum type="arabicPeriod"/>
            </a:pPr>
            <a:r>
              <a:rPr lang="en-US" b="1" dirty="0">
                <a:ea typeface="+mn-lt"/>
                <a:cs typeface="+mn-lt"/>
              </a:rPr>
              <a:t>City.csv : </a:t>
            </a:r>
            <a:r>
              <a:rPr lang="en-US" dirty="0">
                <a:ea typeface="+mn-lt"/>
                <a:cs typeface="+mn-lt"/>
              </a:rPr>
              <a:t>Includes list of US cities, their population and number of cab users.</a:t>
            </a:r>
            <a:endParaRPr lang="en-US" dirty="0">
              <a:cs typeface="Calibri"/>
            </a:endParaRPr>
          </a:p>
          <a:p>
            <a:endParaRPr lang="en-US" dirty="0"/>
          </a:p>
          <a:p>
            <a:pPr marL="285750" indent="-285750">
              <a:buFont typeface="Arial"/>
              <a:buChar char="•"/>
            </a:pPr>
            <a:r>
              <a:rPr lang="en-US" b="1" u="sng" dirty="0">
                <a:ea typeface="+mn-lt"/>
                <a:cs typeface="+mn-lt"/>
              </a:rPr>
              <a:t>Exploration Approach</a:t>
            </a:r>
            <a:r>
              <a:rPr lang="en-US" b="1" dirty="0">
                <a:ea typeface="+mn-lt"/>
                <a:cs typeface="+mn-lt"/>
              </a:rPr>
              <a:t>:</a:t>
            </a:r>
          </a:p>
          <a:p>
            <a:pPr marL="342900" indent="-342900">
              <a:buAutoNum type="arabicPeriod"/>
            </a:pPr>
            <a:r>
              <a:rPr lang="en-US" dirty="0">
                <a:ea typeface="+mn-lt"/>
                <a:cs typeface="+mn-lt"/>
              </a:rPr>
              <a:t>The data was transformed into Python Pandas </a:t>
            </a:r>
            <a:r>
              <a:rPr lang="en-US" dirty="0" err="1">
                <a:ea typeface="+mn-lt"/>
                <a:cs typeface="+mn-lt"/>
              </a:rPr>
              <a:t>Dataframes</a:t>
            </a:r>
            <a:r>
              <a:rPr lang="en-US" dirty="0">
                <a:ea typeface="+mn-lt"/>
                <a:cs typeface="+mn-lt"/>
              </a:rPr>
              <a:t> to be processed.</a:t>
            </a:r>
          </a:p>
          <a:p>
            <a:pPr marL="342900" indent="-342900">
              <a:buAutoNum type="arabicPeriod"/>
            </a:pPr>
            <a:r>
              <a:rPr lang="en-US" dirty="0">
                <a:ea typeface="+mn-lt"/>
                <a:cs typeface="+mn-lt"/>
              </a:rPr>
              <a:t>The </a:t>
            </a:r>
            <a:r>
              <a:rPr lang="en-US" dirty="0" err="1">
                <a:ea typeface="+mn-lt"/>
                <a:cs typeface="+mn-lt"/>
              </a:rPr>
              <a:t>dataframes</a:t>
            </a:r>
            <a:r>
              <a:rPr lang="en-US" dirty="0">
                <a:ea typeface="+mn-lt"/>
                <a:cs typeface="+mn-lt"/>
              </a:rPr>
              <a:t> were observed carefully to identify and deal with the nulls and duplicates.</a:t>
            </a:r>
            <a:endParaRPr lang="en-US" dirty="0">
              <a:cs typeface="Calibri"/>
            </a:endParaRPr>
          </a:p>
          <a:p>
            <a:pPr marL="342900" indent="-342900">
              <a:buAutoNum type="arabicPeriod"/>
            </a:pPr>
            <a:r>
              <a:rPr lang="en-US" dirty="0">
                <a:ea typeface="+mn-lt"/>
                <a:cs typeface="+mn-lt"/>
              </a:rPr>
              <a:t>The four .csv files </a:t>
            </a:r>
            <a:r>
              <a:rPr lang="en-US" dirty="0" err="1">
                <a:ea typeface="+mn-lt"/>
                <a:cs typeface="+mn-lt"/>
              </a:rPr>
              <a:t>meantioned</a:t>
            </a:r>
            <a:r>
              <a:rPr lang="en-US" dirty="0">
                <a:ea typeface="+mn-lt"/>
                <a:cs typeface="+mn-lt"/>
              </a:rPr>
              <a:t> above were turned into one main file (dfMain.csv).</a:t>
            </a:r>
            <a:endParaRPr lang="en-US" dirty="0">
              <a:cs typeface="Calibri"/>
            </a:endParaRPr>
          </a:p>
          <a:p>
            <a:pPr marL="342900" indent="-342900">
              <a:buAutoNum type="arabicPeriod"/>
            </a:pPr>
            <a:r>
              <a:rPr lang="en-US" dirty="0">
                <a:cs typeface="Calibri"/>
              </a:rPr>
              <a:t>Analysis were done upon the dfMain.csv file via usage of Python Libraries and </a:t>
            </a:r>
            <a:r>
              <a:rPr lang="en-US" dirty="0" err="1">
                <a:cs typeface="Calibri"/>
              </a:rPr>
              <a:t>Jupyter</a:t>
            </a:r>
            <a:r>
              <a:rPr lang="en-US" dirty="0">
                <a:cs typeface="Calibri"/>
              </a:rPr>
              <a:t> Notebooks.</a:t>
            </a:r>
          </a:p>
          <a:p>
            <a:pPr marL="342900" indent="-342900">
              <a:buAutoNum type="arabicPeriod"/>
            </a:pPr>
            <a:endParaRPr lang="en-US" dirty="0">
              <a:cs typeface="Calibri"/>
            </a:endParaRPr>
          </a:p>
          <a:p>
            <a:pPr marL="285750" indent="-285750">
              <a:buFont typeface="Arial"/>
              <a:buChar char="•"/>
            </a:pPr>
            <a:r>
              <a:rPr lang="en-US" b="1" u="sng" dirty="0">
                <a:cs typeface="Calibri"/>
              </a:rPr>
              <a:t>Characteristics of dfMain.csv file</a:t>
            </a:r>
            <a:r>
              <a:rPr lang="en-US" b="1" dirty="0">
                <a:cs typeface="Calibri"/>
              </a:rPr>
              <a:t>:</a:t>
            </a:r>
            <a:endParaRPr lang="en-US" dirty="0">
              <a:cs typeface="Calibri"/>
            </a:endParaRPr>
          </a:p>
          <a:p>
            <a:pPr marL="285750" indent="-285750">
              <a:buFont typeface="Arial"/>
              <a:buChar char="•"/>
            </a:pPr>
            <a:r>
              <a:rPr lang="en-US" dirty="0">
                <a:cs typeface="Calibri"/>
              </a:rPr>
              <a:t>359 392 Observations,</a:t>
            </a:r>
          </a:p>
          <a:p>
            <a:pPr marL="285750" indent="-285750">
              <a:buFont typeface="Arial"/>
              <a:buChar char="•"/>
            </a:pPr>
            <a:r>
              <a:rPr lang="en-US" dirty="0">
                <a:cs typeface="Calibri"/>
              </a:rPr>
              <a:t>15 Features.</a:t>
            </a:r>
          </a:p>
          <a:p>
            <a:pPr marL="285750" indent="-285750">
              <a:buFont typeface="Arial"/>
              <a:buChar char="•"/>
            </a:pPr>
            <a:endParaRPr lang="en-US" b="1" dirty="0">
              <a:cs typeface="Calibri"/>
            </a:endParaRPr>
          </a:p>
          <a:p>
            <a:pPr marL="342900" indent="-342900">
              <a:buAutoNum type="arabicPeriod"/>
            </a:pPr>
            <a:endParaRPr lang="en-US" dirty="0">
              <a:cs typeface="Calibri"/>
            </a:endParaRPr>
          </a:p>
          <a:p>
            <a:endParaRPr lang="en-US" dirty="0">
              <a:cs typeface="Calibri"/>
            </a:endParaRPr>
          </a:p>
          <a:p>
            <a:endParaRPr lang="en-US" dirty="0">
              <a:cs typeface="Calibri"/>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Basics of the Examined Data and </a:t>
            </a:r>
            <a:br>
              <a:rPr lang="en-US" b="1" dirty="0">
                <a:solidFill>
                  <a:schemeClr val="accent2"/>
                </a:solidFill>
              </a:rPr>
            </a:br>
            <a:r>
              <a:rPr lang="en-US" b="1" dirty="0">
                <a:solidFill>
                  <a:schemeClr val="accent2"/>
                </a:solidFill>
              </a:rPr>
              <a:t>Exploration Approach</a:t>
            </a:r>
            <a:endParaRPr lang="en-US" b="1">
              <a:solidFill>
                <a:schemeClr val="accent2"/>
              </a:solidFill>
              <a:cs typeface="Calibri Light"/>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Comparison of Total Profits of the Companies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324929" y="1475239"/>
            <a:ext cx="8537274" cy="5273371"/>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terms of total profits in all of the </a:t>
            </a:r>
            <a:r>
              <a:rPr lang="en-US" sz="2200" dirty="0">
                <a:ea typeface="+mn-lt"/>
                <a:cs typeface="+mn-lt"/>
              </a:rPr>
              <a:t>years.</a:t>
            </a:r>
            <a:endParaRPr lang="en-US" sz="2200">
              <a:cs typeface="Calibri"/>
            </a:endParaRPr>
          </a:p>
          <a:p>
            <a:pPr marL="285750" indent="-285750">
              <a:buFont typeface="Arial"/>
              <a:buChar char="•"/>
            </a:pPr>
            <a:endParaRPr lang="en-US" sz="2200" dirty="0">
              <a:cs typeface="Calibri"/>
            </a:endParaRPr>
          </a:p>
          <a:p>
            <a:pPr marL="285750" indent="-285750">
              <a:buFont typeface="Arial"/>
              <a:buChar char="•"/>
            </a:pPr>
            <a:r>
              <a:rPr lang="en-US" sz="2200">
                <a:ea typeface="+mn-lt"/>
                <a:cs typeface="+mn-lt"/>
              </a:rPr>
              <a:t>Both companies' total profits decreased from 2017 to 2018 seriously.</a:t>
            </a:r>
            <a:endParaRPr lang="en-US" sz="2200">
              <a:cs typeface="Calibri" panose="020F0502020204030204"/>
            </a:endParaRP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rPr>
              <a:t>Comparison of Mean Profits of the Companies </a:t>
            </a:r>
            <a:r>
              <a:rPr lang="en-US" b="1" dirty="0">
                <a:solidFill>
                  <a:schemeClr val="accent2"/>
                </a:solidFill>
              </a:rPr>
              <a:t>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02253" y="1475239"/>
            <a:ext cx="7982625" cy="5273371"/>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terms of mean profits in all of the years as </a:t>
            </a:r>
            <a:r>
              <a:rPr lang="en-US" sz="2200" dirty="0">
                <a:ea typeface="+mn-lt"/>
                <a:cs typeface="+mn-lt"/>
              </a:rPr>
              <a:t>expected.</a:t>
            </a:r>
          </a:p>
          <a:p>
            <a:pPr marL="285750" indent="-285750">
              <a:buFont typeface="Arial"/>
              <a:buChar char="•"/>
            </a:pPr>
            <a:endParaRPr lang="en-US" sz="2200" dirty="0">
              <a:cs typeface="Calibri"/>
            </a:endParaRPr>
          </a:p>
          <a:p>
            <a:pPr marL="285750" indent="-285750">
              <a:buFont typeface="Arial"/>
              <a:buChar char="•"/>
            </a:pPr>
            <a:r>
              <a:rPr lang="en-US" sz="2200">
                <a:ea typeface="+mn-lt"/>
                <a:cs typeface="+mn-lt"/>
              </a:rPr>
              <a:t>Both companies' mean profits decreased from 2017 to 2018 seriously.</a:t>
            </a:r>
          </a:p>
        </p:txBody>
      </p:sp>
    </p:spTree>
    <p:extLst>
      <p:ext uri="{BB962C8B-B14F-4D97-AF65-F5344CB8AC3E}">
        <p14:creationId xmlns:p14="http://schemas.microsoft.com/office/powerpoint/2010/main" val="56901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Difference in Total Profits of the Companies </a:t>
            </a:r>
            <a:r>
              <a:rPr lang="en-US" b="1">
                <a:solidFill>
                  <a:schemeClr val="accent2"/>
                </a:solidFill>
              </a:rPr>
              <a:t>Without Outliers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02253" y="1634081"/>
            <a:ext cx="7982625"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loses much more from total profit than Pink Cab Company when outliers are removed but since its total profit is also much more than the Pink Cab Company, we should examine the total profit chart again without the outliers.</a:t>
            </a:r>
            <a:endParaRPr lang="en-US">
              <a:ea typeface="+mn-lt"/>
              <a:cs typeface="+mn-lt"/>
            </a:endParaRPr>
          </a:p>
        </p:txBody>
      </p:sp>
    </p:spTree>
    <p:extLst>
      <p:ext uri="{BB962C8B-B14F-4D97-AF65-F5344CB8AC3E}">
        <p14:creationId xmlns:p14="http://schemas.microsoft.com/office/powerpoint/2010/main" val="311886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rPr>
              <a:t>Total Profits of the Companies Without Outliers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32667" y="1634081"/>
            <a:ext cx="7921797"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Although, removal of outliers affected Yellow Cab Company more, Yellow Cab Company is still much better than Pink Cab Company in terms of total profits </a:t>
            </a:r>
            <a:r>
              <a:rPr lang="en-US" sz="2200" dirty="0">
                <a:ea typeface="+mn-lt"/>
                <a:cs typeface="+mn-lt"/>
              </a:rPr>
              <a:t>in all of the years.</a:t>
            </a:r>
          </a:p>
        </p:txBody>
      </p:sp>
    </p:spTree>
    <p:extLst>
      <p:ext uri="{BB962C8B-B14F-4D97-AF65-F5344CB8AC3E}">
        <p14:creationId xmlns:p14="http://schemas.microsoft.com/office/powerpoint/2010/main" val="412016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Difference in Mean Profits of the Companies Without Outliers Per Year</a:t>
            </a:r>
            <a:endParaRPr lang="en-US">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03147" y="1634081"/>
            <a:ext cx="7637064"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705132" y="1588338"/>
            <a:ext cx="310263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loses more from mean profit than Pink Cab Company when outliers are removed but since its mean profit is also more than the Pink Cab Company, we should examine the mean profit chart again without the outliers.</a:t>
            </a:r>
            <a:endParaRPr lang="en-US">
              <a:ea typeface="+mn-lt"/>
              <a:cs typeface="+mn-lt"/>
            </a:endParaRPr>
          </a:p>
        </p:txBody>
      </p:sp>
    </p:spTree>
    <p:extLst>
      <p:ext uri="{BB962C8B-B14F-4D97-AF65-F5344CB8AC3E}">
        <p14:creationId xmlns:p14="http://schemas.microsoft.com/office/powerpoint/2010/main" val="15426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Mean Profits of the </a:t>
            </a:r>
            <a:r>
              <a:rPr lang="en-US" b="1" dirty="0">
                <a:solidFill>
                  <a:schemeClr val="accent2"/>
                </a:solidFill>
                <a:ea typeface="+mj-lt"/>
                <a:cs typeface="+mj-lt"/>
              </a:rPr>
              <a:t>Companies Without Outliers Per Year</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84425" y="1634081"/>
            <a:ext cx="7703261"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88338"/>
            <a:ext cx="32032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Although, removal of outliers affected Yellow Cab Company more, Yellow Cab Company is still much better than Pink Cab Company in terms of mean profits in all of the </a:t>
            </a:r>
            <a:r>
              <a:rPr lang="en-US" sz="2200" dirty="0">
                <a:ea typeface="+mn-lt"/>
                <a:cs typeface="+mn-lt"/>
              </a:rPr>
              <a:t>years.</a:t>
            </a:r>
            <a:endParaRPr lang="en-US" dirty="0">
              <a:ea typeface="+mn-lt"/>
              <a:cs typeface="+mn-lt"/>
            </a:endParaRPr>
          </a:p>
        </p:txBody>
      </p:sp>
    </p:spTree>
    <p:extLst>
      <p:ext uri="{BB962C8B-B14F-4D97-AF65-F5344CB8AC3E}">
        <p14:creationId xmlns:p14="http://schemas.microsoft.com/office/powerpoint/2010/main" val="103772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1067</Words>
  <Application>Microsoft Office PowerPoint</Application>
  <PresentationFormat>Widescreen</PresentationFormat>
  <Paragraphs>150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Background – G2M (Cab Industry) Case Study</vt:lpstr>
      <vt:lpstr>Basics of the Examined Data and  Exploration Approach</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Data Glacier</cp:lastModifiedBy>
  <cp:revision>587</cp:revision>
  <cp:lastPrinted>2019-08-24T08:13:50Z</cp:lastPrinted>
  <dcterms:created xsi:type="dcterms:W3CDTF">2019-08-19T15:39:24Z</dcterms:created>
  <dcterms:modified xsi:type="dcterms:W3CDTF">2021-10-10T15:59:05Z</dcterms:modified>
</cp:coreProperties>
</file>