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407" r:id="rId2"/>
    <p:sldId id="627" r:id="rId3"/>
    <p:sldId id="628" r:id="rId4"/>
    <p:sldId id="619" r:id="rId5"/>
    <p:sldId id="659" r:id="rId6"/>
    <p:sldId id="664" r:id="rId7"/>
    <p:sldId id="665" r:id="rId8"/>
    <p:sldId id="658" r:id="rId9"/>
    <p:sldId id="643" r:id="rId10"/>
    <p:sldId id="660" r:id="rId11"/>
    <p:sldId id="661" r:id="rId12"/>
    <p:sldId id="662" r:id="rId13"/>
    <p:sldId id="666" r:id="rId14"/>
    <p:sldId id="66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88415" autoAdjust="0"/>
  </p:normalViewPr>
  <p:slideViewPr>
    <p:cSldViewPr>
      <p:cViewPr varScale="1">
        <p:scale>
          <a:sx n="113" d="100"/>
          <a:sy n="113" d="100"/>
        </p:scale>
        <p:origin x="208" y="22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4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9" y="6074835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6" y="1371601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9" y="6074835"/>
            <a:ext cx="1373088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2014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90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8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4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5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4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3" y="0"/>
            <a:ext cx="5698062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0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4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3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3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5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5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vmlDrawing" Target="../drawings/vmlDrawing1.vml"/><Relationship Id="rId29" Type="http://schemas.openxmlformats.org/officeDocument/2006/relationships/tags" Target="../tags/tag2.xml"/><Relationship Id="rId30" Type="http://schemas.openxmlformats.org/officeDocument/2006/relationships/oleObject" Target="../embeddings/oleObject1.bin"/><Relationship Id="rId31" Type="http://schemas.openxmlformats.org/officeDocument/2006/relationships/image" Target="../media/image1.emf"/><Relationship Id="rId3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73907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" name="think-cell Slide" r:id="rId30" imgW="421" imgH="420" progId="TCLayout.ActiveDocument.1">
                  <p:embed/>
                </p:oleObj>
              </mc:Choice>
              <mc:Fallback>
                <p:oleObj name="think-cell Slide" r:id="rId30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3" y="5408773"/>
            <a:ext cx="1979612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7" y="6446050"/>
            <a:ext cx="1099794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2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vmware/xenon/blob/master/xenon-common/src/test/java/com/vmware/xenon/services/common/TestTransactionService.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16" y="764704"/>
            <a:ext cx="9141619" cy="162018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Xenon Transactions</a:t>
            </a:r>
            <a:br>
              <a:rPr lang="en-US" dirty="0"/>
            </a:br>
            <a:r>
              <a:rPr lang="en-US" sz="2800" i="1" dirty="0">
                <a:solidFill>
                  <a:srgbClr val="0070C0"/>
                </a:solidFill>
              </a:rPr>
              <a:t>by Asaf Kariv</a:t>
            </a:r>
            <a:r>
              <a:rPr lang="en-US" dirty="0"/>
              <a:t/>
            </a:r>
            <a:br>
              <a:rPr lang="en-US" dirty="0"/>
            </a:br>
            <a:endParaRPr lang="en-US" sz="2800" b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8012" y="5181600"/>
            <a:ext cx="3656648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08012" y="5471468"/>
            <a:ext cx="3656648" cy="228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Jan 2017</a:t>
            </a:r>
          </a:p>
        </p:txBody>
      </p:sp>
    </p:spTree>
    <p:extLst>
      <p:ext uri="{BB962C8B-B14F-4D97-AF65-F5344CB8AC3E}">
        <p14:creationId xmlns:p14="http://schemas.microsoft.com/office/powerpoint/2010/main" val="420067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 vs. Optimistic 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Pessimistic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Flow is similar</a:t>
            </a:r>
          </a:p>
          <a:p>
            <a:r>
              <a:rPr lang="en-US" dirty="0">
                <a:solidFill>
                  <a:srgbClr val="7030A0"/>
                </a:solidFill>
              </a:rPr>
              <a:t>Conflicts are checked at document access time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 document ‘locked’ by an active transaction cannot be accessed (outside of the transaction) until the transaction completes</a:t>
            </a:r>
          </a:p>
          <a:p>
            <a:r>
              <a:rPr lang="en-US" dirty="0">
                <a:solidFill>
                  <a:srgbClr val="00B050"/>
                </a:solidFill>
              </a:rPr>
              <a:t>If the transaction was able to perform all its transactional operations, its commit is likely to succeed</a:t>
            </a:r>
          </a:p>
          <a:p>
            <a:r>
              <a:rPr lang="en-US" dirty="0">
                <a:solidFill>
                  <a:schemeClr val="tx2"/>
                </a:solidFill>
              </a:rPr>
              <a:t>Often being perceived as simpler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Optimistic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Flow is similar</a:t>
            </a:r>
          </a:p>
          <a:p>
            <a:r>
              <a:rPr lang="en-US" dirty="0">
                <a:solidFill>
                  <a:srgbClr val="7030A0"/>
                </a:solidFill>
              </a:rPr>
              <a:t>Conflicts are checked at commit time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Multiple transactions can concurrently access &amp; modify the same document</a:t>
            </a:r>
          </a:p>
          <a:p>
            <a:r>
              <a:rPr lang="en-US" dirty="0">
                <a:solidFill>
                  <a:srgbClr val="00B050"/>
                </a:solidFill>
              </a:rPr>
              <a:t>Commit might fail due to conflicts even if all transactional operations have succeeded</a:t>
            </a:r>
          </a:p>
          <a:p>
            <a:r>
              <a:rPr lang="en-US" dirty="0">
                <a:solidFill>
                  <a:schemeClr val="tx2"/>
                </a:solidFill>
              </a:rPr>
              <a:t>Often being perceived as more scalable</a:t>
            </a:r>
          </a:p>
        </p:txBody>
      </p:sp>
    </p:spTree>
    <p:extLst>
      <p:ext uri="{BB962C8B-B14F-4D97-AF65-F5344CB8AC3E}">
        <p14:creationId xmlns:p14="http://schemas.microsoft.com/office/powerpoint/2010/main" val="297423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80628"/>
            <a:ext cx="10969943" cy="812800"/>
          </a:xfrm>
        </p:spPr>
        <p:txBody>
          <a:bodyPr/>
          <a:lstStyle/>
          <a:p>
            <a:r>
              <a:rPr lang="en-US" dirty="0"/>
              <a:t>Xenon: Simple vs. Core Transactions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22028"/>
            <a:ext cx="5241195" cy="639762"/>
          </a:xfrm>
        </p:spPr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807828"/>
            <a:ext cx="5241195" cy="3962400"/>
          </a:xfrm>
        </p:spPr>
        <p:txBody>
          <a:bodyPr/>
          <a:lstStyle/>
          <a:p>
            <a:r>
              <a:rPr lang="en-US" dirty="0"/>
              <a:t>Pessimistic model</a:t>
            </a:r>
          </a:p>
          <a:p>
            <a:r>
              <a:rPr lang="en-US" dirty="0"/>
              <a:t>Was implemented first, as a stop-gap measure</a:t>
            </a:r>
          </a:p>
          <a:p>
            <a:r>
              <a:rPr lang="en-US" dirty="0"/>
              <a:t>Implemented outside of ‘Xenon core’ as an </a:t>
            </a:r>
            <a:r>
              <a:rPr lang="en-US" dirty="0" err="1"/>
              <a:t>OperationProcessingChain</a:t>
            </a:r>
            <a:r>
              <a:rPr lang="en-US" dirty="0"/>
              <a:t> filter</a:t>
            </a:r>
          </a:p>
          <a:p>
            <a:r>
              <a:rPr lang="en-US" dirty="0"/>
              <a:t>Requires some ‘special’ setup: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StatefulService</a:t>
            </a:r>
            <a:r>
              <a:rPr lang="en-US" dirty="0"/>
              <a:t> participants: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TransactionFilter</a:t>
            </a:r>
            <a:r>
              <a:rPr lang="en-US" dirty="0"/>
              <a:t> to processing chain (factory and service classes)</a:t>
            </a:r>
          </a:p>
          <a:p>
            <a:pPr lvl="2"/>
            <a:r>
              <a:rPr lang="en-US" dirty="0"/>
              <a:t>Disable </a:t>
            </a:r>
            <a:r>
              <a:rPr lang="en-US" dirty="0" err="1"/>
              <a:t>ServiceOption.CONCURRENT_GET_HANDLING</a:t>
            </a:r>
            <a:endParaRPr lang="en-US" dirty="0"/>
          </a:p>
          <a:p>
            <a:pPr lvl="1"/>
            <a:r>
              <a:rPr lang="en-US" dirty="0"/>
              <a:t>On </a:t>
            </a:r>
            <a:r>
              <a:rPr lang="en-US" dirty="0" err="1"/>
              <a:t>ServiceHost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TransactionService</a:t>
            </a:r>
            <a:r>
              <a:rPr lang="en-US" dirty="0"/>
              <a:t> to null</a:t>
            </a:r>
          </a:p>
          <a:p>
            <a:pPr lvl="2"/>
            <a:r>
              <a:rPr lang="en-US" dirty="0"/>
              <a:t>Start </a:t>
            </a:r>
            <a:r>
              <a:rPr lang="en-US" dirty="0" err="1"/>
              <a:t>SimpleTransactionFactoryService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122028"/>
            <a:ext cx="5241195" cy="639762"/>
          </a:xfrm>
        </p:spPr>
        <p:txBody>
          <a:bodyPr/>
          <a:lstStyle/>
          <a:p>
            <a:r>
              <a:rPr lang="en-US" dirty="0"/>
              <a:t>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1807828"/>
            <a:ext cx="5241195" cy="3962400"/>
          </a:xfrm>
        </p:spPr>
        <p:txBody>
          <a:bodyPr/>
          <a:lstStyle/>
          <a:p>
            <a:r>
              <a:rPr lang="en-US" dirty="0"/>
              <a:t>Optimistic model</a:t>
            </a:r>
          </a:p>
          <a:p>
            <a:r>
              <a:rPr lang="en-US" dirty="0"/>
              <a:t>Was implemented second</a:t>
            </a:r>
          </a:p>
          <a:p>
            <a:r>
              <a:rPr lang="en-US" dirty="0"/>
              <a:t>Built into ‘Xenon core’</a:t>
            </a:r>
          </a:p>
          <a:p>
            <a:r>
              <a:rPr lang="en-US" dirty="0"/>
              <a:t>Does not require special setup</a:t>
            </a:r>
          </a:p>
          <a:p>
            <a:r>
              <a:rPr lang="en-US" dirty="0"/>
              <a:t>Potentially more complex to understand, use and debug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97326" y="6214729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13792" y="-279412"/>
            <a:ext cx="10969943" cy="812800"/>
          </a:xfrm>
        </p:spPr>
        <p:txBody>
          <a:bodyPr/>
          <a:lstStyle/>
          <a:p>
            <a:r>
              <a:rPr lang="en-US" dirty="0"/>
              <a:t>Code Examples (Simple Transactions)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441" y="692696"/>
            <a:ext cx="10093483" cy="59766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public static class </a:t>
            </a:r>
            <a:r>
              <a:rPr lang="en-US" b="1" dirty="0" err="1"/>
              <a:t>BankAccountService</a:t>
            </a:r>
            <a:r>
              <a:rPr lang="en-US" b="1" dirty="0"/>
              <a:t> extends </a:t>
            </a:r>
            <a:r>
              <a:rPr lang="en-US" b="1" dirty="0" err="1"/>
              <a:t>StatefulService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b="1" dirty="0"/>
              <a:t>public </a:t>
            </a:r>
            <a:r>
              <a:rPr lang="en-US" b="1" dirty="0" err="1"/>
              <a:t>BankAccountService</a:t>
            </a:r>
            <a:r>
              <a:rPr lang="en-US" b="1" dirty="0"/>
              <a:t>() {</a:t>
            </a:r>
          </a:p>
          <a:p>
            <a:r>
              <a:rPr lang="en-US" dirty="0"/>
              <a:t>            </a:t>
            </a:r>
            <a:r>
              <a:rPr lang="en-US" b="1" dirty="0"/>
              <a:t>…</a:t>
            </a:r>
            <a:endParaRPr lang="en-US" b="1" i="1" dirty="0"/>
          </a:p>
          <a:p>
            <a:r>
              <a:rPr lang="en-US" dirty="0"/>
              <a:t>            </a:t>
            </a:r>
            <a:r>
              <a:rPr lang="en-US" b="1" dirty="0" err="1"/>
              <a:t>super.toggleOption</a:t>
            </a:r>
            <a:r>
              <a:rPr lang="en-US" b="1" dirty="0"/>
              <a:t>(</a:t>
            </a:r>
            <a:r>
              <a:rPr lang="en-US" b="1" dirty="0" err="1"/>
              <a:t>ServiceOption.</a:t>
            </a:r>
            <a:r>
              <a:rPr lang="en-US" b="1" i="1" dirty="0" err="1"/>
              <a:t>CONCURRENT_GET_HANDLING</a:t>
            </a:r>
            <a:r>
              <a:rPr lang="en-US" b="1" i="1" dirty="0"/>
              <a:t>, false);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@Override</a:t>
            </a:r>
          </a:p>
          <a:p>
            <a:r>
              <a:rPr lang="en-US" dirty="0"/>
              <a:t>        </a:t>
            </a:r>
            <a:r>
              <a:rPr lang="en-US" b="1" dirty="0"/>
              <a:t>public </a:t>
            </a:r>
            <a:r>
              <a:rPr lang="en-US" b="1" dirty="0" err="1"/>
              <a:t>OperationProcessingChain</a:t>
            </a:r>
            <a:r>
              <a:rPr lang="en-US" b="1" dirty="0"/>
              <a:t> </a:t>
            </a:r>
            <a:r>
              <a:rPr lang="en-US" b="1" dirty="0" err="1"/>
              <a:t>getOperationProcessingChain</a:t>
            </a:r>
            <a:r>
              <a:rPr lang="en-US" b="1" dirty="0"/>
              <a:t>() {</a:t>
            </a:r>
          </a:p>
          <a:p>
            <a:r>
              <a:rPr lang="en-US" dirty="0"/>
              <a:t>            </a:t>
            </a:r>
            <a:r>
              <a:rPr lang="en-US" b="1" dirty="0"/>
              <a:t>if (</a:t>
            </a:r>
            <a:r>
              <a:rPr lang="en-US" b="1" dirty="0" err="1"/>
              <a:t>super.getOperationProcessingChain</a:t>
            </a:r>
            <a:r>
              <a:rPr lang="en-US" b="1" dirty="0"/>
              <a:t>() != null) {</a:t>
            </a:r>
          </a:p>
          <a:p>
            <a:r>
              <a:rPr lang="en-US" dirty="0"/>
              <a:t>                </a:t>
            </a:r>
            <a:r>
              <a:rPr lang="en-US" b="1" dirty="0"/>
              <a:t>return </a:t>
            </a:r>
            <a:r>
              <a:rPr lang="en-US" b="1" dirty="0" err="1"/>
              <a:t>super.getOperationProcessingChain</a:t>
            </a:r>
            <a:r>
              <a:rPr lang="en-US" b="1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</a:p>
          <a:p>
            <a:r>
              <a:rPr lang="en-US" b="1" dirty="0"/>
              <a:t>             …</a:t>
            </a:r>
          </a:p>
          <a:p>
            <a:r>
              <a:rPr lang="en-US" dirty="0"/>
              <a:t>            </a:t>
            </a:r>
            <a:r>
              <a:rPr lang="en-US" dirty="0" err="1"/>
              <a:t>OperationProcessingChain</a:t>
            </a:r>
            <a:r>
              <a:rPr lang="en-US" dirty="0"/>
              <a:t> </a:t>
            </a:r>
            <a:r>
              <a:rPr lang="en-US" dirty="0" err="1"/>
              <a:t>opProcessingChain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OperationProcessingChain</a:t>
            </a:r>
            <a:r>
              <a:rPr lang="en-US" b="1" dirty="0"/>
              <a:t>(this);</a:t>
            </a:r>
          </a:p>
          <a:p>
            <a:r>
              <a:rPr lang="en-US" dirty="0"/>
              <a:t>            </a:t>
            </a:r>
            <a:r>
              <a:rPr lang="en-US" dirty="0" err="1"/>
              <a:t>opProcessingChain.add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TransactionalRequestFilter</a:t>
            </a:r>
            <a:r>
              <a:rPr lang="en-US" b="1" dirty="0"/>
              <a:t>(this));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setOperationProcessingChain</a:t>
            </a:r>
            <a:r>
              <a:rPr lang="en-US" dirty="0"/>
              <a:t>(</a:t>
            </a:r>
            <a:r>
              <a:rPr lang="en-US" dirty="0" err="1"/>
              <a:t>opProcessingChain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b="1" dirty="0"/>
              <a:t>return </a:t>
            </a:r>
            <a:r>
              <a:rPr lang="en-US" b="1" dirty="0" err="1"/>
              <a:t>opProcessingChain</a:t>
            </a:r>
            <a:r>
              <a:rPr lang="en-US" b="1" dirty="0"/>
              <a:t>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367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13792" y="-279412"/>
            <a:ext cx="10969943" cy="812800"/>
          </a:xfrm>
        </p:spPr>
        <p:txBody>
          <a:bodyPr/>
          <a:lstStyle/>
          <a:p>
            <a:r>
              <a:rPr lang="en-US" dirty="0"/>
              <a:t>Code Examples (Simple Transactions)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441" y="692696"/>
            <a:ext cx="10093483" cy="3024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private void </a:t>
            </a:r>
            <a:r>
              <a:rPr lang="en-US" b="1" dirty="0" err="1"/>
              <a:t>setUpHostWithAdditionalServices</a:t>
            </a:r>
            <a:r>
              <a:rPr lang="en-US" b="1" dirty="0"/>
              <a:t>(</a:t>
            </a:r>
            <a:r>
              <a:rPr lang="en-US" b="1" dirty="0" err="1"/>
              <a:t>VerificationHost</a:t>
            </a:r>
            <a:r>
              <a:rPr lang="en-US" b="1" dirty="0"/>
              <a:t> h) throws Throwable {</a:t>
            </a:r>
          </a:p>
          <a:p>
            <a:r>
              <a:rPr lang="en-US" dirty="0"/>
              <a:t>        </a:t>
            </a:r>
            <a:r>
              <a:rPr lang="en-US" dirty="0" err="1"/>
              <a:t>h.setTransactionService</a:t>
            </a:r>
            <a:r>
              <a:rPr lang="en-US" dirty="0"/>
              <a:t>(</a:t>
            </a:r>
            <a:r>
              <a:rPr lang="en-US" b="1" dirty="0"/>
              <a:t>null);</a:t>
            </a:r>
          </a:p>
          <a:p>
            <a:r>
              <a:rPr lang="en-US" dirty="0"/>
              <a:t>        </a:t>
            </a:r>
            <a:r>
              <a:rPr lang="en-US" b="1" dirty="0"/>
              <a:t>if (</a:t>
            </a:r>
            <a:r>
              <a:rPr lang="en-US" b="1" dirty="0" err="1"/>
              <a:t>h.getServiceStage</a:t>
            </a:r>
            <a:r>
              <a:rPr lang="en-US" b="1" dirty="0"/>
              <a:t>(</a:t>
            </a:r>
            <a:r>
              <a:rPr lang="en-US" b="1" dirty="0" err="1"/>
              <a:t>SimpleTransactionFactoryService.</a:t>
            </a:r>
            <a:r>
              <a:rPr lang="en-US" b="1" i="1" dirty="0" err="1"/>
              <a:t>SELF_LINK</a:t>
            </a:r>
            <a:r>
              <a:rPr lang="en-US" b="1" i="1" dirty="0"/>
              <a:t>) == null) {</a:t>
            </a:r>
          </a:p>
          <a:p>
            <a:r>
              <a:rPr lang="en-US" dirty="0"/>
              <a:t>            </a:t>
            </a:r>
            <a:r>
              <a:rPr lang="en-US" dirty="0" err="1"/>
              <a:t>h.startServiceAndWait</a:t>
            </a:r>
            <a:r>
              <a:rPr lang="en-US" dirty="0"/>
              <a:t>(</a:t>
            </a:r>
            <a:r>
              <a:rPr lang="en-US" dirty="0" err="1"/>
              <a:t>SimpleTransactionFactoryService.</a:t>
            </a:r>
            <a:r>
              <a:rPr lang="en-US" b="1" dirty="0" err="1"/>
              <a:t>class</a:t>
            </a:r>
            <a:r>
              <a:rPr lang="en-US" b="1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SimpleTransactionFactoryService.</a:t>
            </a:r>
            <a:r>
              <a:rPr lang="en-US" b="1" i="1" dirty="0" err="1"/>
              <a:t>SELF_LINK</a:t>
            </a:r>
            <a:r>
              <a:rPr lang="en-US" b="1" i="1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h.startServiceAndWait</a:t>
            </a:r>
            <a:r>
              <a:rPr lang="en-US" dirty="0"/>
              <a:t>(</a:t>
            </a:r>
            <a:r>
              <a:rPr lang="en-US" dirty="0" err="1"/>
              <a:t>BankAccountFactoryService.</a:t>
            </a:r>
            <a:r>
              <a:rPr lang="en-US" b="1" dirty="0" err="1"/>
              <a:t>class</a:t>
            </a:r>
            <a:r>
              <a:rPr lang="en-US" b="1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BankAccountFactoryService.</a:t>
            </a:r>
            <a:r>
              <a:rPr lang="en-US" b="1" i="1" dirty="0" err="1"/>
              <a:t>SELF_LINK</a:t>
            </a:r>
            <a:r>
              <a:rPr lang="en-US" b="1" i="1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1307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following:</a:t>
            </a:r>
          </a:p>
          <a:p>
            <a:pPr lvl="1"/>
            <a:r>
              <a:rPr lang="en-US" dirty="0"/>
              <a:t>Simple Transactions</a:t>
            </a:r>
          </a:p>
          <a:p>
            <a:pPr lvl="2"/>
            <a:r>
              <a:rPr lang="en-US" dirty="0"/>
              <a:t>Convert your Exercise 1 code to use simple transactions</a:t>
            </a:r>
          </a:p>
          <a:p>
            <a:pPr lvl="2"/>
            <a:r>
              <a:rPr lang="en-US" dirty="0"/>
              <a:t>Start a second transaction and try to access (GET or PUT/PATCH) a document that is being used by the first transaction while it’s still active. Does the operation succeed? What is the return status code?</a:t>
            </a:r>
          </a:p>
          <a:p>
            <a:pPr lvl="2"/>
            <a:r>
              <a:rPr lang="en-US" dirty="0"/>
              <a:t>Instead of a second transaction, try to access a document outside of a transaction – does that work?</a:t>
            </a:r>
          </a:p>
          <a:p>
            <a:pPr lvl="1"/>
            <a:r>
              <a:rPr lang="en-US" dirty="0"/>
              <a:t>Optimistic Transactions</a:t>
            </a:r>
          </a:p>
          <a:p>
            <a:pPr lvl="2"/>
            <a:r>
              <a:rPr lang="en-US" dirty="0"/>
              <a:t>Start a second transaction and try to access (GET or PUT/PATCH) a document that is being used by the first transaction while it’s still active. Does the operation succeed? What is the return status code?</a:t>
            </a:r>
          </a:p>
          <a:p>
            <a:pPr lvl="2"/>
            <a:r>
              <a:rPr lang="en-US" dirty="0"/>
              <a:t>Try to commit the first transaction and on success try to commit the second transaction – was that successful?</a:t>
            </a:r>
          </a:p>
          <a:p>
            <a:pPr lvl="2"/>
            <a:r>
              <a:rPr lang="en-US" dirty="0"/>
              <a:t>Instead of a second transaction, try to access a document outside of a transaction – does that work?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>
                <a:solidFill>
                  <a:schemeClr val="accent6"/>
                </a:solidFill>
              </a:rPr>
              <a:t>Agenda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Part I (~25 min): Xenon Transactions Quick Intro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Transactions: what and what for?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Xenon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Part II (~20 min): Pessimistic vs. Optimistic 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Difference in semantics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Code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2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6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Xenon Transactions Quick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/>
          <p:cNvSpPr txBox="1">
            <a:spLocks noChangeArrowheads="1"/>
          </p:cNvSpPr>
          <p:nvPr/>
        </p:nvSpPr>
        <p:spPr>
          <a:xfrm>
            <a:off x="455612" y="228600"/>
            <a:ext cx="10349074" cy="89534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kern="0" dirty="0">
              <a:solidFill>
                <a:schemeClr val="accent6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>
                <a:solidFill>
                  <a:schemeClr val="accent6"/>
                </a:solidFill>
              </a:rPr>
              <a:t>Transactions: what and what for?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012" y="1219200"/>
            <a:ext cx="11201400" cy="4953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An abstraction with the following ACID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tomicity – all changes within a transaction either occur or do not occur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onsistency – the system evolves from one valid state to another valid state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solation – changes in the context a transaction are visible only within the transaction (until the transaction is successfully committed)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urability – changes are persistent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Examples: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Transferring funds from account A to account 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Creating an organization with a first user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Deferred conditional decision to affect changes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Perform some calculation over a ‘locked’ set of documents</a:t>
            </a:r>
          </a:p>
          <a:p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Xenon Transactions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71600"/>
            <a:ext cx="5052923" cy="464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Clients sends a POST to Transaction Factory to create a coordinator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Transaction Coordinator is instantiated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performs a transactional operation (</a:t>
            </a:r>
            <a:r>
              <a:rPr lang="en-US" dirty="0" err="1"/>
              <a:t>op.setTransactionId</a:t>
            </a:r>
            <a:r>
              <a:rPr lang="en-US" dirty="0"/>
              <a:t>(</a:t>
            </a:r>
            <a:r>
              <a:rPr lang="en-US" dirty="0" err="1"/>
              <a:t>xtnId</a:t>
            </a:r>
            <a:r>
              <a:rPr lang="en-US" dirty="0"/>
              <a:t>)) on </a:t>
            </a:r>
            <a:r>
              <a:rPr lang="en-US" dirty="0" err="1"/>
              <a:t>StatefulService</a:t>
            </a:r>
            <a:r>
              <a:rPr lang="en-US" dirty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StatefulService1 enrolls with coordinator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performs transactional operation on </a:t>
            </a:r>
            <a:r>
              <a:rPr lang="en-US" dirty="0" err="1"/>
              <a:t>StatefulService</a:t>
            </a:r>
            <a:r>
              <a:rPr lang="en-US" dirty="0"/>
              <a:t>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StatefulService</a:t>
            </a:r>
            <a:r>
              <a:rPr lang="en-US" dirty="0"/>
              <a:t> 2 enrolls with coordinator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attempts to commit (PATCH)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checks commit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9431648" y="2289097"/>
            <a:ext cx="1692188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Coordinator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650696" y="188640"/>
            <a:ext cx="1692188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Factory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18448" y="2289097"/>
            <a:ext cx="1692188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598468" y="4761148"/>
            <a:ext cx="1692188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438137" y="4753072"/>
            <a:ext cx="1692188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0277806" y="4753072"/>
            <a:ext cx="1692188" cy="10081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</a:t>
            </a:r>
            <a:endParaRPr lang="en-US" dirty="0"/>
          </a:p>
          <a:p>
            <a:pPr algn="ctr"/>
            <a:r>
              <a:rPr lang="en-US" dirty="0"/>
              <a:t>Service N</a:t>
            </a:r>
          </a:p>
        </p:txBody>
      </p:sp>
      <p:cxnSp>
        <p:nvCxnSpPr>
          <p:cNvPr id="13" name="Straight Arrow Connector 12"/>
          <p:cNvCxnSpPr>
            <a:stCxn id="8" idx="0"/>
            <a:endCxn id="7" idx="1"/>
          </p:cNvCxnSpPr>
          <p:nvPr/>
        </p:nvCxnSpPr>
        <p:spPr>
          <a:xfrm flipV="1">
            <a:off x="7264542" y="692696"/>
            <a:ext cx="1386154" cy="1596401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>
          <a:xfrm>
            <a:off x="9496790" y="1196752"/>
            <a:ext cx="780952" cy="1092345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7264542" y="3297209"/>
            <a:ext cx="180020" cy="1463939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7264542" y="3297209"/>
            <a:ext cx="2019689" cy="1455863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6" idx="2"/>
          </p:cNvCxnSpPr>
          <p:nvPr/>
        </p:nvCxnSpPr>
        <p:spPr>
          <a:xfrm flipV="1">
            <a:off x="7444562" y="3297209"/>
            <a:ext cx="2833180" cy="1463939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6" idx="2"/>
          </p:cNvCxnSpPr>
          <p:nvPr/>
        </p:nvCxnSpPr>
        <p:spPr>
          <a:xfrm flipV="1">
            <a:off x="9284231" y="3297209"/>
            <a:ext cx="993511" cy="1455863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6" idx="1"/>
          </p:cNvCxnSpPr>
          <p:nvPr/>
        </p:nvCxnSpPr>
        <p:spPr>
          <a:xfrm>
            <a:off x="8110636" y="2793153"/>
            <a:ext cx="1321012" cy="0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8742500">
            <a:off x="7181627" y="1221556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1. POST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159310">
            <a:off x="9562902" y="1655500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2. Instantiate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4880590">
            <a:off x="6889965" y="3938706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3. Op1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985733">
            <a:off x="8409567" y="3679466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4. Enroll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265892">
            <a:off x="7452231" y="3593156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5. Op2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8174596">
            <a:off x="9316367" y="3973658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6. Enroll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60095" y="2492896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7. Commit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56920" y="2996951"/>
            <a:ext cx="1224136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8. Response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8103769" y="2924737"/>
            <a:ext cx="1339015" cy="558"/>
          </a:xfrm>
          <a:prstGeom prst="straightConnector1">
            <a:avLst/>
          </a:prstGeom>
          <a:ln w="31750">
            <a:solidFill>
              <a:schemeClr val="tx2"/>
            </a:solidFill>
            <a:miter lim="800000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351420"/>
            <a:ext cx="10969943" cy="812800"/>
          </a:xfrm>
        </p:spPr>
        <p:txBody>
          <a:bodyPr/>
          <a:lstStyle/>
          <a:p>
            <a:r>
              <a:rPr lang="en-US" dirty="0"/>
              <a:t>Helpful code to get started (from </a:t>
            </a:r>
            <a:r>
              <a:rPr lang="en-US" dirty="0" err="1"/>
              <a:t>TestTransactionService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441" y="692696"/>
            <a:ext cx="10093483" cy="59766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private String </a:t>
            </a:r>
            <a:r>
              <a:rPr lang="en-US" b="1" dirty="0" err="1"/>
              <a:t>newTransaction</a:t>
            </a:r>
            <a:r>
              <a:rPr lang="en-US" b="1" dirty="0"/>
              <a:t>() throws Throwable {</a:t>
            </a:r>
          </a:p>
          <a:p>
            <a:r>
              <a:rPr lang="en-US" dirty="0"/>
              <a:t>        String </a:t>
            </a:r>
            <a:r>
              <a:rPr lang="en-US" dirty="0" err="1"/>
              <a:t>txid</a:t>
            </a:r>
            <a:r>
              <a:rPr lang="en-US" dirty="0"/>
              <a:t> = </a:t>
            </a:r>
            <a:r>
              <a:rPr lang="en-US" dirty="0" err="1"/>
              <a:t>UUID.</a:t>
            </a:r>
            <a:r>
              <a:rPr lang="en-US" i="1" dirty="0" err="1"/>
              <a:t>randomUUID</a:t>
            </a:r>
            <a:r>
              <a:rPr lang="en-US" i="1" dirty="0"/>
              <a:t>().</a:t>
            </a:r>
            <a:r>
              <a:rPr lang="en-US" i="1" dirty="0" err="1"/>
              <a:t>toString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TestContext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testCreate</a:t>
            </a:r>
            <a:r>
              <a:rPr lang="en-US" dirty="0"/>
              <a:t>(1);</a:t>
            </a:r>
          </a:p>
          <a:p>
            <a:r>
              <a:rPr lang="en-US" dirty="0"/>
              <a:t>        </a:t>
            </a:r>
            <a:r>
              <a:rPr lang="en-US" dirty="0" err="1"/>
              <a:t>TransactionServiceState</a:t>
            </a:r>
            <a:r>
              <a:rPr lang="en-US" dirty="0"/>
              <a:t> </a:t>
            </a:r>
            <a:r>
              <a:rPr lang="en-US" dirty="0" err="1"/>
              <a:t>initialState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TransactionServiceState</a:t>
            </a:r>
            <a:r>
              <a:rPr lang="en-US" b="1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initialState.documentSelfLink</a:t>
            </a:r>
            <a:r>
              <a:rPr lang="en-US" dirty="0"/>
              <a:t> = </a:t>
            </a:r>
            <a:r>
              <a:rPr lang="en-US" dirty="0" err="1"/>
              <a:t>txid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initialState.options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TransactionService.Options</a:t>
            </a:r>
            <a:r>
              <a:rPr lang="en-US" b="1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initialState.options.allowErrorsCauseAbort</a:t>
            </a:r>
            <a:r>
              <a:rPr lang="en-US" dirty="0"/>
              <a:t> = </a:t>
            </a:r>
            <a:r>
              <a:rPr lang="en-US" b="1" dirty="0"/>
              <a:t>false;</a:t>
            </a:r>
          </a:p>
          <a:p>
            <a:r>
              <a:rPr lang="en-US" dirty="0"/>
              <a:t>        Operation post = Operation</a:t>
            </a:r>
          </a:p>
          <a:p>
            <a:r>
              <a:rPr lang="en-US" dirty="0"/>
              <a:t>                .</a:t>
            </a:r>
            <a:r>
              <a:rPr lang="en-US" i="1" dirty="0" err="1"/>
              <a:t>createPost</a:t>
            </a:r>
            <a:r>
              <a:rPr lang="en-US" i="1" dirty="0"/>
              <a:t>(</a:t>
            </a:r>
            <a:r>
              <a:rPr lang="en-US" i="1" dirty="0" err="1"/>
              <a:t>getTransactionFactoryUri</a:t>
            </a:r>
            <a:r>
              <a:rPr lang="en-US" i="1" dirty="0"/>
              <a:t>())</a:t>
            </a:r>
          </a:p>
          <a:p>
            <a:r>
              <a:rPr lang="en-US" dirty="0"/>
              <a:t>                .</a:t>
            </a:r>
            <a:r>
              <a:rPr lang="en-US" dirty="0" err="1"/>
              <a:t>setBody</a:t>
            </a:r>
            <a:r>
              <a:rPr lang="en-US" dirty="0"/>
              <a:t>(</a:t>
            </a:r>
            <a:r>
              <a:rPr lang="en-US" dirty="0" err="1"/>
              <a:t>initialState</a:t>
            </a:r>
            <a:r>
              <a:rPr lang="en-US" dirty="0"/>
              <a:t>).</a:t>
            </a:r>
            <a:r>
              <a:rPr lang="en-US" dirty="0" err="1"/>
              <a:t>setCompletion</a:t>
            </a:r>
            <a:r>
              <a:rPr lang="en-US" dirty="0"/>
              <a:t>((o, e) -&gt; {</a:t>
            </a:r>
          </a:p>
          <a:p>
            <a:r>
              <a:rPr lang="en-US" dirty="0"/>
              <a:t>                    </a:t>
            </a:r>
            <a:r>
              <a:rPr lang="en-US" b="1" dirty="0"/>
              <a:t>if (e != null)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ctx.failIteration</a:t>
            </a:r>
            <a:r>
              <a:rPr lang="en-US" dirty="0"/>
              <a:t>(e);</a:t>
            </a:r>
          </a:p>
          <a:p>
            <a:r>
              <a:rPr lang="en-US" dirty="0"/>
              <a:t>                        </a:t>
            </a:r>
            <a:r>
              <a:rPr lang="en-US" b="1" dirty="0"/>
              <a:t>return;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ctx.completeIteration</a:t>
            </a:r>
            <a:r>
              <a:rPr lang="en-US" dirty="0"/>
              <a:t>();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</a:t>
            </a:r>
            <a:r>
              <a:rPr lang="en-US" b="1" dirty="0" err="1"/>
              <a:t>this.defaultHost.send</a:t>
            </a:r>
            <a:r>
              <a:rPr lang="en-US" b="1" dirty="0"/>
              <a:t>(post);</a:t>
            </a:r>
          </a:p>
          <a:p>
            <a:r>
              <a:rPr lang="en-US" dirty="0"/>
              <a:t>        </a:t>
            </a:r>
            <a:r>
              <a:rPr lang="en-US" dirty="0" err="1"/>
              <a:t>testWait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txid</a:t>
            </a:r>
            <a:r>
              <a:rPr lang="en-US" b="1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6559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351420"/>
            <a:ext cx="10969943" cy="812800"/>
          </a:xfrm>
        </p:spPr>
        <p:txBody>
          <a:bodyPr/>
          <a:lstStyle/>
          <a:p>
            <a:r>
              <a:rPr lang="en-US" dirty="0"/>
              <a:t>Helpful code to get started (from </a:t>
            </a:r>
            <a:r>
              <a:rPr lang="en-US" dirty="0" err="1"/>
              <a:t>TestTransactionService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441" y="692696"/>
            <a:ext cx="10093483" cy="59766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private </a:t>
            </a:r>
            <a:r>
              <a:rPr lang="en-US" b="1" dirty="0" err="1"/>
              <a:t>boolean</a:t>
            </a:r>
            <a:r>
              <a:rPr lang="en-US" b="1" dirty="0"/>
              <a:t> commit(String </a:t>
            </a:r>
            <a:r>
              <a:rPr lang="en-US" b="1" dirty="0" err="1"/>
              <a:t>txid</a:t>
            </a:r>
            <a:r>
              <a:rPr lang="en-US" b="1" dirty="0"/>
              <a:t>) throws Throwable {</a:t>
            </a:r>
          </a:p>
          <a:p>
            <a:r>
              <a:rPr lang="en-US" dirty="0"/>
              <a:t>        </a:t>
            </a:r>
            <a:r>
              <a:rPr lang="en-US" dirty="0" err="1"/>
              <a:t>TestContext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testCreate</a:t>
            </a:r>
            <a:r>
              <a:rPr lang="en-US" dirty="0"/>
              <a:t>(1);</a:t>
            </a:r>
          </a:p>
          <a:p>
            <a:r>
              <a:rPr lang="en-US" dirty="0"/>
              <a:t>        </a:t>
            </a:r>
            <a:r>
              <a:rPr lang="en-US" b="1" dirty="0" err="1"/>
              <a:t>boolean</a:t>
            </a:r>
            <a:r>
              <a:rPr lang="en-US" b="1" dirty="0"/>
              <a:t>[] succeeded = new </a:t>
            </a:r>
            <a:r>
              <a:rPr lang="en-US" b="1" dirty="0" err="1"/>
              <a:t>boolean</a:t>
            </a:r>
            <a:r>
              <a:rPr lang="en-US" b="1" dirty="0"/>
              <a:t>[1];</a:t>
            </a:r>
          </a:p>
          <a:p>
            <a:r>
              <a:rPr lang="en-US" dirty="0"/>
              <a:t>        Operation commit = </a:t>
            </a:r>
            <a:r>
              <a:rPr lang="en-US" dirty="0" err="1"/>
              <a:t>createCommitOperation</a:t>
            </a:r>
            <a:r>
              <a:rPr lang="en-US" dirty="0"/>
              <a:t>(</a:t>
            </a:r>
            <a:r>
              <a:rPr lang="en-US" dirty="0" err="1"/>
              <a:t>txid</a:t>
            </a:r>
            <a:r>
              <a:rPr lang="en-US" dirty="0"/>
              <a:t>)</a:t>
            </a:r>
          </a:p>
          <a:p>
            <a:r>
              <a:rPr lang="en-US" dirty="0"/>
              <a:t>                .</a:t>
            </a:r>
            <a:r>
              <a:rPr lang="en-US" dirty="0" err="1"/>
              <a:t>setCompletion</a:t>
            </a:r>
            <a:r>
              <a:rPr lang="en-US" dirty="0"/>
              <a:t>((o, e) -&gt; {</a:t>
            </a:r>
          </a:p>
          <a:p>
            <a:r>
              <a:rPr lang="en-US" dirty="0"/>
              <a:t>                    succeeded[0] = e == </a:t>
            </a:r>
            <a:r>
              <a:rPr lang="en-US" b="1" dirty="0"/>
              <a:t>null;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ctx.completeIteration</a:t>
            </a:r>
            <a:r>
              <a:rPr lang="en-US" dirty="0"/>
              <a:t>();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</a:t>
            </a:r>
            <a:r>
              <a:rPr lang="en-US" b="1" dirty="0" err="1"/>
              <a:t>this.defaultHost.send</a:t>
            </a:r>
            <a:r>
              <a:rPr lang="en-US" b="1" dirty="0"/>
              <a:t>(commit);</a:t>
            </a:r>
          </a:p>
          <a:p>
            <a:r>
              <a:rPr lang="en-US" dirty="0"/>
              <a:t>        </a:t>
            </a:r>
            <a:r>
              <a:rPr lang="en-US" dirty="0" err="1"/>
              <a:t>testWait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return succeeded[0];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private Operation </a:t>
            </a:r>
            <a:r>
              <a:rPr lang="en-US" b="1" dirty="0" err="1"/>
              <a:t>createCommitOperation</a:t>
            </a:r>
            <a:r>
              <a:rPr lang="en-US" b="1" dirty="0"/>
              <a:t>(String </a:t>
            </a:r>
            <a:r>
              <a:rPr lang="en-US" b="1" dirty="0" err="1"/>
              <a:t>txid</a:t>
            </a:r>
            <a:r>
              <a:rPr lang="en-US" b="1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ResolutionRequest</a:t>
            </a:r>
            <a:r>
              <a:rPr lang="en-US" dirty="0"/>
              <a:t> body = </a:t>
            </a:r>
            <a:r>
              <a:rPr lang="en-US" b="1" dirty="0"/>
              <a:t>new </a:t>
            </a:r>
            <a:r>
              <a:rPr lang="en-US" b="1" dirty="0" err="1"/>
              <a:t>ResolutionRequest</a:t>
            </a:r>
            <a:r>
              <a:rPr lang="en-US" b="1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body.resolutionKind</a:t>
            </a:r>
            <a:r>
              <a:rPr lang="en-US" dirty="0"/>
              <a:t> = </a:t>
            </a:r>
            <a:r>
              <a:rPr lang="en-US" dirty="0" err="1"/>
              <a:t>TransactionService.ResolutionKind.</a:t>
            </a:r>
            <a:r>
              <a:rPr lang="en-US" b="1" i="1" dirty="0" err="1"/>
              <a:t>COMMIT</a:t>
            </a:r>
            <a:r>
              <a:rPr lang="en-US" b="1" i="1" dirty="0"/>
              <a:t>;</a:t>
            </a:r>
          </a:p>
          <a:p>
            <a:r>
              <a:rPr lang="en-US" dirty="0"/>
              <a:t>        </a:t>
            </a:r>
            <a:r>
              <a:rPr lang="en-US" b="1" dirty="0"/>
              <a:t>return Operation</a:t>
            </a:r>
          </a:p>
          <a:p>
            <a:r>
              <a:rPr lang="en-US" dirty="0"/>
              <a:t>                .</a:t>
            </a:r>
            <a:r>
              <a:rPr lang="en-US" i="1" dirty="0" err="1"/>
              <a:t>createPatch</a:t>
            </a:r>
            <a:r>
              <a:rPr lang="en-US" i="1" dirty="0"/>
              <a:t>(</a:t>
            </a:r>
            <a:r>
              <a:rPr lang="en-US" i="1" dirty="0" err="1"/>
              <a:t>UriUtils.buildTransactionResolutionUri</a:t>
            </a:r>
            <a:r>
              <a:rPr lang="en-US" i="1" dirty="0"/>
              <a:t>(</a:t>
            </a:r>
            <a:r>
              <a:rPr lang="en-US" b="1" i="1" dirty="0" err="1"/>
              <a:t>this.defaultHost</a:t>
            </a:r>
            <a:r>
              <a:rPr lang="en-US" b="1" i="1" dirty="0"/>
              <a:t>, </a:t>
            </a:r>
            <a:r>
              <a:rPr lang="en-US" b="1" i="1" dirty="0" err="1"/>
              <a:t>txid</a:t>
            </a:r>
            <a:r>
              <a:rPr lang="en-US" b="1" i="1" dirty="0"/>
              <a:t>))</a:t>
            </a:r>
          </a:p>
          <a:p>
            <a:r>
              <a:rPr lang="en-US" dirty="0"/>
              <a:t>                .</a:t>
            </a:r>
            <a:r>
              <a:rPr lang="en-US" dirty="0" err="1"/>
              <a:t>setBody</a:t>
            </a:r>
            <a:r>
              <a:rPr lang="en-US" dirty="0"/>
              <a:t>(body);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85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Use transactions for safe funds transfer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</a:t>
            </a:r>
            <a:r>
              <a:rPr lang="en-US" dirty="0" err="1"/>
              <a:t>BankAccountService</a:t>
            </a:r>
            <a:r>
              <a:rPr lang="en-US" dirty="0"/>
              <a:t> </a:t>
            </a:r>
            <a:r>
              <a:rPr lang="en-US" dirty="0" err="1"/>
              <a:t>StatefulService</a:t>
            </a:r>
            <a:endParaRPr lang="en-US" dirty="0"/>
          </a:p>
          <a:p>
            <a:pPr lvl="1"/>
            <a:r>
              <a:rPr lang="en-US" dirty="0"/>
              <a:t>Or copy from </a:t>
            </a:r>
            <a:r>
              <a:rPr lang="en-US" dirty="0" err="1">
                <a:hlinkClick r:id="rId2"/>
              </a:rPr>
              <a:t>TestTransactionService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Junit test that:</a:t>
            </a:r>
          </a:p>
          <a:p>
            <a:pPr lvl="1"/>
            <a:r>
              <a:rPr lang="en-US" dirty="0"/>
              <a:t>Creates two account instances and initializes each with $10</a:t>
            </a:r>
          </a:p>
          <a:p>
            <a:pPr lvl="1"/>
            <a:r>
              <a:rPr lang="en-US" dirty="0"/>
              <a:t>Opens a transaction</a:t>
            </a:r>
          </a:p>
          <a:p>
            <a:pPr lvl="1"/>
            <a:r>
              <a:rPr lang="en-US" dirty="0"/>
              <a:t>Withdraws $4 from the first account</a:t>
            </a:r>
          </a:p>
          <a:p>
            <a:pPr lvl="1"/>
            <a:r>
              <a:rPr lang="en-US" dirty="0"/>
              <a:t>Deposits $4 to the second account</a:t>
            </a:r>
          </a:p>
          <a:p>
            <a:pPr lvl="1"/>
            <a:r>
              <a:rPr lang="en-US" dirty="0"/>
              <a:t>Commits the transaction and verifies the balances in each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Abort the transaction after the withdrawal (but before the deposit) above to simulate a failure; and verify the balances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would the code change if this was production code (rather than test code)?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4729" y="1676400"/>
            <a:ext cx="8215987" cy="1524000"/>
          </a:xfrm>
        </p:spPr>
        <p:txBody>
          <a:bodyPr/>
          <a:lstStyle/>
          <a:p>
            <a:r>
              <a:rPr lang="en-US" dirty="0"/>
              <a:t>Part II: Pessimistic vs. Optimistic Transactions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3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VMware_white_16x9.potx</Template>
  <TotalTime>0</TotalTime>
  <Words>1047</Words>
  <Application>Microsoft Macintosh PowerPoint</Application>
  <PresentationFormat>Custom</PresentationFormat>
  <Paragraphs>205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VMware_white_16x9</vt:lpstr>
      <vt:lpstr>think-cell Slide</vt:lpstr>
      <vt:lpstr> Xenon Transactions by Asaf Kariv </vt:lpstr>
      <vt:lpstr>PowerPoint Presentation</vt:lpstr>
      <vt:lpstr>Part I: Xenon Transactions Quick Intro</vt:lpstr>
      <vt:lpstr>PowerPoint Presentation</vt:lpstr>
      <vt:lpstr>Xenon Transactions</vt:lpstr>
      <vt:lpstr>Helpful code to get started (from TestTransactionService)</vt:lpstr>
      <vt:lpstr>Helpful code to get started (from TestTransactionService)</vt:lpstr>
      <vt:lpstr>Exercise 1: Use transactions for safe funds transfer</vt:lpstr>
      <vt:lpstr>Part II: Pessimistic vs. Optimistic Transactions</vt:lpstr>
      <vt:lpstr>Pessimistic vs. Optimistic Transactions</vt:lpstr>
      <vt:lpstr>Xenon: Simple vs. Core Transactions</vt:lpstr>
      <vt:lpstr>Code Examples (Simple Transactions)</vt:lpstr>
      <vt:lpstr>Code Examples (Simple Transactions)</vt:lpstr>
      <vt:lpstr>Exercise 2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2017-01-19T22:39:25Z</dcterms:modified>
</cp:coreProperties>
</file>