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handoutMasterIdLst>
    <p:handoutMasterId r:id="rId18"/>
  </p:handoutMasterIdLst>
  <p:sldIdLst>
    <p:sldId id="733" r:id="rId2"/>
    <p:sldId id="717" r:id="rId3"/>
    <p:sldId id="718" r:id="rId4"/>
    <p:sldId id="726" r:id="rId5"/>
    <p:sldId id="727" r:id="rId6"/>
    <p:sldId id="728" r:id="rId7"/>
    <p:sldId id="730" r:id="rId8"/>
    <p:sldId id="736" r:id="rId9"/>
    <p:sldId id="737" r:id="rId10"/>
    <p:sldId id="729" r:id="rId11"/>
    <p:sldId id="720" r:id="rId12"/>
    <p:sldId id="731" r:id="rId13"/>
    <p:sldId id="732" r:id="rId14"/>
    <p:sldId id="738" r:id="rId15"/>
    <p:sldId id="606" r:id="rId16"/>
  </p:sldIdLst>
  <p:sldSz cx="9144000" cy="6858000" type="screen4x3"/>
  <p:notesSz cx="7099300" cy="10234613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9pPr>
  </p:defaultTextStyle>
  <p:modifyVerifier cryptProviderType="rsaAES" cryptAlgorithmClass="hash" cryptAlgorithmType="typeAny" cryptAlgorithmSid="14" spinCount="100000" saltData="oFiCNL1ZIUYhhvOOOJ57mA==" hashData="9OnlWsBuiLco2dvPIScTWjL0irw1oocwQuifgTOeA3sE8nsNy6HKE4GwGlTQ38T9oaLA9OV6m3qIimy/f8rqa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FF9933"/>
    <a:srgbClr val="333333"/>
    <a:srgbClr val="C6C2C8"/>
    <a:srgbClr val="CFCFE7"/>
    <a:srgbClr val="00CCFF"/>
    <a:srgbClr val="FF33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5" autoAdjust="0"/>
    <p:restoredTop sz="89545" autoAdjust="0"/>
  </p:normalViewPr>
  <p:slideViewPr>
    <p:cSldViewPr snapToGrid="0">
      <p:cViewPr varScale="1">
        <p:scale>
          <a:sx n="67" d="100"/>
          <a:sy n="67" d="100"/>
        </p:scale>
        <p:origin x="13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28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Learning and Evolution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Learning and Evolution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6DA3249C-DF45-40ED-A705-A87E3454F1C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12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Learning and Evolution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Learning and Evolution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C9E56076-7C9D-4FAC-840C-D0C197B8FB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</a:pPr>
            <a:fld id="{F2D5512A-4D92-4141-91D5-DAD8A996FFA8}" type="slidenum">
              <a:rPr lang="he-IL" altLang="he-IL" sz="1300" smtClean="0"/>
              <a:pPr rtl="0" eaLnBrk="1" hangingPunct="1">
                <a:spcBef>
                  <a:spcPct val="0"/>
                </a:spcBef>
              </a:pPr>
              <a:t>3</a:t>
            </a:fld>
            <a:endParaRPr lang="en-US" altLang="he-IL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he-IL" altLang="he-IL" smtClean="0"/>
              <a:t>ואז יש בעיה אם המתודה של האבא מחזירה  מצביע לצורה ובעיגול עשינו מימש מחודש ורוצים לקבל עיגול – אנחנו בבעיה כי יש לנו מצביע לצורה.</a:t>
            </a:r>
            <a:endParaRPr lang="en-US" altLang="he-IL" smtClean="0"/>
          </a:p>
        </p:txBody>
      </p:sp>
    </p:spTree>
    <p:extLst>
      <p:ext uri="{BB962C8B-B14F-4D97-AF65-F5344CB8AC3E}">
        <p14:creationId xmlns:p14="http://schemas.microsoft.com/office/powerpoint/2010/main" val="174865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לציד – המרה דינמית, לטריפה</a:t>
            </a:r>
            <a:r>
              <a:rPr lang="he-IL" baseline="0" dirty="0" smtClean="0"/>
              <a:t> לא, כי פשוט במימוש של אריה למתודה אכילה נקרא למתודה טריפה.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56076-7C9D-4FAC-840C-D0C197B8FB00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</a:pPr>
            <a:fld id="{3BD03F6B-B13E-4E0B-A9FC-168AADD94016}" type="slidenum">
              <a:rPr lang="he-IL" altLang="he-IL" sz="1300" smtClean="0"/>
              <a:pPr rtl="0" eaLnBrk="1" hangingPunct="1">
                <a:spcBef>
                  <a:spcPct val="0"/>
                </a:spcBef>
              </a:pPr>
              <a:t>15</a:t>
            </a:fld>
            <a:endParaRPr lang="en-US" altLang="he-IL" sz="13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28560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e-IL"/>
              </a:p>
            </p:txBody>
          </p:sp>
        </p:grpSp>
      </p:grpSp>
      <p:sp>
        <p:nvSpPr>
          <p:cNvPr id="5121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1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AD6E4763-D4D5-46A8-8FB1-42FF283084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9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659A3-DBFE-4EC4-9DFF-77B82B9CE24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9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6D1F8-C629-4C5F-BC63-91EEEE01F48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1625" y="1600200"/>
            <a:ext cx="8540750" cy="4498975"/>
          </a:xfrm>
        </p:spPr>
        <p:txBody>
          <a:bodyPr/>
          <a:lstStyle/>
          <a:p>
            <a:pPr lvl="0"/>
            <a:endParaRPr lang="he-IL" noProof="0" smtClean="0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E47D3-D6E8-45D6-82AF-75379D4CF7D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6498C-A6E8-40EB-99B5-DBDFADEBD3A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6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C8A95-000F-41FA-9B01-BE2C4F5A87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6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2E4E1-56DA-497D-9AB9-B16FE90C58A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1F90-41A1-42D6-A46D-2454B356FC7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ABB88-66EC-44FF-AA98-9C27A7413D9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44E79-C480-4BBB-B50B-8B21B3E7431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4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BC522-CE68-4871-8B1E-A71337E791E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6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0EACF-CC56-42F1-8851-E0FE8E11F2F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11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5111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e-IL"/>
              </a:p>
            </p:txBody>
          </p:sp>
        </p:grpSp>
      </p:grpSp>
      <p:sp>
        <p:nvSpPr>
          <p:cNvPr id="5111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11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11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11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pitchFamily="34" charset="0"/>
              </a:defRPr>
            </a:lvl1pPr>
          </a:lstStyle>
          <a:p>
            <a:pPr>
              <a:defRPr/>
            </a:pPr>
            <a:fld id="{259617E2-9DD6-42E5-B9A6-671783C9BCC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11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63B61-078B-4B87-AFCA-8D612EC87DBD}" type="slidenum">
              <a:rPr lang="he-IL"/>
              <a:pPr>
                <a:defRPr/>
              </a:pPr>
              <a:t>1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Object Oriented Programming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Lecture # 8 – RTTI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0" y="56959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  <p:extLst>
      <p:ext uri="{BB962C8B-B14F-4D97-AF65-F5344CB8AC3E}">
        <p14:creationId xmlns:p14="http://schemas.microsoft.com/office/powerpoint/2010/main" val="36244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7C8BB81-F12B-4EFE-935A-05E599A6825F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60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smtClean="0"/>
              <a:t>typeid &amp; type_info</a:t>
            </a:r>
          </a:p>
        </p:txBody>
      </p:sp>
      <p:sp>
        <p:nvSpPr>
          <p:cNvPr id="9605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34950" y="1684338"/>
            <a:ext cx="8736013" cy="4899025"/>
          </a:xfrm>
        </p:spPr>
        <p:txBody>
          <a:bodyPr/>
          <a:lstStyle/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en-US" sz="2800" i="1" dirty="0" err="1" smtClean="0"/>
              <a:t>typeid</a:t>
            </a:r>
            <a:r>
              <a:rPr lang="en-US" sz="2800" dirty="0" smtClean="0"/>
              <a:t> </a:t>
            </a:r>
            <a:r>
              <a:rPr lang="he-IL" sz="2800" dirty="0" smtClean="0"/>
              <a:t> = מאפשר לנו לבדוק האם שני אובייקטים הם מאותו סוג (מאותה מחלקה בדיוק).</a:t>
            </a:r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endParaRPr lang="en-US" sz="2800" dirty="0" smtClean="0"/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הפונקציה </a:t>
            </a:r>
            <a:r>
              <a:rPr lang="en-US" sz="2800" u="sng" dirty="0" err="1" smtClean="0"/>
              <a:t>typeid</a:t>
            </a:r>
            <a:r>
              <a:rPr lang="he-IL" sz="2800" dirty="0" smtClean="0"/>
              <a:t> מחזירה </a:t>
            </a:r>
            <a:r>
              <a:rPr lang="he-IL" sz="2800" dirty="0" err="1" smtClean="0"/>
              <a:t>רפרנס</a:t>
            </a:r>
            <a:r>
              <a:rPr lang="he-IL" sz="2800" dirty="0" smtClean="0"/>
              <a:t> לאובייקט מסוג </a:t>
            </a:r>
            <a:r>
              <a:rPr lang="en-US" sz="2800" i="1" dirty="0" err="1" smtClean="0"/>
              <a:t>type_info</a:t>
            </a:r>
            <a:r>
              <a:rPr lang="he-IL" sz="2800" dirty="0" smtClean="0"/>
              <a:t>(שיש לו </a:t>
            </a:r>
            <a:r>
              <a:rPr lang="en-US" sz="2800" dirty="0" smtClean="0"/>
              <a:t>overloading</a:t>
            </a:r>
            <a:r>
              <a:rPr lang="he-IL" sz="2800" dirty="0" smtClean="0"/>
              <a:t> לאופרטורים == וגם =! ).</a:t>
            </a:r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במידה וקיבל מצביע ל-</a:t>
            </a:r>
            <a:r>
              <a:rPr lang="en-US" sz="2800" dirty="0" smtClean="0"/>
              <a:t>NULL</a:t>
            </a:r>
            <a:r>
              <a:rPr lang="he-IL" sz="2800" dirty="0" smtClean="0"/>
              <a:t> הוא מחזיר </a:t>
            </a:r>
            <a:r>
              <a:rPr lang="en-US" sz="2800" dirty="0" smtClean="0"/>
              <a:t>true / false</a:t>
            </a:r>
            <a:r>
              <a:rPr lang="he-IL" sz="2800" dirty="0" smtClean="0"/>
              <a:t> או חריגה מסוג </a:t>
            </a:r>
            <a:r>
              <a:rPr lang="en-US" sz="2800" dirty="0" err="1" smtClean="0"/>
              <a:t>bad_typeid</a:t>
            </a:r>
            <a:r>
              <a:rPr lang="he-IL" sz="2800" dirty="0" smtClean="0"/>
              <a:t> (נרחיב בהמשך הקורס).</a:t>
            </a:r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he-IL" sz="2800" u="sng" dirty="0" smtClean="0"/>
              <a:t>חשוב:</a:t>
            </a:r>
            <a:r>
              <a:rPr lang="he-IL" sz="2800" dirty="0" smtClean="0"/>
              <a:t> המימוש הוא תלוי סביבה! בדרך כלל כולל גם מימוש מתודה </a:t>
            </a:r>
            <a:r>
              <a:rPr lang="en-US" sz="2800" dirty="0" smtClean="0"/>
              <a:t>name()</a:t>
            </a:r>
            <a:r>
              <a:rPr lang="he-IL" sz="2800" dirty="0" smtClean="0"/>
              <a:t>.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422400" y="2635250"/>
            <a:ext cx="5900738" cy="457200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400">
                <a:latin typeface="Times New Roman" pitchFamily="18" charset="0"/>
              </a:rPr>
              <a:t>typeid(B) == typeid(*p6);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193675" y="6427788"/>
            <a:ext cx="2138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1600" b="0">
                <a:solidFill>
                  <a:schemeClr val="bg2"/>
                </a:solidFill>
                <a:latin typeface="Arial" pitchFamily="34" charset="0"/>
              </a:rPr>
              <a:t>Example : rtti2.cpp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14562" y="6213475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AD17089-EF43-4E71-9018-D17105B6207F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24676" name="Rectangle 4"/>
          <p:cNvSpPr>
            <a:spLocks noRot="1" noChangeArrowheads="1"/>
          </p:cNvSpPr>
          <p:nvPr/>
        </p:nvSpPr>
        <p:spPr bwMode="auto">
          <a:xfrm>
            <a:off x="771525" y="477838"/>
            <a:ext cx="7302500" cy="5599112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class Grand{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int hold;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Grand(int h=0):hold(h){}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virtual void Speak() const { cout &lt;&lt; "I am a grand class!\n";}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virtual int Value() const {return hold;}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endParaRPr lang="en-US" sz="2000" b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class Superb: public Grand{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Superb(int h=0) : Grand(h){}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void Speak() const { cout &lt;&lt; "I am a superb class!!\n";}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virtual void Say() const{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	cout &lt;&lt; "I hold the superb value of " &lt;&lt; Value() &lt;&lt; "!\n";}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51075" y="6245225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0B3FEB7-61D6-478B-8F12-B45FDFB557D7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62562" name="Rectangle 2"/>
          <p:cNvSpPr>
            <a:spLocks noRot="1" noChangeArrowheads="1"/>
          </p:cNvSpPr>
          <p:nvPr/>
        </p:nvSpPr>
        <p:spPr bwMode="auto">
          <a:xfrm>
            <a:off x="442913" y="163513"/>
            <a:ext cx="8085137" cy="6294437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class Magnificent: public Superb{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char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Magnificent(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h=0, char c='A') : Superb(h),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(c) {}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void Speak()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&lt;&lt; "I am a magnificent class!!!\n";}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void Say()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&lt;&lt; "I hold the character " &lt;&lt;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&lt;&lt; "and the integer " &lt;&lt; Value() &lt;&lt; "!\n";}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endParaRPr lang="en-US" sz="2000" b="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Grand *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GetOne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(){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Grand * p;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switch(rand() % 3){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case 0:  p = new Grand(rand() % 100);       break;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case 1:  p = new Superb(rand() % 100);      break;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case 2:  p = new Magnificent(rand() % 100, 'A' + rand() % 26);      break;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return p</a:t>
            </a:r>
            <a:r>
              <a:rPr lang="en-US" sz="2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;}</a:t>
            </a:r>
            <a:endParaRPr lang="en-US" sz="2000" b="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71700" y="6404769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9E4DFE0-7C8F-4E30-B3AF-2B41CA6A42B7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63586" name="Rectangle 2"/>
          <p:cNvSpPr>
            <a:spLocks noRot="1" noChangeArrowheads="1"/>
          </p:cNvSpPr>
          <p:nvPr/>
        </p:nvSpPr>
        <p:spPr bwMode="auto">
          <a:xfrm>
            <a:off x="457200" y="12701"/>
            <a:ext cx="7851775" cy="6053137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typeinfo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main(){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srand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(time(0));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Grand *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pg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Superb *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for (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=0 ;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&lt;5;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++){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pg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GetOne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&lt;&lt; "Now processing type " &lt;&lt;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typeid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(*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pg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).name() &lt;&lt; ".\n";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pg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-&gt;Speak();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	if (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dynamic_cast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&lt;Superb *&gt;(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pg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-&gt;Say();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	if (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typeid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(Magnificent) ==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typeid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(*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pg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&lt;&lt; "Yes, you're really magnificent.\n";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14563" y="6245225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cast vs. </a:t>
            </a:r>
            <a:r>
              <a:rPr lang="en-US" dirty="0" err="1" smtClean="0"/>
              <a:t>typeid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עם המרות דינמיות יכולנו לרדת עד כמה שרצינו בעץ ההורשה.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עם היו לנו מספר רמות – יכולנו לרדת קצת אבל עדיין להישאר ב-</a:t>
            </a:r>
            <a:r>
              <a:rPr lang="en-US" sz="2400" dirty="0" err="1" smtClean="0"/>
              <a:t>upcasting</a:t>
            </a:r>
            <a:r>
              <a:rPr lang="he-IL" sz="2400" dirty="0" smtClean="0"/>
              <a:t> ביחס לאובייקט, או לרדת ממש לרמת האובייקט.</a:t>
            </a:r>
            <a:endParaRPr lang="he-IL" sz="2400" dirty="0"/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עם </a:t>
            </a:r>
            <a:r>
              <a:rPr lang="en-US" sz="2800" dirty="0" err="1" smtClean="0"/>
              <a:t>typeid</a:t>
            </a:r>
            <a:r>
              <a:rPr lang="he-IL" sz="2800" dirty="0" smtClean="0"/>
              <a:t> אנו משווים מחלקות ממש – ולכן אנו חייבים לעבוד בדיוק עם המחלקה מסוג האובייקט.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מחלקת  בסיס היא מחלקה אחרת(!) מהמחלקה הנגזרת, ולכן, גם אם נרד קצת בעץ ההורשה אך לא לגמרי – אנו עדיין </a:t>
            </a:r>
            <a:r>
              <a:rPr lang="he-IL" sz="2400" b="1" dirty="0" smtClean="0"/>
              <a:t>לא</a:t>
            </a:r>
            <a:r>
              <a:rPr lang="he-IL" sz="2400" dirty="0" smtClean="0"/>
              <a:t> תואמים את המחלקה שלנו!</a:t>
            </a:r>
            <a:endParaRPr lang="he-IL" sz="2400" b="1" dirty="0" smtClean="0"/>
          </a:p>
          <a:p>
            <a:pPr algn="just" rtl="1">
              <a:buFont typeface="Wingdings" panose="05000000000000000000" pitchFamily="2" charset="2"/>
              <a:buChar char="v"/>
            </a:pP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6498C-A6E8-40EB-99B5-DBDFADEBD3A7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74837" y="6245225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  <p:extLst>
      <p:ext uri="{BB962C8B-B14F-4D97-AF65-F5344CB8AC3E}">
        <p14:creationId xmlns:p14="http://schemas.microsoft.com/office/powerpoint/2010/main" val="5124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505075"/>
            <a:ext cx="8229600" cy="1371600"/>
          </a:xfrm>
        </p:spPr>
        <p:txBody>
          <a:bodyPr/>
          <a:lstStyle/>
          <a:p>
            <a:pPr rtl="1" eaLnBrk="1" hangingPunct="1">
              <a:defRPr/>
            </a:pPr>
            <a:r>
              <a:rPr lang="he-IL" sz="4800" b="1" smtClean="0"/>
              <a:t>שאלות?</a:t>
            </a:r>
            <a:endParaRPr lang="en-US" sz="4800" b="1" dirty="0" smtClean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416800" y="6643688"/>
            <a:ext cx="17272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800" b="0">
                <a:solidFill>
                  <a:schemeClr val="bg2"/>
                </a:solidFill>
                <a:latin typeface="Arial" pitchFamily="34" charset="0"/>
              </a:rPr>
              <a:t>copyrights © Elhanan Borenstein</a:t>
            </a:r>
            <a:endParaRPr lang="en-US" altLang="he-IL" sz="40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931847AE-1860-449A-B525-556F7312D61B}" type="slidenum">
              <a:rPr lang="he-IL" altLang="he-IL" b="0" smtClean="0">
                <a:latin typeface="Arial" pitchFamily="34" charset="0"/>
              </a:rPr>
              <a:pPr eaLnBrk="1" hangingPunct="1"/>
              <a:t>15</a:t>
            </a:fld>
            <a:endParaRPr lang="en-US" altLang="he-IL" b="0" smtClean="0">
              <a:latin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74837" y="5861050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D3FA78-C276-4C49-9677-E931C2C9D4E6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21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Downcasting</a:t>
            </a:r>
            <a:endParaRPr lang="en-US" dirty="0" smtClean="0"/>
          </a:p>
        </p:txBody>
      </p:sp>
      <p:sp>
        <p:nvSpPr>
          <p:cNvPr id="921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64343"/>
            <a:ext cx="8540750" cy="5082495"/>
          </a:xfrm>
        </p:spPr>
        <p:txBody>
          <a:bodyPr/>
          <a:lstStyle/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אין לנו בעיה עם </a:t>
            </a:r>
            <a:r>
              <a:rPr lang="en-US" sz="2800" dirty="0" err="1" smtClean="0"/>
              <a:t>Upcasting</a:t>
            </a:r>
            <a:r>
              <a:rPr lang="he-IL" sz="2800" dirty="0" smtClean="0"/>
              <a:t>:</a:t>
            </a:r>
            <a:endParaRPr lang="en-US" sz="2800" dirty="0" smtClean="0"/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dirty="0" smtClean="0"/>
              <a:t>ככל שאתה עולה בעץ ההורשה המלקות מתכנסות לצורה כללית יותר (ובדרך כלל קטן יותר).</a:t>
            </a:r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dirty="0" smtClean="0"/>
              <a:t>כמו כן בדרך כלל עץ ההורשה מתחיל ממחלקה קדמונית אחת (בראש העץ יש פחות מחלקות מאשר בתחתיתו)</a:t>
            </a:r>
            <a:r>
              <a:rPr lang="en-US" sz="2400" dirty="0" smtClean="0"/>
              <a:t> </a:t>
            </a:r>
            <a:r>
              <a:rPr lang="he-IL" sz="2400" dirty="0" smtClean="0"/>
              <a:t>.</a:t>
            </a:r>
            <a:endParaRPr lang="en-US" sz="2400" dirty="0" smtClean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הקומפיילר מבצע את ה-</a:t>
            </a:r>
            <a:r>
              <a:rPr lang="en-US" sz="2800" dirty="0" err="1" smtClean="0">
                <a:solidFill>
                  <a:srgbClr val="FFC000"/>
                </a:solidFill>
              </a:rPr>
              <a:t>upcasting</a:t>
            </a:r>
            <a:r>
              <a:rPr lang="he-IL" sz="2800" dirty="0" smtClean="0">
                <a:solidFill>
                  <a:srgbClr val="FFC000"/>
                </a:solidFill>
              </a:rPr>
              <a:t> </a:t>
            </a:r>
            <a:r>
              <a:rPr lang="he-IL" sz="2800" dirty="0" smtClean="0"/>
              <a:t>(</a:t>
            </a:r>
            <a:r>
              <a:rPr lang="he-IL" sz="2800" dirty="0" smtClean="0">
                <a:solidFill>
                  <a:srgbClr val="FFC000"/>
                </a:solidFill>
              </a:rPr>
              <a:t>זה </a:t>
            </a:r>
            <a:r>
              <a:rPr lang="he-IL" sz="2800" b="1" dirty="0" smtClean="0">
                <a:solidFill>
                  <a:srgbClr val="FFC000"/>
                </a:solidFill>
              </a:rPr>
              <a:t>לא</a:t>
            </a:r>
            <a:r>
              <a:rPr lang="he-IL" sz="2800" dirty="0" smtClean="0">
                <a:solidFill>
                  <a:srgbClr val="FFC000"/>
                </a:solidFill>
              </a:rPr>
              <a:t> המרה</a:t>
            </a:r>
            <a:r>
              <a:rPr lang="he-IL" sz="2800" dirty="0" smtClean="0"/>
              <a:t>) בשבילך: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Base*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new Derived;</a:t>
            </a:r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endParaRPr lang="en-US" sz="2800" dirty="0" smtClean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לעומת זאת הכיוון ההפוך (</a:t>
            </a:r>
            <a:r>
              <a:rPr lang="en-US" sz="2800" dirty="0" err="1" smtClean="0"/>
              <a:t>downcasting</a:t>
            </a:r>
            <a:r>
              <a:rPr lang="he-IL" sz="2800" dirty="0" smtClean="0"/>
              <a:t>) הוא יותר מסובך. בירידה בעץ ההורשה בדרך כלל יש יותר מבן אחד שאפשר לרדת אליו.</a:t>
            </a:r>
            <a:endParaRPr lang="en-US" sz="2800" dirty="0" smtClean="0"/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dirty="0" smtClean="0"/>
              <a:t>מעגל הוא סוג של צורה (זה </a:t>
            </a:r>
            <a:r>
              <a:rPr lang="en-US" sz="2400" dirty="0" err="1" smtClean="0"/>
              <a:t>upcasting</a:t>
            </a:r>
            <a:r>
              <a:rPr lang="he-IL" sz="2400" dirty="0" smtClean="0"/>
              <a:t>) אבל אם מנסים לרדת בעץ ההורשה מצורה – ניתן לרדת למעגל אך גם ל:</a:t>
            </a:r>
            <a:r>
              <a:rPr lang="he-IL" sz="2400" b="1" dirty="0" smtClean="0"/>
              <a:t> ריבוע, משולש ועוד..</a:t>
            </a:r>
            <a:endParaRPr lang="he-I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B0E569-6AC3-485C-8598-CB3E73AC8243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22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Downcasting</a:t>
            </a:r>
            <a:r>
              <a:rPr lang="en-US" dirty="0" smtClean="0"/>
              <a:t> </a:t>
            </a:r>
            <a:r>
              <a:rPr lang="en-US" sz="3200" dirty="0" err="1" smtClean="0"/>
              <a:t>cont</a:t>
            </a:r>
            <a:r>
              <a:rPr lang="en-US" sz="3200" dirty="0" smtClean="0"/>
              <a:t>…</a:t>
            </a:r>
            <a:endParaRPr lang="en-US" dirty="0" smtClean="0"/>
          </a:p>
        </p:txBody>
      </p:sp>
      <p:sp>
        <p:nvSpPr>
          <p:cNvPr id="922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4150" y="1339850"/>
            <a:ext cx="8759825" cy="5208588"/>
          </a:xfrm>
        </p:spPr>
        <p:txBody>
          <a:bodyPr/>
          <a:lstStyle/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 err="1" smtClean="0">
                <a:solidFill>
                  <a:srgbClr val="FFC000"/>
                </a:solidFill>
              </a:rPr>
              <a:t>Downcasting</a:t>
            </a:r>
            <a:r>
              <a:rPr lang="he-IL" sz="2400" dirty="0" smtClean="0">
                <a:solidFill>
                  <a:srgbClr val="FFC000"/>
                </a:solidFill>
              </a:rPr>
              <a:t> </a:t>
            </a:r>
            <a:r>
              <a:rPr lang="he-IL" sz="2400" dirty="0" smtClean="0"/>
              <a:t>הוא המושג המשמש בשפת התכנות </a:t>
            </a:r>
            <a:r>
              <a:rPr lang="en-US" sz="2400" dirty="0" smtClean="0"/>
              <a:t>C++</a:t>
            </a:r>
            <a:r>
              <a:rPr lang="he-IL" sz="2400" dirty="0" smtClean="0"/>
              <a:t> </a:t>
            </a:r>
            <a:r>
              <a:rPr lang="he-IL" sz="2400" dirty="0" smtClean="0">
                <a:solidFill>
                  <a:srgbClr val="FFC000"/>
                </a:solidFill>
              </a:rPr>
              <a:t>להמרת פוינטר (או </a:t>
            </a:r>
            <a:r>
              <a:rPr lang="he-IL" sz="2400" dirty="0" err="1" smtClean="0">
                <a:solidFill>
                  <a:srgbClr val="FFC000"/>
                </a:solidFill>
              </a:rPr>
              <a:t>רפרנס</a:t>
            </a:r>
            <a:r>
              <a:rPr lang="he-IL" sz="2400" dirty="0" smtClean="0">
                <a:solidFill>
                  <a:srgbClr val="FFC000"/>
                </a:solidFill>
              </a:rPr>
              <a:t>) מסוג מחלקת בסיס להמרות למצביע (או </a:t>
            </a:r>
            <a:r>
              <a:rPr lang="he-IL" sz="2400" dirty="0" err="1" smtClean="0">
                <a:solidFill>
                  <a:srgbClr val="FFC000"/>
                </a:solidFill>
              </a:rPr>
              <a:t>רפרנס</a:t>
            </a:r>
            <a:r>
              <a:rPr lang="he-IL" sz="2400" dirty="0" smtClean="0">
                <a:solidFill>
                  <a:srgbClr val="FFC000"/>
                </a:solidFill>
              </a:rPr>
              <a:t>) מסוג מחלקה נגזרת</a:t>
            </a:r>
            <a:r>
              <a:rPr lang="he-IL" sz="2400" dirty="0" smtClean="0"/>
              <a:t>.</a:t>
            </a:r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2400" dirty="0" smtClean="0"/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b="1" dirty="0" smtClean="0"/>
              <a:t>אי אפשר</a:t>
            </a:r>
            <a:r>
              <a:rPr lang="he-IL" sz="2400" dirty="0" smtClean="0"/>
              <a:t> לעשות את: (שגיאה!!)</a:t>
            </a:r>
            <a:endParaRPr lang="en-US" sz="2400" dirty="0" smtClean="0"/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Derived* d = new Base;</a:t>
            </a:r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2400" dirty="0" smtClean="0"/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dirty="0" smtClean="0"/>
              <a:t>שפת </a:t>
            </a:r>
            <a:r>
              <a:rPr lang="en-US" sz="2400" dirty="0" smtClean="0"/>
              <a:t>C++</a:t>
            </a:r>
            <a:r>
              <a:rPr lang="he-IL" sz="2400" dirty="0" smtClean="0"/>
              <a:t> מספקת מנגנון מיוחד להמרה </a:t>
            </a:r>
            <a:r>
              <a:rPr lang="en-US" sz="2400" dirty="0" err="1" smtClean="0"/>
              <a:t>downcasting</a:t>
            </a:r>
            <a:r>
              <a:rPr lang="he-IL" sz="2400" dirty="0" smtClean="0"/>
              <a:t> מפורשת (</a:t>
            </a:r>
            <a:r>
              <a:rPr lang="en-US" sz="2400" dirty="0" smtClean="0"/>
              <a:t>explicit</a:t>
            </a:r>
            <a:r>
              <a:rPr lang="he-IL" sz="2400" dirty="0" smtClean="0"/>
              <a:t>) שנקרא: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en-US" sz="2400" i="1" dirty="0" smtClean="0"/>
              <a:t>Run / Real – Time Type Information / Identification (RTTI)</a:t>
            </a:r>
            <a:r>
              <a:rPr lang="en-US" sz="2400" dirty="0" smtClean="0"/>
              <a:t>.</a:t>
            </a:r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2400" dirty="0" smtClean="0"/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dirty="0" smtClean="0"/>
              <a:t>מנגנון נדרש מכיוון ששפת </a:t>
            </a:r>
            <a:r>
              <a:rPr lang="en-US" sz="2400" dirty="0" smtClean="0"/>
              <a:t>C++</a:t>
            </a:r>
            <a:r>
              <a:rPr lang="he-IL" sz="2400" dirty="0" smtClean="0"/>
              <a:t> במקור לא תומכת ב-</a:t>
            </a:r>
            <a:r>
              <a:rPr lang="en-US" sz="2400" dirty="0" smtClean="0"/>
              <a:t>overloading</a:t>
            </a:r>
            <a:r>
              <a:rPr lang="he-IL" sz="2400" dirty="0" smtClean="0"/>
              <a:t> לפונקציה על ידי שינוי ערך החזרה.</a:t>
            </a:r>
            <a:endParaRPr lang="en-US" sz="24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0" y="6265069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B94EC2-3299-4FBB-ADD3-670D7BE289AD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57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Real-time type identification</a:t>
            </a:r>
          </a:p>
        </p:txBody>
      </p:sp>
      <p:sp>
        <p:nvSpPr>
          <p:cNvPr id="957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33375" y="1277257"/>
            <a:ext cx="8526463" cy="5233081"/>
          </a:xfrm>
        </p:spPr>
        <p:txBody>
          <a:bodyPr/>
          <a:lstStyle/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תוספת מאוחרת לשפת </a:t>
            </a:r>
            <a:r>
              <a:rPr lang="en-US" sz="2800" dirty="0" smtClean="0"/>
              <a:t>C++</a:t>
            </a:r>
            <a:r>
              <a:rPr lang="he-IL" sz="2800" dirty="0" smtClean="0"/>
              <a:t> (לא הייתה </a:t>
            </a:r>
            <a:r>
              <a:rPr lang="he-IL" sz="2800" dirty="0" err="1" smtClean="0"/>
              <a:t>בגירסא</a:t>
            </a:r>
            <a:r>
              <a:rPr lang="he-IL" sz="2800" dirty="0" smtClean="0"/>
              <a:t> המקורית, ולכן קומפיילרים ישנים לא תומכים בכך).</a:t>
            </a:r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endParaRPr lang="he-IL" sz="2800" dirty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מה זה? זוהי דרך לתוכנית לקבוע מהו הסוג של האובייקט בזמן ריצה! </a:t>
            </a:r>
            <a:r>
              <a:rPr lang="he-IL" sz="2800" b="1" dirty="0" smtClean="0"/>
              <a:t>(שימו לב: הדבר הוא בניגוד לרעיון של פולימורפיזם!)</a:t>
            </a:r>
            <a:endParaRPr lang="he-IL" sz="2800" b="1" dirty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endParaRPr lang="he-IL" sz="2800" dirty="0" smtClean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-&gt; פותר את הבעיה של: מאיזה סוג (צאצא) האובייקט שהפוינטר של מחלקת הבסיס מציע אליו?</a:t>
            </a:r>
            <a:endParaRPr lang="en-US" sz="2800" dirty="0" smtClean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endParaRPr lang="en-US" sz="2800" dirty="0" smtClean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בשפת </a:t>
            </a:r>
            <a:r>
              <a:rPr lang="en-US" sz="2800" dirty="0" smtClean="0"/>
              <a:t>C++</a:t>
            </a:r>
            <a:r>
              <a:rPr lang="he-IL" sz="2800" dirty="0" smtClean="0"/>
              <a:t> יש 3 אלמנטים של </a:t>
            </a:r>
            <a:r>
              <a:rPr lang="en-US" sz="2800" dirty="0" smtClean="0"/>
              <a:t>RTTI</a:t>
            </a:r>
            <a:r>
              <a:rPr lang="he-IL" sz="2800" dirty="0" smtClean="0"/>
              <a:t>:</a:t>
            </a:r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i="1" dirty="0" err="1" smtClean="0"/>
              <a:t>dynamic_cast</a:t>
            </a:r>
            <a:r>
              <a:rPr lang="en-US" sz="2400" dirty="0" smtClean="0"/>
              <a:t> operator.</a:t>
            </a:r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i="1" dirty="0" err="1" smtClean="0"/>
              <a:t>typeid</a:t>
            </a:r>
            <a:r>
              <a:rPr lang="en-US" sz="2400" dirty="0" smtClean="0"/>
              <a:t> operator.</a:t>
            </a:r>
            <a:endParaRPr lang="he-IL" sz="2400" dirty="0" smtClean="0"/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 err="1" smtClean="0"/>
              <a:t>typeinfo</a:t>
            </a:r>
            <a:r>
              <a:rPr lang="en-US" sz="2400" dirty="0" smtClean="0"/>
              <a:t> object.</a:t>
            </a:r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endParaRPr lang="en-US" sz="2400" dirty="0" smtClean="0"/>
          </a:p>
        </p:txBody>
      </p:sp>
      <p:sp>
        <p:nvSpPr>
          <p:cNvPr id="2" name="Left Brace 1"/>
          <p:cNvSpPr/>
          <p:nvPr/>
        </p:nvSpPr>
        <p:spPr bwMode="auto">
          <a:xfrm>
            <a:off x="5181600" y="6023429"/>
            <a:ext cx="667657" cy="667657"/>
          </a:xfrm>
          <a:prstGeom prst="leftBrace">
            <a:avLst>
              <a:gd name="adj1" fmla="val 8333"/>
              <a:gd name="adj2" fmla="val 47826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FAD4AB3-48B2-4EC0-A074-BE4F93D85286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911475" y="1335088"/>
            <a:ext cx="5445125" cy="4367212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dirty="0">
                <a:latin typeface="Times New Roman" pitchFamily="18" charset="0"/>
              </a:rPr>
              <a:t>A* p1 = new A;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dirty="0">
                <a:latin typeface="Times New Roman" pitchFamily="18" charset="0"/>
              </a:rPr>
              <a:t>A* p2 = new B;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dirty="0">
                <a:latin typeface="Times New Roman" pitchFamily="18" charset="0"/>
              </a:rPr>
              <a:t>A* p3 = new C;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dirty="0">
                <a:latin typeface="Times New Roman" pitchFamily="18" charset="0"/>
              </a:rPr>
              <a:t>//--------------------------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dirty="0">
                <a:latin typeface="Times New Roman" pitchFamily="18" charset="0"/>
              </a:rPr>
              <a:t>C* p4 = (C*) p3;            //safe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dirty="0">
                <a:solidFill>
                  <a:srgbClr val="FF0000"/>
                </a:solidFill>
                <a:latin typeface="Times New Roman" pitchFamily="18" charset="0"/>
              </a:rPr>
              <a:t>C* p5 = (C*) p1;            </a:t>
            </a:r>
            <a:r>
              <a:rPr lang="en-US" altLang="he-IL" sz="2800" dirty="0">
                <a:latin typeface="Times New Roman" pitchFamily="18" charset="0"/>
              </a:rPr>
              <a:t>// not safe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dirty="0">
                <a:latin typeface="Times New Roman" pitchFamily="18" charset="0"/>
              </a:rPr>
              <a:t>B* p6 = (B*) p3;            // safe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1281113" y="2149475"/>
            <a:ext cx="474662" cy="476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400"/>
              <a:t>A</a:t>
            </a: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 flipV="1">
            <a:off x="1495425" y="2609850"/>
            <a:ext cx="1588" cy="3460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1281113" y="2965450"/>
            <a:ext cx="474662" cy="476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400"/>
              <a:t>B</a:t>
            </a: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 flipV="1">
            <a:off x="1473200" y="3435350"/>
            <a:ext cx="1588" cy="3460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1281113" y="3756025"/>
            <a:ext cx="474662" cy="476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400"/>
              <a:t>C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300288" y="6143624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3C8C97B-9406-4651-907A-92A0B5C9EAB6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59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dynamic_cast</a:t>
            </a:r>
            <a:r>
              <a:rPr lang="en-US" dirty="0" smtClean="0"/>
              <a:t> operator</a:t>
            </a:r>
          </a:p>
        </p:txBody>
      </p:sp>
      <p:sp>
        <p:nvSpPr>
          <p:cNvPr id="9594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endParaRPr lang="en-US" dirty="0" smtClean="0"/>
          </a:p>
          <a:p>
            <a:pPr marL="609600" indent="-609600" eaLnBrk="1" hangingPunct="1">
              <a:defRPr/>
            </a:pPr>
            <a:endParaRPr lang="en-US" dirty="0" smtClean="0"/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he-IL" dirty="0" smtClean="0"/>
              <a:t>שואל האם </a:t>
            </a:r>
            <a:r>
              <a:rPr lang="en-US" dirty="0" smtClean="0"/>
              <a:t>p1</a:t>
            </a:r>
            <a:r>
              <a:rPr lang="he-IL" dirty="0" smtClean="0"/>
              <a:t> יכול להיות מומר בצורה בטוחה לסוג </a:t>
            </a:r>
            <a:r>
              <a:rPr lang="en-US" dirty="0" smtClean="0"/>
              <a:t>B*</a:t>
            </a:r>
            <a:r>
              <a:rPr lang="he-IL" dirty="0" smtClean="0"/>
              <a:t>.</a:t>
            </a:r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endParaRPr lang="en-US" dirty="0" smtClean="0"/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he-IL" dirty="0" smtClean="0"/>
              <a:t>במידה וכן: הוא מחזיר את הכתובת כמצביע מסוג </a:t>
            </a:r>
            <a:r>
              <a:rPr lang="en-US" dirty="0" smtClean="0"/>
              <a:t>B*</a:t>
            </a:r>
            <a:r>
              <a:rPr lang="he-IL" dirty="0" smtClean="0"/>
              <a:t>, אחרת: מחזיר </a:t>
            </a:r>
            <a:r>
              <a:rPr lang="en-US" dirty="0" smtClean="0"/>
              <a:t>NULL</a:t>
            </a:r>
            <a:r>
              <a:rPr lang="he-IL" dirty="0" smtClean="0"/>
              <a:t>.</a:t>
            </a:r>
            <a:endParaRPr lang="en-US" dirty="0" smtClean="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084263" y="1843088"/>
            <a:ext cx="5900737" cy="457200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400">
                <a:latin typeface="Times New Roman" pitchFamily="18" charset="0"/>
              </a:rPr>
              <a:t>B* p6 = dynamic_cast&lt;B*&gt;(p1);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43137" y="6142831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DD19C1-460D-4419-8D9B-F3BF54E4CF65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61538" name="Rectangle 2"/>
          <p:cNvSpPr>
            <a:spLocks noRot="1" noChangeArrowheads="1"/>
          </p:cNvSpPr>
          <p:nvPr/>
        </p:nvSpPr>
        <p:spPr bwMode="auto">
          <a:xfrm>
            <a:off x="1700213" y="0"/>
            <a:ext cx="5648325" cy="6800850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b="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typeinfo</a:t>
            </a:r>
            <a:r>
              <a:rPr lang="en-US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Pet 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public: virtual ~Pet() {}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endParaRPr lang="en-US" sz="2000" b="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class Dog : public Pet {};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endParaRPr lang="en-US" sz="2000" b="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class Cat : public Pet {};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main() 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Pet* b = new Cat; //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upcasting</a:t>
            </a:r>
            <a:endParaRPr lang="en-US" sz="2000" b="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//try to downcast it to Dog*: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Dog* d1 = </a:t>
            </a:r>
            <a:r>
              <a:rPr lang="en-US" sz="2000" b="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dynamic_cast</a:t>
            </a:r>
            <a:r>
              <a:rPr lang="en-US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&lt;Dog</a:t>
            </a:r>
            <a:r>
              <a:rPr lang="en-US" sz="20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*&gt;(b);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//try to downcast it to Cat*: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Cat* d2 = </a:t>
            </a:r>
            <a:r>
              <a:rPr lang="en-US" sz="2000" b="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dynamic_cast</a:t>
            </a:r>
            <a:r>
              <a:rPr lang="en-US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&lt;Cat</a:t>
            </a:r>
            <a:r>
              <a:rPr lang="en-US" sz="20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*&gt;(b);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&lt;&lt;“d1 = “&lt;&lt;(long)d1&lt;&lt;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; // </a:t>
            </a:r>
            <a:r>
              <a:rPr lang="en-US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=0</a:t>
            </a:r>
            <a:endParaRPr lang="en-US" sz="2000" b="0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&lt;&lt;“d2 = “&lt;&lt;(long)d2&lt;&lt;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;// </a:t>
            </a:r>
            <a:r>
              <a:rPr lang="en-US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!=0</a:t>
            </a:r>
            <a:endParaRPr lang="en-US" sz="2000" b="0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dynamic_cast</a:t>
            </a:r>
            <a:r>
              <a:rPr lang="en-US" dirty="0" smtClean="0"/>
              <a:t> operator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בעצם מאפשר לנו לקבל מצביע לאובייקט מסוג שהוא: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צאצא של מחלקת הבסיס.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אב / אב קדמון / מסוג מחלקת האובייקט.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מאפשר לנו להמשיך לעבוד ב-</a:t>
            </a:r>
            <a:r>
              <a:rPr lang="en-US" sz="2800" dirty="0" err="1" smtClean="0"/>
              <a:t>upcasting</a:t>
            </a:r>
            <a:r>
              <a:rPr lang="he-IL" sz="2800" dirty="0" smtClean="0"/>
              <a:t>, אך ברמה יותר נמוכה (יותר ספציפית).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משמש כאשר תכנון שגוי, מצריך הרחבה של המערכת לטיפוסים חדשים שפעולותיהן </a:t>
            </a:r>
            <a:r>
              <a:rPr lang="he-IL" sz="2800" b="1" dirty="0" smtClean="0"/>
              <a:t>לא נתמכות</a:t>
            </a:r>
            <a:r>
              <a:rPr lang="he-IL" sz="2800" dirty="0" smtClean="0"/>
              <a:t> על ידי הממשק של מחלקת האב הקדמון (הממשק של המערכת).</a:t>
            </a: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6498C-A6E8-40EB-99B5-DBDFADEBD3A7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00288" y="6245225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  <p:extLst>
      <p:ext uri="{BB962C8B-B14F-4D97-AF65-F5344CB8AC3E}">
        <p14:creationId xmlns:p14="http://schemas.microsoft.com/office/powerpoint/2010/main" val="87767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sz="3600" dirty="0" smtClean="0"/>
              <a:t>שימוש ב-</a:t>
            </a:r>
            <a:r>
              <a:rPr lang="en-US" sz="3600" dirty="0" err="1" smtClean="0"/>
              <a:t>dynamic_cast</a:t>
            </a:r>
            <a:r>
              <a:rPr lang="en-US" sz="3600" dirty="0" smtClean="0"/>
              <a:t> operator </a:t>
            </a:r>
            <a:r>
              <a:rPr lang="he-IL" sz="3600" dirty="0" smtClean="0"/>
              <a:t> דוגמא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בהינתן היררכיית הורשה של בעלי חיים: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מחלקת בעל חיים עם המתודות: לאכול, לזוז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מחלקות יורשת: אריה, דג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לשתי המחלקות היורשות מימוש שלהן למתודות של האב.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לאריה שתי מתודות נוספות: ציד ולטרוף.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לפני שהאריה אוכל הוא צד, וכשהוא אוכל הוא טורף.</a:t>
            </a:r>
            <a:endParaRPr lang="he-IL" sz="2400" dirty="0"/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איך נממש את התוכנית הראשית שעובדת עם מצביע לבעל חיים ובמידה ומדובר באריה מוודאת שהוא צד לפני האוכל ואוכל תוך כדי טריפה.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למה צריך להשתמש בהמרה דינמית ולמה לא?</a:t>
            </a: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6498C-A6E8-40EB-99B5-DBDFADEBD3A7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0" y="6298406"/>
            <a:ext cx="582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he-IL" altLang="he-IL" dirty="0"/>
              <a:t>תכנות מונחה עצמים, סמי שמעון , סבטלנה רוסין תשע"ז</a:t>
            </a:r>
          </a:p>
        </p:txBody>
      </p:sp>
    </p:spTree>
    <p:extLst>
      <p:ext uri="{BB962C8B-B14F-4D97-AF65-F5344CB8AC3E}">
        <p14:creationId xmlns:p14="http://schemas.microsoft.com/office/powerpoint/2010/main" val="12967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53369</TotalTime>
  <Words>947</Words>
  <Application>Microsoft Office PowerPoint</Application>
  <PresentationFormat>On-screen Show (4:3)</PresentationFormat>
  <Paragraphs>177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Arial</vt:lpstr>
      <vt:lpstr>Tahoma</vt:lpstr>
      <vt:lpstr>Times New Roman</vt:lpstr>
      <vt:lpstr>Wingdings</vt:lpstr>
      <vt:lpstr>Compass</vt:lpstr>
      <vt:lpstr>Object Oriented Programming</vt:lpstr>
      <vt:lpstr>Downcasting</vt:lpstr>
      <vt:lpstr>Downcasting cont…</vt:lpstr>
      <vt:lpstr>Real-time type identification</vt:lpstr>
      <vt:lpstr>PowerPoint Presentation</vt:lpstr>
      <vt:lpstr>dynamic_cast operator</vt:lpstr>
      <vt:lpstr>PowerPoint Presentation</vt:lpstr>
      <vt:lpstr>dynamic_cast operator</vt:lpstr>
      <vt:lpstr>שימוש ב-dynamic_cast operator  דוגמא</vt:lpstr>
      <vt:lpstr>typeid &amp; type_info</vt:lpstr>
      <vt:lpstr>PowerPoint Presentation</vt:lpstr>
      <vt:lpstr>PowerPoint Presentation</vt:lpstr>
      <vt:lpstr>PowerPoint Presentation</vt:lpstr>
      <vt:lpstr>Dynamic cast vs. typeid</vt:lpstr>
      <vt:lpstr>שאלות?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subject>OOP</dc:subject>
  <dc:creator>Svetlana Rosin</dc:creator>
  <cp:lastModifiedBy>סבטלנה רוסין</cp:lastModifiedBy>
  <cp:revision>1157</cp:revision>
  <dcterms:created xsi:type="dcterms:W3CDTF">2002-05-08T21:05:12Z</dcterms:created>
  <dcterms:modified xsi:type="dcterms:W3CDTF">2017-05-11T18:18:38Z</dcterms:modified>
</cp:coreProperties>
</file>