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2"/>
  </p:notesMasterIdLst>
  <p:handoutMasterIdLst>
    <p:handoutMasterId r:id="rId53"/>
  </p:handoutMasterIdLst>
  <p:sldIdLst>
    <p:sldId id="440" r:id="rId2"/>
    <p:sldId id="806" r:id="rId3"/>
    <p:sldId id="764" r:id="rId4"/>
    <p:sldId id="765" r:id="rId5"/>
    <p:sldId id="766" r:id="rId6"/>
    <p:sldId id="767" r:id="rId7"/>
    <p:sldId id="791" r:id="rId8"/>
    <p:sldId id="792" r:id="rId9"/>
    <p:sldId id="768" r:id="rId10"/>
    <p:sldId id="769" r:id="rId11"/>
    <p:sldId id="770" r:id="rId12"/>
    <p:sldId id="771" r:id="rId13"/>
    <p:sldId id="793" r:id="rId14"/>
    <p:sldId id="794" r:id="rId15"/>
    <p:sldId id="795" r:id="rId16"/>
    <p:sldId id="807" r:id="rId17"/>
    <p:sldId id="774" r:id="rId18"/>
    <p:sldId id="775" r:id="rId19"/>
    <p:sldId id="776" r:id="rId20"/>
    <p:sldId id="796" r:id="rId21"/>
    <p:sldId id="797" r:id="rId22"/>
    <p:sldId id="798" r:id="rId23"/>
    <p:sldId id="799" r:id="rId24"/>
    <p:sldId id="777" r:id="rId25"/>
    <p:sldId id="805" r:id="rId26"/>
    <p:sldId id="800" r:id="rId27"/>
    <p:sldId id="810" r:id="rId28"/>
    <p:sldId id="778" r:id="rId29"/>
    <p:sldId id="779" r:id="rId30"/>
    <p:sldId id="801" r:id="rId31"/>
    <p:sldId id="802" r:id="rId32"/>
    <p:sldId id="808" r:id="rId33"/>
    <p:sldId id="811" r:id="rId34"/>
    <p:sldId id="812" r:id="rId35"/>
    <p:sldId id="813" r:id="rId36"/>
    <p:sldId id="814" r:id="rId37"/>
    <p:sldId id="815" r:id="rId38"/>
    <p:sldId id="780" r:id="rId39"/>
    <p:sldId id="781" r:id="rId40"/>
    <p:sldId id="782" r:id="rId41"/>
    <p:sldId id="783" r:id="rId42"/>
    <p:sldId id="803" r:id="rId43"/>
    <p:sldId id="804" r:id="rId44"/>
    <p:sldId id="821" r:id="rId45"/>
    <p:sldId id="816" r:id="rId46"/>
    <p:sldId id="817" r:id="rId47"/>
    <p:sldId id="818" r:id="rId48"/>
    <p:sldId id="819" r:id="rId49"/>
    <p:sldId id="820" r:id="rId50"/>
    <p:sldId id="790" r:id="rId51"/>
  </p:sldIdLst>
  <p:sldSz cx="9144000" cy="6858000" type="screen4x3"/>
  <p:notesSz cx="7099300" cy="10234613"/>
  <p:custShowLst>
    <p:custShow name="Custom Show 1" id="0">
      <p:sldLst>
        <p:sld r:id="rId2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8"/>
        <p:sld r:id="rId19"/>
        <p:sld r:id="rId20"/>
        <p:sld r:id="rId21"/>
        <p:sld r:id="rId22"/>
        <p:sld r:id="rId23"/>
        <p:sld r:id="rId24"/>
        <p:sld r:id="rId25"/>
        <p:sld r:id="rId27"/>
        <p:sld r:id="rId29"/>
        <p:sld r:id="rId30"/>
        <p:sld r:id="rId39"/>
        <p:sld r:id="rId40"/>
        <p:sld r:id="rId41"/>
        <p:sld r:id="rId42"/>
        <p:sld r:id="rId51"/>
      </p:sldLst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9pPr>
  </p:defaultTextStyle>
  <p:modifyVerifier cryptProviderType="rsaAES" cryptAlgorithmClass="hash" cryptAlgorithmType="typeAny" cryptAlgorithmSid="14" spinCount="100000" saltData="hR6Q2JT+LLQZcjZsP/n9SA==" hashData="MB60bx46YmqfO7HSYQ9Ipalpi1NN4Lt8pxAQhHfJ1vY4VT/DX57HK09VuswK0tqkOb06aptLLtSRhvnC9XpYS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FF"/>
    <a:srgbClr val="FF3300"/>
    <a:srgbClr val="333333"/>
    <a:srgbClr val="FF9933"/>
    <a:srgbClr val="C6C2C8"/>
    <a:srgbClr val="CFCFE7"/>
    <a:srgbClr val="00CCFF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85637" autoAdjust="0"/>
  </p:normalViewPr>
  <p:slideViewPr>
    <p:cSldViewPr snapToGrid="0">
      <p:cViewPr varScale="1">
        <p:scale>
          <a:sx n="59" d="100"/>
          <a:sy n="59" d="100"/>
        </p:scale>
        <p:origin x="166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28" y="-6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pitchFamily="34" charset="0"/>
              </a:defRPr>
            </a:lvl1pPr>
          </a:lstStyle>
          <a:p>
            <a:r>
              <a:rPr lang="en-US" altLang="he-IL"/>
              <a:t>Learning and Evolution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itchFamily="34" charset="0"/>
              </a:defRPr>
            </a:lvl1pPr>
          </a:lstStyle>
          <a:p>
            <a:r>
              <a:rPr lang="en-US" altLang="he-IL"/>
              <a:t>Learning and Evolution</a:t>
            </a: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pitchFamily="34" charset="0"/>
              </a:defRPr>
            </a:lvl1pPr>
          </a:lstStyle>
          <a:p>
            <a:endParaRPr lang="en-US" altLang="he-IL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itchFamily="34" charset="0"/>
              </a:defRPr>
            </a:lvl1pPr>
          </a:lstStyle>
          <a:p>
            <a:fld id="{5EA7CEB4-A41C-41E1-8ED9-3A9DD8C02341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01283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pitchFamily="34" charset="0"/>
              </a:defRPr>
            </a:lvl1pPr>
          </a:lstStyle>
          <a:p>
            <a:r>
              <a:rPr lang="en-US" altLang="he-IL"/>
              <a:t>Learning and Evolution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itchFamily="34" charset="0"/>
              </a:defRPr>
            </a:lvl1pPr>
          </a:lstStyle>
          <a:p>
            <a:r>
              <a:rPr lang="en-US" altLang="he-IL"/>
              <a:t>Learning and Evolution</a:t>
            </a:r>
          </a:p>
        </p:txBody>
      </p:sp>
      <p:sp>
        <p:nvSpPr>
          <p:cNvPr id="1280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pitchFamily="34" charset="0"/>
              </a:defRPr>
            </a:lvl1pPr>
          </a:lstStyle>
          <a:p>
            <a:endParaRPr lang="en-US" altLang="he-IL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itchFamily="34" charset="0"/>
              </a:defRPr>
            </a:lvl1pPr>
          </a:lstStyle>
          <a:p>
            <a:fld id="{DD0F4924-D761-48EE-9981-BC619E12604D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45905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79964-9834-4B4C-86D1-AD790CB13681}" type="slidenum">
              <a:rPr lang="he-IL" altLang="he-IL"/>
              <a:pPr/>
              <a:t>4</a:t>
            </a:fld>
            <a:endParaRPr lang="en-US" altLang="he-IL"/>
          </a:p>
        </p:txBody>
      </p:sp>
      <p:sp>
        <p:nvSpPr>
          <p:cNvPr id="101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94141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9160F1-9804-4261-B574-2CC7F25B5099}" type="slidenum">
              <a:rPr lang="he-IL" altLang="he-IL"/>
              <a:pPr/>
              <a:t>18</a:t>
            </a:fld>
            <a:endParaRPr lang="en-US" altLang="he-IL"/>
          </a:p>
        </p:txBody>
      </p:sp>
      <p:sp>
        <p:nvSpPr>
          <p:cNvPr id="103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740821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EBFFE-8D91-4920-886F-A4248FBAA993}" type="slidenum">
              <a:rPr lang="he-IL" altLang="he-IL"/>
              <a:pPr/>
              <a:t>19</a:t>
            </a:fld>
            <a:endParaRPr lang="en-US" altLang="he-IL"/>
          </a:p>
        </p:txBody>
      </p:sp>
      <p:sp>
        <p:nvSpPr>
          <p:cNvPr id="104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altLang="he-IL"/>
              <a:t>רק </a:t>
            </a:r>
            <a:r>
              <a:rPr lang="en-US" altLang="he-IL"/>
              <a:t>Array</a:t>
            </a:r>
            <a:r>
              <a:rPr lang="he-IL" altLang="he-IL"/>
              <a:t> יגרור שגיאת קומפילציה.</a:t>
            </a:r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75760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AB1E61-0D88-4E4E-A78E-94C5B50F23E6}" type="slidenum">
              <a:rPr lang="he-IL" altLang="he-IL"/>
              <a:pPr/>
              <a:t>20</a:t>
            </a:fld>
            <a:endParaRPr lang="en-US" altLang="he-IL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876288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D935A-34FD-44F0-886A-279FD733931F}" type="slidenum">
              <a:rPr lang="he-IL" altLang="he-IL"/>
              <a:pPr/>
              <a:t>24</a:t>
            </a:fld>
            <a:endParaRPr lang="en-US" altLang="he-IL"/>
          </a:p>
        </p:txBody>
      </p:sp>
      <p:sp>
        <p:nvSpPr>
          <p:cNvPr id="104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75268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EE314-E089-4527-8B28-1F3E85F428C6}" type="slidenum">
              <a:rPr lang="he-IL" altLang="he-IL"/>
              <a:pPr/>
              <a:t>26</a:t>
            </a:fld>
            <a:endParaRPr lang="en-US" altLang="he-IL"/>
          </a:p>
        </p:txBody>
      </p:sp>
      <p:sp>
        <p:nvSpPr>
          <p:cNvPr id="108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altLang="he-IL" dirty="0"/>
              <a:t>כאן לכל יצירה של אובייקט אפשר לשלוח ערך אחר, אבל ברגע שאובייקט נוצר אז </a:t>
            </a:r>
            <a:r>
              <a:rPr lang="en-US" altLang="he-IL" dirty="0"/>
              <a:t>S</a:t>
            </a:r>
            <a:r>
              <a:rPr lang="he-IL" altLang="he-IL" dirty="0"/>
              <a:t> יקבל ערך קבוע שיהיה קבוע באובייקט הנ"ל ובלי יכול לשנות (ולכן ניתן להשתמש בזה ליצירת מערך סטטי</a:t>
            </a:r>
            <a:r>
              <a:rPr lang="he-IL" altLang="he-IL" dirty="0" smtClean="0"/>
              <a:t>). </a:t>
            </a:r>
          </a:p>
          <a:p>
            <a:r>
              <a:rPr lang="he-IL" altLang="he-IL" dirty="0" smtClean="0"/>
              <a:t>מחליף</a:t>
            </a:r>
            <a:r>
              <a:rPr lang="he-IL" altLang="he-IL" baseline="0" dirty="0" smtClean="0"/>
              <a:t> את ה-</a:t>
            </a:r>
            <a:r>
              <a:rPr lang="en-US" altLang="he-IL" baseline="0" dirty="0" smtClean="0"/>
              <a:t>define</a:t>
            </a:r>
            <a:r>
              <a:rPr lang="he-IL" altLang="he-IL" baseline="0" dirty="0" smtClean="0"/>
              <a:t> של </a:t>
            </a:r>
            <a:r>
              <a:rPr lang="en-US" altLang="he-IL" baseline="0" dirty="0" smtClean="0"/>
              <a:t>C</a:t>
            </a:r>
            <a:r>
              <a:rPr lang="he-IL" altLang="he-IL" baseline="0" dirty="0" smtClean="0"/>
              <a:t> ויותר טוב כי זה מגביל אותו רק למיקום ספציפי (אין זיהום שמות).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300094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EE314-E089-4527-8B28-1F3E85F428C6}" type="slidenum">
              <a:rPr lang="he-IL" altLang="he-IL"/>
              <a:pPr/>
              <a:t>27</a:t>
            </a:fld>
            <a:endParaRPr lang="en-US" altLang="he-IL"/>
          </a:p>
        </p:txBody>
      </p:sp>
      <p:sp>
        <p:nvSpPr>
          <p:cNvPr id="108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altLang="he-IL" dirty="0"/>
              <a:t>כאן לכל יצירה של אובייקט אפשר לשלוח ערך אחר, אבל ברגע שאובייקט נוצר אז </a:t>
            </a:r>
            <a:r>
              <a:rPr lang="en-US" altLang="he-IL" dirty="0"/>
              <a:t>S</a:t>
            </a:r>
            <a:r>
              <a:rPr lang="he-IL" altLang="he-IL" dirty="0"/>
              <a:t> יקבל ערך קבוע שיהיה קבוע באובייקט הנ"ל ובלי יכול לשנות (ולכן ניתן להשתמש בזה ליצירת מערך סטטי</a:t>
            </a:r>
            <a:r>
              <a:rPr lang="he-IL" altLang="he-IL" dirty="0" smtClean="0"/>
              <a:t>). </a:t>
            </a:r>
          </a:p>
          <a:p>
            <a:r>
              <a:rPr lang="he-IL" altLang="he-IL" dirty="0" smtClean="0"/>
              <a:t>מחליף</a:t>
            </a:r>
            <a:r>
              <a:rPr lang="he-IL" altLang="he-IL" baseline="0" dirty="0" smtClean="0"/>
              <a:t> את ה-</a:t>
            </a:r>
            <a:r>
              <a:rPr lang="en-US" altLang="he-IL" baseline="0" dirty="0" smtClean="0"/>
              <a:t>define</a:t>
            </a:r>
            <a:r>
              <a:rPr lang="he-IL" altLang="he-IL" baseline="0" dirty="0" smtClean="0"/>
              <a:t> של </a:t>
            </a:r>
            <a:r>
              <a:rPr lang="en-US" altLang="he-IL" baseline="0" dirty="0" smtClean="0"/>
              <a:t>C</a:t>
            </a:r>
            <a:r>
              <a:rPr lang="he-IL" altLang="he-IL" baseline="0" dirty="0" smtClean="0"/>
              <a:t> ויותר טוב כי זה מגביל אותו רק למיקום ספציפי (אין זיהום שמות).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249697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62E7E-A234-4346-8FA0-749CC85D621A}" type="slidenum">
              <a:rPr lang="he-IL" altLang="he-IL"/>
              <a:pPr/>
              <a:t>28</a:t>
            </a:fld>
            <a:endParaRPr lang="en-US" altLang="he-IL"/>
          </a:p>
        </p:txBody>
      </p:sp>
      <p:sp>
        <p:nvSpPr>
          <p:cNvPr id="104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56519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B1F799-A46F-4C50-8797-73360838D2AF}" type="slidenum">
              <a:rPr lang="he-IL" altLang="he-IL"/>
              <a:pPr/>
              <a:t>29</a:t>
            </a:fld>
            <a:endParaRPr lang="en-US" altLang="he-IL"/>
          </a:p>
        </p:txBody>
      </p:sp>
      <p:sp>
        <p:nvSpPr>
          <p:cNvPr id="104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52154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7BC756-91FE-4DDB-9149-1D3427A108DF}" type="slidenum">
              <a:rPr lang="he-IL" altLang="he-IL"/>
              <a:pPr/>
              <a:t>33</a:t>
            </a:fld>
            <a:endParaRPr lang="en-US" altLang="he-IL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512342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2F7D2-82FC-4B0B-ACE6-0915AAE6B875}" type="slidenum">
              <a:rPr lang="he-IL" altLang="he-IL"/>
              <a:pPr/>
              <a:t>34</a:t>
            </a:fld>
            <a:endParaRPr lang="en-US" altLang="he-IL"/>
          </a:p>
        </p:txBody>
      </p:sp>
      <p:sp>
        <p:nvSpPr>
          <p:cNvPr id="105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506753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19F2E1-E563-42D1-8340-16EED0ABE863}" type="slidenum">
              <a:rPr lang="he-IL" altLang="he-IL"/>
              <a:pPr/>
              <a:t>5</a:t>
            </a:fld>
            <a:endParaRPr lang="en-US" altLang="he-IL"/>
          </a:p>
        </p:txBody>
      </p:sp>
      <p:sp>
        <p:nvSpPr>
          <p:cNvPr id="102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61052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2AF13-3F30-434F-9370-0E9ED5AF33B1}" type="slidenum">
              <a:rPr lang="he-IL" altLang="he-IL"/>
              <a:pPr/>
              <a:t>35</a:t>
            </a:fld>
            <a:endParaRPr lang="en-US" altLang="he-IL"/>
          </a:p>
        </p:txBody>
      </p:sp>
      <p:sp>
        <p:nvSpPr>
          <p:cNvPr id="106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altLang="he-IL" dirty="0" smtClean="0"/>
              <a:t>זה </a:t>
            </a:r>
            <a:r>
              <a:rPr lang="he-IL" altLang="he-IL" dirty="0" err="1" smtClean="0"/>
              <a:t>פנקטור</a:t>
            </a:r>
            <a:r>
              <a:rPr lang="he-IL" altLang="he-IL" dirty="0" smtClean="0"/>
              <a:t> </a:t>
            </a:r>
            <a:r>
              <a:rPr lang="he-IL" altLang="he-IL" dirty="0"/>
              <a:t>(</a:t>
            </a:r>
            <a:r>
              <a:rPr lang="en-US" altLang="he-IL" dirty="0" err="1"/>
              <a:t>functor</a:t>
            </a:r>
            <a:r>
              <a:rPr lang="he-IL" altLang="he-IL" dirty="0"/>
              <a:t>) – אפשר להרחיב פה על זה ולמה זה טוב (יחד עם </a:t>
            </a:r>
            <a:r>
              <a:rPr lang="he-IL" altLang="he-IL" dirty="0" err="1" smtClean="0"/>
              <a:t>טמפלט</a:t>
            </a:r>
            <a:r>
              <a:rPr lang="he-IL" altLang="he-IL" dirty="0" smtClean="0"/>
              <a:t> – שמופיע</a:t>
            </a:r>
            <a:r>
              <a:rPr lang="he-IL" altLang="he-IL" baseline="0" dirty="0" smtClean="0"/>
              <a:t> בסעיף הבא,</a:t>
            </a:r>
            <a:r>
              <a:rPr lang="he-IL" altLang="he-IL" dirty="0" smtClean="0"/>
              <a:t> </a:t>
            </a:r>
            <a:r>
              <a:rPr lang="he-IL" altLang="he-IL" dirty="0"/>
              <a:t>זה מחליף את המצביע לפונקציה </a:t>
            </a:r>
            <a:r>
              <a:rPr lang="he-IL" altLang="he-IL" dirty="0" smtClean="0"/>
              <a:t>משפת</a:t>
            </a:r>
            <a:r>
              <a:rPr lang="he-IL" altLang="he-IL" baseline="0" dirty="0" smtClean="0"/>
              <a:t> </a:t>
            </a:r>
            <a:r>
              <a:rPr lang="en-US" altLang="he-IL" dirty="0" smtClean="0"/>
              <a:t>C</a:t>
            </a:r>
            <a:r>
              <a:rPr lang="he-IL" altLang="he-IL" dirty="0"/>
              <a:t>).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49573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39D05-0E49-4707-8693-F5D760E907BF}" type="slidenum">
              <a:rPr lang="he-IL" altLang="he-IL"/>
              <a:pPr/>
              <a:t>36</a:t>
            </a:fld>
            <a:endParaRPr lang="en-US" altLang="he-IL"/>
          </a:p>
        </p:txBody>
      </p:sp>
      <p:sp>
        <p:nvSpPr>
          <p:cNvPr id="106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884794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327E4E-80F8-4758-BA53-75C7D5EF8E92}" type="slidenum">
              <a:rPr lang="he-IL" altLang="he-IL"/>
              <a:pPr/>
              <a:t>37</a:t>
            </a:fld>
            <a:endParaRPr lang="en-US" altLang="he-IL"/>
          </a:p>
        </p:txBody>
      </p:sp>
      <p:sp>
        <p:nvSpPr>
          <p:cNvPr id="106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79415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30839D-9B90-4100-9762-7B38574537A8}" type="slidenum">
              <a:rPr lang="he-IL" altLang="he-IL"/>
              <a:pPr/>
              <a:t>38</a:t>
            </a:fld>
            <a:endParaRPr lang="en-US" altLang="he-IL"/>
          </a:p>
        </p:txBody>
      </p:sp>
      <p:sp>
        <p:nvSpPr>
          <p:cNvPr id="104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918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D147E1-FC8F-43F8-B113-ED0C1D5F85FD}" type="slidenum">
              <a:rPr lang="he-IL" altLang="he-IL"/>
              <a:pPr/>
              <a:t>39</a:t>
            </a:fld>
            <a:endParaRPr lang="en-US" altLang="he-IL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746460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D17503-AEBC-47B3-966C-3F9A588F575F}" type="slidenum">
              <a:rPr lang="he-IL" altLang="he-IL"/>
              <a:pPr/>
              <a:t>40</a:t>
            </a:fld>
            <a:endParaRPr lang="en-US" altLang="he-IL"/>
          </a:p>
        </p:txBody>
      </p:sp>
      <p:sp>
        <p:nvSpPr>
          <p:cNvPr id="105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861346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0899BF-55A3-4A85-BCF9-862CCFC38823}" type="slidenum">
              <a:rPr lang="he-IL" altLang="he-IL"/>
              <a:pPr/>
              <a:t>41</a:t>
            </a:fld>
            <a:endParaRPr lang="en-US" altLang="he-IL"/>
          </a:p>
        </p:txBody>
      </p:sp>
      <p:sp>
        <p:nvSpPr>
          <p:cNvPr id="105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089158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DE414A-B922-49EA-8B42-33F16155BE5A}" type="slidenum">
              <a:rPr lang="he-IL" altLang="he-IL"/>
              <a:pPr/>
              <a:t>42</a:t>
            </a:fld>
            <a:endParaRPr lang="en-US" altLang="he-IL"/>
          </a:p>
        </p:txBody>
      </p:sp>
      <p:sp>
        <p:nvSpPr>
          <p:cNvPr id="108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altLang="he-IL"/>
              <a:t>חשוב להראות שב-</a:t>
            </a:r>
            <a:r>
              <a:rPr lang="en-US" altLang="he-IL"/>
              <a:t>main</a:t>
            </a:r>
            <a:r>
              <a:rPr lang="he-IL" altLang="he-IL"/>
              <a:t> יש רווח בין &gt; ל- &gt; (ב-</a:t>
            </a:r>
            <a:r>
              <a:rPr lang="en-US" altLang="he-IL"/>
              <a:t>B</a:t>
            </a:r>
            <a:r>
              <a:rPr lang="he-IL" altLang="he-IL"/>
              <a:t>) כי אחרת חושב שזה אופרטור &gt;&gt;.</a:t>
            </a:r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403895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C6456-C175-4879-B1EB-10F58CE818FC}" type="slidenum">
              <a:rPr lang="he-IL" altLang="he-IL"/>
              <a:pPr/>
              <a:t>43</a:t>
            </a:fld>
            <a:endParaRPr lang="en-US" altLang="he-IL"/>
          </a:p>
        </p:txBody>
      </p:sp>
      <p:sp>
        <p:nvSpPr>
          <p:cNvPr id="109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2093313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38960-D475-4A9F-ADAB-08A156601D24}" type="slidenum">
              <a:rPr lang="he-IL" altLang="he-IL"/>
              <a:pPr/>
              <a:t>44</a:t>
            </a:fld>
            <a:endParaRPr lang="en-US" altLang="he-IL"/>
          </a:p>
        </p:txBody>
      </p:sp>
      <p:sp>
        <p:nvSpPr>
          <p:cNvPr id="103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539036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D25098-9ED0-44F8-ADE4-481D07D0A0AF}" type="slidenum">
              <a:rPr lang="he-IL" altLang="he-IL"/>
              <a:pPr/>
              <a:t>6</a:t>
            </a:fld>
            <a:endParaRPr lang="en-US" altLang="he-IL"/>
          </a:p>
        </p:txBody>
      </p:sp>
      <p:sp>
        <p:nvSpPr>
          <p:cNvPr id="102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altLang="he-IL" dirty="0" smtClean="0"/>
              <a:t>מזכיר קצת את </a:t>
            </a:r>
            <a:r>
              <a:rPr lang="en-US" altLang="he-IL" dirty="0" smtClean="0"/>
              <a:t>void*</a:t>
            </a:r>
            <a:r>
              <a:rPr lang="he-IL" altLang="he-IL" dirty="0" smtClean="0"/>
              <a:t> רק שזה מנגנון הרבה יותר טוב!</a:t>
            </a:r>
            <a:r>
              <a:rPr lang="he-IL" altLang="he-IL" baseline="0" dirty="0" smtClean="0"/>
              <a:t> – נדבר על הבדלים בעתיד.</a:t>
            </a:r>
            <a:endParaRPr lang="he-IL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29997629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50D405-47F4-4F89-89AC-35EB80613D1D}" type="slidenum">
              <a:rPr lang="he-IL" altLang="he-IL"/>
              <a:pPr/>
              <a:t>45</a:t>
            </a:fld>
            <a:endParaRPr lang="en-US" altLang="he-IL"/>
          </a:p>
        </p:txBody>
      </p:sp>
      <p:sp>
        <p:nvSpPr>
          <p:cNvPr id="102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5710855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50D405-47F4-4F89-89AC-35EB80613D1D}" type="slidenum">
              <a:rPr lang="he-IL" altLang="he-IL"/>
              <a:pPr/>
              <a:t>46</a:t>
            </a:fld>
            <a:endParaRPr lang="en-US" altLang="he-IL"/>
          </a:p>
        </p:txBody>
      </p:sp>
      <p:sp>
        <p:nvSpPr>
          <p:cNvPr id="102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178289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50D405-47F4-4F89-89AC-35EB80613D1D}" type="slidenum">
              <a:rPr lang="he-IL" altLang="he-IL"/>
              <a:pPr/>
              <a:t>47</a:t>
            </a:fld>
            <a:endParaRPr lang="en-US" altLang="he-IL"/>
          </a:p>
        </p:txBody>
      </p:sp>
      <p:sp>
        <p:nvSpPr>
          <p:cNvPr id="102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8535586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50D405-47F4-4F89-89AC-35EB80613D1D}" type="slidenum">
              <a:rPr lang="he-IL" altLang="he-IL"/>
              <a:pPr/>
              <a:t>48</a:t>
            </a:fld>
            <a:endParaRPr lang="en-US" altLang="he-IL"/>
          </a:p>
        </p:txBody>
      </p:sp>
      <p:sp>
        <p:nvSpPr>
          <p:cNvPr id="102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2274446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DE414A-B922-49EA-8B42-33F16155BE5A}" type="slidenum">
              <a:rPr lang="he-IL" altLang="he-IL"/>
              <a:pPr/>
              <a:t>49</a:t>
            </a:fld>
            <a:endParaRPr lang="en-US" altLang="he-IL"/>
          </a:p>
        </p:txBody>
      </p:sp>
      <p:sp>
        <p:nvSpPr>
          <p:cNvPr id="108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altLang="he-IL"/>
              <a:t>חשוב להראות שב-</a:t>
            </a:r>
            <a:r>
              <a:rPr lang="en-US" altLang="he-IL"/>
              <a:t>main</a:t>
            </a:r>
            <a:r>
              <a:rPr lang="he-IL" altLang="he-IL"/>
              <a:t> יש רווח בין &gt; ל- &gt; (ב-</a:t>
            </a:r>
            <a:r>
              <a:rPr lang="en-US" altLang="he-IL"/>
              <a:t>B</a:t>
            </a:r>
            <a:r>
              <a:rPr lang="he-IL" altLang="he-IL"/>
              <a:t>) כי אחרת חושב שזה אופרטור &gt;&gt;.</a:t>
            </a:r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198257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E53B1-26F0-40D0-B169-04AF1A8B2A50}" type="slidenum">
              <a:rPr lang="he-IL" altLang="he-IL"/>
              <a:pPr/>
              <a:t>50</a:t>
            </a:fld>
            <a:endParaRPr lang="en-US" altLang="he-IL"/>
          </a:p>
        </p:txBody>
      </p:sp>
      <p:sp>
        <p:nvSpPr>
          <p:cNvPr id="107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653562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C865FD-28D4-464D-8045-292F0212ECDA}" type="slidenum">
              <a:rPr lang="he-IL" altLang="he-IL"/>
              <a:pPr/>
              <a:t>9</a:t>
            </a:fld>
            <a:endParaRPr lang="en-US" altLang="he-IL"/>
          </a:p>
        </p:txBody>
      </p:sp>
      <p:sp>
        <p:nvSpPr>
          <p:cNvPr id="102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altLang="he-IL" dirty="0"/>
              <a:t>אם לא נקרא לפונקציה הקומפיילר לא יוצר </a:t>
            </a:r>
            <a:r>
              <a:rPr lang="he-IL" altLang="he-IL" dirty="0" err="1"/>
              <a:t>אינסטנס</a:t>
            </a:r>
            <a:r>
              <a:rPr lang="he-IL" altLang="he-IL" dirty="0"/>
              <a:t> </a:t>
            </a:r>
            <a:r>
              <a:rPr lang="he-IL" altLang="he-IL" dirty="0" err="1"/>
              <a:t>אמיתי</a:t>
            </a:r>
            <a:r>
              <a:rPr lang="he-IL" altLang="he-IL" dirty="0"/>
              <a:t> שלה ולכן היא גם לא מתקמפלת – ולכן לא מגלים שגיאות קומפילציה.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592249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622B7F-1DB0-486B-B117-9D953B10F42E}" type="slidenum">
              <a:rPr lang="he-IL" altLang="he-IL"/>
              <a:pPr/>
              <a:t>10</a:t>
            </a:fld>
            <a:endParaRPr lang="en-US" altLang="he-IL"/>
          </a:p>
        </p:txBody>
      </p:sp>
      <p:sp>
        <p:nvSpPr>
          <p:cNvPr id="102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3252453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50D405-47F4-4F89-89AC-35EB80613D1D}" type="slidenum">
              <a:rPr lang="he-IL" altLang="he-IL"/>
              <a:pPr/>
              <a:t>11</a:t>
            </a:fld>
            <a:endParaRPr lang="en-US" altLang="he-IL"/>
          </a:p>
        </p:txBody>
      </p:sp>
      <p:sp>
        <p:nvSpPr>
          <p:cNvPr id="102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90358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4BACE-371A-4B13-BCF4-532A9E8C3124}" type="slidenum">
              <a:rPr lang="he-IL" altLang="he-IL"/>
              <a:pPr/>
              <a:t>12</a:t>
            </a:fld>
            <a:endParaRPr lang="en-US" altLang="he-IL"/>
          </a:p>
        </p:txBody>
      </p:sp>
      <p:sp>
        <p:nvSpPr>
          <p:cNvPr id="103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561342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56D5A-0646-4E61-B3C9-33B34F393736}" type="slidenum">
              <a:rPr lang="he-IL" altLang="he-IL"/>
              <a:pPr/>
              <a:t>15</a:t>
            </a:fld>
            <a:endParaRPr lang="en-US" altLang="he-IL"/>
          </a:p>
        </p:txBody>
      </p:sp>
      <p:sp>
        <p:nvSpPr>
          <p:cNvPr id="107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altLang="he-IL"/>
              <a:t>הערה אם שולחים:</a:t>
            </a:r>
          </a:p>
          <a:p>
            <a:r>
              <a:rPr lang="en-US" altLang="he-IL"/>
              <a:t>min(3,4)</a:t>
            </a:r>
          </a:p>
          <a:p>
            <a:r>
              <a:rPr lang="he-IL" altLang="he-IL"/>
              <a:t>זה יקרא לכללי ולא לספציפי כי בשליחת מספרים זה אובייקט זמני ולכן </a:t>
            </a:r>
            <a:r>
              <a:rPr lang="en-US" altLang="he-IL"/>
              <a:t>const</a:t>
            </a:r>
            <a:r>
              <a:rPr lang="he-IL" altLang="he-IL"/>
              <a:t> והספציפי לא תומך ב-</a:t>
            </a:r>
            <a:r>
              <a:rPr lang="en-US" altLang="he-IL"/>
              <a:t>const</a:t>
            </a:r>
            <a:r>
              <a:rPr lang="he-IL" altLang="he-IL"/>
              <a:t>.</a:t>
            </a:r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32603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38960-D475-4A9F-ADAB-08A156601D24}" type="slidenum">
              <a:rPr lang="he-IL" altLang="he-IL"/>
              <a:pPr/>
              <a:t>17</a:t>
            </a:fld>
            <a:endParaRPr lang="en-US" altLang="he-IL"/>
          </a:p>
        </p:txBody>
      </p:sp>
      <p:sp>
        <p:nvSpPr>
          <p:cNvPr id="103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1410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02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12003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512004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2005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2006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2007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2008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2009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2010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2011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2012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2013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2014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2015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2016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512017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512018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19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20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21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22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23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24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25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26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27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28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29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30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31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32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33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34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35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36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37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38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39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40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41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42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43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44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45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46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47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48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49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50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51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52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53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54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55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56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57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58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59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60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61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62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63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64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65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66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67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68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69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70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71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72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73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74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75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76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77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78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79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80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81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2082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83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84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85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86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87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88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89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90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91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92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93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94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95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96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97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98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099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00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01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02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03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04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05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06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07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08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09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10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11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12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13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14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15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16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17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18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19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20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21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22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23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24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25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26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27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28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29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30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31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32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33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34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35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36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37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38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2139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2140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2141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2142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2143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2144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2145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2146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2147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48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2149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2150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2151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2152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</p:grpSp>
      <p:sp>
        <p:nvSpPr>
          <p:cNvPr id="5121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US" altLang="he-IL" noProof="0" smtClean="0"/>
              <a:t>Click to edit Master title style</a:t>
            </a:r>
          </a:p>
        </p:txBody>
      </p:sp>
      <p:sp>
        <p:nvSpPr>
          <p:cNvPr id="5121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pitchFamily="34" charset="0"/>
              <a:buNone/>
              <a:defRPr/>
            </a:lvl1pPr>
          </a:lstStyle>
          <a:p>
            <a:pPr lvl="0"/>
            <a:r>
              <a:rPr lang="en-US" altLang="he-IL" noProof="0" smtClean="0"/>
              <a:t>Click to edit Master subtitle style</a:t>
            </a:r>
          </a:p>
        </p:txBody>
      </p:sp>
      <p:sp>
        <p:nvSpPr>
          <p:cNvPr id="512155" name="Rectangle 155"/>
          <p:cNvSpPr>
            <a:spLocks noGrp="1" noChangeArrowheads="1"/>
          </p:cNvSpPr>
          <p:nvPr>
            <p:ph type="dt" sz="quarter" idx="2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 altLang="he-IL"/>
          </a:p>
        </p:txBody>
      </p:sp>
      <p:sp>
        <p:nvSpPr>
          <p:cNvPr id="512156" name="Rectangle 15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 altLang="he-IL"/>
          </a:p>
        </p:txBody>
      </p:sp>
      <p:sp>
        <p:nvSpPr>
          <p:cNvPr id="512157" name="Rectangle 15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95AB5EE6-0BCB-465E-B610-5E80CA41725C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E861A-343C-46B8-AF64-B201067CAF37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3027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DD9AE-B5C1-431A-841F-004BAF494F9C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57595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1625" y="1600200"/>
            <a:ext cx="8540750" cy="4498975"/>
          </a:xfrm>
        </p:spPr>
        <p:txBody>
          <a:bodyPr/>
          <a:lstStyle/>
          <a:p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D40AE312-A4C6-48F1-9B4D-3E043F139C22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1509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9D820-273C-4F92-8732-026C490D83CD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57682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2173E-8733-4360-9FB3-F260BE7743A2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99472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C195D4-42CC-49AA-BA93-5A34039AF7D1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4917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6F230-830F-4AA5-A5D7-C6F94C069209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5365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D7886-0A8F-459F-B289-389D4DF06CB7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8009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C5863-2E72-4E77-B223-BCD99179F36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8260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4B2C2-A0D0-46A7-8BDE-74E008D0CCAE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3808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616C8-E4AB-460B-A942-6012EA322FAF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7786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978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10979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510980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0981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0982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0983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0984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0985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0986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0987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0988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0989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0990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0991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0992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51099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51099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099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099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099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099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099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0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0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0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0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0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0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0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0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0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0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1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1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1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1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1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1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1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1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1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1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2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2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2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2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2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2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2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2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2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2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3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3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3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3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3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3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3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3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3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3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4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4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4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4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4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4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4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4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4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4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5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5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5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5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5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5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5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5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105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5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6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6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6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6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6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6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6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6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6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6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7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7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7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7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7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7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7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7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7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7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8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8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8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8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8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8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8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8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8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8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9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9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9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9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9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9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9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9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9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09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10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10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10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10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10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10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10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10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10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10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11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11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11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11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11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111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111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111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111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111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112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112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112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112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12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1112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112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11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11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</p:grpSp>
      <p:sp>
        <p:nvSpPr>
          <p:cNvPr id="5111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5111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pitchFamily="34" charset="0"/>
              </a:defRPr>
            </a:lvl1pPr>
          </a:lstStyle>
          <a:p>
            <a:endParaRPr lang="en-US" altLang="he-IL"/>
          </a:p>
        </p:txBody>
      </p:sp>
      <p:sp>
        <p:nvSpPr>
          <p:cNvPr id="5111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Arial" pitchFamily="34" charset="0"/>
              </a:defRPr>
            </a:lvl1pPr>
          </a:lstStyle>
          <a:p>
            <a:endParaRPr lang="en-US" altLang="he-IL"/>
          </a:p>
        </p:txBody>
      </p:sp>
      <p:sp>
        <p:nvSpPr>
          <p:cNvPr id="5111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pitchFamily="34" charset="0"/>
              </a:defRPr>
            </a:lvl1pPr>
          </a:lstStyle>
          <a:p>
            <a:fld id="{8571F89F-0964-499F-8DE3-874CF30C1C52}" type="slidenum">
              <a:rPr lang="he-IL" altLang="he-IL"/>
              <a:pPr/>
              <a:t>‹#›</a:t>
            </a:fld>
            <a:endParaRPr lang="en-US" altLang="he-IL"/>
          </a:p>
        </p:txBody>
      </p:sp>
      <p:sp>
        <p:nvSpPr>
          <p:cNvPr id="5111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D9607B1A-730D-485B-BE37-9583DE85070B}" type="slidenum">
              <a:rPr lang="he-IL" altLang="he-IL"/>
              <a:pPr/>
              <a:t>1</a:t>
            </a:fld>
            <a:endParaRPr lang="en-US" altLang="he-IL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he-IL"/>
              <a:t>Object Oriented Programming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he-IL" dirty="0"/>
              <a:t>Lecture # </a:t>
            </a:r>
            <a:r>
              <a:rPr lang="en-US" altLang="he-IL" dirty="0" smtClean="0"/>
              <a:t>9</a:t>
            </a:r>
            <a:endParaRPr lang="en-US" altLang="he-IL" dirty="0"/>
          </a:p>
        </p:txBody>
      </p:sp>
      <p:sp>
        <p:nvSpPr>
          <p:cNvPr id="451591" name="Rectangle 7"/>
          <p:cNvSpPr>
            <a:spLocks noChangeArrowheads="1"/>
          </p:cNvSpPr>
          <p:nvPr/>
        </p:nvSpPr>
        <p:spPr bwMode="auto">
          <a:xfrm>
            <a:off x="611188" y="4670425"/>
            <a:ext cx="77724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 algn="ctr">
              <a:defRPr sz="5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algn="ctr">
              <a:defRPr sz="5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algn="ctr">
              <a:defRPr sz="5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algn="ctr">
              <a:defRPr sz="5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algn="ctr">
              <a:defRPr sz="5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r>
              <a:rPr lang="en-US" altLang="he-IL" sz="4400" b="0" dirty="0" smtClean="0"/>
              <a:t>Template, STL</a:t>
            </a:r>
            <a:endParaRPr lang="en-US" altLang="he-IL" sz="4400" b="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60525" y="6053137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8BED-BD98-4C14-9E01-560449E2C3C2}" type="slidenum">
              <a:rPr lang="he-IL" altLang="he-IL"/>
              <a:pPr/>
              <a:t>10</a:t>
            </a:fld>
            <a:endParaRPr lang="en-US" altLang="he-IL"/>
          </a:p>
        </p:txBody>
      </p:sp>
      <p:sp>
        <p:nvSpPr>
          <p:cNvPr id="1026051" name="Rectangle 3"/>
          <p:cNvSpPr>
            <a:spLocks noChangeArrowheads="1"/>
          </p:cNvSpPr>
          <p:nvPr/>
        </p:nvSpPr>
        <p:spPr bwMode="auto">
          <a:xfrm>
            <a:off x="250825" y="1462088"/>
            <a:ext cx="8713788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b="0" dirty="0" smtClean="0">
                <a:solidFill>
                  <a:srgbClr val="FFC000"/>
                </a:solidFill>
                <a:sym typeface="Wingdings" pitchFamily="2" charset="2"/>
              </a:rPr>
              <a:t>הפונקציות תבנית </a:t>
            </a:r>
            <a:r>
              <a:rPr lang="he-IL" altLang="he-IL" sz="2800" dirty="0" smtClean="0">
                <a:solidFill>
                  <a:srgbClr val="FFC000"/>
                </a:solidFill>
                <a:sym typeface="Wingdings" pitchFamily="2" charset="2"/>
              </a:rPr>
              <a:t>חייבות להיות מוכללות (</a:t>
            </a:r>
            <a:r>
              <a:rPr lang="en-US" altLang="he-IL" sz="2800" dirty="0" smtClean="0">
                <a:solidFill>
                  <a:srgbClr val="FFC000"/>
                </a:solidFill>
                <a:sym typeface="Wingdings" pitchFamily="2" charset="2"/>
              </a:rPr>
              <a:t>included</a:t>
            </a:r>
            <a:r>
              <a:rPr lang="he-IL" altLang="he-IL" sz="2800" dirty="0" smtClean="0">
                <a:solidFill>
                  <a:srgbClr val="FFC000"/>
                </a:solidFill>
                <a:sym typeface="Wingdings" pitchFamily="2" charset="2"/>
              </a:rPr>
              <a:t>)</a:t>
            </a:r>
            <a:r>
              <a:rPr lang="he-IL" altLang="he-IL" sz="2800" b="0" dirty="0" smtClean="0">
                <a:solidFill>
                  <a:srgbClr val="FFC000"/>
                </a:solidFill>
                <a:sym typeface="Wingdings" pitchFamily="2" charset="2"/>
              </a:rPr>
              <a:t> (ישירות או דרך </a:t>
            </a:r>
            <a:r>
              <a:rPr lang="en-US" altLang="he-IL" sz="2800" b="0" dirty="0" smtClean="0">
                <a:solidFill>
                  <a:srgbClr val="FFC000"/>
                </a:solidFill>
                <a:sym typeface="Wingdings" pitchFamily="2" charset="2"/>
              </a:rPr>
              <a:t>#include</a:t>
            </a:r>
            <a:r>
              <a:rPr lang="he-IL" altLang="he-IL" sz="2800" b="0" dirty="0" smtClean="0">
                <a:solidFill>
                  <a:srgbClr val="FFC000"/>
                </a:solidFill>
                <a:sym typeface="Wingdings" pitchFamily="2" charset="2"/>
              </a:rPr>
              <a:t>) בקובץ שמשתמש בהן</a:t>
            </a:r>
            <a:r>
              <a:rPr lang="he-IL" altLang="he-IL" sz="2800" b="0" dirty="0" smtClean="0">
                <a:sym typeface="Wingdings" pitchFamily="2" charset="2"/>
              </a:rPr>
              <a:t>. </a:t>
            </a:r>
            <a:r>
              <a:rPr lang="he-IL" altLang="he-IL" sz="2800" dirty="0" smtClean="0">
                <a:sym typeface="Wingdings" pitchFamily="2" charset="2"/>
              </a:rPr>
              <a:t>מדוע?</a:t>
            </a:r>
            <a:r>
              <a:rPr lang="he-IL" altLang="he-IL" sz="2800" b="0" dirty="0" smtClean="0">
                <a:sym typeface="Wingdings" pitchFamily="2" charset="2"/>
              </a:rPr>
              <a:t> </a:t>
            </a:r>
            <a:endParaRPr lang="en-US" altLang="he-IL" sz="2800" dirty="0">
              <a:sym typeface="Wingdings" pitchFamily="2" charset="2"/>
            </a:endParaRPr>
          </a:p>
        </p:txBody>
      </p:sp>
      <p:sp>
        <p:nvSpPr>
          <p:cNvPr id="1026057" name="Text Box 9"/>
          <p:cNvSpPr txBox="1">
            <a:spLocks noChangeArrowheads="1"/>
          </p:cNvSpPr>
          <p:nvPr/>
        </p:nvSpPr>
        <p:spPr bwMode="auto">
          <a:xfrm>
            <a:off x="723900" y="2878138"/>
            <a:ext cx="2647950" cy="825500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1600">
                <a:latin typeface="Arial" pitchFamily="34" charset="0"/>
              </a:rPr>
              <a:t>template&lt;class T&gt; </a:t>
            </a:r>
          </a:p>
          <a:p>
            <a:r>
              <a:rPr lang="en-US" altLang="he-IL" sz="1600">
                <a:latin typeface="Arial" pitchFamily="34" charset="0"/>
              </a:rPr>
              <a:t>void Swap(T&amp; a, T&amp; b) </a:t>
            </a:r>
            <a:br>
              <a:rPr lang="en-US" altLang="he-IL" sz="1600">
                <a:latin typeface="Arial" pitchFamily="34" charset="0"/>
              </a:rPr>
            </a:br>
            <a:r>
              <a:rPr lang="en-US" altLang="he-IL" sz="1600">
                <a:latin typeface="Arial" pitchFamily="34" charset="0"/>
              </a:rPr>
              <a:t>…</a:t>
            </a:r>
          </a:p>
        </p:txBody>
      </p:sp>
      <p:sp>
        <p:nvSpPr>
          <p:cNvPr id="1026058" name="Text Box 10"/>
          <p:cNvSpPr txBox="1">
            <a:spLocks noChangeArrowheads="1"/>
          </p:cNvSpPr>
          <p:nvPr/>
        </p:nvSpPr>
        <p:spPr bwMode="auto">
          <a:xfrm>
            <a:off x="4584700" y="2878138"/>
            <a:ext cx="2647950" cy="825500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1600">
                <a:latin typeface="Arial" pitchFamily="34" charset="0"/>
              </a:rPr>
              <a:t>int main() {</a:t>
            </a:r>
          </a:p>
          <a:p>
            <a:r>
              <a:rPr lang="en-US" altLang="he-IL" sz="1600">
                <a:latin typeface="Arial" pitchFamily="34" charset="0"/>
              </a:rPr>
              <a:t>      Swap(i, j);</a:t>
            </a:r>
          </a:p>
          <a:p>
            <a:r>
              <a:rPr lang="en-US" altLang="he-IL" sz="1600">
                <a:latin typeface="Arial" pitchFamily="34" charset="0"/>
              </a:rPr>
              <a:t>…</a:t>
            </a:r>
          </a:p>
        </p:txBody>
      </p:sp>
      <p:sp>
        <p:nvSpPr>
          <p:cNvPr id="1026059" name="Text Box 11"/>
          <p:cNvSpPr txBox="1">
            <a:spLocks noChangeArrowheads="1"/>
          </p:cNvSpPr>
          <p:nvPr/>
        </p:nvSpPr>
        <p:spPr bwMode="auto">
          <a:xfrm>
            <a:off x="674688" y="2544763"/>
            <a:ext cx="1098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2000">
                <a:latin typeface="Arial" pitchFamily="34" charset="0"/>
              </a:rPr>
              <a:t>a.cpp</a:t>
            </a:r>
          </a:p>
        </p:txBody>
      </p:sp>
      <p:sp>
        <p:nvSpPr>
          <p:cNvPr id="1026060" name="Text Box 12"/>
          <p:cNvSpPr txBox="1">
            <a:spLocks noChangeArrowheads="1"/>
          </p:cNvSpPr>
          <p:nvPr/>
        </p:nvSpPr>
        <p:spPr bwMode="auto">
          <a:xfrm>
            <a:off x="4546600" y="2538413"/>
            <a:ext cx="1098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2000">
                <a:latin typeface="Arial" pitchFamily="34" charset="0"/>
              </a:rPr>
              <a:t>b.cpp</a:t>
            </a:r>
          </a:p>
        </p:txBody>
      </p:sp>
      <p:sp>
        <p:nvSpPr>
          <p:cNvPr id="1026061" name="Line 13"/>
          <p:cNvSpPr>
            <a:spLocks noChangeShapeType="1"/>
          </p:cNvSpPr>
          <p:nvPr/>
        </p:nvSpPr>
        <p:spPr bwMode="auto">
          <a:xfrm>
            <a:off x="4763" y="3849688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he-IL"/>
          </a:p>
        </p:txBody>
      </p:sp>
      <p:sp>
        <p:nvSpPr>
          <p:cNvPr id="1026062" name="Text Box 14"/>
          <p:cNvSpPr txBox="1">
            <a:spLocks noChangeArrowheads="1"/>
          </p:cNvSpPr>
          <p:nvPr/>
        </p:nvSpPr>
        <p:spPr bwMode="auto">
          <a:xfrm>
            <a:off x="728663" y="4160838"/>
            <a:ext cx="2647950" cy="825500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1600">
                <a:latin typeface="Arial" pitchFamily="34" charset="0"/>
              </a:rPr>
              <a:t>template&lt;class T&gt; </a:t>
            </a:r>
          </a:p>
          <a:p>
            <a:r>
              <a:rPr lang="en-US" altLang="he-IL" sz="1600">
                <a:latin typeface="Arial" pitchFamily="34" charset="0"/>
              </a:rPr>
              <a:t>void Swap(T&amp; a, T&amp; b) </a:t>
            </a:r>
            <a:br>
              <a:rPr lang="en-US" altLang="he-IL" sz="1600">
                <a:latin typeface="Arial" pitchFamily="34" charset="0"/>
              </a:rPr>
            </a:br>
            <a:r>
              <a:rPr lang="en-US" altLang="he-IL" sz="1600">
                <a:latin typeface="Arial" pitchFamily="34" charset="0"/>
              </a:rPr>
              <a:t>…</a:t>
            </a:r>
          </a:p>
        </p:txBody>
      </p:sp>
      <p:sp>
        <p:nvSpPr>
          <p:cNvPr id="1026063" name="Text Box 15"/>
          <p:cNvSpPr txBox="1">
            <a:spLocks noChangeArrowheads="1"/>
          </p:cNvSpPr>
          <p:nvPr/>
        </p:nvSpPr>
        <p:spPr bwMode="auto">
          <a:xfrm>
            <a:off x="4589463" y="4160838"/>
            <a:ext cx="4241800" cy="1069975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1600">
                <a:latin typeface="Arial" pitchFamily="34" charset="0"/>
              </a:rPr>
              <a:t>template&lt;class T&gt; void Swap(T&amp; a, T&amp; b)</a:t>
            </a:r>
          </a:p>
          <a:p>
            <a:r>
              <a:rPr lang="en-US" altLang="he-IL" sz="1600">
                <a:latin typeface="Arial" pitchFamily="34" charset="0"/>
              </a:rPr>
              <a:t>int main() {</a:t>
            </a:r>
          </a:p>
          <a:p>
            <a:r>
              <a:rPr lang="en-US" altLang="he-IL" sz="1600">
                <a:latin typeface="Arial" pitchFamily="34" charset="0"/>
              </a:rPr>
              <a:t>      Swap(i, j);</a:t>
            </a:r>
          </a:p>
          <a:p>
            <a:r>
              <a:rPr lang="en-US" altLang="he-IL" sz="1600">
                <a:latin typeface="Arial" pitchFamily="34" charset="0"/>
              </a:rPr>
              <a:t>…</a:t>
            </a:r>
          </a:p>
        </p:txBody>
      </p:sp>
      <p:sp>
        <p:nvSpPr>
          <p:cNvPr id="1026064" name="Text Box 16"/>
          <p:cNvSpPr txBox="1">
            <a:spLocks noChangeArrowheads="1"/>
          </p:cNvSpPr>
          <p:nvPr/>
        </p:nvSpPr>
        <p:spPr bwMode="auto">
          <a:xfrm>
            <a:off x="679450" y="3827463"/>
            <a:ext cx="1098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2000">
                <a:latin typeface="Arial" pitchFamily="34" charset="0"/>
              </a:rPr>
              <a:t>a.cpp</a:t>
            </a:r>
          </a:p>
        </p:txBody>
      </p:sp>
      <p:sp>
        <p:nvSpPr>
          <p:cNvPr id="1026065" name="Text Box 17"/>
          <p:cNvSpPr txBox="1">
            <a:spLocks noChangeArrowheads="1"/>
          </p:cNvSpPr>
          <p:nvPr/>
        </p:nvSpPr>
        <p:spPr bwMode="auto">
          <a:xfrm>
            <a:off x="4551363" y="3821113"/>
            <a:ext cx="1098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2000">
                <a:latin typeface="Arial" pitchFamily="34" charset="0"/>
              </a:rPr>
              <a:t>b.cpp</a:t>
            </a:r>
          </a:p>
        </p:txBody>
      </p:sp>
      <p:sp>
        <p:nvSpPr>
          <p:cNvPr id="1026066" name="Line 18"/>
          <p:cNvSpPr>
            <a:spLocks noChangeShapeType="1"/>
          </p:cNvSpPr>
          <p:nvPr/>
        </p:nvSpPr>
        <p:spPr bwMode="auto">
          <a:xfrm>
            <a:off x="-1588" y="5387975"/>
            <a:ext cx="9144001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he-IL"/>
          </a:p>
        </p:txBody>
      </p:sp>
      <p:sp>
        <p:nvSpPr>
          <p:cNvPr id="1026067" name="Text Box 19"/>
          <p:cNvSpPr txBox="1">
            <a:spLocks noChangeArrowheads="1"/>
          </p:cNvSpPr>
          <p:nvPr/>
        </p:nvSpPr>
        <p:spPr bwMode="auto">
          <a:xfrm>
            <a:off x="722313" y="5699125"/>
            <a:ext cx="2647950" cy="825500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1600">
                <a:latin typeface="Arial" pitchFamily="34" charset="0"/>
              </a:rPr>
              <a:t>template&lt;class T&gt; </a:t>
            </a:r>
          </a:p>
          <a:p>
            <a:r>
              <a:rPr lang="en-US" altLang="he-IL" sz="1600">
                <a:latin typeface="Arial" pitchFamily="34" charset="0"/>
              </a:rPr>
              <a:t>void Swap(T&amp; a, T&amp; b) </a:t>
            </a:r>
            <a:br>
              <a:rPr lang="en-US" altLang="he-IL" sz="1600">
                <a:latin typeface="Arial" pitchFamily="34" charset="0"/>
              </a:rPr>
            </a:br>
            <a:r>
              <a:rPr lang="en-US" altLang="he-IL" sz="1600">
                <a:latin typeface="Arial" pitchFamily="34" charset="0"/>
              </a:rPr>
              <a:t>…</a:t>
            </a:r>
          </a:p>
        </p:txBody>
      </p:sp>
      <p:sp>
        <p:nvSpPr>
          <p:cNvPr id="1026068" name="Text Box 20"/>
          <p:cNvSpPr txBox="1">
            <a:spLocks noChangeArrowheads="1"/>
          </p:cNvSpPr>
          <p:nvPr/>
        </p:nvSpPr>
        <p:spPr bwMode="auto">
          <a:xfrm>
            <a:off x="4583113" y="5699125"/>
            <a:ext cx="4241800" cy="1069975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1600">
                <a:latin typeface="Arial" pitchFamily="34" charset="0"/>
              </a:rPr>
              <a:t>#include “a.h”</a:t>
            </a:r>
          </a:p>
          <a:p>
            <a:r>
              <a:rPr lang="en-US" altLang="he-IL" sz="1600">
                <a:latin typeface="Arial" pitchFamily="34" charset="0"/>
              </a:rPr>
              <a:t>int main() {</a:t>
            </a:r>
          </a:p>
          <a:p>
            <a:r>
              <a:rPr lang="en-US" altLang="he-IL" sz="1600">
                <a:latin typeface="Arial" pitchFamily="34" charset="0"/>
              </a:rPr>
              <a:t>      Swap(i, j);</a:t>
            </a:r>
          </a:p>
          <a:p>
            <a:r>
              <a:rPr lang="en-US" altLang="he-IL" sz="1600">
                <a:latin typeface="Arial" pitchFamily="34" charset="0"/>
              </a:rPr>
              <a:t>…</a:t>
            </a:r>
          </a:p>
        </p:txBody>
      </p:sp>
      <p:sp>
        <p:nvSpPr>
          <p:cNvPr id="1026069" name="Text Box 21"/>
          <p:cNvSpPr txBox="1">
            <a:spLocks noChangeArrowheads="1"/>
          </p:cNvSpPr>
          <p:nvPr/>
        </p:nvSpPr>
        <p:spPr bwMode="auto">
          <a:xfrm>
            <a:off x="673100" y="5365750"/>
            <a:ext cx="1098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2000">
                <a:latin typeface="Arial" pitchFamily="34" charset="0"/>
              </a:rPr>
              <a:t>a.h</a:t>
            </a:r>
          </a:p>
        </p:txBody>
      </p:sp>
      <p:sp>
        <p:nvSpPr>
          <p:cNvPr id="1026070" name="Text Box 22"/>
          <p:cNvSpPr txBox="1">
            <a:spLocks noChangeArrowheads="1"/>
          </p:cNvSpPr>
          <p:nvPr/>
        </p:nvSpPr>
        <p:spPr bwMode="auto">
          <a:xfrm>
            <a:off x="4545013" y="5359400"/>
            <a:ext cx="1098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2000">
                <a:latin typeface="Arial" pitchFamily="34" charset="0"/>
              </a:rPr>
              <a:t>b.cpp</a:t>
            </a:r>
          </a:p>
        </p:txBody>
      </p:sp>
      <p:sp>
        <p:nvSpPr>
          <p:cNvPr id="1026071" name="Line 23"/>
          <p:cNvSpPr>
            <a:spLocks noChangeShapeType="1"/>
          </p:cNvSpPr>
          <p:nvPr/>
        </p:nvSpPr>
        <p:spPr bwMode="auto">
          <a:xfrm>
            <a:off x="377825" y="2743200"/>
            <a:ext cx="8170863" cy="2466975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he-IL"/>
          </a:p>
        </p:txBody>
      </p:sp>
      <p:sp>
        <p:nvSpPr>
          <p:cNvPr id="1026072" name="Line 24"/>
          <p:cNvSpPr>
            <a:spLocks noChangeShapeType="1"/>
          </p:cNvSpPr>
          <p:nvPr/>
        </p:nvSpPr>
        <p:spPr bwMode="auto">
          <a:xfrm flipH="1">
            <a:off x="290513" y="2554288"/>
            <a:ext cx="8272462" cy="2554287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he-IL"/>
          </a:p>
        </p:txBody>
      </p:sp>
      <p:sp>
        <p:nvSpPr>
          <p:cNvPr id="1026074" name="Rectangle 26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he-IL" altLang="he-IL" dirty="0" smtClean="0"/>
              <a:t>הנחיות</a:t>
            </a:r>
            <a:endParaRPr lang="en-US" alt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71" grpId="0" animBg="1"/>
      <p:bldP spid="10260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E4CB-4797-4FA7-ACC8-1BE942C03E8A}" type="slidenum">
              <a:rPr lang="he-IL" altLang="he-IL"/>
              <a:pPr/>
              <a:t>11</a:t>
            </a:fld>
            <a:endParaRPr lang="en-US" altLang="he-IL" dirty="0"/>
          </a:p>
        </p:txBody>
      </p:sp>
      <p:sp>
        <p:nvSpPr>
          <p:cNvPr id="1028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96925"/>
          </a:xfrm>
          <a:noFill/>
        </p:spPr>
        <p:txBody>
          <a:bodyPr/>
          <a:lstStyle/>
          <a:p>
            <a:r>
              <a:rPr lang="en-US" altLang="he-IL" sz="4000"/>
              <a:t>Format</a:t>
            </a:r>
          </a:p>
        </p:txBody>
      </p:sp>
      <p:sp>
        <p:nvSpPr>
          <p:cNvPr id="1028099" name="Rectangle 3"/>
          <p:cNvSpPr>
            <a:spLocks noChangeArrowheads="1"/>
          </p:cNvSpPr>
          <p:nvPr/>
        </p:nvSpPr>
        <p:spPr bwMode="auto">
          <a:xfrm>
            <a:off x="250825" y="1295400"/>
            <a:ext cx="8713788" cy="321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b="0" dirty="0" smtClean="0">
                <a:sym typeface="Wingdings" pitchFamily="2" charset="2"/>
              </a:rPr>
              <a:t>ניתן להשתמש ביותר מסוג כללי אחד, לדוגמא:</a:t>
            </a:r>
            <a:endParaRPr lang="he-IL" altLang="he-IL" sz="2800" b="0" dirty="0">
              <a:sym typeface="Wingdings" pitchFamily="2" charset="2"/>
            </a:endParaRPr>
          </a:p>
          <a:p>
            <a:pPr marL="0" indent="0" rtl="1">
              <a:lnSpc>
                <a:spcPct val="80000"/>
              </a:lnSpc>
              <a:buNone/>
            </a:pPr>
            <a:r>
              <a:rPr lang="en-US" altLang="he-IL" sz="2400" dirty="0" smtClean="0">
                <a:sym typeface="Wingdings" pitchFamily="2" charset="2"/>
              </a:rPr>
              <a:t>template&lt;class T, </a:t>
            </a:r>
            <a:r>
              <a:rPr lang="en-US" altLang="he-IL" sz="2400" dirty="0">
                <a:sym typeface="Wingdings" pitchFamily="2" charset="2"/>
              </a:rPr>
              <a:t>class </a:t>
            </a:r>
            <a:r>
              <a:rPr lang="en-US" altLang="he-IL" sz="2400" dirty="0" smtClean="0">
                <a:sym typeface="Wingdings" pitchFamily="2" charset="2"/>
              </a:rPr>
              <a:t>Z&gt;</a:t>
            </a:r>
            <a:endParaRPr lang="en-US" altLang="he-IL" sz="2400" dirty="0">
              <a:sym typeface="Wingdings" pitchFamily="2" charset="2"/>
            </a:endParaRPr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b="0" dirty="0" smtClean="0">
                <a:sym typeface="Wingdings" pitchFamily="2" charset="2"/>
              </a:rPr>
              <a:t>השימוש ב-</a:t>
            </a:r>
            <a:r>
              <a:rPr lang="en-US" altLang="he-IL" sz="2800" b="0" dirty="0" smtClean="0">
                <a:sym typeface="Wingdings" pitchFamily="2" charset="2"/>
              </a:rPr>
              <a:t>T</a:t>
            </a:r>
            <a:r>
              <a:rPr lang="he-IL" altLang="he-IL" sz="2800" b="0" dirty="0" smtClean="0">
                <a:sym typeface="Wingdings" pitchFamily="2" charset="2"/>
              </a:rPr>
              <a:t> הוא סתם דוגמא, ניתן לכתוב מה שרוצים (כל עוד לא מדובר במילה שמורה!):</a:t>
            </a:r>
            <a:endParaRPr lang="en-US" altLang="he-IL" sz="2800" b="0" dirty="0">
              <a:sym typeface="Wingdings" pitchFamily="2" charset="2"/>
            </a:endParaRPr>
          </a:p>
          <a:p>
            <a:pPr lvl="1"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he-IL" sz="2400" b="0" dirty="0">
                <a:sym typeface="Wingdings" pitchFamily="2" charset="2"/>
              </a:rPr>
              <a:t>template&lt;class </a:t>
            </a:r>
            <a:r>
              <a:rPr lang="en-US" altLang="he-IL" sz="2400" b="0" dirty="0" smtClean="0">
                <a:sym typeface="Wingdings" pitchFamily="2" charset="2"/>
              </a:rPr>
              <a:t>General&gt;</a:t>
            </a:r>
            <a:r>
              <a:rPr lang="he-IL" altLang="he-IL" sz="2400" b="0" dirty="0" smtClean="0">
                <a:sym typeface="Wingdings" pitchFamily="2" charset="2"/>
              </a:rPr>
              <a:t> יעבוד באותה מידה.</a:t>
            </a:r>
            <a:endParaRPr lang="en-US" altLang="he-IL" sz="2400" b="0" dirty="0">
              <a:sym typeface="Wingdings" pitchFamily="2" charset="2"/>
            </a:endParaRPr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b="0" dirty="0" smtClean="0">
                <a:sym typeface="Wingdings" pitchFamily="2" charset="2"/>
              </a:rPr>
              <a:t>במקום </a:t>
            </a:r>
            <a:r>
              <a:rPr lang="en-US" altLang="he-IL" sz="2800" dirty="0" smtClean="0">
                <a:sym typeface="Wingdings" pitchFamily="2" charset="2"/>
              </a:rPr>
              <a:t>&lt;</a:t>
            </a:r>
            <a:r>
              <a:rPr lang="en-US" altLang="he-IL" sz="2800" dirty="0">
                <a:sym typeface="Wingdings" pitchFamily="2" charset="2"/>
              </a:rPr>
              <a:t>class T</a:t>
            </a:r>
            <a:r>
              <a:rPr lang="en-US" altLang="he-IL" sz="2800" dirty="0" smtClean="0">
                <a:sym typeface="Wingdings" pitchFamily="2" charset="2"/>
              </a:rPr>
              <a:t>&gt;</a:t>
            </a:r>
            <a:r>
              <a:rPr lang="he-IL" altLang="he-IL" sz="2800" dirty="0" smtClean="0">
                <a:sym typeface="Wingdings" pitchFamily="2" charset="2"/>
              </a:rPr>
              <a:t> </a:t>
            </a:r>
            <a:r>
              <a:rPr lang="he-IL" altLang="he-IL" sz="2800" b="0" dirty="0" smtClean="0">
                <a:sym typeface="Wingdings" pitchFamily="2" charset="2"/>
              </a:rPr>
              <a:t>אנו יכולים לכתוב</a:t>
            </a:r>
            <a:r>
              <a:rPr lang="he-IL" altLang="he-IL" sz="2800" dirty="0" smtClean="0">
                <a:sym typeface="Wingdings" pitchFamily="2" charset="2"/>
              </a:rPr>
              <a:t> </a:t>
            </a:r>
            <a:r>
              <a:rPr lang="en-US" altLang="he-IL" sz="2800" dirty="0" smtClean="0">
                <a:sym typeface="Wingdings" pitchFamily="2" charset="2"/>
              </a:rPr>
              <a:t>&lt;</a:t>
            </a:r>
            <a:r>
              <a:rPr lang="en-US" altLang="he-IL" sz="2800" dirty="0" err="1">
                <a:sym typeface="Wingdings" pitchFamily="2" charset="2"/>
              </a:rPr>
              <a:t>typename</a:t>
            </a:r>
            <a:r>
              <a:rPr lang="en-US" altLang="he-IL" sz="2800" dirty="0">
                <a:sym typeface="Wingdings" pitchFamily="2" charset="2"/>
              </a:rPr>
              <a:t> T</a:t>
            </a:r>
            <a:r>
              <a:rPr lang="en-US" altLang="he-IL" sz="2800" dirty="0" smtClean="0">
                <a:sym typeface="Wingdings" pitchFamily="2" charset="2"/>
              </a:rPr>
              <a:t>&gt;</a:t>
            </a:r>
            <a:r>
              <a:rPr lang="he-IL" altLang="he-IL" sz="2800" b="0" dirty="0" smtClean="0">
                <a:sym typeface="Wingdings" pitchFamily="2" charset="2"/>
              </a:rPr>
              <a:t>.</a:t>
            </a:r>
            <a:endParaRPr lang="en-US" altLang="he-IL" sz="2800" dirty="0">
              <a:sym typeface="Wingdings" pitchFamily="2" charset="2"/>
            </a:endParaRPr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b="0" dirty="0" smtClean="0"/>
              <a:t>לכל </a:t>
            </a:r>
            <a:r>
              <a:rPr lang="en-US" altLang="he-IL" sz="2800" b="0" dirty="0" smtClean="0"/>
              <a:t>“</a:t>
            </a:r>
            <a:r>
              <a:rPr lang="en-US" altLang="he-IL" sz="2800" b="0" dirty="0"/>
              <a:t>class T</a:t>
            </a:r>
            <a:r>
              <a:rPr lang="en-US" altLang="he-IL" sz="2800" b="0" dirty="0" smtClean="0"/>
              <a:t>”</a:t>
            </a:r>
            <a:r>
              <a:rPr lang="he-IL" altLang="he-IL" sz="2800" b="0" dirty="0" smtClean="0"/>
              <a:t> יכולים בקריאה לפונקציה לשלוח רק טיפוס אחד! </a:t>
            </a:r>
            <a:r>
              <a:rPr lang="he-IL" altLang="he-IL" sz="2800" b="0" dirty="0" smtClean="0">
                <a:solidFill>
                  <a:srgbClr val="FFC000"/>
                </a:solidFill>
              </a:rPr>
              <a:t>-&gt; </a:t>
            </a:r>
            <a:r>
              <a:rPr lang="he-IL" altLang="he-IL" sz="2800" dirty="0" smtClean="0">
                <a:solidFill>
                  <a:srgbClr val="FFC000"/>
                </a:solidFill>
              </a:rPr>
              <a:t>אין המרות</a:t>
            </a:r>
            <a:r>
              <a:rPr lang="he-IL" altLang="he-IL" sz="2800" dirty="0" smtClean="0"/>
              <a:t>!</a:t>
            </a:r>
            <a:endParaRPr lang="en-US" altLang="he-IL" sz="2800" dirty="0">
              <a:sym typeface="Wingdings" pitchFamily="2" charset="2"/>
            </a:endParaRPr>
          </a:p>
        </p:txBody>
      </p:sp>
      <p:sp>
        <p:nvSpPr>
          <p:cNvPr id="1028103" name="Text Box 7"/>
          <p:cNvSpPr txBox="1">
            <a:spLocks noChangeArrowheads="1"/>
          </p:cNvSpPr>
          <p:nvPr/>
        </p:nvSpPr>
        <p:spPr bwMode="auto">
          <a:xfrm>
            <a:off x="1193800" y="4525963"/>
            <a:ext cx="4241800" cy="2225675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20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template&lt;class T&gt; 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void f(</a:t>
            </a:r>
            <a:r>
              <a:rPr lang="en-US" altLang="he-IL" sz="20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&amp; a, </a:t>
            </a:r>
            <a:r>
              <a:rPr lang="en-US" altLang="he-IL" sz="20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&amp; b) {…} </a:t>
            </a:r>
            <a:br>
              <a:rPr lang="en-US" altLang="he-IL" sz="2000" dirty="0">
                <a:latin typeface="Times New Roman" pitchFamily="18" charset="0"/>
                <a:cs typeface="Times New Roman" pitchFamily="18" charset="0"/>
              </a:rPr>
            </a:br>
            <a:endParaRPr lang="en-US" altLang="he-IL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he-IL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main {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	f(3,4.5);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	return 0;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028104" name="Text Box 8"/>
          <p:cNvSpPr txBox="1">
            <a:spLocks noChangeArrowheads="1"/>
          </p:cNvSpPr>
          <p:nvPr/>
        </p:nvSpPr>
        <p:spPr bwMode="auto">
          <a:xfrm>
            <a:off x="6196013" y="5848350"/>
            <a:ext cx="22352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dirty="0">
                <a:solidFill>
                  <a:srgbClr val="FF0000"/>
                </a:solidFill>
              </a:rPr>
              <a:t>Compilation error</a:t>
            </a:r>
          </a:p>
        </p:txBody>
      </p:sp>
      <p:sp>
        <p:nvSpPr>
          <p:cNvPr id="1028105" name="Line 9"/>
          <p:cNvSpPr>
            <a:spLocks noChangeShapeType="1"/>
          </p:cNvSpPr>
          <p:nvPr/>
        </p:nvSpPr>
        <p:spPr bwMode="auto">
          <a:xfrm flipH="1" flipV="1">
            <a:off x="3222625" y="5965825"/>
            <a:ext cx="28733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104" grpId="0" animBg="1"/>
      <p:bldP spid="102810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B988-609F-401C-B7AC-F8AC87C3A722}" type="slidenum">
              <a:rPr lang="he-IL" altLang="he-IL"/>
              <a:pPr/>
              <a:t>12</a:t>
            </a:fld>
            <a:endParaRPr lang="en-US" altLang="he-IL"/>
          </a:p>
        </p:txBody>
      </p:sp>
      <p:sp>
        <p:nvSpPr>
          <p:cNvPr id="1030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96925"/>
          </a:xfrm>
          <a:noFill/>
        </p:spPr>
        <p:txBody>
          <a:bodyPr/>
          <a:lstStyle/>
          <a:p>
            <a:r>
              <a:rPr lang="en-US" altLang="he-IL" sz="3600" dirty="0" smtClean="0">
                <a:latin typeface="Comic Sans MS" pitchFamily="66" charset="0"/>
              </a:rPr>
              <a:t> </a:t>
            </a:r>
            <a:r>
              <a:rPr lang="he-IL" altLang="he-IL" sz="3600" dirty="0" smtClean="0">
                <a:latin typeface="Comic Sans MS" pitchFamily="66" charset="0"/>
              </a:rPr>
              <a:t>(מגבלות)</a:t>
            </a:r>
            <a:r>
              <a:rPr lang="en-US" altLang="he-IL" sz="3600" dirty="0" smtClean="0">
                <a:latin typeface="Comic Sans MS" pitchFamily="66" charset="0"/>
              </a:rPr>
              <a:t>Restrictions</a:t>
            </a:r>
            <a:endParaRPr lang="en-US" altLang="he-IL" sz="3600" dirty="0">
              <a:latin typeface="Comic Sans MS" pitchFamily="66" charset="0"/>
            </a:endParaRPr>
          </a:p>
        </p:txBody>
      </p:sp>
      <p:sp>
        <p:nvSpPr>
          <p:cNvPr id="1030147" name="Rectangle 3"/>
          <p:cNvSpPr>
            <a:spLocks noChangeArrowheads="1"/>
          </p:cNvSpPr>
          <p:nvPr/>
        </p:nvSpPr>
        <p:spPr bwMode="auto">
          <a:xfrm>
            <a:off x="222250" y="1223963"/>
            <a:ext cx="8713788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b="0" dirty="0" smtClean="0"/>
              <a:t>פונקציה תבנית (</a:t>
            </a:r>
            <a:r>
              <a:rPr lang="en-US" altLang="he-IL" sz="2800" b="0" dirty="0" smtClean="0"/>
              <a:t>template</a:t>
            </a:r>
            <a:r>
              <a:rPr lang="he-IL" altLang="he-IL" sz="2800" b="0" dirty="0" smtClean="0"/>
              <a:t>) עשויה לאכוף </a:t>
            </a:r>
            <a:r>
              <a:rPr lang="he-IL" altLang="he-IL" sz="2800" dirty="0" smtClean="0"/>
              <a:t>מגבלות</a:t>
            </a:r>
            <a:r>
              <a:rPr lang="he-IL" altLang="he-IL" sz="2800" b="0" dirty="0" smtClean="0"/>
              <a:t> על סוגי הפרמטרים שיכולים להישלח לפונקציה, </a:t>
            </a:r>
            <a:r>
              <a:rPr lang="he-IL" altLang="he-IL" sz="2800" dirty="0" smtClean="0"/>
              <a:t>דרך אופן השימוש בפרמטרים</a:t>
            </a:r>
            <a:r>
              <a:rPr lang="he-IL" altLang="he-IL" sz="2800" b="0" dirty="0" smtClean="0"/>
              <a:t> בתוך הפונקציה.</a:t>
            </a:r>
          </a:p>
          <a:p>
            <a:pPr marL="0" indent="0" algn="ctr" rtl="1">
              <a:lnSpc>
                <a:spcPct val="80000"/>
              </a:lnSpc>
              <a:buNone/>
            </a:pPr>
            <a:r>
              <a:rPr lang="he-IL" altLang="he-IL" sz="2800" u="sng" dirty="0" smtClean="0"/>
              <a:t>חובה לציין מגבלות אלו </a:t>
            </a:r>
            <a:r>
              <a:rPr lang="he-IL" altLang="he-IL" sz="2800" u="sng" dirty="0" err="1" smtClean="0"/>
              <a:t>בדוקומינטציה</a:t>
            </a:r>
            <a:r>
              <a:rPr lang="he-IL" altLang="he-IL" sz="2800" u="sng" dirty="0" smtClean="0"/>
              <a:t> של הפונקציות!</a:t>
            </a:r>
            <a:endParaRPr lang="en-US" altLang="he-IL" sz="2800" b="0" u="sng" dirty="0"/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he-IL" sz="2800" b="0" u="sng" dirty="0"/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he-IL" sz="2800" b="0" u="sng" dirty="0"/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dirty="0" smtClean="0"/>
              <a:t>אלו מגבלות יש על </a:t>
            </a:r>
            <a:r>
              <a:rPr lang="en-US" altLang="he-IL" sz="2800" dirty="0" smtClean="0"/>
              <a:t>T</a:t>
            </a:r>
            <a:r>
              <a:rPr lang="he-IL" altLang="he-IL" sz="2800" dirty="0" smtClean="0"/>
              <a:t> בפונקציה הנ"ל?</a:t>
            </a:r>
            <a:endParaRPr lang="en-US" altLang="he-IL" sz="2800" dirty="0"/>
          </a:p>
        </p:txBody>
      </p:sp>
      <p:sp>
        <p:nvSpPr>
          <p:cNvPr id="1030151" name="Text Box 7"/>
          <p:cNvSpPr txBox="1">
            <a:spLocks noChangeArrowheads="1"/>
          </p:cNvSpPr>
          <p:nvPr/>
        </p:nvSpPr>
        <p:spPr bwMode="auto">
          <a:xfrm>
            <a:off x="690562" y="4335689"/>
            <a:ext cx="7578725" cy="1571625"/>
          </a:xfrm>
          <a:prstGeom prst="rect">
            <a:avLst/>
          </a:prstGeom>
          <a:solidFill>
            <a:srgbClr val="800080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template&lt;class T&gt; 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he-IL" sz="2400" dirty="0" err="1">
                <a:latin typeface="Times New Roman" pitchFamily="18" charset="0"/>
                <a:cs typeface="Times New Roman" pitchFamily="18" charset="0"/>
              </a:rPr>
              <a:t>PrintIfEqual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he-IL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&amp; a, </a:t>
            </a:r>
            <a:r>
              <a:rPr lang="en-US" altLang="he-IL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&amp; b)  {</a:t>
            </a:r>
          </a:p>
          <a:p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     if (a == b) </a:t>
            </a:r>
          </a:p>
          <a:p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4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&lt;&lt;a&lt;&lt;“ and “&lt;&lt;b&lt;&lt;“ are equal.”&lt;&lt;</a:t>
            </a:r>
            <a:r>
              <a:rPr lang="en-US" altLang="he-IL" sz="24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874837" y="6245225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B991-9A4F-4371-ABB3-3C07A5A8FB3C}" type="slidenum">
              <a:rPr lang="he-IL" altLang="he-IL"/>
              <a:pPr/>
              <a:t>13</a:t>
            </a:fld>
            <a:endParaRPr lang="en-US" altLang="he-IL"/>
          </a:p>
        </p:txBody>
      </p:sp>
      <p:sp>
        <p:nvSpPr>
          <p:cNvPr id="1073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4000" dirty="0">
                <a:latin typeface="Comic Sans MS" pitchFamily="66" charset="0"/>
              </a:rPr>
              <a:t>Specialization</a:t>
            </a:r>
          </a:p>
        </p:txBody>
      </p:sp>
      <p:sp>
        <p:nvSpPr>
          <p:cNvPr id="107315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he-IL" altLang="he-IL" dirty="0" smtClean="0"/>
              <a:t>פונקציות תבנית צריכות לעבוד על כל הטיפוסים בצורה דומה.</a:t>
            </a:r>
            <a:endParaRPr lang="en-US" altLang="he-IL" dirty="0"/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he-IL" altLang="he-IL" dirty="0" smtClean="0"/>
              <a:t>אך לעיתים אנו </a:t>
            </a:r>
            <a:r>
              <a:rPr lang="he-IL" altLang="he-IL" dirty="0" smtClean="0">
                <a:solidFill>
                  <a:srgbClr val="FFC000"/>
                </a:solidFill>
              </a:rPr>
              <a:t>רוצים לציין במפורש באיזה טיפוס אנו נשתמש: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altLang="he-IL" dirty="0" smtClean="0"/>
              <a:t>מונע בעיות של </a:t>
            </a:r>
            <a:r>
              <a:rPr lang="en-US" altLang="he-IL" dirty="0" smtClean="0"/>
              <a:t>casting</a:t>
            </a:r>
            <a:endParaRPr lang="he-IL" altLang="he-IL" dirty="0" smtClean="0"/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altLang="he-IL" dirty="0" smtClean="0"/>
              <a:t>מאפשר התנהגויות שונות לטיפוסים סינגולריים.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86000" y="5695950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4DE6-FFD2-46BA-86EE-86F98CC65452}" type="slidenum">
              <a:rPr lang="he-IL" altLang="he-IL"/>
              <a:pPr/>
              <a:t>14</a:t>
            </a:fld>
            <a:endParaRPr lang="en-US" altLang="he-IL"/>
          </a:p>
        </p:txBody>
      </p:sp>
      <p:sp>
        <p:nvSpPr>
          <p:cNvPr id="1074180" name="Text Box 4"/>
          <p:cNvSpPr txBox="1">
            <a:spLocks noChangeArrowheads="1"/>
          </p:cNvSpPr>
          <p:nvPr/>
        </p:nvSpPr>
        <p:spPr bwMode="auto">
          <a:xfrm>
            <a:off x="639536" y="441779"/>
            <a:ext cx="7810500" cy="6001643"/>
          </a:xfrm>
          <a:prstGeom prst="rect">
            <a:avLst/>
          </a:prstGeom>
          <a:solidFill>
            <a:srgbClr val="800080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using namespace 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altLang="he-IL" sz="24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he-IL" sz="2400" b="0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template&lt;class T&gt;</a:t>
            </a:r>
          </a:p>
          <a:p>
            <a:r>
              <a:rPr lang="en-US" altLang="he-IL" sz="2400" b="0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400" b="0" dirty="0" smtClean="0">
                <a:latin typeface="Times New Roman" pitchFamily="18" charset="0"/>
                <a:cs typeface="Times New Roman" pitchFamily="18" charset="0"/>
              </a:rPr>
              <a:t> Max(</a:t>
            </a:r>
            <a:r>
              <a:rPr lang="en-US" altLang="he-IL" sz="2400" b="0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a,</a:t>
            </a:r>
            <a:r>
              <a:rPr lang="en-US" altLang="he-IL" sz="2400" b="0" i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 b) {</a:t>
            </a:r>
          </a:p>
          <a:p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	return (a &gt; b ? a : b);</a:t>
            </a:r>
          </a:p>
          <a:p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altLang="he-IL" sz="24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 main() {</a:t>
            </a:r>
          </a:p>
          <a:p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 = 2;</a:t>
            </a:r>
          </a:p>
          <a:p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	double x = 6.7;</a:t>
            </a:r>
          </a:p>
          <a:p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 &lt;&lt; "The maximum of " &lt;&lt; x &lt;&lt; " and " &lt;&lt; 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 &lt;&lt; </a:t>
            </a:r>
          </a:p>
          <a:p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		" is " &lt;&lt; </a:t>
            </a:r>
            <a:r>
              <a:rPr lang="en-US" altLang="he-IL" sz="2400" b="0" dirty="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altLang="he-IL" sz="2400" dirty="0" smtClean="0">
                <a:latin typeface="Times New Roman" pitchFamily="18" charset="0"/>
                <a:cs typeface="Times New Roman" pitchFamily="18" charset="0"/>
              </a:rPr>
              <a:t>&lt;double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i,x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) &lt;&lt; "\n</a:t>
            </a:r>
            <a:r>
              <a:rPr lang="en-US" altLang="he-IL" sz="2400" b="0" dirty="0" smtClean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r>
              <a:rPr lang="en-US" altLang="he-IL" sz="2400" b="0" dirty="0" smtClean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&lt;&lt; </a:t>
            </a:r>
            <a:r>
              <a:rPr lang="en-US" altLang="he-IL" sz="2400" b="0" dirty="0" smtClean="0">
                <a:latin typeface="Times New Roman" pitchFamily="18" charset="0"/>
                <a:cs typeface="Times New Roman" pitchFamily="18" charset="0"/>
              </a:rPr>
              <a:t>Max (</a:t>
            </a:r>
            <a:r>
              <a:rPr lang="en-US" altLang="he-IL" sz="2400" b="0" dirty="0" err="1" smtClean="0">
                <a:latin typeface="Times New Roman" pitchFamily="18" charset="0"/>
                <a:cs typeface="Times New Roman" pitchFamily="18" charset="0"/>
              </a:rPr>
              <a:t>i,x</a:t>
            </a:r>
            <a:r>
              <a:rPr lang="en-US" altLang="he-IL" sz="2400" b="0" dirty="0" smtClean="0">
                <a:latin typeface="Times New Roman" pitchFamily="18" charset="0"/>
                <a:cs typeface="Times New Roman" pitchFamily="18" charset="0"/>
              </a:rPr>
              <a:t>);   </a:t>
            </a:r>
            <a:r>
              <a:rPr lang="en-US" altLang="he-IL" sz="2400" b="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compilation error</a:t>
            </a:r>
            <a:endParaRPr lang="en-US" altLang="he-IL" sz="2400" b="0" dirty="0">
              <a:solidFill>
                <a:srgbClr val="3366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	return 0;</a:t>
            </a:r>
          </a:p>
          <a:p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3F5-AA05-40B6-B87A-37E2A0BABF64}" type="slidenum">
              <a:rPr lang="he-IL" altLang="he-IL"/>
              <a:pPr/>
              <a:t>15</a:t>
            </a:fld>
            <a:endParaRPr lang="en-US" altLang="he-IL"/>
          </a:p>
        </p:txBody>
      </p:sp>
      <p:sp>
        <p:nvSpPr>
          <p:cNvPr id="1076226" name="Text Box 2"/>
          <p:cNvSpPr txBox="1">
            <a:spLocks noChangeArrowheads="1"/>
          </p:cNvSpPr>
          <p:nvPr/>
        </p:nvSpPr>
        <p:spPr bwMode="auto">
          <a:xfrm>
            <a:off x="182563" y="482373"/>
            <a:ext cx="8462962" cy="3785652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using namespace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altLang="he-IL" sz="20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template&lt;class X&gt; X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he-IL" sz="200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he-IL" sz="2000" b="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he-IL" sz="2000" b="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  b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return a&gt;b ? b : a;</a:t>
            </a:r>
            <a:endParaRPr lang="sv-SE" altLang="he-IL" sz="20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sv-SE" altLang="he-IL" sz="2000" b="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sv-SE" altLang="he-IL" sz="20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sv-SE" altLang="he-IL" sz="2000" b="0" dirty="0">
                <a:latin typeface="Times New Roman" pitchFamily="18" charset="0"/>
                <a:cs typeface="Times New Roman" pitchFamily="18" charset="0"/>
              </a:rPr>
              <a:t>int&amp; </a:t>
            </a:r>
            <a:r>
              <a:rPr lang="sv-SE" altLang="he-IL" sz="2000" dirty="0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sv-SE" altLang="he-IL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altLang="he-IL" sz="2000" b="0" dirty="0">
                <a:latin typeface="Times New Roman" pitchFamily="18" charset="0"/>
                <a:cs typeface="Times New Roman" pitchFamily="18" charset="0"/>
              </a:rPr>
              <a:t>(int&amp; a,</a:t>
            </a:r>
            <a:r>
              <a:rPr lang="he-IL" altLang="he-IL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altLang="he-IL" sz="2000" b="0" dirty="0">
                <a:latin typeface="Times New Roman" pitchFamily="18" charset="0"/>
                <a:cs typeface="Times New Roman" pitchFamily="18" charset="0"/>
              </a:rPr>
              <a:t>int &amp; b)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sv-SE" altLang="he-IL" sz="2000" b="0" dirty="0">
                <a:latin typeface="Times New Roman" pitchFamily="18" charset="0"/>
                <a:cs typeface="Times New Roman" pitchFamily="18" charset="0"/>
              </a:rPr>
              <a:t>//rewrite of the function in the case of int:</a:t>
            </a:r>
            <a:endParaRPr lang="en-US" altLang="he-IL" sz="20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&lt;&lt;“</a:t>
            </a:r>
            <a:r>
              <a:rPr lang="en-US" altLang="he-IL" sz="2000" b="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explicit function\n”;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return a&gt;b ? b : a;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altLang="he-IL" sz="2000" b="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6227" name="Text Box 3"/>
          <p:cNvSpPr txBox="1">
            <a:spLocks noChangeArrowheads="1"/>
          </p:cNvSpPr>
          <p:nvPr/>
        </p:nvSpPr>
        <p:spPr bwMode="auto">
          <a:xfrm>
            <a:off x="256381" y="4544358"/>
            <a:ext cx="8315325" cy="1938992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a=4,b=2;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&lt;&lt;Min(1.2,2.3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)&lt;&lt;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;//1.2</a:t>
            </a:r>
            <a:endParaRPr lang="en-US" altLang="he-IL" sz="20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&lt;&lt;Min(</a:t>
            </a:r>
            <a:r>
              <a:rPr lang="en-US" altLang="he-IL" sz="2000" b="0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)&lt;&lt;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;// </a:t>
            </a:r>
            <a:r>
              <a:rPr lang="en-US" altLang="he-IL" sz="2000" b="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 explicit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b="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&lt;&lt;Min(3,8); // ??</a:t>
            </a:r>
            <a:endParaRPr lang="en-US" altLang="he-IL" sz="20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פונקציות תבנית - דוגמא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he-IL" dirty="0" smtClean="0"/>
              <a:t>כיתבו פונקציה כללית </a:t>
            </a:r>
            <a:r>
              <a:rPr lang="en-US" dirty="0" smtClean="0"/>
              <a:t>Add</a:t>
            </a:r>
            <a:r>
              <a:rPr lang="he-IL" dirty="0" smtClean="0"/>
              <a:t> שמקבלת שני פרמטרים מטיפוס זהה ומחזירה את סכום השניים?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he-IL" dirty="0" smtClean="0"/>
              <a:t>כיתבו את הפונקציה </a:t>
            </a:r>
            <a:r>
              <a:rPr lang="en-US" dirty="0" err="1" smtClean="0"/>
              <a:t>Mult</a:t>
            </a:r>
            <a:r>
              <a:rPr lang="he-IL" dirty="0" smtClean="0"/>
              <a:t>.</a:t>
            </a:r>
          </a:p>
          <a:p>
            <a:pPr algn="just" rtl="1">
              <a:buFont typeface="Wingdings" panose="05000000000000000000" pitchFamily="2" charset="2"/>
              <a:buChar char="v"/>
            </a:pPr>
            <a:endParaRPr lang="he-IL" dirty="0"/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he-IL" dirty="0" smtClean="0"/>
              <a:t>מה ההגבלות (</a:t>
            </a:r>
            <a:r>
              <a:rPr lang="en-US" dirty="0" smtClean="0"/>
              <a:t>restrictions</a:t>
            </a:r>
            <a:r>
              <a:rPr lang="he-IL" dirty="0" smtClean="0"/>
              <a:t>) שהפונקציות מטילות על הטיפוסי פרמטרים?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E312-A4C6-48F1-9B4D-3E043F139C22}" type="slidenum">
              <a:rPr lang="he-IL" altLang="he-IL" smtClean="0"/>
              <a:pPr/>
              <a:t>16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6133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CE04-BD31-4294-A20F-81EC734F679A}" type="slidenum">
              <a:rPr lang="he-IL" altLang="he-IL"/>
              <a:pPr/>
              <a:t>17</a:t>
            </a:fld>
            <a:endParaRPr lang="en-US" altLang="he-IL"/>
          </a:p>
        </p:txBody>
      </p:sp>
      <p:sp>
        <p:nvSpPr>
          <p:cNvPr id="1036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505075"/>
            <a:ext cx="8229600" cy="1371600"/>
          </a:xfrm>
        </p:spPr>
        <p:txBody>
          <a:bodyPr/>
          <a:lstStyle/>
          <a:p>
            <a:r>
              <a:rPr lang="en-US" altLang="he-IL" sz="4000" b="1"/>
              <a:t>Template Classes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0" y="5695950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C6F2-95AE-404E-885D-887EAB5F38ED}" type="slidenum">
              <a:rPr lang="he-IL" altLang="he-IL"/>
              <a:pPr/>
              <a:t>18</a:t>
            </a:fld>
            <a:endParaRPr lang="en-US" altLang="he-IL"/>
          </a:p>
        </p:txBody>
      </p:sp>
      <p:sp>
        <p:nvSpPr>
          <p:cNvPr id="1038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96925"/>
          </a:xfrm>
          <a:noFill/>
        </p:spPr>
        <p:txBody>
          <a:bodyPr/>
          <a:lstStyle/>
          <a:p>
            <a:r>
              <a:rPr lang="he-IL" altLang="he-IL" sz="3600" dirty="0" smtClean="0">
                <a:latin typeface="Comic Sans MS" pitchFamily="66" charset="0"/>
              </a:rPr>
              <a:t>הקדמה – תבנית מחלקה</a:t>
            </a:r>
            <a:endParaRPr lang="en-US" altLang="he-IL" sz="3600" b="1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250825" y="1281113"/>
            <a:ext cx="8713788" cy="332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b="0" dirty="0" smtClean="0"/>
              <a:t>בצורה דומה לשימוש </a:t>
            </a:r>
            <a:r>
              <a:rPr lang="he-IL" altLang="he-IL" sz="2800" dirty="0" smtClean="0"/>
              <a:t>בפונקציות תבנית</a:t>
            </a:r>
            <a:r>
              <a:rPr lang="he-IL" altLang="he-IL" sz="2800" b="0" dirty="0" smtClean="0"/>
              <a:t>, אנו משתמשים </a:t>
            </a:r>
            <a:r>
              <a:rPr lang="he-IL" altLang="he-IL" sz="2800" dirty="0" smtClean="0"/>
              <a:t>במחלקות תבנית</a:t>
            </a:r>
            <a:r>
              <a:rPr lang="he-IL" altLang="he-IL" sz="2800" b="0" dirty="0" smtClean="0"/>
              <a:t>.</a:t>
            </a:r>
          </a:p>
          <a:p>
            <a:pPr lvl="1"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400" b="0" u="sng" dirty="0" smtClean="0">
                <a:solidFill>
                  <a:srgbClr val="FFC000"/>
                </a:solidFill>
              </a:rPr>
              <a:t>פונקציות תבנית</a:t>
            </a:r>
            <a:r>
              <a:rPr lang="he-IL" altLang="he-IL" sz="2400" b="0" dirty="0" smtClean="0">
                <a:solidFill>
                  <a:srgbClr val="FFC000"/>
                </a:solidFill>
              </a:rPr>
              <a:t> </a:t>
            </a:r>
            <a:r>
              <a:rPr lang="he-IL" altLang="he-IL" sz="2400" b="0" dirty="0" smtClean="0"/>
              <a:t>– </a:t>
            </a:r>
            <a:r>
              <a:rPr lang="he-IL" altLang="he-IL" sz="2400" b="0" dirty="0"/>
              <a:t>מגדירות</a:t>
            </a:r>
            <a:r>
              <a:rPr lang="he-IL" altLang="he-IL" sz="2400" b="0" dirty="0" smtClean="0">
                <a:solidFill>
                  <a:srgbClr val="FFC000"/>
                </a:solidFill>
              </a:rPr>
              <a:t> אוסף של פונקציות ששונות בסוג הפרמטר.</a:t>
            </a:r>
          </a:p>
          <a:p>
            <a:pPr lvl="1"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400" b="0" u="sng" dirty="0" smtClean="0">
                <a:solidFill>
                  <a:srgbClr val="FFC000"/>
                </a:solidFill>
              </a:rPr>
              <a:t>מחלקות תבנית</a:t>
            </a:r>
            <a:r>
              <a:rPr lang="he-IL" altLang="he-IL" sz="2400" b="0" dirty="0" smtClean="0">
                <a:solidFill>
                  <a:srgbClr val="FFC000"/>
                </a:solidFill>
              </a:rPr>
              <a:t> </a:t>
            </a:r>
            <a:r>
              <a:rPr lang="he-IL" altLang="he-IL" sz="2400" b="0" dirty="0" smtClean="0"/>
              <a:t>– מגדירות </a:t>
            </a:r>
            <a:r>
              <a:rPr lang="he-IL" altLang="he-IL" sz="2400" b="0" dirty="0" smtClean="0">
                <a:solidFill>
                  <a:srgbClr val="FFC000"/>
                </a:solidFill>
              </a:rPr>
              <a:t>אוסף של מחלקות ששונות בסוג השדה של המחלקה.</a:t>
            </a:r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he-IL" altLang="he-IL" sz="2800" b="0" dirty="0" smtClean="0"/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he-IL" altLang="he-IL" sz="2800" b="0" dirty="0"/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b="0" dirty="0" smtClean="0"/>
              <a:t>לדוגמא: </a:t>
            </a:r>
            <a:r>
              <a:rPr lang="he-IL" altLang="he-IL" sz="2800" b="0" u="sng" dirty="0" smtClean="0"/>
              <a:t>מחסנית (או כל סוג אחר של מבני נתונים).</a:t>
            </a:r>
            <a:endParaRPr lang="en-US" altLang="he-IL" sz="2800" b="0" u="sng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86000" y="5695950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C148-D419-4CB8-9C9D-70999EF7C459}" type="slidenum">
              <a:rPr lang="he-IL" altLang="he-IL"/>
              <a:pPr/>
              <a:t>19</a:t>
            </a:fld>
            <a:endParaRPr lang="en-US" altLang="he-IL"/>
          </a:p>
        </p:txBody>
      </p:sp>
      <p:sp>
        <p:nvSpPr>
          <p:cNvPr id="1040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96925"/>
          </a:xfrm>
          <a:noFill/>
        </p:spPr>
        <p:txBody>
          <a:bodyPr/>
          <a:lstStyle/>
          <a:p>
            <a:r>
              <a:rPr lang="he-IL" altLang="he-IL" sz="3600" dirty="0" smtClean="0">
                <a:latin typeface="Comic Sans MS" pitchFamily="66" charset="0"/>
              </a:rPr>
              <a:t>עקרונות</a:t>
            </a:r>
            <a:endParaRPr lang="en-US" altLang="he-IL" sz="3600" dirty="0">
              <a:latin typeface="Comic Sans MS" pitchFamily="66" charset="0"/>
            </a:endParaRPr>
          </a:p>
        </p:txBody>
      </p:sp>
      <p:sp>
        <p:nvSpPr>
          <p:cNvPr id="1040387" name="Rectangle 3"/>
          <p:cNvSpPr>
            <a:spLocks noChangeArrowheads="1"/>
          </p:cNvSpPr>
          <p:nvPr/>
        </p:nvSpPr>
        <p:spPr bwMode="auto">
          <a:xfrm>
            <a:off x="682625" y="1487488"/>
            <a:ext cx="8050213" cy="487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he-IL" sz="2800" b="0" dirty="0" smtClean="0">
                <a:latin typeface="Courier New" pitchFamily="49" charset="0"/>
                <a:cs typeface="Courier New" pitchFamily="49" charset="0"/>
              </a:rPr>
              <a:t>template&lt;class </a:t>
            </a:r>
            <a:r>
              <a:rPr lang="en-US" altLang="he-IL" sz="2800" b="0" dirty="0">
                <a:latin typeface="Courier New" pitchFamily="49" charset="0"/>
                <a:cs typeface="Courier New" pitchFamily="49" charset="0"/>
              </a:rPr>
              <a:t>T&gt; class Array {…};</a:t>
            </a:r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he-IL" sz="1600" b="0" dirty="0">
              <a:latin typeface="Courier New" pitchFamily="49" charset="0"/>
              <a:cs typeface="Courier New" pitchFamily="49" charset="0"/>
            </a:endParaRPr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b="0" dirty="0" smtClean="0">
                <a:solidFill>
                  <a:srgbClr val="FFC000"/>
                </a:solidFill>
              </a:rPr>
              <a:t>שם המחלקה הוא </a:t>
            </a:r>
            <a:r>
              <a:rPr lang="en-US" altLang="he-IL" sz="2800" dirty="0" smtClean="0">
                <a:solidFill>
                  <a:srgbClr val="FFC000"/>
                </a:solidFill>
              </a:rPr>
              <a:t>Array&lt;T&gt;</a:t>
            </a:r>
            <a:r>
              <a:rPr lang="he-IL" altLang="he-IL" sz="2800" dirty="0" smtClean="0"/>
              <a:t> </a:t>
            </a:r>
            <a:r>
              <a:rPr lang="he-IL" altLang="he-IL" sz="2800" b="0" dirty="0" smtClean="0"/>
              <a:t>(ולא סתם</a:t>
            </a:r>
            <a:r>
              <a:rPr lang="he-IL" altLang="he-IL" sz="2800" dirty="0" smtClean="0"/>
              <a:t> </a:t>
            </a:r>
            <a:r>
              <a:rPr lang="en-US" altLang="he-IL" sz="2800" dirty="0" smtClean="0"/>
              <a:t>Array</a:t>
            </a:r>
            <a:r>
              <a:rPr lang="he-IL" altLang="he-IL" sz="2800" b="0" dirty="0" smtClean="0"/>
              <a:t>).</a:t>
            </a:r>
            <a:endParaRPr lang="en-US" altLang="he-IL" sz="2800" b="0" dirty="0"/>
          </a:p>
          <a:p>
            <a:pPr lvl="1"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400" b="0" dirty="0" smtClean="0"/>
              <a:t>כאשר </a:t>
            </a:r>
            <a:r>
              <a:rPr lang="he-IL" altLang="he-IL" sz="2400" dirty="0" smtClean="0">
                <a:solidFill>
                  <a:srgbClr val="FFC000"/>
                </a:solidFill>
              </a:rPr>
              <a:t>יוצרים אובייקט מסוג מחלקת תבנית</a:t>
            </a:r>
            <a:r>
              <a:rPr lang="he-IL" altLang="he-IL" sz="2400" b="0" dirty="0" smtClean="0">
                <a:solidFill>
                  <a:srgbClr val="FFC000"/>
                </a:solidFill>
              </a:rPr>
              <a:t>, חייבים להעביר כפרמטר (בסגורים משולשים) את הסוג </a:t>
            </a:r>
            <a:r>
              <a:rPr lang="he-IL" altLang="he-IL" sz="2400" b="0" dirty="0" err="1" smtClean="0">
                <a:solidFill>
                  <a:srgbClr val="FFC000"/>
                </a:solidFill>
              </a:rPr>
              <a:t>האמיתי</a:t>
            </a:r>
            <a:r>
              <a:rPr lang="he-IL" altLang="he-IL" sz="2400" b="0" dirty="0" smtClean="0">
                <a:solidFill>
                  <a:srgbClr val="FFC000"/>
                </a:solidFill>
              </a:rPr>
              <a:t> </a:t>
            </a:r>
            <a:r>
              <a:rPr lang="he-IL" altLang="he-IL" sz="2400" b="0" dirty="0" smtClean="0"/>
              <a:t>שאנו מעוניינים שיחליף את סוג התבנית </a:t>
            </a:r>
            <a:r>
              <a:rPr lang="en-US" altLang="he-IL" sz="2400" b="0" dirty="0" smtClean="0"/>
              <a:t>(</a:t>
            </a:r>
            <a:r>
              <a:rPr lang="en-US" altLang="he-IL" sz="2400" b="0" dirty="0"/>
              <a:t>Array&lt;</a:t>
            </a:r>
            <a:r>
              <a:rPr lang="en-US" altLang="he-IL" sz="2400" b="0" dirty="0" err="1"/>
              <a:t>int</a:t>
            </a:r>
            <a:r>
              <a:rPr lang="en-US" altLang="he-IL" sz="2400" b="0" dirty="0" smtClean="0"/>
              <a:t>&gt;)</a:t>
            </a:r>
            <a:r>
              <a:rPr lang="he-IL" altLang="he-IL" sz="2400" b="0" dirty="0" smtClean="0"/>
              <a:t>.</a:t>
            </a:r>
            <a:endParaRPr lang="en-US" altLang="he-IL" sz="2400" b="0" dirty="0"/>
          </a:p>
          <a:p>
            <a:pPr lvl="1"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400" b="0" dirty="0" smtClean="0"/>
              <a:t>כאשר קוראים לפונקציית תבנית, לא צריך לציין מהו הסוג כי הפונקציה מזהה אותו בעזרת זיהוי סוג הפרמטר שנשלח לפונקציה.</a:t>
            </a:r>
            <a:endParaRPr lang="en-US" altLang="he-IL" sz="2400" b="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86000" y="5695950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he-IL" dirty="0" smtClean="0"/>
              <a:t>פרדיגמת תכנות שונה!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he-IL" dirty="0" smtClean="0"/>
              <a:t>לא מונחה עצמים.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he-IL" dirty="0" smtClean="0"/>
              <a:t>תכנות כללי (</a:t>
            </a:r>
            <a:r>
              <a:rPr lang="he-IL" dirty="0" err="1" smtClean="0"/>
              <a:t>ג'נרי</a:t>
            </a:r>
            <a:r>
              <a:rPr lang="he-IL" dirty="0" smtClean="0">
                <a:effectLst/>
              </a:rPr>
              <a:t>)</a:t>
            </a:r>
            <a:r>
              <a:rPr lang="he-IL" dirty="0" smtClean="0"/>
              <a:t> – דרך לכתוב כלים שמאפשרים ליצור </a:t>
            </a:r>
            <a:r>
              <a:rPr lang="he-IL" dirty="0" smtClean="0">
                <a:solidFill>
                  <a:srgbClr val="FFC000"/>
                </a:solidFill>
              </a:rPr>
              <a:t>קוד כללי שיעבוד עם מספר טיפוסים שונים</a:t>
            </a:r>
            <a:r>
              <a:rPr lang="he-IL" dirty="0" smtClean="0"/>
              <a:t>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he-IL" dirty="0" smtClean="0"/>
              <a:t>מאפשר כתיבת ספריות קוד שפועלות עם כל הטיפוסים הקיימים (פרימיטיביים או שאנחנו יצרנו).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D820-273C-4F92-8732-026C490D83CD}" type="slidenum">
              <a:rPr lang="he-IL" altLang="he-IL" smtClean="0"/>
              <a:pPr/>
              <a:t>2</a:t>
            </a:fld>
            <a:endParaRPr lang="en-US" altLang="he-IL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0" y="5695950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  <p:extLst>
      <p:ext uri="{BB962C8B-B14F-4D97-AF65-F5344CB8AC3E}">
        <p14:creationId xmlns:p14="http://schemas.microsoft.com/office/powerpoint/2010/main" val="8375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8225-9A7F-413C-8BAB-FF78CD08BA49}" type="slidenum">
              <a:rPr lang="he-IL" altLang="he-IL"/>
              <a:pPr/>
              <a:t>20</a:t>
            </a:fld>
            <a:endParaRPr lang="en-US" altLang="he-IL"/>
          </a:p>
        </p:txBody>
      </p:sp>
      <p:sp>
        <p:nvSpPr>
          <p:cNvPr id="1078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96925"/>
          </a:xfrm>
          <a:noFill/>
        </p:spPr>
        <p:txBody>
          <a:bodyPr/>
          <a:lstStyle/>
          <a:p>
            <a:r>
              <a:rPr lang="he-IL" altLang="he-IL" sz="4000" dirty="0" smtClean="0">
                <a:latin typeface="Comic Sans MS" pitchFamily="66" charset="0"/>
              </a:rPr>
              <a:t>עקרונות (2)</a:t>
            </a:r>
            <a:endParaRPr lang="en-US" altLang="he-IL" sz="4000" dirty="0">
              <a:latin typeface="Comic Sans MS" pitchFamily="66" charset="0"/>
            </a:endParaRPr>
          </a:p>
        </p:txBody>
      </p:sp>
      <p:sp>
        <p:nvSpPr>
          <p:cNvPr id="1078275" name="Rectangle 3"/>
          <p:cNvSpPr>
            <a:spLocks noChangeArrowheads="1"/>
          </p:cNvSpPr>
          <p:nvPr/>
        </p:nvSpPr>
        <p:spPr bwMode="auto">
          <a:xfrm>
            <a:off x="465138" y="1530350"/>
            <a:ext cx="7642225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b="0" dirty="0" smtClean="0">
                <a:solidFill>
                  <a:srgbClr val="FFC000"/>
                </a:solidFill>
              </a:rPr>
              <a:t>השורה </a:t>
            </a:r>
            <a:r>
              <a:rPr lang="en-US" altLang="he-IL" sz="2800" b="0" dirty="0" smtClean="0">
                <a:solidFill>
                  <a:srgbClr val="FFC000"/>
                </a:solidFill>
              </a:rPr>
              <a:t>“</a:t>
            </a:r>
            <a:r>
              <a:rPr lang="en-US" altLang="he-IL" sz="2800" dirty="0">
                <a:solidFill>
                  <a:srgbClr val="FFC000"/>
                </a:solidFill>
              </a:rPr>
              <a:t>template&lt;class T</a:t>
            </a:r>
            <a:r>
              <a:rPr lang="en-US" altLang="he-IL" sz="2800" dirty="0" smtClean="0">
                <a:solidFill>
                  <a:srgbClr val="FFC000"/>
                </a:solidFill>
              </a:rPr>
              <a:t>&gt;</a:t>
            </a:r>
            <a:r>
              <a:rPr lang="en-US" altLang="he-IL" sz="2800" b="0" dirty="0" smtClean="0">
                <a:solidFill>
                  <a:srgbClr val="FFC000"/>
                </a:solidFill>
              </a:rPr>
              <a:t>”</a:t>
            </a:r>
            <a:r>
              <a:rPr lang="he-IL" altLang="he-IL" sz="2800" b="0" dirty="0" smtClean="0">
                <a:solidFill>
                  <a:srgbClr val="FFC000"/>
                </a:solidFill>
              </a:rPr>
              <a:t> לפני הגדרת המחלקה, מודיעה ל</a:t>
            </a:r>
            <a:r>
              <a:rPr lang="he-IL" altLang="he-IL" sz="2800" dirty="0" smtClean="0">
                <a:solidFill>
                  <a:srgbClr val="FFC000"/>
                </a:solidFill>
              </a:rPr>
              <a:t>קומפיילר</a:t>
            </a:r>
            <a:r>
              <a:rPr lang="he-IL" altLang="he-IL" sz="2800" b="0" dirty="0" smtClean="0">
                <a:solidFill>
                  <a:srgbClr val="FFC000"/>
                </a:solidFill>
              </a:rPr>
              <a:t> שהגדרת המחלקה מכילה </a:t>
            </a:r>
            <a:r>
              <a:rPr lang="he-IL" altLang="he-IL" sz="2800" dirty="0" smtClean="0">
                <a:solidFill>
                  <a:srgbClr val="FFC000"/>
                </a:solidFill>
              </a:rPr>
              <a:t>טיפוס כללי</a:t>
            </a:r>
            <a:r>
              <a:rPr lang="he-IL" altLang="he-IL" sz="2800" b="0" dirty="0" smtClean="0">
                <a:solidFill>
                  <a:srgbClr val="FFC000"/>
                </a:solidFill>
              </a:rPr>
              <a:t> </a:t>
            </a:r>
            <a:r>
              <a:rPr lang="he-IL" altLang="he-IL" sz="2800" b="0" dirty="0" smtClean="0"/>
              <a:t>המקפל בתוכו הרבה אפשרויות וצריך להיות מוחלף בהתאם לטיפוס שיהיה קיים באמת באובייקטים שיוצרו בקוד.</a:t>
            </a:r>
            <a:endParaRPr lang="en-US" altLang="he-IL" sz="2800" b="0" dirty="0"/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he-IL" sz="2800" b="0" dirty="0"/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b="0" dirty="0" smtClean="0">
                <a:solidFill>
                  <a:srgbClr val="FFC000"/>
                </a:solidFill>
              </a:rPr>
              <a:t>כאשר </a:t>
            </a:r>
            <a:r>
              <a:rPr lang="he-IL" altLang="he-IL" sz="2800" dirty="0" smtClean="0">
                <a:solidFill>
                  <a:srgbClr val="FFC000"/>
                </a:solidFill>
              </a:rPr>
              <a:t>מתודה ממומשת מחוץ למחלקה</a:t>
            </a:r>
            <a:r>
              <a:rPr lang="he-IL" altLang="he-IL" sz="2800" dirty="0">
                <a:solidFill>
                  <a:srgbClr val="FFC000"/>
                </a:solidFill>
              </a:rPr>
              <a:t> </a:t>
            </a:r>
            <a:r>
              <a:rPr lang="he-IL" altLang="he-IL" sz="2800" dirty="0" smtClean="0">
                <a:solidFill>
                  <a:srgbClr val="FFC000"/>
                </a:solidFill>
              </a:rPr>
              <a:t>(אך עדיין ממומשת בקובץ ה-</a:t>
            </a:r>
            <a:r>
              <a:rPr lang="en-US" altLang="he-IL" sz="2800" dirty="0" smtClean="0">
                <a:solidFill>
                  <a:srgbClr val="FFC000"/>
                </a:solidFill>
              </a:rPr>
              <a:t>H</a:t>
            </a:r>
            <a:r>
              <a:rPr lang="he-IL" altLang="he-IL" sz="2800" dirty="0" smtClean="0"/>
              <a:t>!)</a:t>
            </a:r>
            <a:r>
              <a:rPr lang="he-IL" altLang="he-IL" sz="2800" b="0" dirty="0" smtClean="0"/>
              <a:t> </a:t>
            </a:r>
            <a:r>
              <a:rPr lang="he-IL" altLang="he-IL" sz="2800" b="0" dirty="0" smtClean="0">
                <a:solidFill>
                  <a:srgbClr val="FFC000"/>
                </a:solidFill>
              </a:rPr>
              <a:t>חייבים לכתוב לפניה שוב את שורת הגדרת </a:t>
            </a:r>
            <a:r>
              <a:rPr lang="he-IL" altLang="he-IL" sz="2800" b="0" dirty="0" err="1" smtClean="0">
                <a:solidFill>
                  <a:srgbClr val="FFC000"/>
                </a:solidFill>
              </a:rPr>
              <a:t>הטמפלט</a:t>
            </a:r>
            <a:r>
              <a:rPr lang="he-IL" altLang="he-IL" sz="2800" b="0" dirty="0" smtClean="0">
                <a:solidFill>
                  <a:srgbClr val="FFC000"/>
                </a:solidFill>
              </a:rPr>
              <a:t> (</a:t>
            </a:r>
            <a:r>
              <a:rPr lang="en-US" altLang="he-IL" sz="2800" b="0" dirty="0" smtClean="0">
                <a:solidFill>
                  <a:srgbClr val="FFC000"/>
                </a:solidFill>
              </a:rPr>
              <a:t>template&lt;class T&gt;</a:t>
            </a:r>
            <a:r>
              <a:rPr lang="he-IL" altLang="he-IL" sz="2800" b="0" dirty="0" smtClean="0">
                <a:solidFill>
                  <a:srgbClr val="FFC000"/>
                </a:solidFill>
              </a:rPr>
              <a:t>)</a:t>
            </a:r>
            <a:r>
              <a:rPr lang="en-US" altLang="he-IL" sz="2800" dirty="0" smtClean="0">
                <a:solidFill>
                  <a:srgbClr val="FFC000"/>
                </a:solidFill>
              </a:rPr>
              <a:t> </a:t>
            </a:r>
            <a:r>
              <a:rPr lang="he-IL" altLang="he-IL" sz="2800" dirty="0" smtClean="0">
                <a:solidFill>
                  <a:srgbClr val="FFC000"/>
                </a:solidFill>
              </a:rPr>
              <a:t> </a:t>
            </a:r>
            <a:r>
              <a:rPr lang="he-IL" altLang="he-IL" sz="2800" b="0" dirty="0" smtClean="0"/>
              <a:t>- כך שהמתודה תמומש מחדש בהתאם לטיפוס המתאים.</a:t>
            </a:r>
            <a:endParaRPr lang="en-US" altLang="he-IL" sz="2800" b="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86000" y="5695950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A2AC-A33E-4734-B702-EA83ECC2263B}" type="slidenum">
              <a:rPr lang="he-IL" altLang="he-IL"/>
              <a:pPr/>
              <a:t>21</a:t>
            </a:fld>
            <a:endParaRPr lang="en-US" altLang="he-IL"/>
          </a:p>
        </p:txBody>
      </p:sp>
      <p:sp>
        <p:nvSpPr>
          <p:cNvPr id="1080324" name="Text Box 4"/>
          <p:cNvSpPr txBox="1">
            <a:spLocks noChangeArrowheads="1"/>
          </p:cNvSpPr>
          <p:nvPr/>
        </p:nvSpPr>
        <p:spPr bwMode="auto">
          <a:xfrm>
            <a:off x="414338" y="1123950"/>
            <a:ext cx="7810500" cy="5597525"/>
          </a:xfrm>
          <a:prstGeom prst="rect">
            <a:avLst/>
          </a:prstGeom>
          <a:solidFill>
            <a:srgbClr val="800080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2000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template &lt;class T&gt; 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class Stack {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Stack(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= 10);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~Stack()  {     delete []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stackPtr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;	}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push(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&amp;);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pop(</a:t>
            </a:r>
            <a:r>
              <a:rPr lang="en-US" altLang="he-IL" sz="2000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&amp;);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private: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size;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top;</a:t>
            </a:r>
          </a:p>
          <a:p>
            <a:r>
              <a:rPr lang="en-US" altLang="he-IL" sz="2000" b="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000" b="0" i="1" dirty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altLang="he-IL" sz="2000" b="0" i="1" dirty="0" err="1">
                <a:latin typeface="Times New Roman" pitchFamily="18" charset="0"/>
                <a:cs typeface="Times New Roman" pitchFamily="18" charset="0"/>
              </a:rPr>
              <a:t>stackPtr</a:t>
            </a:r>
            <a:r>
              <a:rPr lang="en-US" altLang="he-IL" sz="2000" b="0" i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b="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	return top == -1;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b="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isFull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	return top == size -1;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  <p:sp>
        <p:nvSpPr>
          <p:cNvPr id="1080325" name="Rectangle 5"/>
          <p:cNvSpPr>
            <a:spLocks noChangeArrowheads="1"/>
          </p:cNvSpPr>
          <p:nvPr/>
        </p:nvSpPr>
        <p:spPr bwMode="auto">
          <a:xfrm>
            <a:off x="411163" y="4826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he-IL" sz="2800" b="0" u="sng">
                <a:latin typeface="Comic Sans MS" pitchFamily="66" charset="0"/>
              </a:rPr>
              <a:t>Class definition:</a:t>
            </a:r>
            <a:endParaRPr lang="en-US" altLang="he-IL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587E-5A3D-4254-91B6-E41324777EDC}" type="slidenum">
              <a:rPr lang="he-IL" altLang="he-IL"/>
              <a:pPr/>
              <a:t>22</a:t>
            </a:fld>
            <a:endParaRPr lang="en-US" altLang="he-IL"/>
          </a:p>
        </p:txBody>
      </p:sp>
      <p:sp>
        <p:nvSpPr>
          <p:cNvPr id="1081346" name="Text Box 2"/>
          <p:cNvSpPr txBox="1">
            <a:spLocks noChangeArrowheads="1"/>
          </p:cNvSpPr>
          <p:nvPr/>
        </p:nvSpPr>
        <p:spPr bwMode="auto">
          <a:xfrm>
            <a:off x="492125" y="1046162"/>
            <a:ext cx="7810500" cy="5311775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// constructor with default size 10</a:t>
            </a:r>
          </a:p>
          <a:p>
            <a:r>
              <a:rPr lang="en-US" altLang="he-IL" sz="2000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template &lt;class T&gt; 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altLang="he-IL" sz="2000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&lt;T&gt;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::Stack(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size = s &gt; 0 ? s : 10;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top = -1;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stackPtr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altLang="he-IL" sz="2000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size];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altLang="he-IL" sz="20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//push an element onto the stack</a:t>
            </a:r>
          </a:p>
          <a:p>
            <a:r>
              <a:rPr lang="en-US" altLang="he-IL" sz="2000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template &lt;class T&gt;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 Stack</a:t>
            </a:r>
            <a:r>
              <a:rPr lang="en-US" altLang="he-IL" sz="2000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&lt;T</a:t>
            </a:r>
            <a:r>
              <a:rPr lang="en-US" altLang="he-IL" sz="2000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he-IL" sz="2000" i="1" dirty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push (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 &amp; 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pushValue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(  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isFull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()  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stackPtr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[++top] =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pushValue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	return true;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return false;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081347" name="Rectangle 3"/>
          <p:cNvSpPr>
            <a:spLocks noChangeArrowheads="1"/>
          </p:cNvSpPr>
          <p:nvPr/>
        </p:nvSpPr>
        <p:spPr bwMode="auto">
          <a:xfrm>
            <a:off x="225425" y="211138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he-IL" sz="2800" b="0" u="sng" dirty="0">
                <a:solidFill>
                  <a:srgbClr val="FFC000"/>
                </a:solidFill>
                <a:latin typeface="Comic Sans MS" pitchFamily="66" charset="0"/>
              </a:rPr>
              <a:t>Methods implementation (in the H file):</a:t>
            </a:r>
            <a:endParaRPr lang="en-US" altLang="he-IL" sz="28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032F-1C65-4B02-9901-1E532FA2582B}" type="slidenum">
              <a:rPr lang="he-IL" altLang="he-IL"/>
              <a:pPr/>
              <a:t>23</a:t>
            </a:fld>
            <a:endParaRPr lang="en-US" altLang="he-IL"/>
          </a:p>
        </p:txBody>
      </p:sp>
      <p:sp>
        <p:nvSpPr>
          <p:cNvPr id="1082371" name="Rectangle 3"/>
          <p:cNvSpPr>
            <a:spLocks noChangeArrowheads="1"/>
          </p:cNvSpPr>
          <p:nvPr/>
        </p:nvSpPr>
        <p:spPr bwMode="auto">
          <a:xfrm>
            <a:off x="225425" y="211138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he-IL" sz="2800" b="0" u="sng" dirty="0">
                <a:solidFill>
                  <a:srgbClr val="FFC000"/>
                </a:solidFill>
                <a:latin typeface="Comic Sans MS" pitchFamily="66" charset="0"/>
              </a:rPr>
              <a:t>Methods implementation (in the H file):</a:t>
            </a:r>
            <a:r>
              <a:rPr lang="en-US" altLang="he-IL" sz="2800" b="0" dirty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en-US" altLang="he-IL" sz="2400" b="0" dirty="0" err="1">
                <a:solidFill>
                  <a:srgbClr val="FFC000"/>
                </a:solidFill>
                <a:latin typeface="Comic Sans MS" pitchFamily="66" charset="0"/>
              </a:rPr>
              <a:t>cont</a:t>
            </a:r>
            <a:r>
              <a:rPr lang="en-US" altLang="he-IL" sz="2400" b="0" dirty="0">
                <a:solidFill>
                  <a:srgbClr val="FFC000"/>
                </a:solidFill>
                <a:latin typeface="Comic Sans MS" pitchFamily="66" charset="0"/>
              </a:rPr>
              <a:t>…</a:t>
            </a:r>
            <a:endParaRPr lang="en-US" altLang="he-IL" sz="2800" dirty="0">
              <a:solidFill>
                <a:srgbClr val="FFC000"/>
              </a:solidFill>
            </a:endParaRPr>
          </a:p>
        </p:txBody>
      </p:sp>
      <p:sp>
        <p:nvSpPr>
          <p:cNvPr id="1082372" name="Text Box 4"/>
          <p:cNvSpPr txBox="1">
            <a:spLocks noChangeArrowheads="1"/>
          </p:cNvSpPr>
          <p:nvPr/>
        </p:nvSpPr>
        <p:spPr bwMode="auto">
          <a:xfrm>
            <a:off x="369888" y="1746250"/>
            <a:ext cx="7810500" cy="2873375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//pop an element off the stack</a:t>
            </a:r>
          </a:p>
          <a:p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template &lt;class T&gt; </a:t>
            </a:r>
          </a:p>
          <a:p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b="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Stack&lt;T</a:t>
            </a:r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::pop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he-IL" sz="2000" b="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&amp;  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popValue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( !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()  ){</a:t>
            </a:r>
            <a:endParaRPr lang="en-US" altLang="he-IL" sz="20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popValue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stackPtr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[top--];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	return true;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return false;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86000" y="5695950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451C-1527-4224-8BE3-0211386AE48A}" type="slidenum">
              <a:rPr lang="he-IL" altLang="he-IL"/>
              <a:pPr/>
              <a:t>24</a:t>
            </a:fld>
            <a:endParaRPr lang="en-US" altLang="he-IL" dirty="0"/>
          </a:p>
        </p:txBody>
      </p:sp>
      <p:sp>
        <p:nvSpPr>
          <p:cNvPr id="1042440" name="Rectangle 8"/>
          <p:cNvSpPr>
            <a:spLocks noChangeArrowheads="1"/>
          </p:cNvSpPr>
          <p:nvPr/>
        </p:nvSpPr>
        <p:spPr bwMode="auto">
          <a:xfrm>
            <a:off x="873125" y="3032586"/>
            <a:ext cx="3021013" cy="403225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42439" name="Rectangle 7"/>
          <p:cNvSpPr>
            <a:spLocks noChangeArrowheads="1"/>
          </p:cNvSpPr>
          <p:nvPr/>
        </p:nvSpPr>
        <p:spPr bwMode="auto">
          <a:xfrm>
            <a:off x="857250" y="1802274"/>
            <a:ext cx="7331075" cy="636587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42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96925"/>
          </a:xfrm>
          <a:noFill/>
        </p:spPr>
        <p:txBody>
          <a:bodyPr/>
          <a:lstStyle/>
          <a:p>
            <a:r>
              <a:rPr lang="en-US" altLang="he-IL" sz="4000" dirty="0"/>
              <a:t>Template Classes </a:t>
            </a:r>
            <a:r>
              <a:rPr lang="he-IL" altLang="he-IL" sz="4000" dirty="0" smtClean="0"/>
              <a:t>הנחיות ל-</a:t>
            </a:r>
            <a:endParaRPr lang="en-US" altLang="he-IL" sz="3600" dirty="0">
              <a:latin typeface="Comic Sans MS" pitchFamily="66" charset="0"/>
            </a:endParaRPr>
          </a:p>
        </p:txBody>
      </p:sp>
      <p:sp>
        <p:nvSpPr>
          <p:cNvPr id="1042435" name="Rectangle 3"/>
          <p:cNvSpPr>
            <a:spLocks noChangeArrowheads="1"/>
          </p:cNvSpPr>
          <p:nvPr/>
        </p:nvSpPr>
        <p:spPr bwMode="auto">
          <a:xfrm>
            <a:off x="569913" y="1179513"/>
            <a:ext cx="8047037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 algn="r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b="0" dirty="0" smtClean="0">
                <a:sym typeface="Wingdings" pitchFamily="2" charset="2"/>
              </a:rPr>
              <a:t>יצירת אובייקט </a:t>
            </a:r>
            <a:r>
              <a:rPr lang="he-IL" altLang="he-IL" sz="2800" b="0" dirty="0" err="1" smtClean="0">
                <a:sym typeface="Wingdings" pitchFamily="2" charset="2"/>
              </a:rPr>
              <a:t>אמיתי</a:t>
            </a:r>
            <a:r>
              <a:rPr lang="he-IL" altLang="he-IL" sz="2800" b="0" dirty="0" smtClean="0">
                <a:sym typeface="Wingdings" pitchFamily="2" charset="2"/>
              </a:rPr>
              <a:t> מהגדרת תבנית של מחלקה:</a:t>
            </a:r>
            <a:endParaRPr lang="en-US" altLang="he-IL" sz="2800" b="0" dirty="0">
              <a:sym typeface="Wingdings" pitchFamily="2" charset="2"/>
            </a:endParaRPr>
          </a:p>
          <a:p>
            <a:pPr algn="r">
              <a:lnSpc>
                <a:spcPct val="80000"/>
              </a:lnSpc>
            </a:pPr>
            <a:endParaRPr lang="en-US" altLang="he-IL" sz="2000" b="0" dirty="0">
              <a:sym typeface="Wingdings" pitchFamily="2" charset="2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he-IL" sz="2800" b="0" dirty="0">
                <a:sym typeface="Wingdings" pitchFamily="2" charset="2"/>
              </a:rPr>
              <a:t>	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TemplateClass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&lt;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T_Real_Type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&gt;  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ObjName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c’tor_params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);</a:t>
            </a:r>
          </a:p>
          <a:p>
            <a:pPr algn="r">
              <a:lnSpc>
                <a:spcPct val="80000"/>
              </a:lnSpc>
              <a:buFont typeface="Arial" pitchFamily="34" charset="0"/>
              <a:buNone/>
            </a:pPr>
            <a:endParaRPr lang="en-US" altLang="he-IL" sz="2000" b="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algn="r" rtl="1">
              <a:lnSpc>
                <a:spcPct val="80000"/>
              </a:lnSpc>
              <a:buFont typeface="Arial" pitchFamily="34" charset="0"/>
              <a:buNone/>
            </a:pPr>
            <a:r>
              <a:rPr lang="en-US" altLang="he-IL" sz="2800" b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</a:t>
            </a:r>
            <a:r>
              <a:rPr lang="he-IL" altLang="he-IL" sz="2800" b="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לדוגמא:</a:t>
            </a:r>
            <a:endParaRPr lang="en-US" altLang="he-IL" sz="2800" b="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he-IL" sz="2400" b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</a:t>
            </a:r>
            <a:r>
              <a:rPr lang="en-US" altLang="he-IL" sz="24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Stack&lt;</a:t>
            </a:r>
            <a:r>
              <a:rPr lang="en-US" altLang="he-IL" sz="2400" b="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int</a:t>
            </a:r>
            <a:r>
              <a:rPr lang="en-US" altLang="he-IL" sz="24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&gt;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intStack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();</a:t>
            </a:r>
          </a:p>
          <a:p>
            <a:pPr algn="r">
              <a:lnSpc>
                <a:spcPct val="80000"/>
              </a:lnSpc>
              <a:buFont typeface="Arial" pitchFamily="34" charset="0"/>
              <a:buNone/>
            </a:pPr>
            <a:r>
              <a:rPr lang="en-US" altLang="he-IL" sz="2000" b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</a:t>
            </a:r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b="0" dirty="0" smtClean="0">
                <a:sym typeface="Wingdings" pitchFamily="2" charset="2"/>
              </a:rPr>
              <a:t>ההנחיות של פונקציות </a:t>
            </a:r>
            <a:r>
              <a:rPr lang="he-IL" altLang="he-IL" sz="2800" b="0" dirty="0" err="1" smtClean="0">
                <a:sym typeface="Wingdings" pitchFamily="2" charset="2"/>
              </a:rPr>
              <a:t>טמפלט</a:t>
            </a:r>
            <a:r>
              <a:rPr lang="he-IL" altLang="he-IL" sz="2800" b="0" dirty="0" smtClean="0">
                <a:sym typeface="Wingdings" pitchFamily="2" charset="2"/>
              </a:rPr>
              <a:t> תקפות גם פה:</a:t>
            </a:r>
          </a:p>
          <a:p>
            <a:pPr lvl="1"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400" b="0" dirty="0" smtClean="0">
                <a:solidFill>
                  <a:srgbClr val="FFC000"/>
                </a:solidFill>
                <a:sym typeface="Wingdings" pitchFamily="2" charset="2"/>
              </a:rPr>
              <a:t>הגדרת מחלקת התבנית חייבת להיות מוכללת (</a:t>
            </a:r>
            <a:r>
              <a:rPr lang="en-US" altLang="he-IL" sz="2400" b="0" dirty="0" smtClean="0">
                <a:solidFill>
                  <a:srgbClr val="FFC000"/>
                </a:solidFill>
                <a:sym typeface="Wingdings" pitchFamily="2" charset="2"/>
              </a:rPr>
              <a:t>included</a:t>
            </a:r>
            <a:r>
              <a:rPr lang="he-IL" altLang="he-IL" sz="2400" b="0" dirty="0" smtClean="0">
                <a:solidFill>
                  <a:srgbClr val="FFC000"/>
                </a:solidFill>
                <a:sym typeface="Wingdings" pitchFamily="2" charset="2"/>
              </a:rPr>
              <a:t>) בקובץ שמשתמש בה.</a:t>
            </a:r>
          </a:p>
          <a:p>
            <a:pPr lvl="1"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400" b="0" dirty="0" smtClean="0">
                <a:solidFill>
                  <a:srgbClr val="FFC000"/>
                </a:solidFill>
                <a:sym typeface="Wingdings" pitchFamily="2" charset="2"/>
              </a:rPr>
              <a:t>לכל </a:t>
            </a:r>
            <a:r>
              <a:rPr lang="en-US" altLang="he-IL" sz="2400" b="0" dirty="0" smtClean="0">
                <a:solidFill>
                  <a:srgbClr val="FFC000"/>
                </a:solidFill>
              </a:rPr>
              <a:t>“</a:t>
            </a:r>
            <a:r>
              <a:rPr lang="en-US" altLang="he-IL" sz="2400" b="0" dirty="0">
                <a:solidFill>
                  <a:srgbClr val="FFC000"/>
                </a:solidFill>
              </a:rPr>
              <a:t>class T</a:t>
            </a:r>
            <a:r>
              <a:rPr lang="en-US" altLang="he-IL" sz="2400" b="0" dirty="0" smtClean="0">
                <a:solidFill>
                  <a:srgbClr val="FFC000"/>
                </a:solidFill>
              </a:rPr>
              <a:t>”</a:t>
            </a:r>
            <a:r>
              <a:rPr lang="he-IL" altLang="he-IL" sz="2400" b="0" dirty="0" smtClean="0">
                <a:solidFill>
                  <a:srgbClr val="FFC000"/>
                </a:solidFill>
              </a:rPr>
              <a:t>, רק סוג אחד יכול להינתן ביצירת אובייקט – </a:t>
            </a:r>
            <a:r>
              <a:rPr lang="he-IL" altLang="he-IL" sz="2400" dirty="0" smtClean="0">
                <a:solidFill>
                  <a:srgbClr val="FFC000"/>
                </a:solidFill>
              </a:rPr>
              <a:t>אין המרות!</a:t>
            </a:r>
          </a:p>
          <a:p>
            <a:pPr lvl="1"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400" b="0" dirty="0" smtClean="0">
                <a:solidFill>
                  <a:srgbClr val="FFC000"/>
                </a:solidFill>
              </a:rPr>
              <a:t>ניתן להשתמש ביותר מסוג כללי אחד. לדוגמא: </a:t>
            </a:r>
            <a:r>
              <a:rPr lang="en-US" altLang="he-IL" sz="2400" dirty="0" smtClean="0">
                <a:solidFill>
                  <a:srgbClr val="FFC000"/>
                </a:solidFill>
                <a:sym typeface="Wingdings" pitchFamily="2" charset="2"/>
              </a:rPr>
              <a:t>template&lt;class </a:t>
            </a:r>
            <a:r>
              <a:rPr lang="en-US" altLang="he-IL" sz="2400" dirty="0">
                <a:solidFill>
                  <a:srgbClr val="FFC000"/>
                </a:solidFill>
                <a:sym typeface="Wingdings" pitchFamily="2" charset="2"/>
              </a:rPr>
              <a:t>T, class G&gt;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B6EC-B0A8-49BE-BC6B-6D3EC13C5EFE}" type="slidenum">
              <a:rPr lang="he-IL" altLang="he-IL"/>
              <a:pPr/>
              <a:t>25</a:t>
            </a:fld>
            <a:endParaRPr lang="en-US" altLang="he-IL"/>
          </a:p>
        </p:txBody>
      </p:sp>
      <p:sp>
        <p:nvSpPr>
          <p:cNvPr id="1092612" name="Text Box 4"/>
          <p:cNvSpPr txBox="1">
            <a:spLocks noChangeArrowheads="1"/>
          </p:cNvSpPr>
          <p:nvPr/>
        </p:nvSpPr>
        <p:spPr bwMode="auto">
          <a:xfrm>
            <a:off x="457200" y="763588"/>
            <a:ext cx="7810500" cy="5262979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using namespace 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altLang="he-IL" sz="24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he-IL" sz="2400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template&lt;class T&gt; </a:t>
            </a:r>
          </a:p>
          <a:p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class Array {</a:t>
            </a:r>
          </a:p>
          <a:p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protected:</a:t>
            </a:r>
          </a:p>
          <a:p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400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m_arr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m_size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	Array(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 size) : 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m_size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(size), 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m_arr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altLang="he-IL" sz="2400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he-IL" sz="2400" b="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size]) {}</a:t>
            </a:r>
          </a:p>
          <a:p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	~Array() { delete[] 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m_arr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; }</a:t>
            </a:r>
          </a:p>
          <a:p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400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&amp; operator[](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 index) {return 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m_arr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[index];}</a:t>
            </a:r>
          </a:p>
          <a:p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	void Print() 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; // implemented externally</a:t>
            </a:r>
          </a:p>
          <a:p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74837" y="6230756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40F1-1A72-4E26-BD25-6C7D6C3908C8}" type="slidenum">
              <a:rPr lang="he-IL" altLang="he-IL"/>
              <a:pPr/>
              <a:t>26</a:t>
            </a:fld>
            <a:endParaRPr lang="en-US" altLang="he-IL"/>
          </a:p>
        </p:txBody>
      </p:sp>
      <p:sp>
        <p:nvSpPr>
          <p:cNvPr id="1083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96925"/>
          </a:xfrm>
          <a:noFill/>
        </p:spPr>
        <p:txBody>
          <a:bodyPr/>
          <a:lstStyle/>
          <a:p>
            <a:r>
              <a:rPr lang="he-IL" altLang="he-IL" sz="4000" dirty="0" smtClean="0"/>
              <a:t>הנחיות </a:t>
            </a:r>
            <a:r>
              <a:rPr lang="he-IL" altLang="he-IL" sz="2000" dirty="0" smtClean="0"/>
              <a:t>המשך...</a:t>
            </a:r>
            <a:endParaRPr lang="en-US" altLang="he-IL" sz="4000" dirty="0"/>
          </a:p>
        </p:txBody>
      </p:sp>
      <p:sp>
        <p:nvSpPr>
          <p:cNvPr id="1083395" name="Rectangle 3"/>
          <p:cNvSpPr>
            <a:spLocks noChangeArrowheads="1"/>
          </p:cNvSpPr>
          <p:nvPr/>
        </p:nvSpPr>
        <p:spPr bwMode="auto">
          <a:xfrm>
            <a:off x="612775" y="1196975"/>
            <a:ext cx="8004175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dirty="0" smtClean="0">
                <a:sym typeface="Wingdings" pitchFamily="2" charset="2"/>
              </a:rPr>
              <a:t>פרמטרים של </a:t>
            </a:r>
            <a:r>
              <a:rPr lang="he-IL" altLang="he-IL" sz="2800" dirty="0" err="1" smtClean="0">
                <a:sym typeface="Wingdings" pitchFamily="2" charset="2"/>
              </a:rPr>
              <a:t>טמפלט</a:t>
            </a:r>
            <a:r>
              <a:rPr lang="he-IL" altLang="he-IL" sz="2800" dirty="0" smtClean="0">
                <a:sym typeface="Wingdings" pitchFamily="2" charset="2"/>
              </a:rPr>
              <a:t> יכולים גם להיות: </a:t>
            </a:r>
            <a:r>
              <a:rPr lang="en-US" altLang="he-IL" sz="2800" dirty="0" smtClean="0">
                <a:solidFill>
                  <a:srgbClr val="3366FF"/>
                </a:solidFill>
                <a:sym typeface="Wingdings" pitchFamily="2" charset="2"/>
              </a:rPr>
              <a:t>non-type </a:t>
            </a:r>
            <a:r>
              <a:rPr lang="en-US" altLang="he-IL" sz="2800" u="sng" dirty="0">
                <a:solidFill>
                  <a:srgbClr val="3366FF"/>
                </a:solidFill>
                <a:sym typeface="Wingdings" pitchFamily="2" charset="2"/>
              </a:rPr>
              <a:t>constants !!!</a:t>
            </a:r>
          </a:p>
          <a:p>
            <a:pPr lvl="1"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400" b="0" dirty="0" smtClean="0">
                <a:sym typeface="Wingdings" pitchFamily="2" charset="2"/>
              </a:rPr>
              <a:t>(וזאת הסיבה למה אי אפשר להשמיט את המילה </a:t>
            </a:r>
            <a:r>
              <a:rPr lang="en-US" altLang="he-IL" sz="2400" b="0" dirty="0" smtClean="0">
                <a:sym typeface="Wingdings" pitchFamily="2" charset="2"/>
              </a:rPr>
              <a:t>class</a:t>
            </a:r>
            <a:r>
              <a:rPr lang="he-IL" altLang="he-IL" sz="2400" b="0" dirty="0" smtClean="0">
                <a:sym typeface="Wingdings" pitchFamily="2" charset="2"/>
              </a:rPr>
              <a:t>).</a:t>
            </a:r>
          </a:p>
        </p:txBody>
      </p:sp>
      <p:sp>
        <p:nvSpPr>
          <p:cNvPr id="1083398" name="Text Box 6"/>
          <p:cNvSpPr txBox="1">
            <a:spLocks noChangeArrowheads="1"/>
          </p:cNvSpPr>
          <p:nvPr/>
        </p:nvSpPr>
        <p:spPr bwMode="auto">
          <a:xfrm>
            <a:off x="428625" y="2373313"/>
            <a:ext cx="7699375" cy="4401205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sz="2000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template&lt;class T, </a:t>
            </a:r>
            <a:r>
              <a:rPr lang="en-US" altLang="he-IL" sz="2000" i="1" dirty="0" err="1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i="1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altLang="he-IL" sz="2000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ConstArray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m_arr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he-IL" sz="2000" b="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b="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he-IL" sz="2000" b="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b="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b="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m_size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ConstArray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() :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m_size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(S) {}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&amp; operator[](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index) {return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m_arr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[index];}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endParaRPr lang="en-US" altLang="he-IL" sz="20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main() {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ConstArray</a:t>
            </a:r>
            <a:r>
              <a:rPr lang="en-US" altLang="he-IL" sz="2000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&lt;int,5&gt;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 i5Array;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b="0" dirty="0" err="1" smtClean="0">
                <a:latin typeface="Times New Roman" pitchFamily="18" charset="0"/>
                <a:cs typeface="Times New Roman" pitchFamily="18" charset="0"/>
              </a:rPr>
              <a:t>ConstArray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he-IL" sz="2000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he-IL" sz="2000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float,100&gt;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f100Array;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return 0;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40F1-1A72-4E26-BD25-6C7D6C3908C8}" type="slidenum">
              <a:rPr lang="he-IL" altLang="he-IL"/>
              <a:pPr/>
              <a:t>27</a:t>
            </a:fld>
            <a:endParaRPr lang="en-US" altLang="he-IL"/>
          </a:p>
        </p:txBody>
      </p:sp>
      <p:sp>
        <p:nvSpPr>
          <p:cNvPr id="1083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96925"/>
          </a:xfrm>
          <a:noFill/>
        </p:spPr>
        <p:txBody>
          <a:bodyPr/>
          <a:lstStyle/>
          <a:p>
            <a:r>
              <a:rPr lang="he-IL" altLang="he-IL" sz="4000" dirty="0" smtClean="0"/>
              <a:t>הנחיות </a:t>
            </a:r>
            <a:r>
              <a:rPr lang="he-IL" altLang="he-IL" sz="2000" dirty="0" smtClean="0"/>
              <a:t>המשך...</a:t>
            </a:r>
            <a:endParaRPr lang="en-US" altLang="he-IL" sz="4000" dirty="0"/>
          </a:p>
        </p:txBody>
      </p:sp>
      <p:sp>
        <p:nvSpPr>
          <p:cNvPr id="1083395" name="Rectangle 3"/>
          <p:cNvSpPr>
            <a:spLocks noChangeArrowheads="1"/>
          </p:cNvSpPr>
          <p:nvPr/>
        </p:nvSpPr>
        <p:spPr bwMode="auto">
          <a:xfrm>
            <a:off x="612775" y="1196975"/>
            <a:ext cx="8004175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dirty="0" smtClean="0">
                <a:sym typeface="Wingdings" pitchFamily="2" charset="2"/>
              </a:rPr>
              <a:t>פרמטרים של </a:t>
            </a:r>
            <a:r>
              <a:rPr lang="he-IL" altLang="he-IL" sz="2800" dirty="0" err="1" smtClean="0">
                <a:sym typeface="Wingdings" pitchFamily="2" charset="2"/>
              </a:rPr>
              <a:t>טמפלט</a:t>
            </a:r>
            <a:r>
              <a:rPr lang="he-IL" altLang="he-IL" sz="2800" dirty="0" smtClean="0">
                <a:sym typeface="Wingdings" pitchFamily="2" charset="2"/>
              </a:rPr>
              <a:t> יכולים גם להיות: </a:t>
            </a:r>
            <a:r>
              <a:rPr lang="en-US" altLang="he-IL" sz="2800" dirty="0" smtClean="0">
                <a:sym typeface="Wingdings" pitchFamily="2" charset="2"/>
              </a:rPr>
              <a:t>non-type </a:t>
            </a:r>
            <a:r>
              <a:rPr lang="en-US" altLang="he-IL" sz="2800" u="sng" dirty="0">
                <a:sym typeface="Wingdings" pitchFamily="2" charset="2"/>
              </a:rPr>
              <a:t>constants !!!</a:t>
            </a:r>
          </a:p>
          <a:p>
            <a:pPr lvl="1"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400" b="0" dirty="0" smtClean="0">
                <a:sym typeface="Wingdings" pitchFamily="2" charset="2"/>
              </a:rPr>
              <a:t>(וזאת הסיבה למה אי אפשר להשמיט את המילה </a:t>
            </a:r>
            <a:r>
              <a:rPr lang="en-US" altLang="he-IL" sz="2400" b="0" dirty="0" smtClean="0">
                <a:sym typeface="Wingdings" pitchFamily="2" charset="2"/>
              </a:rPr>
              <a:t>class</a:t>
            </a:r>
            <a:r>
              <a:rPr lang="he-IL" altLang="he-IL" sz="2400" b="0" dirty="0" smtClean="0">
                <a:sym typeface="Wingdings" pitchFamily="2" charset="2"/>
              </a:rPr>
              <a:t>).</a:t>
            </a:r>
          </a:p>
        </p:txBody>
      </p:sp>
      <p:sp>
        <p:nvSpPr>
          <p:cNvPr id="1083398" name="Text Box 6"/>
          <p:cNvSpPr txBox="1">
            <a:spLocks noChangeArrowheads="1"/>
          </p:cNvSpPr>
          <p:nvPr/>
        </p:nvSpPr>
        <p:spPr bwMode="auto">
          <a:xfrm>
            <a:off x="428625" y="2373313"/>
            <a:ext cx="7810500" cy="4359275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template&lt;class T,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S&gt; 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ConstArray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T 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m_arr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[S];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m_size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ConstArray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() :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m_size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(S) {}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T&amp; operator[](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index) {return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m_arr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[index];}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endParaRPr lang="en-US" altLang="he-IL" sz="20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main() {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ConstArray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&lt;int,5&gt;	 i5Array;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ConstArray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&lt;float,100&gt; f100Array;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return 0;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872444" y="3142343"/>
            <a:ext cx="7484836" cy="2590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2800" dirty="0" smtClean="0"/>
              <a:t>המנגנון ב-</a:t>
            </a:r>
            <a:r>
              <a:rPr lang="en-US" sz="2800" dirty="0" smtClean="0"/>
              <a:t>C++</a:t>
            </a:r>
            <a:r>
              <a:rPr lang="he-IL" sz="2800" dirty="0" smtClean="0"/>
              <a:t> שמחליף את ה-</a:t>
            </a:r>
            <a:r>
              <a:rPr lang="en-US" sz="2800" dirty="0" smtClean="0"/>
              <a:t>define</a:t>
            </a:r>
            <a:r>
              <a:rPr lang="he-IL" sz="2800" dirty="0" smtClean="0"/>
              <a:t> הגלובלי!</a:t>
            </a:r>
            <a:r>
              <a:rPr lang="he-IL" sz="2800" dirty="0"/>
              <a:t> </a:t>
            </a:r>
            <a:r>
              <a:rPr lang="he-IL" sz="2800" dirty="0" smtClean="0"/>
              <a:t>למנגנון מקומי יותר ולכן מאפשר מספר ערכים אפשריים לקבוע (במרחבים שונים) – ואין  זיהום שמות.</a:t>
            </a:r>
            <a:endParaRPr kumimoji="0" lang="he-IL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2859314" y="2743200"/>
            <a:ext cx="1045029" cy="68217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Oval 4"/>
          <p:cNvSpPr/>
          <p:nvPr/>
        </p:nvSpPr>
        <p:spPr bwMode="auto">
          <a:xfrm>
            <a:off x="2249714" y="2373313"/>
            <a:ext cx="856343" cy="369887"/>
          </a:xfrm>
          <a:prstGeom prst="ellipse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4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3C08-D4DB-45BB-AD46-32C5F04EAD9C}" type="slidenum">
              <a:rPr lang="he-IL" altLang="he-IL"/>
              <a:pPr/>
              <a:t>28</a:t>
            </a:fld>
            <a:endParaRPr lang="en-US" altLang="he-IL"/>
          </a:p>
        </p:txBody>
      </p:sp>
      <p:sp>
        <p:nvSpPr>
          <p:cNvPr id="1044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96925"/>
          </a:xfrm>
          <a:noFill/>
        </p:spPr>
        <p:txBody>
          <a:bodyPr/>
          <a:lstStyle/>
          <a:p>
            <a:r>
              <a:rPr lang="he-IL" altLang="he-IL" sz="4000" dirty="0"/>
              <a:t>הנחיות </a:t>
            </a:r>
            <a:r>
              <a:rPr lang="he-IL" altLang="he-IL" sz="2000" dirty="0"/>
              <a:t>המשך...</a:t>
            </a:r>
            <a:endParaRPr lang="en-US" altLang="he-IL" sz="4000" dirty="0"/>
          </a:p>
        </p:txBody>
      </p:sp>
      <p:sp>
        <p:nvSpPr>
          <p:cNvPr id="1044483" name="Rectangle 3"/>
          <p:cNvSpPr>
            <a:spLocks noChangeArrowheads="1"/>
          </p:cNvSpPr>
          <p:nvPr/>
        </p:nvSpPr>
        <p:spPr bwMode="auto">
          <a:xfrm>
            <a:off x="612775" y="1340077"/>
            <a:ext cx="8207375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b="0" dirty="0" smtClean="0">
                <a:sym typeface="Wingdings" pitchFamily="2" charset="2"/>
              </a:rPr>
              <a:t>ניתן לתת ערכי </a:t>
            </a:r>
            <a:r>
              <a:rPr lang="he-IL" altLang="he-IL" sz="2800" b="0" dirty="0" err="1" smtClean="0">
                <a:sym typeface="Wingdings" pitchFamily="2" charset="2"/>
              </a:rPr>
              <a:t>דיפולט</a:t>
            </a:r>
            <a:r>
              <a:rPr lang="he-IL" altLang="he-IL" sz="2800" b="0" dirty="0" smtClean="0">
                <a:sym typeface="Wingdings" pitchFamily="2" charset="2"/>
              </a:rPr>
              <a:t> לפרמטרי </a:t>
            </a:r>
            <a:r>
              <a:rPr lang="he-IL" altLang="he-IL" sz="2800" b="0" dirty="0" err="1" smtClean="0">
                <a:sym typeface="Wingdings" pitchFamily="2" charset="2"/>
              </a:rPr>
              <a:t>טמפלט</a:t>
            </a:r>
            <a:r>
              <a:rPr lang="he-IL" altLang="he-IL" sz="2800" b="0" dirty="0" smtClean="0">
                <a:sym typeface="Wingdings" pitchFamily="2" charset="2"/>
              </a:rPr>
              <a:t>!!!</a:t>
            </a:r>
            <a:endParaRPr lang="en-US" altLang="he-IL" sz="2800" b="0" dirty="0">
              <a:sym typeface="Wingdings" pitchFamily="2" charset="2"/>
            </a:endParaRPr>
          </a:p>
          <a:p>
            <a:pPr lvl="1"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he-IL" sz="2400" b="0" dirty="0">
                <a:sym typeface="Wingdings" pitchFamily="2" charset="2"/>
              </a:rPr>
              <a:t>template&lt;class T = </a:t>
            </a:r>
            <a:r>
              <a:rPr lang="en-US" altLang="he-IL" sz="2400" b="0" dirty="0" err="1">
                <a:sym typeface="Wingdings" pitchFamily="2" charset="2"/>
              </a:rPr>
              <a:t>int</a:t>
            </a:r>
            <a:r>
              <a:rPr lang="en-US" altLang="he-IL" sz="2400" b="0" dirty="0">
                <a:sym typeface="Wingdings" pitchFamily="2" charset="2"/>
              </a:rPr>
              <a:t>, </a:t>
            </a:r>
            <a:r>
              <a:rPr lang="en-US" altLang="he-IL" sz="2400" b="0" dirty="0" err="1">
                <a:sym typeface="Wingdings" pitchFamily="2" charset="2"/>
              </a:rPr>
              <a:t>int</a:t>
            </a:r>
            <a:r>
              <a:rPr lang="en-US" altLang="he-IL" sz="2400" b="0" dirty="0">
                <a:sym typeface="Wingdings" pitchFamily="2" charset="2"/>
              </a:rPr>
              <a:t> S = 40&gt;</a:t>
            </a:r>
          </a:p>
          <a:p>
            <a:pPr lvl="1"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400" b="0" dirty="0" smtClean="0">
                <a:sym typeface="Wingdings" pitchFamily="2" charset="2"/>
              </a:rPr>
              <a:t>לא נתמך לחלוטין...</a:t>
            </a:r>
          </a:p>
          <a:p>
            <a:pPr lvl="1"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400" b="0" dirty="0" smtClean="0">
                <a:sym typeface="Wingdings" pitchFamily="2" charset="2"/>
              </a:rPr>
              <a:t>חסר משמעות בפונקציות </a:t>
            </a:r>
            <a:r>
              <a:rPr lang="he-IL" altLang="he-IL" sz="2400" b="0" dirty="0" err="1" smtClean="0">
                <a:sym typeface="Wingdings" pitchFamily="2" charset="2"/>
              </a:rPr>
              <a:t>טמפלט</a:t>
            </a:r>
            <a:r>
              <a:rPr lang="he-IL" altLang="he-IL" sz="2400" b="0" dirty="0" smtClean="0">
                <a:sym typeface="Wingdings" pitchFamily="2" charset="2"/>
              </a:rPr>
              <a:t>...</a:t>
            </a:r>
            <a:endParaRPr lang="en-US" altLang="he-IL" sz="2400" b="0" dirty="0">
              <a:sym typeface="Wingdings" pitchFamily="2" charset="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86000" y="5695950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A40A-4174-4565-9D3C-DC6F2294E99A}" type="slidenum">
              <a:rPr lang="he-IL" altLang="he-IL"/>
              <a:pPr/>
              <a:t>29</a:t>
            </a:fld>
            <a:endParaRPr lang="en-US" altLang="he-IL"/>
          </a:p>
        </p:txBody>
      </p:sp>
      <p:sp>
        <p:nvSpPr>
          <p:cNvPr id="1046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96925"/>
          </a:xfrm>
          <a:noFill/>
        </p:spPr>
        <p:txBody>
          <a:bodyPr/>
          <a:lstStyle/>
          <a:p>
            <a:r>
              <a:rPr lang="en-US" altLang="he-IL" sz="3600">
                <a:latin typeface="Comic Sans MS" pitchFamily="66" charset="0"/>
              </a:rPr>
              <a:t>Template Classes vs. Polymorphism</a:t>
            </a:r>
            <a:endParaRPr lang="en-US" altLang="he-IL" sz="3600" b="1"/>
          </a:p>
        </p:txBody>
      </p:sp>
      <p:sp>
        <p:nvSpPr>
          <p:cNvPr id="1046531" name="Rectangle 3"/>
          <p:cNvSpPr>
            <a:spLocks noChangeArrowheads="1"/>
          </p:cNvSpPr>
          <p:nvPr/>
        </p:nvSpPr>
        <p:spPr bwMode="auto">
          <a:xfrm>
            <a:off x="192088" y="947738"/>
            <a:ext cx="8385175" cy="24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b="0" dirty="0" smtClean="0"/>
              <a:t>שימוש עיקרי של מחלקות </a:t>
            </a:r>
            <a:r>
              <a:rPr lang="he-IL" altLang="he-IL" sz="2800" b="0" dirty="0" err="1" smtClean="0"/>
              <a:t>טמפלט</a:t>
            </a:r>
            <a:r>
              <a:rPr lang="he-IL" altLang="he-IL" sz="2800" b="0" dirty="0" smtClean="0"/>
              <a:t>: </a:t>
            </a:r>
            <a:r>
              <a:rPr lang="en-US" altLang="he-IL" sz="2800" dirty="0" smtClean="0"/>
              <a:t>General </a:t>
            </a:r>
            <a:r>
              <a:rPr lang="en-US" altLang="he-IL" sz="2800" dirty="0"/>
              <a:t>Data Structures.</a:t>
            </a:r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b="0" dirty="0" smtClean="0"/>
              <a:t>מחלקות </a:t>
            </a:r>
            <a:r>
              <a:rPr lang="he-IL" altLang="he-IL" sz="2800" b="0" dirty="0" err="1" smtClean="0"/>
              <a:t>טמפלט</a:t>
            </a:r>
            <a:r>
              <a:rPr lang="he-IL" altLang="he-IL" sz="2800" b="0" dirty="0" smtClean="0"/>
              <a:t> יכולות לשמש למימוש </a:t>
            </a:r>
            <a:r>
              <a:rPr lang="en-US" altLang="he-IL" sz="2800" dirty="0" smtClean="0"/>
              <a:t>General Containers</a:t>
            </a:r>
            <a:r>
              <a:rPr lang="he-IL" altLang="he-IL" sz="2800" dirty="0" smtClean="0"/>
              <a:t>. </a:t>
            </a:r>
            <a:r>
              <a:rPr lang="he-IL" altLang="he-IL" sz="2800" b="0" dirty="0" smtClean="0"/>
              <a:t>שימוש נפוץ מאוד </a:t>
            </a:r>
            <a:r>
              <a:rPr lang="en-US" altLang="he-IL" sz="2800" b="0" dirty="0" smtClean="0"/>
              <a:t> </a:t>
            </a:r>
            <a:r>
              <a:rPr lang="en-US" altLang="he-IL" sz="2800" dirty="0" smtClean="0"/>
              <a:t>(STL)</a:t>
            </a:r>
            <a:r>
              <a:rPr lang="he-IL" altLang="he-IL" sz="2800" dirty="0" smtClean="0"/>
              <a:t>.</a:t>
            </a:r>
            <a:endParaRPr lang="en-US" altLang="he-IL" sz="2800" dirty="0"/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b="0" dirty="0" smtClean="0">
                <a:sym typeface="Wingdings" pitchFamily="2" charset="2"/>
              </a:rPr>
              <a:t>אז מתי נשתמש </a:t>
            </a:r>
            <a:r>
              <a:rPr lang="he-IL" altLang="he-IL" sz="2800" dirty="0" smtClean="0">
                <a:sym typeface="Wingdings" pitchFamily="2" charset="2"/>
              </a:rPr>
              <a:t>בפולימורפיזם</a:t>
            </a:r>
            <a:r>
              <a:rPr lang="he-IL" altLang="he-IL" sz="2800" b="0" dirty="0" smtClean="0">
                <a:sym typeface="Wingdings" pitchFamily="2" charset="2"/>
              </a:rPr>
              <a:t>?</a:t>
            </a:r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he-IL" altLang="he-IL" sz="2800" b="0" dirty="0">
              <a:sym typeface="Wingdings" pitchFamily="2" charset="2"/>
            </a:endParaRPr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he-IL" sz="2800" dirty="0">
              <a:sym typeface="Wingdings" pitchFamily="2" charset="2"/>
            </a:endParaRPr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he-IL" sz="2800" dirty="0">
              <a:sym typeface="Wingdings" pitchFamily="2" charset="2"/>
            </a:endParaRPr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he-IL" sz="2400" dirty="0">
              <a:sym typeface="Wingdings" pitchFamily="2" charset="2"/>
            </a:endParaRPr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he-IL" sz="2400" dirty="0">
              <a:sym typeface="Wingdings" pitchFamily="2" charset="2"/>
            </a:endParaRPr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he-IL" sz="2400" dirty="0">
              <a:sym typeface="Wingdings" pitchFamily="2" charset="2"/>
            </a:endParaRPr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he-IL" sz="2400" dirty="0">
              <a:sym typeface="Wingdings" pitchFamily="2" charset="2"/>
            </a:endParaRPr>
          </a:p>
          <a:p>
            <a:pPr marL="0" indent="0" algn="just" rtl="1">
              <a:lnSpc>
                <a:spcPct val="80000"/>
              </a:lnSpc>
              <a:buNone/>
            </a:pPr>
            <a:endParaRPr lang="en-US" altLang="he-IL" sz="2400" dirty="0">
              <a:sym typeface="Wingdings" pitchFamily="2" charset="2"/>
            </a:endParaRPr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he-IL" sz="1600" dirty="0">
              <a:sym typeface="Wingdings" pitchFamily="2" charset="2"/>
            </a:endParaRPr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400" u="sng" dirty="0" smtClean="0">
                <a:sym typeface="Wingdings" pitchFamily="2" charset="2"/>
              </a:rPr>
              <a:t>פתרון חכם: שילוב!!!</a:t>
            </a:r>
            <a:endParaRPr lang="en-US" altLang="he-IL" sz="2400" u="sng" dirty="0">
              <a:sym typeface="Wingdings" pitchFamily="2" charset="2"/>
            </a:endParaRPr>
          </a:p>
        </p:txBody>
      </p:sp>
      <p:graphicFrame>
        <p:nvGraphicFramePr>
          <p:cNvPr id="1046572" name="Group 4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54439"/>
              </p:ext>
            </p:extLst>
          </p:nvPr>
        </p:nvGraphicFramePr>
        <p:xfrm>
          <a:off x="105004" y="3025326"/>
          <a:ext cx="9090025" cy="3041651"/>
        </p:xfrm>
        <a:graphic>
          <a:graphicData uri="http://schemas.openxmlformats.org/drawingml/2006/table">
            <a:tbl>
              <a:tblPr/>
              <a:tblGrid>
                <a:gridCol w="1522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5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endParaRPr kumimoji="0" lang="he-IL" altLang="he-I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he-I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Polymorphism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he-I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Template </a:t>
                      </a:r>
                      <a:r>
                        <a:rPr kumimoji="0" lang="he-IL" altLang="he-I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he-I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Classes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6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he-I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Code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- The container exists once</a:t>
                      </a:r>
                      <a:br>
                        <a:rPr kumimoji="0" lang="en-US" alt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</a:br>
                      <a:r>
                        <a:rPr kumimoji="0" lang="en-US" alt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  (in the  base class)</a:t>
                      </a:r>
                      <a:br>
                        <a:rPr kumimoji="0" lang="en-US" alt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</a:br>
                      <a:r>
                        <a:rPr kumimoji="0" lang="en-US" alt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- No code inflating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- The container is duplicated </a:t>
                      </a:r>
                      <a:br>
                        <a:rPr kumimoji="0" lang="en-US" alt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</a:br>
                      <a:r>
                        <a:rPr kumimoji="0" lang="en-US" alt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   for every type used</a:t>
                      </a:r>
                      <a:br>
                        <a:rPr kumimoji="0" lang="en-US" alt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</a:br>
                      <a:r>
                        <a:rPr kumimoji="0" lang="en-US" alt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- Code Inflating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he-I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Runtime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- Dynamic function binding</a:t>
                      </a:r>
                      <a:br>
                        <a:rPr kumimoji="0" lang="en-US" alt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</a:br>
                      <a:r>
                        <a:rPr kumimoji="0" lang="en-US" alt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- Slower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- Static function binding</a:t>
                      </a:r>
                      <a:br>
                        <a:rPr kumimoji="0" lang="en-US" alt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</a:br>
                      <a:r>
                        <a:rPr kumimoji="0" lang="en-US" alt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- Faster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he-I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Flexibility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- Container can store various</a:t>
                      </a:r>
                      <a:br>
                        <a:rPr kumimoji="0" lang="en-US" alt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</a:br>
                      <a:r>
                        <a:rPr kumimoji="0" lang="en-US" alt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  derived objects simultaneously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- Each container can store</a:t>
                      </a:r>
                      <a:br>
                        <a:rPr kumimoji="0" lang="en-US" alt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</a:br>
                      <a:r>
                        <a:rPr kumimoji="0" lang="en-US" alt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  only objects of same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B905-B980-4637-9AA4-5F10F7E668FC}" type="slidenum">
              <a:rPr lang="he-IL" altLang="he-IL"/>
              <a:pPr/>
              <a:t>3</a:t>
            </a:fld>
            <a:endParaRPr lang="en-US" altLang="he-IL"/>
          </a:p>
        </p:txBody>
      </p:sp>
      <p:sp>
        <p:nvSpPr>
          <p:cNvPr id="1016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0038" y="227013"/>
            <a:ext cx="8540750" cy="796925"/>
          </a:xfrm>
          <a:noFill/>
        </p:spPr>
        <p:txBody>
          <a:bodyPr/>
          <a:lstStyle/>
          <a:p>
            <a:r>
              <a:rPr lang="en-US" altLang="he-IL" sz="4000"/>
              <a:t>Agenda</a:t>
            </a:r>
          </a:p>
        </p:txBody>
      </p:sp>
      <p:sp>
        <p:nvSpPr>
          <p:cNvPr id="1016836" name="Rectangle 4"/>
          <p:cNvSpPr>
            <a:spLocks noChangeArrowheads="1"/>
          </p:cNvSpPr>
          <p:nvPr/>
        </p:nvSpPr>
        <p:spPr bwMode="auto">
          <a:xfrm>
            <a:off x="457200" y="1557338"/>
            <a:ext cx="8291513" cy="499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he-IL" b="0" dirty="0"/>
              <a:t>Templates:</a:t>
            </a:r>
          </a:p>
          <a:p>
            <a:pPr>
              <a:lnSpc>
                <a:spcPct val="80000"/>
              </a:lnSpc>
            </a:pPr>
            <a:endParaRPr lang="en-US" altLang="he-IL" b="0" dirty="0"/>
          </a:p>
          <a:p>
            <a:pPr lvl="1">
              <a:lnSpc>
                <a:spcPct val="80000"/>
              </a:lnSpc>
            </a:pPr>
            <a:r>
              <a:rPr lang="en-US" altLang="he-IL" b="0" dirty="0"/>
              <a:t>Template Functions</a:t>
            </a:r>
          </a:p>
          <a:p>
            <a:pPr lvl="1">
              <a:lnSpc>
                <a:spcPct val="80000"/>
              </a:lnSpc>
            </a:pPr>
            <a:endParaRPr lang="en-US" altLang="he-IL" b="0" dirty="0"/>
          </a:p>
          <a:p>
            <a:pPr lvl="1">
              <a:lnSpc>
                <a:spcPct val="80000"/>
              </a:lnSpc>
            </a:pPr>
            <a:r>
              <a:rPr lang="en-US" altLang="he-IL" b="0" dirty="0"/>
              <a:t>Template Classes</a:t>
            </a:r>
          </a:p>
          <a:p>
            <a:pPr lvl="1">
              <a:lnSpc>
                <a:spcPct val="80000"/>
              </a:lnSpc>
            </a:pPr>
            <a:endParaRPr lang="en-US" altLang="he-IL" b="0" dirty="0"/>
          </a:p>
          <a:p>
            <a:pPr lvl="1">
              <a:lnSpc>
                <a:spcPct val="80000"/>
              </a:lnSpc>
            </a:pPr>
            <a:r>
              <a:rPr lang="en-US" altLang="he-IL" b="0" dirty="0" smtClean="0"/>
              <a:t>STL</a:t>
            </a:r>
            <a:endParaRPr lang="en-US" altLang="he-IL" b="0" dirty="0"/>
          </a:p>
          <a:p>
            <a:pPr lvl="1">
              <a:lnSpc>
                <a:spcPct val="80000"/>
              </a:lnSpc>
            </a:pPr>
            <a:endParaRPr lang="en-US" altLang="he-IL" b="0" dirty="0"/>
          </a:p>
          <a:p>
            <a:pPr>
              <a:lnSpc>
                <a:spcPct val="80000"/>
              </a:lnSpc>
            </a:pPr>
            <a:endParaRPr lang="en-US" altLang="he-IL" b="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86000" y="5695950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190-0C81-4F51-9BAB-232354DAD2F1}" type="slidenum">
              <a:rPr lang="he-IL" altLang="he-IL"/>
              <a:pPr/>
              <a:t>30</a:t>
            </a:fld>
            <a:endParaRPr lang="en-US" altLang="he-IL"/>
          </a:p>
        </p:txBody>
      </p:sp>
      <p:sp>
        <p:nvSpPr>
          <p:cNvPr id="1086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Class </a:t>
            </a:r>
            <a:r>
              <a:rPr lang="en-US" altLang="he-IL" sz="4000">
                <a:latin typeface="Comic Sans MS" pitchFamily="66" charset="0"/>
              </a:rPr>
              <a:t>Specialization</a:t>
            </a:r>
            <a:r>
              <a:rPr lang="en-US" altLang="he-IL"/>
              <a:t> </a:t>
            </a:r>
          </a:p>
        </p:txBody>
      </p:sp>
      <p:sp>
        <p:nvSpPr>
          <p:cNvPr id="1086468" name="Text Box 4"/>
          <p:cNvSpPr txBox="1">
            <a:spLocks noChangeArrowheads="1"/>
          </p:cNvSpPr>
          <p:nvPr/>
        </p:nvSpPr>
        <p:spPr bwMode="auto">
          <a:xfrm>
            <a:off x="414338" y="1123950"/>
            <a:ext cx="4268787" cy="5597525"/>
          </a:xfrm>
          <a:prstGeom prst="rect">
            <a:avLst/>
          </a:prstGeom>
          <a:solidFill>
            <a:srgbClr val="800080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using namespace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altLang="he-IL" sz="20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template &lt;class T&gt; 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class container {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 private: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element;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 public: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   container (</a:t>
            </a:r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) {element=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;}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 increase 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() {return ++element;}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endParaRPr lang="en-US" altLang="he-IL" sz="20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template &lt;&gt; 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class container </a:t>
            </a:r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&lt;char&gt; 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 private: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 element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 public: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   container (</a:t>
            </a:r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b="0" dirty="0" err="1" smtClean="0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) {element=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;}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b="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uppercase 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  <p:sp>
        <p:nvSpPr>
          <p:cNvPr id="1086469" name="AutoShape 5"/>
          <p:cNvSpPr>
            <a:spLocks/>
          </p:cNvSpPr>
          <p:nvPr/>
        </p:nvSpPr>
        <p:spPr bwMode="auto">
          <a:xfrm>
            <a:off x="4848225" y="2046288"/>
            <a:ext cx="623888" cy="1901825"/>
          </a:xfrm>
          <a:prstGeom prst="rightBrace">
            <a:avLst>
              <a:gd name="adj1" fmla="val 254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86470" name="AutoShape 6"/>
          <p:cNvSpPr>
            <a:spLocks/>
          </p:cNvSpPr>
          <p:nvPr/>
        </p:nvSpPr>
        <p:spPr bwMode="auto">
          <a:xfrm>
            <a:off x="4903788" y="4497388"/>
            <a:ext cx="623887" cy="2178050"/>
          </a:xfrm>
          <a:prstGeom prst="rightBrace">
            <a:avLst>
              <a:gd name="adj1" fmla="val 2909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86471" name="Text Box 7"/>
          <p:cNvSpPr txBox="1">
            <a:spLocks noChangeArrowheads="1"/>
          </p:cNvSpPr>
          <p:nvPr/>
        </p:nvSpPr>
        <p:spPr bwMode="auto">
          <a:xfrm>
            <a:off x="5834063" y="2600325"/>
            <a:ext cx="2976562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he-IL" sz="2400"/>
              <a:t>The template class</a:t>
            </a:r>
          </a:p>
        </p:txBody>
      </p:sp>
      <p:sp>
        <p:nvSpPr>
          <p:cNvPr id="1086472" name="Text Box 8"/>
          <p:cNvSpPr txBox="1">
            <a:spLocks noChangeArrowheads="1"/>
          </p:cNvSpPr>
          <p:nvPr/>
        </p:nvSpPr>
        <p:spPr bwMode="auto">
          <a:xfrm>
            <a:off x="5878513" y="5159375"/>
            <a:ext cx="2976562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he-IL" sz="2400"/>
              <a:t>The specialization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1A9B-B389-41BB-9B1C-50D68DDC2398}" type="slidenum">
              <a:rPr lang="he-IL" altLang="he-IL"/>
              <a:pPr/>
              <a:t>31</a:t>
            </a:fld>
            <a:endParaRPr lang="en-US" altLang="he-IL"/>
          </a:p>
        </p:txBody>
      </p:sp>
      <p:sp>
        <p:nvSpPr>
          <p:cNvPr id="1087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Class </a:t>
            </a:r>
            <a:r>
              <a:rPr lang="en-US" altLang="he-IL" sz="4000">
                <a:latin typeface="Comic Sans MS" pitchFamily="66" charset="0"/>
              </a:rPr>
              <a:t>Specialization</a:t>
            </a:r>
            <a:r>
              <a:rPr lang="en-US" altLang="he-IL"/>
              <a:t> </a:t>
            </a:r>
            <a:r>
              <a:rPr lang="en-US" altLang="he-IL" sz="3200"/>
              <a:t>cont…</a:t>
            </a:r>
            <a:endParaRPr lang="en-US" altLang="he-IL"/>
          </a:p>
        </p:txBody>
      </p:sp>
      <p:sp>
        <p:nvSpPr>
          <p:cNvPr id="1087491" name="Text Box 3"/>
          <p:cNvSpPr txBox="1">
            <a:spLocks noChangeArrowheads="1"/>
          </p:cNvSpPr>
          <p:nvPr/>
        </p:nvSpPr>
        <p:spPr bwMode="auto">
          <a:xfrm>
            <a:off x="355600" y="1487488"/>
            <a:ext cx="7810500" cy="4378325"/>
          </a:xfrm>
          <a:prstGeom prst="rect">
            <a:avLst/>
          </a:prstGeom>
          <a:solidFill>
            <a:srgbClr val="800080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2000" b="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container</a:t>
            </a:r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&lt;char&gt;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::uppercase()  {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 if ((element&gt;='a')&amp;&amp;(element&lt;='z'))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 	element+='A'-'a';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 return element;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altLang="he-IL" sz="20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main () {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container&lt;</a:t>
            </a:r>
            <a:r>
              <a:rPr lang="en-US" altLang="he-IL" sz="2000" b="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b="0" dirty="0" err="1" smtClean="0">
                <a:latin typeface="Times New Roman" pitchFamily="18" charset="0"/>
                <a:cs typeface="Times New Roman" pitchFamily="18" charset="0"/>
              </a:rPr>
              <a:t>myint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(7);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container&lt;char&gt;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b="0" dirty="0" err="1" smtClean="0">
                <a:latin typeface="Times New Roman" pitchFamily="18" charset="0"/>
                <a:cs typeface="Times New Roman" pitchFamily="18" charset="0"/>
              </a:rPr>
              <a:t>mychar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('j');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&lt;&lt;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myint.increase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() &lt;&lt;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&lt;&lt;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mychar.uppercase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() &lt;&lt;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altLang="he-IL" sz="20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 return 0;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61147" y="6113462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מחלקות </a:t>
            </a:r>
            <a:r>
              <a:rPr lang="he-IL" dirty="0" err="1" smtClean="0"/>
              <a:t>טמפלט</a:t>
            </a:r>
            <a:r>
              <a:rPr lang="he-IL" dirty="0" smtClean="0"/>
              <a:t> - דוגמא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he-IL" dirty="0" smtClean="0"/>
              <a:t>כיצד נבנה רשימה מקושרת כללית?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D820-273C-4F92-8732-026C490D83CD}" type="slidenum">
              <a:rPr lang="he-IL" altLang="he-IL" smtClean="0"/>
              <a:pPr/>
              <a:t>32</a:t>
            </a:fld>
            <a:endParaRPr lang="en-US" altLang="he-IL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0" y="5695950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  <p:extLst>
      <p:ext uri="{BB962C8B-B14F-4D97-AF65-F5344CB8AC3E}">
        <p14:creationId xmlns:p14="http://schemas.microsoft.com/office/powerpoint/2010/main" val="174549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A9FB-27FC-4DA4-B073-23A2907B073E}" type="slidenum">
              <a:rPr lang="he-IL" altLang="he-IL"/>
              <a:pPr/>
              <a:t>33</a:t>
            </a:fld>
            <a:endParaRPr lang="en-US" altLang="he-IL"/>
          </a:p>
        </p:txBody>
      </p:sp>
      <p:sp>
        <p:nvSpPr>
          <p:cNvPr id="1056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505075"/>
            <a:ext cx="8229600" cy="1371600"/>
          </a:xfrm>
        </p:spPr>
        <p:txBody>
          <a:bodyPr/>
          <a:lstStyle/>
          <a:p>
            <a:r>
              <a:rPr lang="en-US" altLang="he-IL" sz="4800" b="1"/>
              <a:t>Exercises…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0" y="5695950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  <p:extLst>
      <p:ext uri="{BB962C8B-B14F-4D97-AF65-F5344CB8AC3E}">
        <p14:creationId xmlns:p14="http://schemas.microsoft.com/office/powerpoint/2010/main" val="163167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E28-449E-484C-846E-319E63D50172}" type="slidenum">
              <a:rPr lang="he-IL" altLang="he-IL"/>
              <a:pPr/>
              <a:t>34</a:t>
            </a:fld>
            <a:endParaRPr lang="en-US" altLang="he-IL"/>
          </a:p>
        </p:txBody>
      </p:sp>
      <p:sp>
        <p:nvSpPr>
          <p:cNvPr id="1058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96925"/>
          </a:xfrm>
          <a:noFill/>
        </p:spPr>
        <p:txBody>
          <a:bodyPr/>
          <a:lstStyle/>
          <a:p>
            <a:r>
              <a:rPr lang="en-US" altLang="he-IL" sz="4000"/>
              <a:t>Exercise 1</a:t>
            </a:r>
          </a:p>
        </p:txBody>
      </p:sp>
      <p:sp>
        <p:nvSpPr>
          <p:cNvPr id="1058819" name="Rectangle 3"/>
          <p:cNvSpPr>
            <a:spLocks noChangeArrowheads="1"/>
          </p:cNvSpPr>
          <p:nvPr/>
        </p:nvSpPr>
        <p:spPr bwMode="auto">
          <a:xfrm>
            <a:off x="1" y="903288"/>
            <a:ext cx="91440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b="0" dirty="0" smtClean="0"/>
              <a:t>ממשו פונקציה כללית </a:t>
            </a:r>
            <a:r>
              <a:rPr lang="en-US" altLang="he-IL" sz="2800" b="0" dirty="0" smtClean="0"/>
              <a:t>Find()</a:t>
            </a:r>
            <a:r>
              <a:rPr lang="he-IL" altLang="he-IL" sz="2800" b="0" dirty="0" smtClean="0"/>
              <a:t> אשר מקבלת כפרמטרים:</a:t>
            </a:r>
          </a:p>
          <a:p>
            <a:pPr marL="914400" lvl="1" indent="-457200" algn="just" rtl="1">
              <a:lnSpc>
                <a:spcPct val="80000"/>
              </a:lnSpc>
              <a:buFont typeface="+mj-lt"/>
              <a:buAutoNum type="arabicPeriod"/>
            </a:pPr>
            <a:r>
              <a:rPr lang="he-IL" altLang="he-IL" sz="2400" b="0" dirty="0" smtClean="0"/>
              <a:t>מצביע לתחילת מערך </a:t>
            </a:r>
          </a:p>
          <a:p>
            <a:pPr marL="914400" lvl="1" indent="-457200" algn="just" rtl="1">
              <a:lnSpc>
                <a:spcPct val="80000"/>
              </a:lnSpc>
              <a:buFont typeface="+mj-lt"/>
              <a:buAutoNum type="arabicPeriod"/>
            </a:pPr>
            <a:r>
              <a:rPr lang="he-IL" altLang="he-IL" sz="2400" b="0" dirty="0" smtClean="0"/>
              <a:t>מצביע לסוף מערך</a:t>
            </a:r>
          </a:p>
          <a:p>
            <a:pPr marL="914400" lvl="1" indent="-457200" algn="just" rtl="1">
              <a:lnSpc>
                <a:spcPct val="80000"/>
              </a:lnSpc>
              <a:buFont typeface="+mj-lt"/>
              <a:buAutoNum type="arabicPeriod"/>
            </a:pPr>
            <a:r>
              <a:rPr lang="he-IL" altLang="he-IL" sz="2400" b="0" dirty="0" smtClean="0"/>
              <a:t>ערך חיפוש</a:t>
            </a:r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b="0" dirty="0" smtClean="0"/>
              <a:t>הפונקציה מחזירה את הכתובת של האיבר הראשון במערך ששווה לערך החיפוש הנתון או את הכתובת של </a:t>
            </a:r>
            <a:r>
              <a:rPr lang="he-IL" altLang="he-IL" sz="2800" b="0" smtClean="0"/>
              <a:t>המיקום האחרון </a:t>
            </a:r>
            <a:r>
              <a:rPr lang="he-IL" altLang="he-IL" sz="2800" b="0" dirty="0" smtClean="0"/>
              <a:t>במערך, במידה והערך לא נמצא במערך.</a:t>
            </a:r>
            <a:endParaRPr lang="en-US" altLang="he-IL" b="0" dirty="0"/>
          </a:p>
        </p:txBody>
      </p:sp>
      <p:sp>
        <p:nvSpPr>
          <p:cNvPr id="1058822" name="Text Box 6"/>
          <p:cNvSpPr txBox="1">
            <a:spLocks noChangeArrowheads="1"/>
          </p:cNvSpPr>
          <p:nvPr/>
        </p:nvSpPr>
        <p:spPr bwMode="auto">
          <a:xfrm>
            <a:off x="244475" y="3554413"/>
            <a:ext cx="4197350" cy="3140075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20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template&lt;class T&gt;</a:t>
            </a:r>
          </a:p>
          <a:p>
            <a:r>
              <a:rPr lang="en-US" altLang="he-IL" sz="20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* Find(</a:t>
            </a:r>
            <a:r>
              <a:rPr lang="en-US" altLang="he-IL" sz="20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* begin, </a:t>
            </a:r>
            <a:r>
              <a:rPr lang="en-US" altLang="he-IL" sz="20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* end, </a:t>
            </a:r>
            <a:r>
              <a:rPr lang="en-US" altLang="he-IL" sz="20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value) {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    while (begin != end)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             if (*begin == value)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		return begin;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             else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		begin++;</a:t>
            </a:r>
          </a:p>
          <a:p>
            <a:endParaRPr lang="en-US" altLang="he-IL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     return begin;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058823" name="Text Box 7"/>
          <p:cNvSpPr txBox="1">
            <a:spLocks noChangeArrowheads="1"/>
          </p:cNvSpPr>
          <p:nvPr/>
        </p:nvSpPr>
        <p:spPr bwMode="auto">
          <a:xfrm>
            <a:off x="4697412" y="4011612"/>
            <a:ext cx="4446587" cy="2246769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main() {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he-IL" sz="20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array[ ] = {3,2,5,7,2,8,11};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he-IL" sz="20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* j = Find (array, array + 6, 7);</a:t>
            </a:r>
          </a:p>
          <a:p>
            <a:endParaRPr lang="en-US" altLang="he-IL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       return 0;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384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8822" grpId="0" animBg="1"/>
      <p:bldP spid="10588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75F0-6356-426D-9EA1-6A6E43EDD5EC}" type="slidenum">
              <a:rPr lang="he-IL" altLang="he-IL"/>
              <a:pPr/>
              <a:t>35</a:t>
            </a:fld>
            <a:endParaRPr lang="en-US" altLang="he-IL"/>
          </a:p>
        </p:txBody>
      </p:sp>
      <p:sp>
        <p:nvSpPr>
          <p:cNvPr id="1060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96925"/>
          </a:xfrm>
          <a:noFill/>
        </p:spPr>
        <p:txBody>
          <a:bodyPr/>
          <a:lstStyle/>
          <a:p>
            <a:r>
              <a:rPr lang="en-US" altLang="he-IL" sz="4000"/>
              <a:t>Exercise 2.1</a:t>
            </a:r>
          </a:p>
        </p:txBody>
      </p:sp>
      <p:sp>
        <p:nvSpPr>
          <p:cNvPr id="1060867" name="Rectangle 3"/>
          <p:cNvSpPr>
            <a:spLocks noChangeArrowheads="1"/>
          </p:cNvSpPr>
          <p:nvPr/>
        </p:nvSpPr>
        <p:spPr bwMode="auto">
          <a:xfrm>
            <a:off x="250825" y="917575"/>
            <a:ext cx="8631918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b="0" dirty="0" smtClean="0"/>
              <a:t>ממשו מחלקה הנקראת  </a:t>
            </a:r>
            <a:r>
              <a:rPr lang="en-US" altLang="he-IL" sz="2800" b="0" dirty="0" smtClean="0"/>
              <a:t> </a:t>
            </a:r>
            <a:r>
              <a:rPr lang="en-US" altLang="he-IL" sz="2800" b="0" dirty="0" err="1" smtClean="0"/>
              <a:t>Sqr</a:t>
            </a:r>
            <a:r>
              <a:rPr lang="he-IL" altLang="he-IL" sz="2800" b="0" dirty="0" smtClean="0"/>
              <a:t>שמכילה רק דבר אחד:</a:t>
            </a:r>
          </a:p>
          <a:p>
            <a:pPr lvl="1"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400" dirty="0" smtClean="0"/>
              <a:t>העמסת פונקציה לאופרטור () שמקבל כפרמטר </a:t>
            </a:r>
            <a:r>
              <a:rPr lang="en-US" altLang="he-IL" sz="2400" dirty="0" smtClean="0"/>
              <a:t>T&amp;</a:t>
            </a:r>
            <a:r>
              <a:rPr lang="he-IL" altLang="he-IL" sz="2400" dirty="0" smtClean="0"/>
              <a:t> ומשים לתוכו את ערכו בריבוע.</a:t>
            </a:r>
            <a:endParaRPr lang="en-US" altLang="he-IL" b="0" dirty="0"/>
          </a:p>
        </p:txBody>
      </p:sp>
      <p:sp>
        <p:nvSpPr>
          <p:cNvPr id="1060870" name="Text Box 6"/>
          <p:cNvSpPr txBox="1">
            <a:spLocks noChangeArrowheads="1"/>
          </p:cNvSpPr>
          <p:nvPr/>
        </p:nvSpPr>
        <p:spPr bwMode="auto">
          <a:xfrm>
            <a:off x="362857" y="3194050"/>
            <a:ext cx="3901168" cy="2677656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altLang="he-IL" sz="2400" dirty="0" err="1" smtClean="0">
                <a:latin typeface="Times New Roman" pitchFamily="18" charset="0"/>
                <a:cs typeface="Times New Roman" pitchFamily="18" charset="0"/>
              </a:rPr>
              <a:t>Sqr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4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altLang="he-IL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he-IL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template&lt;class T&gt;</a:t>
            </a:r>
          </a:p>
          <a:p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       void operator() (</a:t>
            </a:r>
            <a:r>
              <a:rPr lang="en-US" altLang="he-IL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&amp; t</a:t>
            </a:r>
            <a:r>
              <a:rPr lang="en-US" altLang="he-IL" sz="2400" dirty="0" smtClean="0">
                <a:latin typeface="Times New Roman" pitchFamily="18" charset="0"/>
                <a:cs typeface="Times New Roman" pitchFamily="18" charset="0"/>
              </a:rPr>
              <a:t>) {</a:t>
            </a:r>
            <a:endParaRPr lang="en-US" altLang="he-IL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	t = t*t;</a:t>
            </a:r>
          </a:p>
          <a:p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  <p:sp>
        <p:nvSpPr>
          <p:cNvPr id="1060871" name="Text Box 7"/>
          <p:cNvSpPr txBox="1">
            <a:spLocks noChangeArrowheads="1"/>
          </p:cNvSpPr>
          <p:nvPr/>
        </p:nvSpPr>
        <p:spPr bwMode="auto">
          <a:xfrm>
            <a:off x="4443413" y="3192463"/>
            <a:ext cx="3584575" cy="2835275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main() {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he-IL" sz="2000" dirty="0" err="1">
                <a:latin typeface="Times New Roman" pitchFamily="18" charset="0"/>
                <a:cs typeface="Times New Roman" pitchFamily="18" charset="0"/>
              </a:rPr>
              <a:t>Sqr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he-IL" sz="2000" dirty="0" err="1" smtClean="0">
                <a:latin typeface="Times New Roman" pitchFamily="18" charset="0"/>
                <a:cs typeface="Times New Roman" pitchFamily="18" charset="0"/>
              </a:rPr>
              <a:t>MySqrMachine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altLang="he-IL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he-IL" sz="20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he-IL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he-IL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= 2;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he-IL" sz="2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float </a:t>
            </a:r>
            <a:r>
              <a:rPr lang="en-US" altLang="he-IL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f = 3.25;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he-IL" sz="2000" dirty="0" err="1">
                <a:latin typeface="Times New Roman" pitchFamily="18" charset="0"/>
                <a:cs typeface="Times New Roman" pitchFamily="18" charset="0"/>
              </a:rPr>
              <a:t>MySqrMachine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he-IL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he-IL" sz="2000" dirty="0" err="1">
                <a:latin typeface="Times New Roman" pitchFamily="18" charset="0"/>
                <a:cs typeface="Times New Roman" pitchFamily="18" charset="0"/>
              </a:rPr>
              <a:t>MySqrMachine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(f);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       return 0;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061147" y="6118562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  <p:extLst>
      <p:ext uri="{BB962C8B-B14F-4D97-AF65-F5344CB8AC3E}">
        <p14:creationId xmlns:p14="http://schemas.microsoft.com/office/powerpoint/2010/main" val="283217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870" grpId="0" animBg="1"/>
      <p:bldP spid="106087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E846-6582-41B0-BC28-825F92304FDA}" type="slidenum">
              <a:rPr lang="he-IL" altLang="he-IL"/>
              <a:pPr/>
              <a:t>36</a:t>
            </a:fld>
            <a:endParaRPr lang="en-US" altLang="he-IL"/>
          </a:p>
        </p:txBody>
      </p:sp>
      <p:sp>
        <p:nvSpPr>
          <p:cNvPr id="1062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96925"/>
          </a:xfrm>
          <a:noFill/>
        </p:spPr>
        <p:txBody>
          <a:bodyPr/>
          <a:lstStyle/>
          <a:p>
            <a:r>
              <a:rPr lang="en-US" altLang="he-IL" sz="4000"/>
              <a:t>Exercise 2.2</a:t>
            </a:r>
          </a:p>
        </p:txBody>
      </p:sp>
      <p:sp>
        <p:nvSpPr>
          <p:cNvPr id="1062915" name="Rectangle 3"/>
          <p:cNvSpPr>
            <a:spLocks noChangeArrowheads="1"/>
          </p:cNvSpPr>
          <p:nvPr/>
        </p:nvSpPr>
        <p:spPr bwMode="auto">
          <a:xfrm>
            <a:off x="250825" y="1004888"/>
            <a:ext cx="8370888" cy="255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b="0" dirty="0" smtClean="0">
                <a:latin typeface="Times New Roman" pitchFamily="18" charset="0"/>
                <a:cs typeface="Times New Roman" pitchFamily="18" charset="0"/>
              </a:rPr>
              <a:t>ממשו פונקציה כללית </a:t>
            </a:r>
            <a:r>
              <a:rPr lang="en-US" altLang="he-IL" sz="2800" b="0" dirty="0" err="1" smtClean="0">
                <a:latin typeface="Times New Roman" pitchFamily="18" charset="0"/>
                <a:cs typeface="Times New Roman" pitchFamily="18" charset="0"/>
              </a:rPr>
              <a:t>DoIt</a:t>
            </a:r>
            <a:r>
              <a:rPr lang="en-US" altLang="he-IL" sz="2800" b="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he-IL" altLang="he-IL" sz="2800" b="0" dirty="0" smtClean="0">
                <a:latin typeface="Times New Roman" pitchFamily="18" charset="0"/>
                <a:cs typeface="Times New Roman" pitchFamily="18" charset="0"/>
              </a:rPr>
              <a:t> שמקבלת כפרמטרים:</a:t>
            </a:r>
            <a:endParaRPr lang="en-US" altLang="he-IL" sz="2800" b="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 rtl="1">
              <a:lnSpc>
                <a:spcPct val="80000"/>
              </a:lnSpc>
              <a:buFont typeface="+mj-lt"/>
              <a:buAutoNum type="arabicPeriod"/>
            </a:pPr>
            <a:r>
              <a:rPr lang="he-IL" altLang="he-IL" sz="2400" b="0" dirty="0" smtClean="0">
                <a:latin typeface="Times New Roman" pitchFamily="18" charset="0"/>
                <a:cs typeface="Times New Roman" pitchFamily="18" charset="0"/>
              </a:rPr>
              <a:t>פוינטר לתחילת המערך</a:t>
            </a:r>
          </a:p>
          <a:p>
            <a:pPr marL="914400" lvl="1" indent="-457200" algn="just" rtl="1">
              <a:lnSpc>
                <a:spcPct val="80000"/>
              </a:lnSpc>
              <a:buFont typeface="+mj-lt"/>
              <a:buAutoNum type="arabicPeriod"/>
            </a:pPr>
            <a:r>
              <a:rPr lang="he-IL" altLang="he-IL" sz="2400" b="0" dirty="0" smtClean="0">
                <a:latin typeface="Times New Roman" pitchFamily="18" charset="0"/>
                <a:cs typeface="Times New Roman" pitchFamily="18" charset="0"/>
              </a:rPr>
              <a:t>פוינטר לסוף המערך</a:t>
            </a:r>
          </a:p>
          <a:p>
            <a:pPr marL="914400" lvl="1" indent="-457200" algn="just" rtl="1">
              <a:lnSpc>
                <a:spcPct val="80000"/>
              </a:lnSpc>
              <a:buFont typeface="+mj-lt"/>
              <a:buAutoNum type="arabicPeriod"/>
            </a:pPr>
            <a:r>
              <a:rPr lang="he-IL" altLang="he-IL" sz="2400" b="0" dirty="0" err="1" smtClean="0">
                <a:latin typeface="Times New Roman" pitchFamily="18" charset="0"/>
                <a:cs typeface="Times New Roman" pitchFamily="18" charset="0"/>
              </a:rPr>
              <a:t>רפרנס</a:t>
            </a:r>
            <a:r>
              <a:rPr lang="he-IL" altLang="he-IL" sz="2400" b="0" dirty="0" smtClean="0">
                <a:latin typeface="Times New Roman" pitchFamily="18" charset="0"/>
                <a:cs typeface="Times New Roman" pitchFamily="18" charset="0"/>
              </a:rPr>
              <a:t> לאובייקט מסוג כלשהו</a:t>
            </a:r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b="0" dirty="0" smtClean="0">
                <a:latin typeface="Times New Roman" pitchFamily="18" charset="0"/>
                <a:cs typeface="Times New Roman" pitchFamily="18" charset="0"/>
              </a:rPr>
              <a:t>הפונקציה תעבור על כל האיברים שמערך ותשלח כל איבר ואיבר לאופרטור () של האובייקט שנשלח כפרמטר השלישי.</a:t>
            </a:r>
            <a:endParaRPr lang="en-US" altLang="he-IL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2918" name="Text Box 6"/>
          <p:cNvSpPr txBox="1">
            <a:spLocks noChangeArrowheads="1"/>
          </p:cNvSpPr>
          <p:nvPr/>
        </p:nvSpPr>
        <p:spPr bwMode="auto">
          <a:xfrm>
            <a:off x="1662113" y="4191000"/>
            <a:ext cx="5316537" cy="2677656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template&lt;class T, class G&gt;</a:t>
            </a:r>
          </a:p>
          <a:p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he-IL" sz="2400" dirty="0" err="1">
                <a:latin typeface="Times New Roman" pitchFamily="18" charset="0"/>
                <a:cs typeface="Times New Roman" pitchFamily="18" charset="0"/>
              </a:rPr>
              <a:t>DoIt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he-IL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* begin, </a:t>
            </a:r>
            <a:r>
              <a:rPr lang="en-US" altLang="he-IL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* end, </a:t>
            </a:r>
            <a:r>
              <a:rPr lang="en-US" altLang="he-IL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altLang="he-IL" sz="2400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     while (begin != end) {</a:t>
            </a:r>
          </a:p>
          <a:p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he-IL" sz="2400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(*begin);</a:t>
            </a:r>
          </a:p>
          <a:p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            begin++;</a:t>
            </a:r>
          </a:p>
          <a:p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182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29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6D9D-2FAC-4CF0-AD75-47773A3D25E8}" type="slidenum">
              <a:rPr lang="he-IL" altLang="he-IL"/>
              <a:pPr/>
              <a:t>37</a:t>
            </a:fld>
            <a:endParaRPr lang="en-US" altLang="he-IL"/>
          </a:p>
        </p:txBody>
      </p:sp>
      <p:sp>
        <p:nvSpPr>
          <p:cNvPr id="1064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96925"/>
          </a:xfrm>
          <a:noFill/>
        </p:spPr>
        <p:txBody>
          <a:bodyPr/>
          <a:lstStyle/>
          <a:p>
            <a:r>
              <a:rPr lang="en-US" altLang="he-IL" sz="4000"/>
              <a:t>Exercise 2.all</a:t>
            </a:r>
          </a:p>
        </p:txBody>
      </p:sp>
      <p:sp>
        <p:nvSpPr>
          <p:cNvPr id="1064963" name="Rectangle 3"/>
          <p:cNvSpPr>
            <a:spLocks noChangeArrowheads="1"/>
          </p:cNvSpPr>
          <p:nvPr/>
        </p:nvSpPr>
        <p:spPr bwMode="auto">
          <a:xfrm>
            <a:off x="192088" y="874713"/>
            <a:ext cx="875665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b="0" dirty="0" smtClean="0"/>
              <a:t>נחבר </a:t>
            </a:r>
            <a:r>
              <a:rPr lang="he-IL" altLang="he-IL" sz="2800" b="0" dirty="0" err="1" smtClean="0"/>
              <a:t>הכל</a:t>
            </a:r>
            <a:r>
              <a:rPr lang="he-IL" altLang="he-IL" sz="2800" b="0" dirty="0" smtClean="0"/>
              <a:t> בייחד:</a:t>
            </a:r>
            <a:endParaRPr lang="en-US" altLang="he-IL" sz="2800" b="0" dirty="0"/>
          </a:p>
        </p:txBody>
      </p:sp>
      <p:sp>
        <p:nvSpPr>
          <p:cNvPr id="1064966" name="Text Box 6"/>
          <p:cNvSpPr txBox="1">
            <a:spLocks noChangeArrowheads="1"/>
          </p:cNvSpPr>
          <p:nvPr/>
        </p:nvSpPr>
        <p:spPr bwMode="auto">
          <a:xfrm>
            <a:off x="254000" y="1411288"/>
            <a:ext cx="3573463" cy="2263775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altLang="he-IL" sz="2000" dirty="0" err="1">
                <a:latin typeface="Times New Roman" pitchFamily="18" charset="0"/>
                <a:cs typeface="Times New Roman" pitchFamily="18" charset="0"/>
              </a:rPr>
              <a:t>Sqr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he-IL" sz="20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template&lt;class T&gt;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      void </a:t>
            </a:r>
            <a:r>
              <a:rPr lang="en-US" altLang="he-IL" sz="20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operator()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he-IL" sz="20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altLang="he-IL" sz="2000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	t = t*t;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  <p:sp>
        <p:nvSpPr>
          <p:cNvPr id="1064967" name="Text Box 7"/>
          <p:cNvSpPr txBox="1">
            <a:spLocks noChangeArrowheads="1"/>
          </p:cNvSpPr>
          <p:nvPr/>
        </p:nvSpPr>
        <p:spPr bwMode="auto">
          <a:xfrm>
            <a:off x="223838" y="4144963"/>
            <a:ext cx="4456112" cy="2263775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main() {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he-IL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dirty="0" smtClean="0">
                <a:latin typeface="Times New Roman" pitchFamily="18" charset="0"/>
                <a:cs typeface="Times New Roman" pitchFamily="18" charset="0"/>
              </a:rPr>
              <a:t> array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[ ] = {1,5,7,8,3,2,9,2,12};</a:t>
            </a:r>
          </a:p>
          <a:p>
            <a:endParaRPr lang="en-US" altLang="he-IL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he-IL" sz="2000" dirty="0" err="1">
                <a:latin typeface="Times New Roman" pitchFamily="18" charset="0"/>
                <a:cs typeface="Times New Roman" pitchFamily="18" charset="0"/>
              </a:rPr>
              <a:t>DoIt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(array</a:t>
            </a:r>
            <a:r>
              <a:rPr lang="en-US" altLang="he-IL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he-IL" sz="2000" smtClean="0"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altLang="he-IL" sz="200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he-IL" sz="2000" smtClean="0">
                <a:latin typeface="Times New Roman" pitchFamily="18" charset="0"/>
                <a:cs typeface="Times New Roman" pitchFamily="18" charset="0"/>
              </a:rPr>
              <a:t>8 , </a:t>
            </a:r>
            <a:r>
              <a:rPr lang="en-US" altLang="he-IL" sz="20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Sqr</a:t>
            </a:r>
            <a:r>
              <a:rPr lang="en-US" altLang="he-IL" sz="2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he-IL" sz="2000" dirty="0" smtClean="0">
                <a:latin typeface="Times New Roman" pitchFamily="18" charset="0"/>
                <a:cs typeface="Times New Roman" pitchFamily="18" charset="0"/>
              </a:rPr>
              <a:t> ) ;</a:t>
            </a:r>
            <a:endParaRPr lang="en-US" altLang="he-IL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he-IL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       return 0;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064968" name="Text Box 8"/>
          <p:cNvSpPr txBox="1">
            <a:spLocks noChangeArrowheads="1"/>
          </p:cNvSpPr>
          <p:nvPr/>
        </p:nvSpPr>
        <p:spPr bwMode="auto">
          <a:xfrm>
            <a:off x="4373563" y="1406525"/>
            <a:ext cx="4575175" cy="2263775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20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template&lt;class T, class G&gt;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he-IL" sz="2000" dirty="0" err="1">
                <a:latin typeface="Times New Roman" pitchFamily="18" charset="0"/>
                <a:cs typeface="Times New Roman" pitchFamily="18" charset="0"/>
              </a:rPr>
              <a:t>DoIt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he-IL" sz="20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he-IL" sz="2000" dirty="0" smtClean="0">
                <a:latin typeface="Times New Roman" pitchFamily="18" charset="0"/>
                <a:cs typeface="Times New Roman" pitchFamily="18" charset="0"/>
              </a:rPr>
              <a:t> begin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he-IL" sz="20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he-IL" sz="2000" dirty="0" smtClean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he-IL" sz="20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altLang="he-IL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    while (begin != end)  {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he-IL" sz="2000" dirty="0" err="1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altLang="he-IL" sz="20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(*begin);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           begin++;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064969" name="Rectangle 9"/>
          <p:cNvSpPr>
            <a:spLocks noChangeArrowheads="1"/>
          </p:cNvSpPr>
          <p:nvPr/>
        </p:nvSpPr>
        <p:spPr bwMode="auto">
          <a:xfrm>
            <a:off x="4804229" y="4189413"/>
            <a:ext cx="4339771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u="sng" dirty="0" smtClean="0"/>
              <a:t>ותראו את זה...</a:t>
            </a:r>
            <a:endParaRPr lang="en-US" altLang="he-IL" sz="2800" b="0" dirty="0"/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he-IL" sz="2400" b="0" dirty="0" err="1"/>
              <a:t>DoIt</a:t>
            </a:r>
            <a:r>
              <a:rPr lang="en-US" altLang="he-IL" sz="2400" b="0" dirty="0" smtClean="0"/>
              <a:t>()</a:t>
            </a:r>
            <a:r>
              <a:rPr lang="he-IL" altLang="he-IL" sz="2400" b="0" dirty="0" smtClean="0"/>
              <a:t> היא לגמרי כללית!</a:t>
            </a:r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400" b="0" dirty="0" smtClean="0"/>
              <a:t>היא לא יודעת את סוג המערך.</a:t>
            </a:r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400" b="0" dirty="0" smtClean="0"/>
              <a:t>והיא גם לא יודעת איזה פעולה היא מבצעת!</a:t>
            </a:r>
            <a:endParaRPr lang="en-US" altLang="he-IL" sz="2400" b="0" dirty="0"/>
          </a:p>
        </p:txBody>
      </p:sp>
    </p:spTree>
    <p:extLst>
      <p:ext uri="{BB962C8B-B14F-4D97-AF65-F5344CB8AC3E}">
        <p14:creationId xmlns:p14="http://schemas.microsoft.com/office/powerpoint/2010/main" val="84612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6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0EB2-BEAF-4B51-853E-EC1DE3E79EAF}" type="slidenum">
              <a:rPr lang="he-IL" altLang="he-IL"/>
              <a:pPr/>
              <a:t>38</a:t>
            </a:fld>
            <a:endParaRPr lang="en-US" altLang="he-IL"/>
          </a:p>
        </p:txBody>
      </p:sp>
      <p:sp>
        <p:nvSpPr>
          <p:cNvPr id="1048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505075"/>
            <a:ext cx="8229600" cy="1371600"/>
          </a:xfrm>
        </p:spPr>
        <p:txBody>
          <a:bodyPr/>
          <a:lstStyle/>
          <a:p>
            <a:r>
              <a:rPr lang="en-US" altLang="he-IL" sz="4000" b="1" dirty="0"/>
              <a:t>Inheriting Template </a:t>
            </a:r>
            <a:r>
              <a:rPr lang="en-US" altLang="he-IL" sz="4000" b="1" dirty="0" smtClean="0"/>
              <a:t>Classes</a:t>
            </a:r>
            <a:br>
              <a:rPr lang="en-US" altLang="he-IL" sz="4000" b="1" dirty="0" smtClean="0"/>
            </a:br>
            <a:r>
              <a:rPr lang="en-US" altLang="he-IL" sz="4000" b="1" smtClean="0"/>
              <a:t>(enrichment!)</a:t>
            </a:r>
            <a:endParaRPr lang="en-US" altLang="he-IL" sz="4000" b="1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0" y="5695950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E222-1CD2-48D5-93CB-BF776E90FDFA}" type="slidenum">
              <a:rPr lang="he-IL" altLang="he-IL"/>
              <a:pPr/>
              <a:t>39</a:t>
            </a:fld>
            <a:endParaRPr lang="en-US" altLang="he-IL"/>
          </a:p>
        </p:txBody>
      </p:sp>
      <p:sp>
        <p:nvSpPr>
          <p:cNvPr id="1050634" name="Rectangle 10"/>
          <p:cNvSpPr>
            <a:spLocks noChangeArrowheads="1"/>
          </p:cNvSpPr>
          <p:nvPr/>
        </p:nvSpPr>
        <p:spPr bwMode="auto">
          <a:xfrm>
            <a:off x="957263" y="5805488"/>
            <a:ext cx="5065712" cy="871537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50633" name="Rectangle 9"/>
          <p:cNvSpPr>
            <a:spLocks noChangeArrowheads="1"/>
          </p:cNvSpPr>
          <p:nvPr/>
        </p:nvSpPr>
        <p:spPr bwMode="auto">
          <a:xfrm>
            <a:off x="1058863" y="4064000"/>
            <a:ext cx="5414962" cy="465138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50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96925"/>
          </a:xfrm>
          <a:noFill/>
        </p:spPr>
        <p:txBody>
          <a:bodyPr/>
          <a:lstStyle/>
          <a:p>
            <a:r>
              <a:rPr lang="he-IL" altLang="he-IL" sz="3600" dirty="0" smtClean="0">
                <a:latin typeface="Comic Sans MS" pitchFamily="66" charset="0"/>
              </a:rPr>
              <a:t>הקדמה – הורשה של מחלקת תבנית</a:t>
            </a:r>
            <a:endParaRPr lang="en-US" altLang="he-IL" sz="3600" b="1" dirty="0"/>
          </a:p>
        </p:txBody>
      </p:sp>
      <p:sp>
        <p:nvSpPr>
          <p:cNvPr id="1050627" name="Rectangle 3"/>
          <p:cNvSpPr>
            <a:spLocks noChangeArrowheads="1"/>
          </p:cNvSpPr>
          <p:nvPr/>
        </p:nvSpPr>
        <p:spPr bwMode="auto">
          <a:xfrm>
            <a:off x="250825" y="1122363"/>
            <a:ext cx="7920038" cy="529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b="0" dirty="0" smtClean="0"/>
              <a:t>ניתן </a:t>
            </a:r>
            <a:r>
              <a:rPr lang="he-IL" altLang="he-IL" sz="2800" dirty="0" smtClean="0"/>
              <a:t>לרשת</a:t>
            </a:r>
            <a:r>
              <a:rPr lang="he-IL" altLang="he-IL" sz="2800" b="0" dirty="0" smtClean="0"/>
              <a:t> ממחלקת תבנית בהתאם לסטנדרטים ולהנחיות הרגילות של הורשה.</a:t>
            </a:r>
            <a:endParaRPr lang="en-US" altLang="he-IL" sz="2800" b="0" dirty="0"/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he-IL" sz="2800" b="0" dirty="0"/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b="0" dirty="0" smtClean="0"/>
              <a:t>יש </a:t>
            </a:r>
            <a:r>
              <a:rPr lang="he-IL" altLang="he-IL" sz="2800" dirty="0" smtClean="0"/>
              <a:t>שתי</a:t>
            </a:r>
            <a:r>
              <a:rPr lang="he-IL" altLang="he-IL" sz="2800" b="0" dirty="0" smtClean="0"/>
              <a:t> גישות כיצד לרשת ממחלקת תבנית (שתיהן מאוד נפוצות):</a:t>
            </a:r>
            <a:endParaRPr lang="en-US" altLang="he-IL" sz="2800" b="0" dirty="0"/>
          </a:p>
          <a:p>
            <a:pPr lvl="1"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400" dirty="0" smtClean="0">
                <a:solidFill>
                  <a:srgbClr val="FFC000"/>
                </a:solidFill>
              </a:rPr>
              <a:t>המחלקה הנגזרת אינה מחלקת תבנית</a:t>
            </a:r>
            <a:r>
              <a:rPr lang="he-IL" altLang="he-IL" sz="2400" b="0" dirty="0" smtClean="0"/>
              <a:t>. </a:t>
            </a:r>
            <a:r>
              <a:rPr lang="he-IL" altLang="he-IL" sz="2400" b="0" u="sng" dirty="0" smtClean="0">
                <a:solidFill>
                  <a:srgbClr val="FFC000"/>
                </a:solidFill>
              </a:rPr>
              <a:t>בזמן ההורשה מצוין הסוג </a:t>
            </a:r>
            <a:r>
              <a:rPr lang="he-IL" altLang="he-IL" sz="2400" b="0" u="sng" dirty="0" err="1" smtClean="0">
                <a:solidFill>
                  <a:srgbClr val="FFC000"/>
                </a:solidFill>
              </a:rPr>
              <a:t>האמיתי</a:t>
            </a:r>
            <a:r>
              <a:rPr lang="he-IL" altLang="he-IL" sz="2400" b="0" u="sng" dirty="0" smtClean="0">
                <a:solidFill>
                  <a:srgbClr val="FFC000"/>
                </a:solidFill>
              </a:rPr>
              <a:t>.</a:t>
            </a:r>
            <a:endParaRPr lang="en-US" altLang="he-IL" sz="2400" b="0" u="sng" dirty="0">
              <a:solidFill>
                <a:srgbClr val="FFC000"/>
              </a:solidFill>
            </a:endParaRPr>
          </a:p>
          <a:p>
            <a:pPr lvl="1"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he-IL" sz="2400" b="0" dirty="0" smtClean="0"/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altLang="he-IL" sz="2400" b="0" dirty="0"/>
              <a:t> </a:t>
            </a:r>
            <a:r>
              <a:rPr lang="en-US" altLang="he-IL" sz="2400" b="0" dirty="0" smtClean="0"/>
              <a:t>  </a:t>
            </a:r>
            <a:r>
              <a:rPr lang="en-US" altLang="he-IL" sz="2400" b="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ExtendedIntArray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 : public </a:t>
            </a:r>
            <a:r>
              <a:rPr lang="en-US" altLang="he-IL" sz="24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Array&lt;</a:t>
            </a:r>
            <a:r>
              <a:rPr lang="en-US" altLang="he-IL" sz="2400" b="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4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1"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he-IL" sz="2400" dirty="0"/>
          </a:p>
          <a:p>
            <a:pPr lvl="1"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400" dirty="0" smtClean="0">
                <a:solidFill>
                  <a:srgbClr val="FFC000"/>
                </a:solidFill>
              </a:rPr>
              <a:t>המחלקה הנגזרת היא גם כן מחלקת תבנית</a:t>
            </a:r>
            <a:r>
              <a:rPr lang="he-IL" altLang="he-IL" sz="2400" dirty="0" smtClean="0"/>
              <a:t>.</a:t>
            </a:r>
            <a:r>
              <a:rPr lang="he-IL" altLang="he-IL" sz="2400" b="0" dirty="0" smtClean="0"/>
              <a:t> </a:t>
            </a:r>
            <a:r>
              <a:rPr lang="he-IL" altLang="he-IL" sz="2400" b="0" u="sng" dirty="0" smtClean="0">
                <a:solidFill>
                  <a:srgbClr val="FFC000"/>
                </a:solidFill>
              </a:rPr>
              <a:t>אין צורך לציין את הסוג כאשר יורשים.</a:t>
            </a:r>
            <a:endParaRPr lang="en-US" altLang="he-IL" sz="2400" b="0" u="sng" dirty="0">
              <a:solidFill>
                <a:srgbClr val="FFC000"/>
              </a:solidFill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he-IL" sz="2400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400" b="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he-IL" sz="2400" b="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template&lt;class </a:t>
            </a:r>
            <a:r>
              <a:rPr lang="en-US" altLang="he-IL" sz="24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T&gt;</a:t>
            </a:r>
            <a:br>
              <a:rPr lang="en-US" altLang="he-IL" sz="24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he-IL" sz="2400" b="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 class </a:t>
            </a:r>
            <a:r>
              <a:rPr lang="en-US" altLang="he-IL" sz="2400" b="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ExtendedArray</a:t>
            </a:r>
            <a:r>
              <a:rPr lang="en-US" altLang="he-IL" sz="24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: public </a:t>
            </a:r>
            <a:r>
              <a:rPr lang="en-US" altLang="he-IL" sz="24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Array&lt;T&gt;</a:t>
            </a:r>
          </a:p>
          <a:p>
            <a:pPr lvl="1"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he-IL" sz="2400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3048-B87F-463B-848E-EB816B3FB427}" type="slidenum">
              <a:rPr lang="he-IL" altLang="he-IL"/>
              <a:pPr/>
              <a:t>4</a:t>
            </a:fld>
            <a:endParaRPr lang="en-US" altLang="he-IL"/>
          </a:p>
        </p:txBody>
      </p:sp>
      <p:sp>
        <p:nvSpPr>
          <p:cNvPr id="10178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505075"/>
            <a:ext cx="8229600" cy="1371600"/>
          </a:xfrm>
        </p:spPr>
        <p:txBody>
          <a:bodyPr/>
          <a:lstStyle/>
          <a:p>
            <a:r>
              <a:rPr lang="en-US" altLang="he-IL" sz="4000" b="1"/>
              <a:t>Template Functions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0" y="5695950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A770-9914-4723-B526-C2B0AA8D45E4}" type="slidenum">
              <a:rPr lang="he-IL" altLang="he-IL"/>
              <a:pPr/>
              <a:t>40</a:t>
            </a:fld>
            <a:endParaRPr lang="en-US" altLang="he-IL"/>
          </a:p>
        </p:txBody>
      </p:sp>
      <p:sp>
        <p:nvSpPr>
          <p:cNvPr id="1052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28600"/>
            <a:ext cx="9144000" cy="796925"/>
          </a:xfrm>
          <a:noFill/>
        </p:spPr>
        <p:txBody>
          <a:bodyPr/>
          <a:lstStyle/>
          <a:p>
            <a:r>
              <a:rPr lang="en-US" altLang="he-IL" sz="3600">
                <a:latin typeface="Comic Sans MS" pitchFamily="66" charset="0"/>
              </a:rPr>
              <a:t>A Class Derived from Template Class</a:t>
            </a:r>
          </a:p>
        </p:txBody>
      </p:sp>
      <p:sp>
        <p:nvSpPr>
          <p:cNvPr id="1052675" name="Rectangle 3"/>
          <p:cNvSpPr>
            <a:spLocks noChangeArrowheads="1"/>
          </p:cNvSpPr>
          <p:nvPr/>
        </p:nvSpPr>
        <p:spPr bwMode="auto">
          <a:xfrm>
            <a:off x="309563" y="906463"/>
            <a:ext cx="8618537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b="0" dirty="0" smtClean="0">
                <a:solidFill>
                  <a:srgbClr val="FFC000"/>
                </a:solidFill>
              </a:rPr>
              <a:t>אם בזמן ההורשה ממחלקת תבנית אנו מציינים את סוגי </a:t>
            </a:r>
            <a:r>
              <a:rPr lang="he-IL" altLang="he-IL" sz="2800" dirty="0" smtClean="0">
                <a:solidFill>
                  <a:srgbClr val="FFC000"/>
                </a:solidFill>
              </a:rPr>
              <a:t>כל</a:t>
            </a:r>
            <a:r>
              <a:rPr lang="he-IL" altLang="he-IL" sz="2800" b="0" dirty="0" smtClean="0">
                <a:solidFill>
                  <a:srgbClr val="FFC000"/>
                </a:solidFill>
              </a:rPr>
              <a:t> הפרמטרי </a:t>
            </a:r>
            <a:r>
              <a:rPr lang="he-IL" altLang="he-IL" sz="2800" b="0" dirty="0" err="1" smtClean="0">
                <a:solidFill>
                  <a:srgbClr val="FFC000"/>
                </a:solidFill>
              </a:rPr>
              <a:t>טמפלט</a:t>
            </a:r>
            <a:r>
              <a:rPr lang="he-IL" altLang="he-IL" sz="2800" b="0" dirty="0" smtClean="0">
                <a:solidFill>
                  <a:srgbClr val="FFC000"/>
                </a:solidFill>
              </a:rPr>
              <a:t> של מחלקת הבסיס</a:t>
            </a:r>
            <a:r>
              <a:rPr lang="he-IL" altLang="he-IL" sz="2800" b="0" dirty="0" smtClean="0"/>
              <a:t> </a:t>
            </a:r>
            <a:r>
              <a:rPr lang="he-IL" altLang="he-IL" sz="2800" b="0" dirty="0" smtClean="0">
                <a:solidFill>
                  <a:srgbClr val="FFC000"/>
                </a:solidFill>
              </a:rPr>
              <a:t>– אנו מסיימים עם מחלקה רגילה (אין בה סוגים כללים).</a:t>
            </a:r>
            <a:endParaRPr lang="en-US" altLang="he-IL" sz="2800" b="0" dirty="0">
              <a:solidFill>
                <a:srgbClr val="FFC000"/>
              </a:solidFill>
            </a:endParaRPr>
          </a:p>
        </p:txBody>
      </p:sp>
      <p:sp>
        <p:nvSpPr>
          <p:cNvPr id="1052679" name="Text Box 7"/>
          <p:cNvSpPr txBox="1">
            <a:spLocks noChangeArrowheads="1"/>
          </p:cNvSpPr>
          <p:nvPr/>
        </p:nvSpPr>
        <p:spPr bwMode="auto">
          <a:xfrm>
            <a:off x="442913" y="1935165"/>
            <a:ext cx="7810500" cy="4895850"/>
          </a:xfrm>
          <a:prstGeom prst="rect">
            <a:avLst/>
          </a:prstGeom>
          <a:solidFill>
            <a:srgbClr val="800080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ExtendedIntArray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: public </a:t>
            </a:r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Array&lt;</a:t>
            </a:r>
            <a:r>
              <a:rPr lang="en-US" altLang="he-IL" sz="2000" b="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altLang="he-IL" sz="2000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 see slide 28) 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ExtendedIntArray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size) : </a:t>
            </a:r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Array&lt;</a:t>
            </a:r>
            <a:r>
              <a:rPr lang="en-US" altLang="he-IL" sz="2000" b="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(size) {}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void Print ()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&lt;&lt;"This is the Extended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Array"&lt;&lt;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Array&lt;</a:t>
            </a:r>
            <a:r>
              <a:rPr lang="en-US" altLang="he-IL" sz="2000" b="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::Print();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endParaRPr lang="en-US" altLang="he-IL" sz="14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main()  {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b="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ExtendedIntArray</a:t>
            </a:r>
            <a:r>
              <a:rPr lang="en-US" altLang="he-IL" sz="2000" b="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A(10);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for (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= 0 ;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&lt; 10 ;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	A[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A.Print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return 0;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495A-A6A7-4952-83C3-622B77D50147}" type="slidenum">
              <a:rPr lang="he-IL" altLang="he-IL"/>
              <a:pPr/>
              <a:t>41</a:t>
            </a:fld>
            <a:endParaRPr lang="en-US" altLang="he-IL"/>
          </a:p>
        </p:txBody>
      </p:sp>
      <p:sp>
        <p:nvSpPr>
          <p:cNvPr id="1054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96925"/>
          </a:xfrm>
          <a:noFill/>
        </p:spPr>
        <p:txBody>
          <a:bodyPr/>
          <a:lstStyle/>
          <a:p>
            <a:r>
              <a:rPr lang="en-US" altLang="he-IL" sz="3600">
                <a:latin typeface="Comic Sans MS" pitchFamily="66" charset="0"/>
              </a:rPr>
              <a:t>A Template Class Derived from a Template Class</a:t>
            </a:r>
          </a:p>
        </p:txBody>
      </p:sp>
      <p:sp>
        <p:nvSpPr>
          <p:cNvPr id="1054730" name="Text Box 10"/>
          <p:cNvSpPr txBox="1">
            <a:spLocks noChangeArrowheads="1"/>
          </p:cNvSpPr>
          <p:nvPr/>
        </p:nvSpPr>
        <p:spPr bwMode="auto">
          <a:xfrm>
            <a:off x="312738" y="1254125"/>
            <a:ext cx="7810500" cy="5292725"/>
          </a:xfrm>
          <a:prstGeom prst="rect">
            <a:avLst/>
          </a:prstGeom>
          <a:solidFill>
            <a:srgbClr val="800080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template&lt;class T&gt;</a:t>
            </a:r>
          </a:p>
          <a:p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altLang="he-IL" sz="2000" b="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ExtendedArray</a:t>
            </a:r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: public </a:t>
            </a:r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Array&lt;T&gt;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ExtendedArray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size) : </a:t>
            </a:r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Array&lt;T&gt;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(size) {}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void Print ()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&lt;&lt;"This is the Extended Array"&lt;&lt;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fr-FR" altLang="he-IL" sz="2000" b="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fr-FR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&lt;T&gt;</a:t>
            </a:r>
            <a:r>
              <a:rPr lang="fr-FR" altLang="he-IL" sz="2000" b="0" dirty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fr-FR" altLang="he-IL" sz="2000" b="0" dirty="0" err="1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fr-FR" altLang="he-IL" sz="2000" b="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fr-FR" altLang="he-IL" sz="2000" b="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fr-FR" altLang="he-IL" sz="2000" b="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endParaRPr lang="fr-FR" altLang="he-IL" sz="20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altLang="he-IL" sz="200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altLang="he-IL" sz="2000" b="0" dirty="0">
                <a:latin typeface="Times New Roman" pitchFamily="18" charset="0"/>
                <a:cs typeface="Times New Roman" pitchFamily="18" charset="0"/>
              </a:rPr>
              <a:t> main()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b="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ExtendedArray</a:t>
            </a:r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he-IL" sz="2000" b="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A(10);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for (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= 0 ;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&lt; 10 ;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	A[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A.Print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return 0;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he-IL" b="0" dirty="0"/>
              <a:t>	</a:t>
            </a:r>
            <a:r>
              <a:rPr lang="en-US" altLang="he-IL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0F00-6304-4589-BB62-45F60DDB9CD3}" type="slidenum">
              <a:rPr lang="he-IL" altLang="he-IL"/>
              <a:pPr/>
              <a:t>42</a:t>
            </a:fld>
            <a:endParaRPr lang="en-US" altLang="he-IL"/>
          </a:p>
        </p:txBody>
      </p:sp>
      <p:sp>
        <p:nvSpPr>
          <p:cNvPr id="1088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96925"/>
          </a:xfrm>
          <a:noFill/>
        </p:spPr>
        <p:txBody>
          <a:bodyPr/>
          <a:lstStyle/>
          <a:p>
            <a:r>
              <a:rPr lang="en-US" altLang="he-IL" sz="4000">
                <a:latin typeface="Comic Sans MS" pitchFamily="66" charset="0"/>
              </a:rPr>
              <a:t>A Template Class Derived from a Template Class  </a:t>
            </a:r>
            <a:r>
              <a:rPr lang="en-US" altLang="he-IL" sz="3200">
                <a:latin typeface="Comic Sans MS" pitchFamily="66" charset="0"/>
              </a:rPr>
              <a:t>cont…</a:t>
            </a:r>
            <a:endParaRPr lang="en-US" altLang="he-IL" sz="4000">
              <a:latin typeface="Comic Sans MS" pitchFamily="66" charset="0"/>
            </a:endParaRPr>
          </a:p>
        </p:txBody>
      </p:sp>
      <p:sp>
        <p:nvSpPr>
          <p:cNvPr id="1088517" name="Text Box 5"/>
          <p:cNvSpPr txBox="1">
            <a:spLocks noChangeArrowheads="1"/>
          </p:cNvSpPr>
          <p:nvPr/>
        </p:nvSpPr>
        <p:spPr bwMode="auto">
          <a:xfrm>
            <a:off x="182563" y="1166813"/>
            <a:ext cx="7810500" cy="5616575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template&lt;class T&gt;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 class A {</a:t>
            </a:r>
            <a:endParaRPr lang="fr-FR" altLang="he-IL" sz="20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altLang="he-IL" sz="2000" b="0" dirty="0" err="1"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fr-FR" altLang="he-IL" sz="2000" b="0" dirty="0"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fr-FR" altLang="he-IL" sz="2000" b="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fr-FR" altLang="he-IL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he-IL" sz="2000" b="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altLang="he-IL" sz="200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fr-FR" altLang="he-IL" sz="2000" b="0" dirty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r>
              <a:rPr lang="fr-FR" altLang="he-IL" sz="2000" b="0" dirty="0">
                <a:latin typeface="Times New Roman" pitchFamily="18" charset="0"/>
                <a:cs typeface="Times New Roman" pitchFamily="18" charset="0"/>
              </a:rPr>
              <a:t>	A(</a:t>
            </a:r>
            <a:r>
              <a:rPr lang="fr-FR" altLang="he-IL" sz="2000" b="0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fr-FR" altLang="he-IL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he-IL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he-IL" sz="2000" b="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altLang="he-IL" sz="2000" b="0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fr-FR" altLang="he-IL" sz="2000" b="0" dirty="0" smtClean="0">
                <a:latin typeface="Times New Roman" pitchFamily="18" charset="0"/>
                <a:cs typeface="Times New Roman" pitchFamily="18" charset="0"/>
              </a:rPr>
              <a:t> t1</a:t>
            </a:r>
            <a:r>
              <a:rPr lang="fr-FR" altLang="he-IL" sz="2000" b="0" dirty="0">
                <a:latin typeface="Times New Roman" pitchFamily="18" charset="0"/>
                <a:cs typeface="Times New Roman" pitchFamily="18" charset="0"/>
              </a:rPr>
              <a:t>) : t(t1) {}</a:t>
            </a:r>
          </a:p>
          <a:p>
            <a:r>
              <a:rPr lang="fr-FR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virtual void Print()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{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&lt;&lt;*this&lt;&lt;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;}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friend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ostream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&amp; operator&lt;&lt;(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ostream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&amp; out,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A&lt;T&gt;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&amp; a)  {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	out&lt;&lt;"I'm "&lt;&lt;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typeid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(a).name()&lt;&lt;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	out&lt;&lt;"I hold "&lt;&lt;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typeid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(a.t).name()&lt;&lt;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	out&lt;&lt;"The inner value is: "&lt;&lt;a.t&lt;&lt;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	return out;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endParaRPr lang="en-US" altLang="he-IL" sz="20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template&lt;class T&gt;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class B : public </a:t>
            </a:r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A&lt;T&gt;</a:t>
            </a:r>
            <a:r>
              <a:rPr lang="fr-FR" altLang="he-IL" sz="2000" b="0" dirty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r>
              <a:rPr lang="fr-FR" altLang="he-IL" sz="2000" b="0" dirty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r>
              <a:rPr lang="fr-FR" altLang="he-IL" sz="2000" b="0" dirty="0">
                <a:latin typeface="Times New Roman" pitchFamily="18" charset="0"/>
                <a:cs typeface="Times New Roman" pitchFamily="18" charset="0"/>
              </a:rPr>
              <a:t>	B(</a:t>
            </a:r>
            <a:r>
              <a:rPr lang="fr-FR" altLang="he-IL" sz="2000" b="0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fr-FR" altLang="he-IL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altLang="he-IL" sz="2000" b="0" dirty="0">
                <a:latin typeface="Times New Roman" pitchFamily="18" charset="0"/>
                <a:cs typeface="Times New Roman" pitchFamily="18" charset="0"/>
              </a:rPr>
              <a:t>&amp; t1) : </a:t>
            </a:r>
            <a:r>
              <a:rPr lang="fr-FR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A&lt;T&gt;</a:t>
            </a:r>
            <a:r>
              <a:rPr lang="fr-FR" altLang="he-IL" sz="2000" b="0" dirty="0">
                <a:latin typeface="Times New Roman" pitchFamily="18" charset="0"/>
                <a:cs typeface="Times New Roman" pitchFamily="18" charset="0"/>
              </a:rPr>
              <a:t>(t1) {}</a:t>
            </a:r>
          </a:p>
          <a:p>
            <a:r>
              <a:rPr lang="fr-FR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&amp; get() 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{ return t; }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};</a:t>
            </a:r>
            <a:r>
              <a:rPr lang="en-US" altLang="he-IL" b="0" dirty="0"/>
              <a:t>	</a:t>
            </a:r>
            <a:r>
              <a:rPr lang="en-US" altLang="he-IL" dirty="0"/>
              <a:t> </a:t>
            </a:r>
          </a:p>
        </p:txBody>
      </p:sp>
      <p:sp>
        <p:nvSpPr>
          <p:cNvPr id="1088518" name="Text Box 6"/>
          <p:cNvSpPr txBox="1">
            <a:spLocks noChangeArrowheads="1"/>
          </p:cNvSpPr>
          <p:nvPr/>
        </p:nvSpPr>
        <p:spPr bwMode="auto">
          <a:xfrm>
            <a:off x="5934075" y="4289425"/>
            <a:ext cx="3209925" cy="2568575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main() {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A&lt;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&gt; a(9);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a.Print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B &lt; </a:t>
            </a:r>
            <a:r>
              <a:rPr lang="en-US" altLang="he-IL" sz="2000" b="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A&lt;</a:t>
            </a:r>
            <a:r>
              <a:rPr lang="en-US" altLang="he-IL" sz="2000" b="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0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 &gt; b(a);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b="0" dirty="0" err="1">
                <a:latin typeface="Times New Roman" pitchFamily="18" charset="0"/>
                <a:cs typeface="Times New Roman" pitchFamily="18" charset="0"/>
              </a:rPr>
              <a:t>b.Print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he-IL" sz="2000" b="0" dirty="0" err="1" smtClean="0">
                <a:latin typeface="Times New Roman" pitchFamily="18" charset="0"/>
                <a:cs typeface="Times New Roman" pitchFamily="18" charset="0"/>
              </a:rPr>
              <a:t>b.get</a:t>
            </a:r>
            <a:r>
              <a:rPr lang="en-US" altLang="he-IL" sz="2000" b="0" dirty="0" smtClean="0">
                <a:latin typeface="Times New Roman" pitchFamily="18" charset="0"/>
                <a:cs typeface="Times New Roman" pitchFamily="18" charset="0"/>
              </a:rPr>
              <a:t>() ).</a:t>
            </a:r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Print();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	return 0;</a:t>
            </a:r>
          </a:p>
          <a:p>
            <a:r>
              <a:rPr lang="en-US" altLang="he-IL" sz="2000" b="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he-IL" dirty="0"/>
              <a:t> </a:t>
            </a:r>
            <a:r>
              <a:rPr lang="en-US" altLang="he-IL" b="0" dirty="0"/>
              <a:t>	</a:t>
            </a:r>
            <a:r>
              <a:rPr lang="en-US" altLang="he-IL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0504-986B-4E28-90A4-CBE6114BFB25}" type="slidenum">
              <a:rPr lang="he-IL" altLang="he-IL"/>
              <a:pPr/>
              <a:t>43</a:t>
            </a:fld>
            <a:endParaRPr lang="en-US" altLang="he-IL"/>
          </a:p>
        </p:txBody>
      </p:sp>
      <p:sp>
        <p:nvSpPr>
          <p:cNvPr id="10905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96925"/>
          </a:xfrm>
          <a:noFill/>
        </p:spPr>
        <p:txBody>
          <a:bodyPr/>
          <a:lstStyle/>
          <a:p>
            <a:r>
              <a:rPr lang="en-US" altLang="he-IL" sz="4000">
                <a:latin typeface="Comic Sans MS" pitchFamily="66" charset="0"/>
              </a:rPr>
              <a:t>A Template Class Derived from a Template Class  </a:t>
            </a:r>
            <a:r>
              <a:rPr lang="en-US" altLang="he-IL" sz="3200">
                <a:latin typeface="Comic Sans MS" pitchFamily="66" charset="0"/>
              </a:rPr>
              <a:t>cont…</a:t>
            </a:r>
            <a:endParaRPr lang="en-US" altLang="he-IL" sz="4000">
              <a:latin typeface="Comic Sans MS" pitchFamily="66" charset="0"/>
            </a:endParaRPr>
          </a:p>
        </p:txBody>
      </p:sp>
      <p:sp>
        <p:nvSpPr>
          <p:cNvPr id="1090564" name="Rectangle 4"/>
          <p:cNvSpPr>
            <a:spLocks noChangeArrowheads="1"/>
          </p:cNvSpPr>
          <p:nvPr/>
        </p:nvSpPr>
        <p:spPr bwMode="auto">
          <a:xfrm>
            <a:off x="2193925" y="1976438"/>
            <a:ext cx="3429000" cy="4664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2000" b="0"/>
              <a:t>I'm class A&lt;int&gt;</a:t>
            </a:r>
          </a:p>
          <a:p>
            <a:r>
              <a:rPr lang="en-US" altLang="he-IL" sz="2000" b="0"/>
              <a:t>I hold int</a:t>
            </a:r>
          </a:p>
          <a:p>
            <a:r>
              <a:rPr lang="en-US" altLang="he-IL" sz="2000" b="0"/>
              <a:t>The inner value is: 9</a:t>
            </a:r>
          </a:p>
          <a:p>
            <a:endParaRPr lang="en-US" altLang="he-IL" sz="2000" b="0"/>
          </a:p>
          <a:p>
            <a:r>
              <a:rPr lang="en-US" altLang="he-IL" sz="2000" b="0"/>
              <a:t>I'm class B&lt;class A&lt;int&gt; &gt;</a:t>
            </a:r>
          </a:p>
          <a:p>
            <a:r>
              <a:rPr lang="en-US" altLang="he-IL" sz="2000" b="0"/>
              <a:t>I hold class A&lt;int&gt;</a:t>
            </a:r>
          </a:p>
          <a:p>
            <a:r>
              <a:rPr lang="en-US" altLang="he-IL" sz="2000" b="0"/>
              <a:t>The inner value is: I'm class A&lt;int&gt;</a:t>
            </a:r>
          </a:p>
          <a:p>
            <a:r>
              <a:rPr lang="en-US" altLang="he-IL" sz="2000" b="0"/>
              <a:t>I hold int</a:t>
            </a:r>
          </a:p>
          <a:p>
            <a:r>
              <a:rPr lang="en-US" altLang="he-IL" sz="2000" b="0"/>
              <a:t>The inner value is: 9</a:t>
            </a:r>
          </a:p>
          <a:p>
            <a:endParaRPr lang="en-US" altLang="he-IL" sz="2000" b="0"/>
          </a:p>
          <a:p>
            <a:endParaRPr lang="en-US" altLang="he-IL" sz="2000" b="0"/>
          </a:p>
          <a:p>
            <a:r>
              <a:rPr lang="en-US" altLang="he-IL" sz="2000" b="0"/>
              <a:t>I'm class A&lt;int&gt;</a:t>
            </a:r>
          </a:p>
          <a:p>
            <a:r>
              <a:rPr lang="en-US" altLang="he-IL" sz="2000" b="0"/>
              <a:t>I hold int</a:t>
            </a:r>
          </a:p>
          <a:p>
            <a:r>
              <a:rPr lang="en-US" altLang="he-IL" sz="2000" b="0"/>
              <a:t>The inner value is: 9</a:t>
            </a:r>
          </a:p>
        </p:txBody>
      </p:sp>
      <p:sp>
        <p:nvSpPr>
          <p:cNvPr id="1090565" name="Text Box 5"/>
          <p:cNvSpPr txBox="1">
            <a:spLocks noChangeArrowheads="1"/>
          </p:cNvSpPr>
          <p:nvPr/>
        </p:nvSpPr>
        <p:spPr bwMode="auto">
          <a:xfrm>
            <a:off x="465138" y="1363663"/>
            <a:ext cx="2351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2800"/>
              <a:t>Output: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CE04-BD31-4294-A20F-81EC734F679A}" type="slidenum">
              <a:rPr lang="he-IL" altLang="he-IL"/>
              <a:pPr/>
              <a:t>44</a:t>
            </a:fld>
            <a:endParaRPr lang="en-US" altLang="he-IL"/>
          </a:p>
        </p:txBody>
      </p:sp>
      <p:sp>
        <p:nvSpPr>
          <p:cNvPr id="1036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505075"/>
            <a:ext cx="8229600" cy="1371600"/>
          </a:xfrm>
        </p:spPr>
        <p:txBody>
          <a:bodyPr/>
          <a:lstStyle/>
          <a:p>
            <a:r>
              <a:rPr lang="en-US" altLang="he-IL" sz="4000" b="1" dirty="0" smtClean="0"/>
              <a:t>STL</a:t>
            </a:r>
            <a:endParaRPr lang="en-US" altLang="he-IL" sz="40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0" y="5695950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  <p:extLst>
      <p:ext uri="{BB962C8B-B14F-4D97-AF65-F5344CB8AC3E}">
        <p14:creationId xmlns:p14="http://schemas.microsoft.com/office/powerpoint/2010/main" val="1942440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E4CB-4797-4FA7-ACC8-1BE942C03E8A}" type="slidenum">
              <a:rPr lang="he-IL" altLang="he-IL"/>
              <a:pPr/>
              <a:t>45</a:t>
            </a:fld>
            <a:endParaRPr lang="en-US" altLang="he-IL" dirty="0"/>
          </a:p>
        </p:txBody>
      </p:sp>
      <p:sp>
        <p:nvSpPr>
          <p:cNvPr id="1028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70178"/>
            <a:ext cx="8540750" cy="469468"/>
          </a:xfrm>
          <a:noFill/>
        </p:spPr>
        <p:txBody>
          <a:bodyPr/>
          <a:lstStyle/>
          <a:p>
            <a:r>
              <a:rPr lang="en-US" sz="4000" dirty="0"/>
              <a:t>STL – Standard Template Library</a:t>
            </a:r>
            <a:endParaRPr lang="en-US" altLang="he-IL" sz="4000" dirty="0"/>
          </a:p>
        </p:txBody>
      </p:sp>
      <p:sp>
        <p:nvSpPr>
          <p:cNvPr id="1028099" name="Rectangle 3"/>
          <p:cNvSpPr>
            <a:spLocks noChangeArrowheads="1"/>
          </p:cNvSpPr>
          <p:nvPr/>
        </p:nvSpPr>
        <p:spPr bwMode="auto">
          <a:xfrm>
            <a:off x="250825" y="539647"/>
            <a:ext cx="8713788" cy="6318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 algn="r" rtl="1"/>
            <a:r>
              <a:rPr lang="en-US" sz="2800" dirty="0" smtClean="0"/>
              <a:t>-</a:t>
            </a:r>
            <a:r>
              <a:rPr lang="he-IL" sz="2800" dirty="0" smtClean="0"/>
              <a:t>הוא </a:t>
            </a:r>
            <a:r>
              <a:rPr lang="he-IL" sz="2800" dirty="0"/>
              <a:t>אוסף מימושים למבני-נתונים ואלגוריתמים בשפת </a:t>
            </a:r>
            <a:r>
              <a:rPr lang="en-US" sz="2800" dirty="0" smtClean="0"/>
              <a:t>C++</a:t>
            </a:r>
            <a:endParaRPr lang="he-IL" sz="2800" dirty="0" smtClean="0"/>
          </a:p>
          <a:p>
            <a:pPr algn="r" rtl="1"/>
            <a:r>
              <a:rPr lang="he-IL" sz="2800" dirty="0"/>
              <a:t>מימושים אלו מתבססים על </a:t>
            </a:r>
            <a:r>
              <a:rPr lang="en-US" sz="2800" dirty="0"/>
              <a:t>templates</a:t>
            </a:r>
            <a:r>
              <a:rPr lang="he-IL" sz="2800" dirty="0"/>
              <a:t> </a:t>
            </a:r>
            <a:endParaRPr lang="he-IL" sz="2800" dirty="0" smtClean="0"/>
          </a:p>
          <a:p>
            <a:pPr algn="r" rtl="1"/>
            <a:r>
              <a:rPr lang="he-IL" sz="2800" dirty="0"/>
              <a:t>בין </a:t>
            </a:r>
            <a:r>
              <a:rPr lang="he-IL" sz="2800" dirty="0">
                <a:solidFill>
                  <a:srgbClr val="FFFF00"/>
                </a:solidFill>
              </a:rPr>
              <a:t>מבני-הנתונים</a:t>
            </a:r>
            <a:r>
              <a:rPr lang="he-IL" sz="2800" dirty="0"/>
              <a:t> הממומשים ניתן למצוא</a:t>
            </a:r>
            <a:r>
              <a:rPr lang="he-IL" sz="2800" dirty="0" smtClean="0"/>
              <a:t>:</a:t>
            </a:r>
          </a:p>
          <a:p>
            <a:pPr algn="r" rtl="1"/>
            <a:r>
              <a:rPr lang="he-IL" sz="2800" dirty="0" smtClean="0"/>
              <a:t>מערך - </a:t>
            </a:r>
            <a:r>
              <a:rPr lang="en-US" sz="2800" dirty="0" smtClean="0"/>
              <a:t>vector</a:t>
            </a:r>
            <a:endParaRPr lang="he-IL" sz="2800" dirty="0" smtClean="0"/>
          </a:p>
          <a:p>
            <a:pPr marL="342900" lvl="1" indent="-342900" algn="r" rtl="1">
              <a:buClr>
                <a:schemeClr val="hlink"/>
              </a:buClr>
              <a:buSzPct val="80000"/>
              <a:buFont typeface="Arial" pitchFamily="34" charset="0"/>
              <a:buChar char="►"/>
            </a:pPr>
            <a:r>
              <a:rPr lang="he-IL" dirty="0"/>
              <a:t>רשימה </a:t>
            </a:r>
            <a:r>
              <a:rPr lang="he-IL" dirty="0" smtClean="0"/>
              <a:t>מקושרת-  </a:t>
            </a:r>
            <a:r>
              <a:rPr lang="en-US" dirty="0" smtClean="0"/>
              <a:t>list</a:t>
            </a:r>
            <a:endParaRPr lang="he-IL" dirty="0" smtClean="0"/>
          </a:p>
          <a:p>
            <a:pPr marL="342900" lvl="1" indent="-342900" algn="r" rtl="1">
              <a:buClr>
                <a:schemeClr val="hlink"/>
              </a:buClr>
              <a:buSzPct val="80000"/>
              <a:buFont typeface="Arial" pitchFamily="34" charset="0"/>
              <a:buChar char="►"/>
            </a:pPr>
            <a:r>
              <a:rPr lang="he-IL" dirty="0" smtClean="0"/>
              <a:t>מפה</a:t>
            </a:r>
            <a:r>
              <a:rPr lang="en-US" dirty="0" smtClean="0"/>
              <a:t> map-  </a:t>
            </a:r>
            <a:endParaRPr lang="he-IL" dirty="0" smtClean="0"/>
          </a:p>
          <a:p>
            <a:pPr marL="342900" lvl="1" indent="-342900" algn="r" rtl="1">
              <a:buClr>
                <a:schemeClr val="hlink"/>
              </a:buClr>
              <a:buSzPct val="80000"/>
              <a:buFont typeface="Arial" pitchFamily="34" charset="0"/>
              <a:buChar char="►"/>
            </a:pPr>
            <a:r>
              <a:rPr lang="he-IL" dirty="0" smtClean="0"/>
              <a:t>קבוצה  - </a:t>
            </a:r>
            <a:r>
              <a:rPr lang="en-US" dirty="0" smtClean="0"/>
              <a:t>set</a:t>
            </a:r>
            <a:endParaRPr lang="he-IL" dirty="0" smtClean="0"/>
          </a:p>
          <a:p>
            <a:pPr marL="342900" lvl="1" indent="-342900" algn="r" rtl="1">
              <a:buClr>
                <a:schemeClr val="hlink"/>
              </a:buClr>
              <a:buSzPct val="80000"/>
              <a:buFont typeface="Arial" pitchFamily="34" charset="0"/>
              <a:buChar char="►"/>
            </a:pPr>
            <a:r>
              <a:rPr lang="he-IL" dirty="0"/>
              <a:t>בין </a:t>
            </a:r>
            <a:r>
              <a:rPr lang="he-IL" dirty="0">
                <a:solidFill>
                  <a:srgbClr val="FFFF00"/>
                </a:solidFill>
              </a:rPr>
              <a:t>האלגוריתמים</a:t>
            </a:r>
            <a:r>
              <a:rPr lang="he-IL" dirty="0"/>
              <a:t> הממומשים ניתן למצוא</a:t>
            </a:r>
            <a:r>
              <a:rPr lang="he-IL" dirty="0" smtClean="0"/>
              <a:t>:</a:t>
            </a:r>
          </a:p>
          <a:p>
            <a:pPr marL="342900" lvl="1" indent="-342900" algn="r" rtl="1">
              <a:buClr>
                <a:schemeClr val="hlink"/>
              </a:buClr>
              <a:buSzPct val="80000"/>
              <a:buFont typeface="Arial" pitchFamily="34" charset="0"/>
              <a:buChar char="►"/>
            </a:pPr>
            <a:r>
              <a:rPr lang="he-IL" dirty="0" smtClean="0"/>
              <a:t>חיפוש</a:t>
            </a:r>
            <a:r>
              <a:rPr lang="en-US" dirty="0" smtClean="0"/>
              <a:t> find-  </a:t>
            </a:r>
            <a:endParaRPr lang="he-IL" dirty="0" smtClean="0"/>
          </a:p>
          <a:p>
            <a:pPr marL="342900" lvl="1" indent="-342900" algn="r" rtl="1">
              <a:buClr>
                <a:schemeClr val="hlink"/>
              </a:buClr>
              <a:buSzPct val="80000"/>
              <a:buFont typeface="Arial" pitchFamily="34" charset="0"/>
              <a:buChar char="►"/>
            </a:pPr>
            <a:r>
              <a:rPr lang="he-IL" dirty="0" smtClean="0"/>
              <a:t>מיון </a:t>
            </a:r>
            <a:r>
              <a:rPr lang="en-US" dirty="0" smtClean="0"/>
              <a:t>sort-  </a:t>
            </a:r>
            <a:endParaRPr lang="he-IL" dirty="0" smtClean="0"/>
          </a:p>
          <a:p>
            <a:pPr marL="342900" lvl="1" indent="-342900" algn="r" rtl="1">
              <a:buClr>
                <a:schemeClr val="hlink"/>
              </a:buClr>
              <a:buSzPct val="80000"/>
              <a:buFont typeface="Arial" pitchFamily="34" charset="0"/>
              <a:buChar char="►"/>
            </a:pPr>
            <a:r>
              <a:rPr lang="he-IL" smtClean="0"/>
              <a:t>מציאת מינימום </a:t>
            </a:r>
            <a:r>
              <a:rPr lang="he-IL" dirty="0" smtClean="0"/>
              <a:t>ומקסימום</a:t>
            </a:r>
            <a:r>
              <a:rPr lang="en-US" dirty="0" smtClean="0"/>
              <a:t> min , max -  </a:t>
            </a:r>
            <a:endParaRPr lang="he-IL" dirty="0" smtClean="0"/>
          </a:p>
          <a:p>
            <a:pPr marL="342900" lvl="1" indent="-342900" algn="r" rtl="1">
              <a:buClr>
                <a:schemeClr val="hlink"/>
              </a:buClr>
              <a:buSzPct val="80000"/>
              <a:buFont typeface="Arial" pitchFamily="34" charset="0"/>
              <a:buChar char="►"/>
            </a:pPr>
            <a:endParaRPr lang="he-IL" dirty="0"/>
          </a:p>
          <a:p>
            <a:pPr algn="r" rtl="1"/>
            <a:endParaRPr lang="he-IL" sz="2800" dirty="0" smtClean="0"/>
          </a:p>
          <a:p>
            <a:pPr algn="r" rtl="1"/>
            <a:endParaRPr lang="he-IL" sz="2800" dirty="0" smtClean="0"/>
          </a:p>
          <a:p>
            <a:pPr algn="r" rtl="1"/>
            <a:endParaRPr lang="he-IL" sz="2800" dirty="0"/>
          </a:p>
          <a:p>
            <a:pPr algn="r" rtl="1"/>
            <a:endParaRPr lang="he-IL" sz="2800" dirty="0" smtClean="0"/>
          </a:p>
          <a:p>
            <a:pPr algn="r" rtl="1"/>
            <a:endParaRPr lang="he-IL" sz="2800" dirty="0"/>
          </a:p>
          <a:p>
            <a:pPr algn="r" rtl="1"/>
            <a:endParaRPr lang="he-IL" sz="2800" dirty="0" smtClean="0"/>
          </a:p>
          <a:p>
            <a:pPr algn="r" rtl="1"/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40649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E4CB-4797-4FA7-ACC8-1BE942C03E8A}" type="slidenum">
              <a:rPr lang="he-IL" altLang="he-IL"/>
              <a:pPr/>
              <a:t>46</a:t>
            </a:fld>
            <a:endParaRPr lang="en-US" altLang="he-IL" dirty="0"/>
          </a:p>
        </p:txBody>
      </p:sp>
      <p:sp>
        <p:nvSpPr>
          <p:cNvPr id="1028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70178"/>
            <a:ext cx="8540750" cy="534277"/>
          </a:xfrm>
          <a:noFill/>
        </p:spPr>
        <p:txBody>
          <a:bodyPr/>
          <a:lstStyle/>
          <a:p>
            <a:r>
              <a:rPr lang="en-US" sz="4000" dirty="0" smtClean="0"/>
              <a:t>Container </a:t>
            </a:r>
            <a:r>
              <a:rPr lang="he-IL" sz="4000" dirty="0" smtClean="0"/>
              <a:t> </a:t>
            </a:r>
            <a:r>
              <a:rPr lang="he-IL" sz="4000" dirty="0" err="1" smtClean="0"/>
              <a:t>מיכלים</a:t>
            </a:r>
            <a:endParaRPr lang="en-US" altLang="he-IL" sz="4000" dirty="0"/>
          </a:p>
        </p:txBody>
      </p:sp>
      <p:sp>
        <p:nvSpPr>
          <p:cNvPr id="1028099" name="Rectangle 3"/>
          <p:cNvSpPr>
            <a:spLocks noChangeArrowheads="1"/>
          </p:cNvSpPr>
          <p:nvPr/>
        </p:nvSpPr>
        <p:spPr bwMode="auto">
          <a:xfrm>
            <a:off x="250825" y="494675"/>
            <a:ext cx="8713788" cy="636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 algn="r" rtl="1"/>
            <a:r>
              <a:rPr lang="en-US" sz="2800" dirty="0" smtClean="0"/>
              <a:t>-</a:t>
            </a:r>
            <a:r>
              <a:rPr lang="he-IL" sz="2800" dirty="0"/>
              <a:t>מבני נתונים שהם </a:t>
            </a:r>
            <a:r>
              <a:rPr lang="en-US" sz="2800" dirty="0">
                <a:solidFill>
                  <a:srgbClr val="FFFF00"/>
                </a:solidFill>
              </a:rPr>
              <a:t>Sequences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00"/>
                </a:solidFill>
              </a:rPr>
              <a:t>Container</a:t>
            </a:r>
            <a:r>
              <a:rPr lang="he-IL" sz="2800" dirty="0">
                <a:solidFill>
                  <a:srgbClr val="FFFF00"/>
                </a:solidFill>
              </a:rPr>
              <a:t> </a:t>
            </a:r>
            <a:r>
              <a:rPr lang="he-IL" sz="2800" dirty="0" smtClean="0"/>
              <a:t>(גישה לאיבר </a:t>
            </a:r>
            <a:r>
              <a:rPr lang="he-IL" sz="2800" dirty="0"/>
              <a:t>לפי מיקומו)</a:t>
            </a:r>
          </a:p>
          <a:p>
            <a:pPr lvl="1" algn="r" rtl="1"/>
            <a:r>
              <a:rPr lang="en-US" dirty="0"/>
              <a:t>vector</a:t>
            </a:r>
            <a:r>
              <a:rPr lang="he-IL" dirty="0"/>
              <a:t> – מימוש למערך </a:t>
            </a:r>
            <a:r>
              <a:rPr lang="he-IL" dirty="0" smtClean="0"/>
              <a:t>שמסוגל </a:t>
            </a:r>
            <a:r>
              <a:rPr lang="he-IL" dirty="0"/>
              <a:t>להגדיל את עצמו</a:t>
            </a:r>
          </a:p>
          <a:p>
            <a:pPr lvl="1" algn="r" rtl="1"/>
            <a:r>
              <a:rPr lang="en-US" dirty="0"/>
              <a:t>list</a:t>
            </a:r>
            <a:r>
              <a:rPr lang="he-IL" dirty="0"/>
              <a:t> – מימוש לרשימה מקושרת </a:t>
            </a:r>
            <a:r>
              <a:rPr lang="he-IL" dirty="0" smtClean="0"/>
              <a:t>דו-כיוונית</a:t>
            </a:r>
          </a:p>
          <a:p>
            <a:pPr algn="r" rtl="1"/>
            <a:r>
              <a:rPr lang="he-IL" sz="2800" dirty="0"/>
              <a:t>מבני נתונים שהם </a:t>
            </a:r>
            <a:r>
              <a:rPr lang="en-US" sz="2800" dirty="0">
                <a:solidFill>
                  <a:srgbClr val="FFFF00"/>
                </a:solidFill>
              </a:rPr>
              <a:t>Associative Container</a:t>
            </a:r>
            <a:r>
              <a:rPr lang="he-IL" sz="2800" dirty="0">
                <a:solidFill>
                  <a:srgbClr val="FFFF00"/>
                </a:solidFill>
              </a:rPr>
              <a:t> </a:t>
            </a:r>
            <a:r>
              <a:rPr lang="he-IL" sz="2800" dirty="0" smtClean="0"/>
              <a:t>(גישה לאיבר </a:t>
            </a:r>
            <a:r>
              <a:rPr lang="he-IL" sz="2800" dirty="0"/>
              <a:t>לפי מפתח)</a:t>
            </a:r>
          </a:p>
          <a:p>
            <a:pPr lvl="1" algn="r" rtl="1"/>
            <a:r>
              <a:rPr lang="en-US" dirty="0"/>
              <a:t>set</a:t>
            </a:r>
            <a:r>
              <a:rPr lang="he-IL" dirty="0"/>
              <a:t> – מימוש לקבוצה בלי כפילות איברים. הנתונים שמורים בעץ בינארי</a:t>
            </a:r>
            <a:endParaRPr lang="en-US" dirty="0"/>
          </a:p>
          <a:p>
            <a:pPr lvl="1" algn="r" rtl="1"/>
            <a:r>
              <a:rPr lang="en-US" dirty="0"/>
              <a:t>multiset</a:t>
            </a:r>
            <a:r>
              <a:rPr lang="he-IL" dirty="0"/>
              <a:t> – כנ"ל, אך מאפשר כפילות איברים</a:t>
            </a:r>
            <a:endParaRPr lang="en-US" dirty="0"/>
          </a:p>
          <a:p>
            <a:pPr lvl="1" algn="r" rtl="1"/>
            <a:r>
              <a:rPr lang="en-US" dirty="0"/>
              <a:t>map</a:t>
            </a:r>
            <a:r>
              <a:rPr lang="he-IL" dirty="0"/>
              <a:t> – מימוש למפה: אוסף של זוגות: </a:t>
            </a:r>
            <a:r>
              <a:rPr lang="en-US" dirty="0" err="1"/>
              <a:t>key+value</a:t>
            </a:r>
            <a:r>
              <a:rPr lang="he-IL" dirty="0"/>
              <a:t>. לכל </a:t>
            </a:r>
            <a:r>
              <a:rPr lang="en-US" dirty="0"/>
              <a:t>key</a:t>
            </a:r>
            <a:r>
              <a:rPr lang="he-IL" dirty="0"/>
              <a:t> יהיה מפתח יחיד</a:t>
            </a:r>
            <a:endParaRPr lang="en-US" dirty="0"/>
          </a:p>
          <a:p>
            <a:pPr lvl="1" algn="r" rtl="1"/>
            <a:r>
              <a:rPr lang="en-US" dirty="0" err="1"/>
              <a:t>multimap</a:t>
            </a:r>
            <a:r>
              <a:rPr lang="he-IL" dirty="0"/>
              <a:t> – כנ"ל, אבל לכל </a:t>
            </a:r>
            <a:r>
              <a:rPr lang="en-US" dirty="0"/>
              <a:t>key</a:t>
            </a:r>
            <a:r>
              <a:rPr lang="he-IL" dirty="0"/>
              <a:t> יכולים להיות כמה מפתחות</a:t>
            </a:r>
            <a:endParaRPr lang="en-US" dirty="0"/>
          </a:p>
          <a:p>
            <a:endParaRPr lang="he-IL" dirty="0"/>
          </a:p>
          <a:p>
            <a:pPr lvl="1" algn="r" rtl="1"/>
            <a:endParaRPr lang="he-IL" dirty="0"/>
          </a:p>
          <a:p>
            <a:pPr marL="342900" lvl="1" indent="-342900" algn="r" rtl="1">
              <a:buClr>
                <a:schemeClr val="hlink"/>
              </a:buClr>
              <a:buSzPct val="80000"/>
              <a:buFont typeface="Arial" pitchFamily="34" charset="0"/>
              <a:buChar char="►"/>
            </a:pPr>
            <a:endParaRPr lang="he-IL" dirty="0"/>
          </a:p>
          <a:p>
            <a:pPr algn="r" rtl="1"/>
            <a:endParaRPr lang="he-IL" sz="2800" dirty="0" smtClean="0"/>
          </a:p>
          <a:p>
            <a:pPr algn="r" rtl="1"/>
            <a:endParaRPr lang="he-IL" sz="2800" dirty="0" smtClean="0"/>
          </a:p>
          <a:p>
            <a:pPr algn="r" rtl="1"/>
            <a:endParaRPr lang="he-IL" sz="2800" dirty="0"/>
          </a:p>
          <a:p>
            <a:pPr algn="r" rtl="1"/>
            <a:endParaRPr lang="he-IL" sz="2800" dirty="0" smtClean="0"/>
          </a:p>
          <a:p>
            <a:pPr algn="r" rtl="1"/>
            <a:endParaRPr lang="he-IL" sz="2800" dirty="0"/>
          </a:p>
          <a:p>
            <a:pPr algn="r" rtl="1"/>
            <a:endParaRPr lang="he-IL" sz="2800" dirty="0" smtClean="0"/>
          </a:p>
          <a:p>
            <a:pPr algn="r" rtl="1"/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4901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E4CB-4797-4FA7-ACC8-1BE942C03E8A}" type="slidenum">
              <a:rPr lang="he-IL" altLang="he-IL"/>
              <a:pPr/>
              <a:t>47</a:t>
            </a:fld>
            <a:endParaRPr lang="en-US" altLang="he-IL" dirty="0"/>
          </a:p>
        </p:txBody>
      </p:sp>
      <p:sp>
        <p:nvSpPr>
          <p:cNvPr id="1028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70178"/>
            <a:ext cx="8540750" cy="559409"/>
          </a:xfrm>
          <a:noFill/>
        </p:spPr>
        <p:txBody>
          <a:bodyPr/>
          <a:lstStyle/>
          <a:p>
            <a:r>
              <a:rPr lang="en-US" sz="4000" dirty="0" smtClean="0"/>
              <a:t>Iterator </a:t>
            </a:r>
            <a:r>
              <a:rPr lang="he-IL" sz="4000" dirty="0" err="1" smtClean="0"/>
              <a:t>אטרטורים</a:t>
            </a:r>
            <a:endParaRPr lang="en-US" altLang="he-IL" sz="4000" dirty="0"/>
          </a:p>
        </p:txBody>
      </p:sp>
      <p:sp>
        <p:nvSpPr>
          <p:cNvPr id="1028099" name="Rectangle 3"/>
          <p:cNvSpPr>
            <a:spLocks noChangeArrowheads="1"/>
          </p:cNvSpPr>
          <p:nvPr/>
        </p:nvSpPr>
        <p:spPr bwMode="auto">
          <a:xfrm>
            <a:off x="250825" y="629587"/>
            <a:ext cx="8713788" cy="622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 algn="r" rtl="1"/>
            <a:r>
              <a:rPr lang="he-IL" sz="2800" dirty="0" smtClean="0"/>
              <a:t>בכל </a:t>
            </a:r>
            <a:r>
              <a:rPr lang="he-IL" sz="2800" dirty="0"/>
              <a:t>מחלקה המממשת מבנה-נתונים ב- </a:t>
            </a:r>
            <a:r>
              <a:rPr lang="en-US" sz="2800" dirty="0"/>
              <a:t>STL</a:t>
            </a:r>
            <a:r>
              <a:rPr lang="he-IL" sz="2800" dirty="0"/>
              <a:t> ממומשות 2 מחלקות פנימיות: </a:t>
            </a:r>
            <a:r>
              <a:rPr lang="en-US" sz="2800" dirty="0"/>
              <a:t>iterator</a:t>
            </a:r>
            <a:r>
              <a:rPr lang="he-IL" sz="2800" dirty="0"/>
              <a:t> ו- </a:t>
            </a:r>
            <a:r>
              <a:rPr lang="en-US" sz="2800" dirty="0" err="1"/>
              <a:t>const_iterator</a:t>
            </a:r>
            <a:endParaRPr lang="he-IL" sz="2800" dirty="0"/>
          </a:p>
          <a:p>
            <a:pPr algn="r" rtl="1"/>
            <a:r>
              <a:rPr lang="he-IL" sz="2800" dirty="0" err="1">
                <a:solidFill>
                  <a:srgbClr val="FFFF00"/>
                </a:solidFill>
              </a:rPr>
              <a:t>איטרטור</a:t>
            </a:r>
            <a:r>
              <a:rPr lang="he-IL" sz="2800" dirty="0">
                <a:solidFill>
                  <a:srgbClr val="FFFF00"/>
                </a:solidFill>
              </a:rPr>
              <a:t> </a:t>
            </a:r>
            <a:r>
              <a:rPr lang="he-IL" sz="2800" dirty="0"/>
              <a:t>הוא אובייקט שמכיל </a:t>
            </a:r>
            <a:r>
              <a:rPr lang="he-IL" sz="2800" dirty="0">
                <a:solidFill>
                  <a:srgbClr val="FFFF00"/>
                </a:solidFill>
              </a:rPr>
              <a:t>הצבעה</a:t>
            </a:r>
            <a:r>
              <a:rPr lang="he-IL" sz="2800" dirty="0"/>
              <a:t> לאיבר </a:t>
            </a:r>
            <a:r>
              <a:rPr lang="he-IL" sz="2800" dirty="0" smtClean="0"/>
              <a:t>מסוים באוסף (כמצביע) </a:t>
            </a:r>
            <a:endParaRPr lang="he-IL" sz="2800" dirty="0"/>
          </a:p>
          <a:p>
            <a:pPr algn="r" rtl="1"/>
            <a:r>
              <a:rPr lang="he-IL" sz="2800" dirty="0" smtClean="0"/>
              <a:t>מחלקת </a:t>
            </a:r>
            <a:r>
              <a:rPr lang="he-IL" sz="2800" dirty="0" err="1"/>
              <a:t>האיטרטור</a:t>
            </a:r>
            <a:r>
              <a:rPr lang="he-IL" sz="2800" dirty="0"/>
              <a:t> מספקת </a:t>
            </a:r>
            <a:r>
              <a:rPr lang="he-IL" sz="2800" dirty="0" smtClean="0"/>
              <a:t>ממשק </a:t>
            </a:r>
            <a:r>
              <a:rPr lang="he-IL" sz="2800" dirty="0"/>
              <a:t>למעבר על כל איברי האוסף באופן סדרתי</a:t>
            </a:r>
          </a:p>
          <a:p>
            <a:pPr algn="r" rtl="1"/>
            <a:r>
              <a:rPr lang="he-IL" sz="2800" dirty="0"/>
              <a:t>בכל מחלקה המממשת מבנה נתונים יש את </a:t>
            </a:r>
            <a:r>
              <a:rPr lang="he-IL" sz="2800" dirty="0" err="1" smtClean="0"/>
              <a:t>הפןנקציות</a:t>
            </a:r>
            <a:r>
              <a:rPr lang="he-IL" sz="2800" dirty="0" smtClean="0"/>
              <a:t>:</a:t>
            </a:r>
            <a:endParaRPr lang="he-IL" sz="2800" dirty="0"/>
          </a:p>
          <a:p>
            <a:pPr lvl="1" algn="r" rtl="1"/>
            <a:r>
              <a:rPr lang="en-US" dirty="0"/>
              <a:t>begin()</a:t>
            </a:r>
            <a:r>
              <a:rPr lang="he-IL" dirty="0"/>
              <a:t> – המחזירה </a:t>
            </a:r>
            <a:r>
              <a:rPr lang="he-IL" dirty="0" err="1"/>
              <a:t>איטרטור</a:t>
            </a:r>
            <a:r>
              <a:rPr lang="he-IL" dirty="0"/>
              <a:t> לאיבר הראשון באוסף</a:t>
            </a:r>
          </a:p>
          <a:p>
            <a:pPr lvl="1" algn="r" rtl="1"/>
            <a:r>
              <a:rPr lang="en-US" dirty="0"/>
              <a:t>end()</a:t>
            </a:r>
            <a:r>
              <a:rPr lang="he-IL" dirty="0"/>
              <a:t> – המחזירה </a:t>
            </a:r>
            <a:r>
              <a:rPr lang="he-IL" dirty="0" err="1"/>
              <a:t>איטרטור</a:t>
            </a:r>
            <a:r>
              <a:rPr lang="he-IL" dirty="0"/>
              <a:t> לאיבר אחרי האחרון באוסף</a:t>
            </a:r>
          </a:p>
          <a:p>
            <a:pPr algn="r" rtl="1"/>
            <a:r>
              <a:rPr lang="he-IL" sz="2800" dirty="0" smtClean="0"/>
              <a:t>כאשר </a:t>
            </a:r>
            <a:r>
              <a:rPr lang="he-IL" sz="2800" dirty="0"/>
              <a:t>מבנה הנתונים עליו רצים הוא </a:t>
            </a:r>
            <a:r>
              <a:rPr lang="en-US" sz="2800" dirty="0" err="1"/>
              <a:t>const</a:t>
            </a:r>
            <a:r>
              <a:rPr lang="he-IL" sz="2800" dirty="0"/>
              <a:t> נעבוד עם </a:t>
            </a:r>
            <a:r>
              <a:rPr lang="en-US" sz="2800" dirty="0" err="1"/>
              <a:t>const_iterator</a:t>
            </a:r>
            <a:endParaRPr lang="he-IL" sz="2800" dirty="0"/>
          </a:p>
          <a:p>
            <a:pPr algn="r" rtl="1"/>
            <a:endParaRPr lang="he-IL" sz="2400" dirty="0"/>
          </a:p>
          <a:p>
            <a:pPr lvl="1" algn="r" rtl="1"/>
            <a:endParaRPr lang="he-IL" sz="2400" dirty="0"/>
          </a:p>
          <a:p>
            <a:pPr marL="342900" lvl="1" indent="-342900" algn="r" rtl="1">
              <a:buClr>
                <a:schemeClr val="hlink"/>
              </a:buClr>
              <a:buSzPct val="80000"/>
              <a:buFont typeface="Arial" pitchFamily="34" charset="0"/>
              <a:buChar char="►"/>
            </a:pPr>
            <a:endParaRPr lang="he-IL" sz="2400" dirty="0"/>
          </a:p>
          <a:p>
            <a:pPr algn="r" rtl="1"/>
            <a:endParaRPr lang="he-IL" sz="2400" dirty="0" smtClean="0"/>
          </a:p>
          <a:p>
            <a:pPr algn="r" rtl="1"/>
            <a:endParaRPr lang="he-IL" sz="2400" dirty="0" smtClean="0"/>
          </a:p>
          <a:p>
            <a:pPr algn="r" rtl="1"/>
            <a:endParaRPr lang="he-IL" sz="2400" dirty="0"/>
          </a:p>
          <a:p>
            <a:pPr algn="r" rtl="1"/>
            <a:endParaRPr lang="he-IL" sz="2800" dirty="0" smtClean="0"/>
          </a:p>
          <a:p>
            <a:pPr algn="r" rtl="1"/>
            <a:endParaRPr lang="he-IL" sz="2800" dirty="0"/>
          </a:p>
          <a:p>
            <a:pPr algn="r" rtl="1"/>
            <a:endParaRPr lang="he-IL" sz="2800" dirty="0" smtClean="0"/>
          </a:p>
          <a:p>
            <a:pPr algn="r" rtl="1"/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5227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E4CB-4797-4FA7-ACC8-1BE942C03E8A}" type="slidenum">
              <a:rPr lang="he-IL" altLang="he-IL"/>
              <a:pPr/>
              <a:t>48</a:t>
            </a:fld>
            <a:endParaRPr lang="en-US" altLang="he-IL" dirty="0"/>
          </a:p>
        </p:txBody>
      </p:sp>
      <p:sp>
        <p:nvSpPr>
          <p:cNvPr id="1028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70178"/>
            <a:ext cx="8540750" cy="907284"/>
          </a:xfrm>
          <a:noFill/>
        </p:spPr>
        <p:txBody>
          <a:bodyPr/>
          <a:lstStyle/>
          <a:p>
            <a:r>
              <a:rPr lang="en-US" sz="4000" dirty="0" err="1" smtClean="0"/>
              <a:t>Algoritm</a:t>
            </a:r>
            <a:r>
              <a:rPr lang="en-US" sz="4000" dirty="0" smtClean="0"/>
              <a:t> </a:t>
            </a:r>
            <a:r>
              <a:rPr lang="he-IL" sz="4000" dirty="0" smtClean="0"/>
              <a:t>אלגוריתמים</a:t>
            </a:r>
            <a:endParaRPr lang="en-US" altLang="he-IL" sz="4000" dirty="0"/>
          </a:p>
        </p:txBody>
      </p:sp>
      <p:sp>
        <p:nvSpPr>
          <p:cNvPr id="1028099" name="Rectangle 3"/>
          <p:cNvSpPr>
            <a:spLocks noChangeArrowheads="1"/>
          </p:cNvSpPr>
          <p:nvPr/>
        </p:nvSpPr>
        <p:spPr bwMode="auto">
          <a:xfrm>
            <a:off x="250825" y="977462"/>
            <a:ext cx="8713788" cy="588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 algn="r" rtl="1"/>
            <a:r>
              <a:rPr lang="he-IL" sz="2800" dirty="0" smtClean="0"/>
              <a:t>פעולות כגון :</a:t>
            </a:r>
          </a:p>
          <a:p>
            <a:pPr algn="r" rtl="1"/>
            <a:r>
              <a:rPr lang="he-IL" sz="2800" dirty="0" smtClean="0"/>
              <a:t>מיון</a:t>
            </a:r>
          </a:p>
          <a:p>
            <a:pPr algn="r" rtl="1"/>
            <a:r>
              <a:rPr lang="he-IL" sz="2800" dirty="0" smtClean="0"/>
              <a:t>חיפוש</a:t>
            </a:r>
            <a:r>
              <a:rPr lang="en-US" sz="2800" dirty="0" smtClean="0"/>
              <a:t> </a:t>
            </a:r>
          </a:p>
          <a:p>
            <a:pPr algn="r" rtl="1"/>
            <a:r>
              <a:rPr lang="he-IL" sz="2800" dirty="0" smtClean="0"/>
              <a:t>מיזוג</a:t>
            </a:r>
          </a:p>
          <a:p>
            <a:pPr algn="r" rtl="1"/>
            <a:r>
              <a:rPr lang="he-IL" sz="2800" dirty="0" smtClean="0"/>
              <a:t>מציאת מינימום ומקסימום </a:t>
            </a:r>
            <a:r>
              <a:rPr lang="en-US" sz="2800" dirty="0" smtClean="0"/>
              <a:t>    </a:t>
            </a:r>
          </a:p>
          <a:p>
            <a:pPr algn="r" rtl="1"/>
            <a:r>
              <a:rPr lang="he-IL" sz="2800" dirty="0" smtClean="0"/>
              <a:t>הזזה </a:t>
            </a:r>
          </a:p>
          <a:p>
            <a:pPr algn="r" rtl="1"/>
            <a:r>
              <a:rPr lang="he-IL" sz="2800" dirty="0" smtClean="0"/>
              <a:t>השוואה</a:t>
            </a:r>
          </a:p>
          <a:p>
            <a:pPr algn="r" rtl="1"/>
            <a:r>
              <a:rPr lang="he-IL" sz="2800" dirty="0" smtClean="0"/>
              <a:t>החלפה </a:t>
            </a:r>
            <a:r>
              <a:rPr lang="en-US" sz="2800" dirty="0" smtClean="0"/>
              <a:t> </a:t>
            </a:r>
            <a:endParaRPr lang="he-IL" sz="2800" dirty="0" smtClean="0"/>
          </a:p>
          <a:p>
            <a:pPr algn="r" rtl="1"/>
            <a:r>
              <a:rPr lang="he-IL" sz="2800" dirty="0" smtClean="0"/>
              <a:t>פרמוטציות</a:t>
            </a:r>
          </a:p>
          <a:p>
            <a:pPr lvl="1" algn="r" rtl="1"/>
            <a:endParaRPr lang="he-IL" sz="2400" dirty="0"/>
          </a:p>
          <a:p>
            <a:pPr marL="342900" lvl="1" indent="-342900" algn="r" rtl="1">
              <a:buClr>
                <a:schemeClr val="hlink"/>
              </a:buClr>
              <a:buSzPct val="80000"/>
              <a:buFont typeface="Arial" pitchFamily="34" charset="0"/>
              <a:buChar char="►"/>
            </a:pPr>
            <a:endParaRPr lang="he-IL" sz="2400" dirty="0"/>
          </a:p>
          <a:p>
            <a:pPr algn="r" rtl="1"/>
            <a:endParaRPr lang="he-IL" sz="2400" dirty="0" smtClean="0"/>
          </a:p>
          <a:p>
            <a:pPr algn="r" rtl="1"/>
            <a:endParaRPr lang="he-IL" sz="2400" dirty="0" smtClean="0"/>
          </a:p>
          <a:p>
            <a:pPr algn="r" rtl="1"/>
            <a:endParaRPr lang="he-IL" sz="2400" dirty="0"/>
          </a:p>
          <a:p>
            <a:pPr algn="r" rtl="1"/>
            <a:endParaRPr lang="he-IL" sz="2800" dirty="0" smtClean="0"/>
          </a:p>
          <a:p>
            <a:pPr algn="r" rtl="1"/>
            <a:endParaRPr lang="he-IL" sz="2800" dirty="0"/>
          </a:p>
          <a:p>
            <a:pPr algn="r" rtl="1"/>
            <a:endParaRPr lang="he-IL" sz="2800" dirty="0" smtClean="0"/>
          </a:p>
          <a:p>
            <a:pPr algn="r" rtl="1"/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0086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0F00-6304-4589-BB62-45F60DDB9CD3}" type="slidenum">
              <a:rPr lang="he-IL" altLang="he-IL"/>
              <a:pPr/>
              <a:t>49</a:t>
            </a:fld>
            <a:endParaRPr lang="en-US" altLang="he-IL"/>
          </a:p>
        </p:txBody>
      </p:sp>
      <p:sp>
        <p:nvSpPr>
          <p:cNvPr id="1088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0"/>
            <a:ext cx="8540750" cy="473611"/>
          </a:xfrm>
          <a:noFill/>
        </p:spPr>
        <p:txBody>
          <a:bodyPr/>
          <a:lstStyle/>
          <a:p>
            <a:r>
              <a:rPr lang="en-US" altLang="he-IL" sz="4000" dirty="0" smtClean="0">
                <a:latin typeface="Comic Sans MS" pitchFamily="66" charset="0"/>
              </a:rPr>
              <a:t>Example</a:t>
            </a:r>
            <a:endParaRPr lang="en-US" altLang="he-IL" sz="4000" dirty="0">
              <a:latin typeface="Comic Sans MS" pitchFamily="66" charset="0"/>
            </a:endParaRPr>
          </a:p>
        </p:txBody>
      </p:sp>
      <p:sp>
        <p:nvSpPr>
          <p:cNvPr id="1088517" name="Text Box 5"/>
          <p:cNvSpPr txBox="1">
            <a:spLocks noChangeArrowheads="1"/>
          </p:cNvSpPr>
          <p:nvPr/>
        </p:nvSpPr>
        <p:spPr bwMode="auto">
          <a:xfrm>
            <a:off x="233136" y="473611"/>
            <a:ext cx="8700484" cy="6247864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#include &lt;vector&gt;</a:t>
            </a:r>
          </a:p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#include &lt;algorithm&gt; </a:t>
            </a:r>
          </a:p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using namespace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main(){</a:t>
            </a:r>
          </a:p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vector&lt;</a:t>
            </a:r>
            <a:r>
              <a:rPr lang="en-US" sz="2400" b="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&gt; vi;</a:t>
            </a:r>
          </a:p>
          <a:p>
            <a:r>
              <a:rPr lang="nn-NO" sz="2400" b="0" dirty="0" smtClean="0">
                <a:latin typeface="Times New Roman" pitchFamily="18" charset="0"/>
                <a:cs typeface="Times New Roman" pitchFamily="18" charset="0"/>
              </a:rPr>
              <a:t>   for </a:t>
            </a:r>
            <a:r>
              <a:rPr lang="nn-NO" sz="2400" b="0" dirty="0">
                <a:latin typeface="Times New Roman" pitchFamily="18" charset="0"/>
                <a:cs typeface="Times New Roman" pitchFamily="18" charset="0"/>
              </a:rPr>
              <a:t>(int i = 1; i</a:t>
            </a:r>
            <a:r>
              <a:rPr lang="nn-NO" sz="2400" b="0" dirty="0" smtClean="0">
                <a:latin typeface="Times New Roman" pitchFamily="18" charset="0"/>
                <a:cs typeface="Times New Roman" pitchFamily="18" charset="0"/>
              </a:rPr>
              <a:t>&lt;=10</a:t>
            </a:r>
            <a:r>
              <a:rPr lang="nn-NO" sz="2400" b="0" dirty="0">
                <a:latin typeface="Times New Roman" pitchFamily="18" charset="0"/>
                <a:cs typeface="Times New Roman" pitchFamily="18" charset="0"/>
              </a:rPr>
              <a:t>; i++)</a:t>
            </a:r>
          </a:p>
          <a:p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vi.push_back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* 10);</a:t>
            </a:r>
          </a:p>
          <a:p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  for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vector&lt;</a:t>
            </a:r>
            <a:r>
              <a:rPr lang="en-US" sz="2400" b="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&gt;::iterator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vi.begin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();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vi.end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();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&lt;&lt; ' ' &lt;&lt; *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&lt;&lt; '\n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';</a:t>
            </a:r>
          </a:p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 vector&lt;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&gt;::iterator b = </a:t>
            </a:r>
            <a:r>
              <a:rPr lang="en-US" sz="2400" b="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vi.begin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vi.end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(), 20);</a:t>
            </a:r>
          </a:p>
          <a:p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&lt;&lt; *b&lt;&lt;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   return 0;</a:t>
            </a:r>
            <a:endParaRPr lang="en-US" sz="24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he-IL" sz="2000" b="0" dirty="0">
              <a:latin typeface="Times New Roman" pitchFamily="18" charset="0"/>
              <a:cs typeface="Times New Roman" pitchFamily="18" charset="0"/>
            </a:endParaRPr>
          </a:p>
          <a:p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72664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386-28D4-480C-A187-E938EC13A5D2}" type="slidenum">
              <a:rPr lang="he-IL" altLang="he-IL"/>
              <a:pPr/>
              <a:t>5</a:t>
            </a:fld>
            <a:endParaRPr lang="en-US" altLang="he-IL"/>
          </a:p>
        </p:txBody>
      </p:sp>
      <p:sp>
        <p:nvSpPr>
          <p:cNvPr id="10199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96925"/>
          </a:xfrm>
          <a:noFill/>
        </p:spPr>
        <p:txBody>
          <a:bodyPr/>
          <a:lstStyle/>
          <a:p>
            <a:r>
              <a:rPr lang="he-IL" altLang="he-IL" sz="4000" dirty="0" smtClean="0"/>
              <a:t>מוטיבציה</a:t>
            </a:r>
            <a:endParaRPr lang="en-US" altLang="he-IL" sz="4000" dirty="0"/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193675" y="1425575"/>
            <a:ext cx="8713788" cy="224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b="0" dirty="0" smtClean="0"/>
              <a:t>ראינו מספר מנגנונים המאפשרים לנו לכתוב מספר "פונקציות" דומות על מנת </a:t>
            </a:r>
            <a:r>
              <a:rPr lang="he-IL" altLang="he-IL" sz="2800" dirty="0" smtClean="0"/>
              <a:t>לטפל בטיפוסים שונים:</a:t>
            </a:r>
            <a:endParaRPr lang="en-US" altLang="he-IL" sz="2800" dirty="0"/>
          </a:p>
          <a:p>
            <a:pPr lvl="1"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he-IL" sz="2400" u="sng" dirty="0"/>
              <a:t>Polymorphism</a:t>
            </a:r>
            <a:r>
              <a:rPr lang="en-US" altLang="he-IL" sz="2400" dirty="0"/>
              <a:t> </a:t>
            </a:r>
          </a:p>
          <a:p>
            <a:pPr lvl="1"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400" b="0" dirty="0" smtClean="0"/>
              <a:t>שימוש </a:t>
            </a:r>
            <a:r>
              <a:rPr lang="he-IL" altLang="he-IL" sz="2400" u="sng" dirty="0" smtClean="0"/>
              <a:t>בהעמסת פונקציות</a:t>
            </a:r>
            <a:r>
              <a:rPr lang="he-IL" altLang="he-IL" sz="2400" b="0" dirty="0" smtClean="0"/>
              <a:t> מאפשר לנו לממש מספר פונקציות שונות עם </a:t>
            </a:r>
            <a:r>
              <a:rPr lang="he-IL" altLang="he-IL" sz="2400" dirty="0" smtClean="0"/>
              <a:t>שם זהה</a:t>
            </a:r>
            <a:r>
              <a:rPr lang="he-IL" altLang="he-IL" sz="2400" b="0" dirty="0" smtClean="0"/>
              <a:t> ששונות רק בסוגי הפרמטרים לדוגמא: פונקציית ההחלפה </a:t>
            </a:r>
            <a:r>
              <a:rPr lang="en-US" altLang="he-IL" sz="2400" b="0" dirty="0" smtClean="0"/>
              <a:t>swap</a:t>
            </a:r>
            <a:r>
              <a:rPr lang="he-IL" altLang="he-IL" sz="2400" b="0" dirty="0" smtClean="0"/>
              <a:t>:</a:t>
            </a:r>
            <a:endParaRPr lang="en-US" altLang="he-IL" sz="2400" b="0" dirty="0"/>
          </a:p>
        </p:txBody>
      </p:sp>
      <p:sp>
        <p:nvSpPr>
          <p:cNvPr id="1019911" name="Text Box 7"/>
          <p:cNvSpPr txBox="1">
            <a:spLocks noChangeArrowheads="1"/>
          </p:cNvSpPr>
          <p:nvPr/>
        </p:nvSpPr>
        <p:spPr bwMode="auto">
          <a:xfrm>
            <a:off x="157163" y="4557713"/>
            <a:ext cx="2647950" cy="1558925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1600" dirty="0">
                <a:latin typeface="Arial" pitchFamily="34" charset="0"/>
              </a:rPr>
              <a:t>void Swap(</a:t>
            </a:r>
            <a:r>
              <a:rPr lang="en-US" altLang="he-IL" sz="1600" dirty="0" err="1">
                <a:latin typeface="Arial" pitchFamily="34" charset="0"/>
              </a:rPr>
              <a:t>int</a:t>
            </a:r>
            <a:r>
              <a:rPr lang="en-US" altLang="he-IL" sz="1600" dirty="0">
                <a:latin typeface="Arial" pitchFamily="34" charset="0"/>
              </a:rPr>
              <a:t>&amp; a, </a:t>
            </a:r>
            <a:r>
              <a:rPr lang="en-US" altLang="he-IL" sz="1600" dirty="0" err="1">
                <a:latin typeface="Arial" pitchFamily="34" charset="0"/>
              </a:rPr>
              <a:t>int</a:t>
            </a:r>
            <a:r>
              <a:rPr lang="en-US" altLang="he-IL" sz="1600" dirty="0">
                <a:latin typeface="Arial" pitchFamily="34" charset="0"/>
              </a:rPr>
              <a:t>&amp; b) {</a:t>
            </a:r>
          </a:p>
          <a:p>
            <a:r>
              <a:rPr lang="en-US" altLang="he-IL" sz="1600" dirty="0">
                <a:latin typeface="Arial" pitchFamily="34" charset="0"/>
              </a:rPr>
              <a:t>     </a:t>
            </a:r>
            <a:r>
              <a:rPr lang="en-US" altLang="he-IL" sz="1600" dirty="0" err="1">
                <a:latin typeface="Arial" pitchFamily="34" charset="0"/>
              </a:rPr>
              <a:t>int</a:t>
            </a:r>
            <a:r>
              <a:rPr lang="en-US" altLang="he-IL" sz="1600" dirty="0">
                <a:latin typeface="Arial" pitchFamily="34" charset="0"/>
              </a:rPr>
              <a:t>  temp = a;</a:t>
            </a:r>
          </a:p>
          <a:p>
            <a:r>
              <a:rPr lang="en-US" altLang="he-IL" sz="1600" dirty="0">
                <a:latin typeface="Arial" pitchFamily="34" charset="0"/>
              </a:rPr>
              <a:t>     a = b;</a:t>
            </a:r>
          </a:p>
          <a:p>
            <a:r>
              <a:rPr lang="en-US" altLang="he-IL" sz="1600" dirty="0">
                <a:latin typeface="Arial" pitchFamily="34" charset="0"/>
              </a:rPr>
              <a:t>     b = temp;</a:t>
            </a:r>
          </a:p>
          <a:p>
            <a:r>
              <a:rPr lang="en-US" altLang="he-IL" sz="1600" dirty="0">
                <a:latin typeface="Arial" pitchFamily="34" charset="0"/>
              </a:rPr>
              <a:t>}</a:t>
            </a:r>
          </a:p>
        </p:txBody>
      </p:sp>
      <p:sp>
        <p:nvSpPr>
          <p:cNvPr id="1019912" name="Text Box 8"/>
          <p:cNvSpPr txBox="1">
            <a:spLocks noChangeArrowheads="1"/>
          </p:cNvSpPr>
          <p:nvPr/>
        </p:nvSpPr>
        <p:spPr bwMode="auto">
          <a:xfrm>
            <a:off x="2871788" y="4556125"/>
            <a:ext cx="2981325" cy="1558925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1600">
                <a:latin typeface="Arial" pitchFamily="34" charset="0"/>
              </a:rPr>
              <a:t>void Swap(float&amp; a, float&amp; b) </a:t>
            </a:r>
            <a:br>
              <a:rPr lang="en-US" altLang="he-IL" sz="1600">
                <a:latin typeface="Arial" pitchFamily="34" charset="0"/>
              </a:rPr>
            </a:br>
            <a:r>
              <a:rPr lang="en-US" altLang="he-IL" sz="1600">
                <a:latin typeface="Arial" pitchFamily="34" charset="0"/>
              </a:rPr>
              <a:t>{</a:t>
            </a:r>
          </a:p>
          <a:p>
            <a:r>
              <a:rPr lang="en-US" altLang="he-IL" sz="1600">
                <a:latin typeface="Arial" pitchFamily="34" charset="0"/>
              </a:rPr>
              <a:t>     float  temp = a;</a:t>
            </a:r>
          </a:p>
          <a:p>
            <a:r>
              <a:rPr lang="en-US" altLang="he-IL" sz="1600">
                <a:latin typeface="Arial" pitchFamily="34" charset="0"/>
              </a:rPr>
              <a:t>     a = b;</a:t>
            </a:r>
          </a:p>
          <a:p>
            <a:r>
              <a:rPr lang="en-US" altLang="he-IL" sz="1600">
                <a:latin typeface="Arial" pitchFamily="34" charset="0"/>
              </a:rPr>
              <a:t>     b = temp;</a:t>
            </a:r>
          </a:p>
          <a:p>
            <a:r>
              <a:rPr lang="en-US" altLang="he-IL" sz="1600">
                <a:latin typeface="Arial" pitchFamily="34" charset="0"/>
              </a:rPr>
              <a:t>}</a:t>
            </a:r>
          </a:p>
        </p:txBody>
      </p:sp>
      <p:sp>
        <p:nvSpPr>
          <p:cNvPr id="1019913" name="Text Box 9"/>
          <p:cNvSpPr txBox="1">
            <a:spLocks noChangeArrowheads="1"/>
          </p:cNvSpPr>
          <p:nvPr/>
        </p:nvSpPr>
        <p:spPr bwMode="auto">
          <a:xfrm>
            <a:off x="5853113" y="4554538"/>
            <a:ext cx="3232150" cy="1569660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sz="1600" dirty="0">
                <a:latin typeface="Arial" pitchFamily="34" charset="0"/>
              </a:rPr>
              <a:t>void </a:t>
            </a:r>
            <a:r>
              <a:rPr lang="en-US" altLang="he-IL" sz="1600" dirty="0" smtClean="0">
                <a:latin typeface="Arial" pitchFamily="34" charset="0"/>
              </a:rPr>
              <a:t>Swap(string&amp; </a:t>
            </a:r>
            <a:r>
              <a:rPr lang="en-US" altLang="he-IL" sz="1600" dirty="0">
                <a:latin typeface="Arial" pitchFamily="34" charset="0"/>
              </a:rPr>
              <a:t>a, </a:t>
            </a:r>
            <a:r>
              <a:rPr lang="en-US" altLang="he-IL" sz="1600" dirty="0" smtClean="0">
                <a:latin typeface="Arial" pitchFamily="34" charset="0"/>
              </a:rPr>
              <a:t>string&amp; </a:t>
            </a:r>
            <a:r>
              <a:rPr lang="en-US" altLang="he-IL" sz="1600" dirty="0">
                <a:latin typeface="Arial" pitchFamily="34" charset="0"/>
              </a:rPr>
              <a:t>b) </a:t>
            </a:r>
            <a:br>
              <a:rPr lang="en-US" altLang="he-IL" sz="1600" dirty="0">
                <a:latin typeface="Arial" pitchFamily="34" charset="0"/>
              </a:rPr>
            </a:br>
            <a:r>
              <a:rPr lang="en-US" altLang="he-IL" sz="1600" dirty="0">
                <a:latin typeface="Arial" pitchFamily="34" charset="0"/>
              </a:rPr>
              <a:t>{</a:t>
            </a:r>
          </a:p>
          <a:p>
            <a:r>
              <a:rPr lang="en-US" altLang="he-IL" sz="1600" dirty="0">
                <a:latin typeface="Arial" pitchFamily="34" charset="0"/>
              </a:rPr>
              <a:t>     </a:t>
            </a:r>
            <a:r>
              <a:rPr lang="en-US" altLang="he-IL" sz="1600" dirty="0" smtClean="0">
                <a:latin typeface="Arial" pitchFamily="34" charset="0"/>
              </a:rPr>
              <a:t>string  </a:t>
            </a:r>
            <a:r>
              <a:rPr lang="en-US" altLang="he-IL" sz="1600" dirty="0">
                <a:latin typeface="Arial" pitchFamily="34" charset="0"/>
              </a:rPr>
              <a:t>temp = a;</a:t>
            </a:r>
          </a:p>
          <a:p>
            <a:r>
              <a:rPr lang="en-US" altLang="he-IL" sz="1600" dirty="0">
                <a:latin typeface="Arial" pitchFamily="34" charset="0"/>
              </a:rPr>
              <a:t>     a = b;</a:t>
            </a:r>
          </a:p>
          <a:p>
            <a:r>
              <a:rPr lang="en-US" altLang="he-IL" sz="1600" dirty="0">
                <a:latin typeface="Arial" pitchFamily="34" charset="0"/>
              </a:rPr>
              <a:t>     b = temp;</a:t>
            </a:r>
          </a:p>
          <a:p>
            <a:r>
              <a:rPr lang="en-US" altLang="he-IL" sz="1600" dirty="0">
                <a:latin typeface="Arial" pitchFamily="34" charset="0"/>
              </a:rPr>
              <a:t>}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181069" y="6245225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BFA2-DACF-4453-B818-50CAAD1FE417}" type="slidenum">
              <a:rPr lang="he-IL" altLang="he-IL"/>
              <a:pPr/>
              <a:t>50</a:t>
            </a:fld>
            <a:endParaRPr lang="en-US" altLang="he-IL"/>
          </a:p>
        </p:txBody>
      </p:sp>
      <p:sp>
        <p:nvSpPr>
          <p:cNvPr id="1069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505075"/>
            <a:ext cx="8229600" cy="1371600"/>
          </a:xfrm>
        </p:spPr>
        <p:txBody>
          <a:bodyPr/>
          <a:lstStyle/>
          <a:p>
            <a:r>
              <a:rPr lang="he-IL" altLang="he-IL" sz="4800" b="1" dirty="0" smtClean="0"/>
              <a:t>שאלות?</a:t>
            </a:r>
            <a:endParaRPr lang="en-US" altLang="he-IL" sz="48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0" y="5695950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1366-23E0-4942-90CB-239649039A75}" type="slidenum">
              <a:rPr lang="he-IL" altLang="he-IL"/>
              <a:pPr/>
              <a:t>6</a:t>
            </a:fld>
            <a:endParaRPr lang="en-US" altLang="he-IL"/>
          </a:p>
        </p:txBody>
      </p:sp>
      <p:sp>
        <p:nvSpPr>
          <p:cNvPr id="10219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96925"/>
          </a:xfrm>
          <a:noFill/>
        </p:spPr>
        <p:txBody>
          <a:bodyPr/>
          <a:lstStyle/>
          <a:p>
            <a:pPr rtl="1"/>
            <a:r>
              <a:rPr lang="he-IL" altLang="he-IL" sz="4000" dirty="0" smtClean="0"/>
              <a:t>הקדמה ל</a:t>
            </a:r>
            <a:r>
              <a:rPr lang="en-US" altLang="he-IL" sz="4000" dirty="0" smtClean="0"/>
              <a:t>Template </a:t>
            </a:r>
            <a:r>
              <a:rPr lang="en-US" altLang="he-IL" sz="4000" dirty="0"/>
              <a:t>Functions </a:t>
            </a:r>
            <a:r>
              <a:rPr lang="en-US" altLang="he-IL" sz="4000" dirty="0" smtClean="0"/>
              <a:t>-</a:t>
            </a:r>
            <a:endParaRPr lang="en-US" altLang="he-IL" sz="4000" dirty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77800" y="1255713"/>
            <a:ext cx="8713788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b="0" dirty="0" smtClean="0"/>
              <a:t>היה עדיף </a:t>
            </a:r>
            <a:r>
              <a:rPr lang="he-IL" altLang="he-IL" sz="2800" b="0" dirty="0" smtClean="0">
                <a:solidFill>
                  <a:srgbClr val="FFC000"/>
                </a:solidFill>
              </a:rPr>
              <a:t>לכתוב רק </a:t>
            </a:r>
            <a:r>
              <a:rPr lang="he-IL" altLang="he-IL" sz="2800" u="sng" dirty="0" smtClean="0">
                <a:solidFill>
                  <a:srgbClr val="FFC000"/>
                </a:solidFill>
              </a:rPr>
              <a:t>מימוש אחד</a:t>
            </a:r>
            <a:r>
              <a:rPr lang="he-IL" altLang="he-IL" sz="2800" b="0" dirty="0" smtClean="0">
                <a:solidFill>
                  <a:srgbClr val="FFC000"/>
                </a:solidFill>
              </a:rPr>
              <a:t> של פונקציה </a:t>
            </a:r>
            <a:r>
              <a:rPr lang="he-IL" altLang="he-IL" sz="2800" dirty="0" smtClean="0">
                <a:solidFill>
                  <a:srgbClr val="FFC000"/>
                </a:solidFill>
              </a:rPr>
              <a:t>שיתאר</a:t>
            </a:r>
            <a:r>
              <a:rPr lang="he-IL" altLang="he-IL" sz="2800" b="0" dirty="0" smtClean="0">
                <a:solidFill>
                  <a:srgbClr val="FFC000"/>
                </a:solidFill>
              </a:rPr>
              <a:t> את עיקרון הפעולה של פונקציית ההחלפה</a:t>
            </a:r>
            <a:r>
              <a:rPr lang="he-IL" altLang="he-IL" sz="2800" b="0" dirty="0" smtClean="0"/>
              <a:t> (שזהה לכל הטיפוסים). </a:t>
            </a:r>
            <a:r>
              <a:rPr lang="he-IL" altLang="he-IL" sz="2800" b="0" dirty="0" smtClean="0">
                <a:solidFill>
                  <a:srgbClr val="FFC000"/>
                </a:solidFill>
              </a:rPr>
              <a:t>ואז להשתמש בעיקרון לכל הטיפוסים</a:t>
            </a:r>
            <a:r>
              <a:rPr lang="he-IL" altLang="he-IL" sz="2800" b="0" dirty="0" smtClean="0"/>
              <a:t>.</a:t>
            </a:r>
            <a:endParaRPr lang="en-US" altLang="he-IL" sz="2800" b="0" dirty="0"/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b="0" dirty="0" smtClean="0"/>
              <a:t>זה בדיוק מה שנותן לנו הרעיון של </a:t>
            </a:r>
            <a:r>
              <a:rPr lang="en-US" altLang="he-IL" sz="2800" b="0" dirty="0" smtClean="0">
                <a:solidFill>
                  <a:srgbClr val="FFC000"/>
                </a:solidFill>
              </a:rPr>
              <a:t>template functions</a:t>
            </a:r>
            <a:r>
              <a:rPr lang="he-IL" altLang="he-IL" sz="2800" b="0" dirty="0" smtClean="0">
                <a:solidFill>
                  <a:srgbClr val="FFC000"/>
                </a:solidFill>
              </a:rPr>
              <a:t> </a:t>
            </a:r>
            <a:r>
              <a:rPr lang="he-IL" altLang="he-IL" sz="2800" b="0" dirty="0" smtClean="0"/>
              <a:t>(פונקציית תבניות)</a:t>
            </a:r>
            <a:endParaRPr lang="en-US" altLang="he-IL" sz="2800" b="0" dirty="0"/>
          </a:p>
        </p:txBody>
      </p:sp>
      <p:sp>
        <p:nvSpPr>
          <p:cNvPr id="1021959" name="Text Box 7"/>
          <p:cNvSpPr txBox="1">
            <a:spLocks noChangeArrowheads="1"/>
          </p:cNvSpPr>
          <p:nvPr/>
        </p:nvSpPr>
        <p:spPr bwMode="auto">
          <a:xfrm>
            <a:off x="714375" y="3719513"/>
            <a:ext cx="2647950" cy="1558925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1600" dirty="0">
                <a:solidFill>
                  <a:srgbClr val="FFC000"/>
                </a:solidFill>
                <a:latin typeface="Arial" pitchFamily="34" charset="0"/>
              </a:rPr>
              <a:t>template&lt;class T&gt; </a:t>
            </a:r>
          </a:p>
          <a:p>
            <a:r>
              <a:rPr lang="en-US" altLang="he-IL" sz="1600" dirty="0">
                <a:latin typeface="Arial" pitchFamily="34" charset="0"/>
              </a:rPr>
              <a:t>void Swap(</a:t>
            </a:r>
            <a:r>
              <a:rPr lang="en-US" altLang="he-IL" sz="1600" dirty="0">
                <a:solidFill>
                  <a:srgbClr val="FFC000"/>
                </a:solidFill>
                <a:latin typeface="Arial" pitchFamily="34" charset="0"/>
              </a:rPr>
              <a:t>T</a:t>
            </a:r>
            <a:r>
              <a:rPr lang="en-US" altLang="he-IL" sz="1600" dirty="0">
                <a:latin typeface="Arial" pitchFamily="34" charset="0"/>
              </a:rPr>
              <a:t>&amp; a, </a:t>
            </a:r>
            <a:r>
              <a:rPr lang="en-US" altLang="he-IL" sz="1600" dirty="0">
                <a:solidFill>
                  <a:srgbClr val="FFC000"/>
                </a:solidFill>
                <a:latin typeface="Arial" pitchFamily="34" charset="0"/>
              </a:rPr>
              <a:t>T</a:t>
            </a:r>
            <a:r>
              <a:rPr lang="en-US" altLang="he-IL" sz="1600" dirty="0">
                <a:latin typeface="Arial" pitchFamily="34" charset="0"/>
              </a:rPr>
              <a:t>&amp; b)  {</a:t>
            </a:r>
          </a:p>
          <a:p>
            <a:r>
              <a:rPr lang="en-US" altLang="he-IL" sz="1600" dirty="0">
                <a:latin typeface="Arial" pitchFamily="34" charset="0"/>
              </a:rPr>
              <a:t>     </a:t>
            </a:r>
            <a:r>
              <a:rPr lang="en-US" altLang="he-IL" sz="1600" dirty="0">
                <a:solidFill>
                  <a:srgbClr val="FFC000"/>
                </a:solidFill>
                <a:latin typeface="Arial" pitchFamily="34" charset="0"/>
              </a:rPr>
              <a:t>T</a:t>
            </a:r>
            <a:r>
              <a:rPr lang="en-US" altLang="he-IL" sz="1600" dirty="0">
                <a:latin typeface="Arial" pitchFamily="34" charset="0"/>
              </a:rPr>
              <a:t>  temp = a;</a:t>
            </a:r>
          </a:p>
          <a:p>
            <a:r>
              <a:rPr lang="en-US" altLang="he-IL" sz="1600" dirty="0">
                <a:latin typeface="Arial" pitchFamily="34" charset="0"/>
              </a:rPr>
              <a:t>     a = b;</a:t>
            </a:r>
          </a:p>
          <a:p>
            <a:r>
              <a:rPr lang="en-US" altLang="he-IL" sz="1600" dirty="0">
                <a:latin typeface="Arial" pitchFamily="34" charset="0"/>
              </a:rPr>
              <a:t>     b = temp;</a:t>
            </a:r>
          </a:p>
          <a:p>
            <a:r>
              <a:rPr lang="en-US" altLang="he-IL" sz="1600" dirty="0">
                <a:latin typeface="Arial" pitchFamily="34" charset="0"/>
              </a:rPr>
              <a:t>}</a:t>
            </a:r>
          </a:p>
        </p:txBody>
      </p:sp>
      <p:sp>
        <p:nvSpPr>
          <p:cNvPr id="1021960" name="Text Box 8"/>
          <p:cNvSpPr txBox="1">
            <a:spLocks noChangeArrowheads="1"/>
          </p:cNvSpPr>
          <p:nvPr/>
        </p:nvSpPr>
        <p:spPr bwMode="auto">
          <a:xfrm>
            <a:off x="4387850" y="3227388"/>
            <a:ext cx="2647950" cy="2554545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1600" dirty="0" err="1">
                <a:latin typeface="Arial" pitchFamily="34" charset="0"/>
              </a:rPr>
              <a:t>int</a:t>
            </a:r>
            <a:r>
              <a:rPr lang="en-US" altLang="he-IL" sz="1600" dirty="0">
                <a:latin typeface="Arial" pitchFamily="34" charset="0"/>
              </a:rPr>
              <a:t> main() {</a:t>
            </a:r>
          </a:p>
          <a:p>
            <a:r>
              <a:rPr lang="en-US" altLang="he-IL" sz="1600" dirty="0">
                <a:latin typeface="Arial" pitchFamily="34" charset="0"/>
              </a:rPr>
              <a:t>      </a:t>
            </a:r>
            <a:r>
              <a:rPr lang="en-US" altLang="he-IL" sz="1600" dirty="0" err="1">
                <a:solidFill>
                  <a:srgbClr val="FFC000"/>
                </a:solidFill>
                <a:latin typeface="Arial" pitchFamily="34" charset="0"/>
              </a:rPr>
              <a:t>int</a:t>
            </a:r>
            <a:r>
              <a:rPr lang="en-US" altLang="he-IL" sz="1600" dirty="0">
                <a:latin typeface="Arial" pitchFamily="34" charset="0"/>
              </a:rPr>
              <a:t> </a:t>
            </a:r>
            <a:r>
              <a:rPr lang="en-US" altLang="he-IL" sz="1600" dirty="0" smtClean="0">
                <a:latin typeface="Arial" pitchFamily="34" charset="0"/>
              </a:rPr>
              <a:t> </a:t>
            </a:r>
            <a:r>
              <a:rPr lang="en-US" altLang="he-IL" sz="1600" dirty="0" err="1" smtClean="0">
                <a:latin typeface="Arial" pitchFamily="34" charset="0"/>
              </a:rPr>
              <a:t>i</a:t>
            </a:r>
            <a:r>
              <a:rPr lang="en-US" altLang="he-IL" sz="1600" dirty="0" smtClean="0">
                <a:latin typeface="Arial" pitchFamily="34" charset="0"/>
              </a:rPr>
              <a:t>=4</a:t>
            </a:r>
            <a:r>
              <a:rPr lang="en-US" altLang="he-IL" sz="1600" dirty="0">
                <a:latin typeface="Arial" pitchFamily="34" charset="0"/>
              </a:rPr>
              <a:t>, j=9;</a:t>
            </a:r>
          </a:p>
          <a:p>
            <a:r>
              <a:rPr lang="en-US" altLang="he-IL" sz="1600" dirty="0">
                <a:latin typeface="Arial" pitchFamily="34" charset="0"/>
              </a:rPr>
              <a:t>      Swap(</a:t>
            </a:r>
            <a:r>
              <a:rPr lang="en-US" altLang="he-IL" sz="1600" dirty="0" err="1">
                <a:latin typeface="Arial" pitchFamily="34" charset="0"/>
              </a:rPr>
              <a:t>i</a:t>
            </a:r>
            <a:r>
              <a:rPr lang="en-US" altLang="he-IL" sz="1600" dirty="0">
                <a:latin typeface="Arial" pitchFamily="34" charset="0"/>
              </a:rPr>
              <a:t>, j);</a:t>
            </a:r>
          </a:p>
          <a:p>
            <a:endParaRPr lang="en-US" altLang="he-IL" sz="1600" dirty="0">
              <a:latin typeface="Arial" pitchFamily="34" charset="0"/>
            </a:endParaRPr>
          </a:p>
          <a:p>
            <a:r>
              <a:rPr lang="en-US" altLang="he-IL" sz="1600" dirty="0">
                <a:latin typeface="Arial" pitchFamily="34" charset="0"/>
              </a:rPr>
              <a:t>      </a:t>
            </a:r>
            <a:r>
              <a:rPr lang="en-US" altLang="he-IL" sz="1600" dirty="0" smtClean="0">
                <a:solidFill>
                  <a:srgbClr val="FFC000"/>
                </a:solidFill>
                <a:latin typeface="Arial" pitchFamily="34" charset="0"/>
              </a:rPr>
              <a:t>string</a:t>
            </a:r>
            <a:r>
              <a:rPr lang="en-US" altLang="he-IL" sz="1600" dirty="0" smtClean="0">
                <a:latin typeface="Arial" pitchFamily="34" charset="0"/>
              </a:rPr>
              <a:t>  </a:t>
            </a:r>
            <a:r>
              <a:rPr lang="en-US" altLang="he-IL" sz="1600" dirty="0">
                <a:latin typeface="Arial" pitchFamily="34" charset="0"/>
              </a:rPr>
              <a:t>str1 = “hello”;</a:t>
            </a:r>
          </a:p>
          <a:p>
            <a:r>
              <a:rPr lang="en-US" altLang="he-IL" sz="1600" dirty="0">
                <a:latin typeface="Arial" pitchFamily="34" charset="0"/>
              </a:rPr>
              <a:t>      </a:t>
            </a:r>
            <a:r>
              <a:rPr lang="en-US" altLang="he-IL" sz="1600" dirty="0" smtClean="0">
                <a:solidFill>
                  <a:srgbClr val="FFC000"/>
                </a:solidFill>
                <a:latin typeface="Arial" pitchFamily="34" charset="0"/>
              </a:rPr>
              <a:t>string</a:t>
            </a:r>
            <a:r>
              <a:rPr lang="en-US" altLang="he-IL" sz="1600" dirty="0" smtClean="0">
                <a:latin typeface="Arial" pitchFamily="34" charset="0"/>
              </a:rPr>
              <a:t>  str2 </a:t>
            </a:r>
            <a:r>
              <a:rPr lang="en-US" altLang="he-IL" sz="1600" dirty="0">
                <a:latin typeface="Arial" pitchFamily="34" charset="0"/>
              </a:rPr>
              <a:t>= “world”;</a:t>
            </a:r>
          </a:p>
          <a:p>
            <a:r>
              <a:rPr lang="en-US" altLang="he-IL" sz="1600" dirty="0">
                <a:latin typeface="Arial" pitchFamily="34" charset="0"/>
              </a:rPr>
              <a:t>      Swap(str1, str2</a:t>
            </a:r>
            <a:r>
              <a:rPr lang="en-US" altLang="he-IL" sz="1600" dirty="0" smtClean="0">
                <a:latin typeface="Arial" pitchFamily="34" charset="0"/>
              </a:rPr>
              <a:t>);</a:t>
            </a:r>
          </a:p>
          <a:p>
            <a:r>
              <a:rPr lang="en-US" altLang="he-IL" sz="1600" dirty="0">
                <a:latin typeface="Arial" pitchFamily="34" charset="0"/>
              </a:rPr>
              <a:t> </a:t>
            </a:r>
            <a:r>
              <a:rPr lang="en-US" altLang="he-IL" sz="1600" dirty="0" smtClean="0">
                <a:latin typeface="Arial" pitchFamily="34" charset="0"/>
              </a:rPr>
              <a:t>    // Swap(j,str1); Error!</a:t>
            </a:r>
            <a:endParaRPr lang="en-US" altLang="he-IL" sz="1600" dirty="0">
              <a:latin typeface="Arial" pitchFamily="34" charset="0"/>
            </a:endParaRPr>
          </a:p>
          <a:p>
            <a:r>
              <a:rPr lang="en-US" altLang="he-IL" sz="1600" dirty="0">
                <a:latin typeface="Arial" pitchFamily="34" charset="0"/>
              </a:rPr>
              <a:t>      return 0;</a:t>
            </a:r>
          </a:p>
          <a:p>
            <a:r>
              <a:rPr lang="en-US" altLang="he-IL" sz="1600" dirty="0">
                <a:latin typeface="Arial" pitchFamily="34" charset="0"/>
              </a:rPr>
              <a:t>}</a:t>
            </a:r>
          </a:p>
        </p:txBody>
      </p:sp>
      <p:sp>
        <p:nvSpPr>
          <p:cNvPr id="1021961" name="AutoShape 9"/>
          <p:cNvSpPr>
            <a:spLocks noChangeArrowheads="1"/>
          </p:cNvSpPr>
          <p:nvPr/>
        </p:nvSpPr>
        <p:spPr bwMode="auto">
          <a:xfrm>
            <a:off x="3419475" y="3702050"/>
            <a:ext cx="898525" cy="52228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1021964" name="Rectangle 12"/>
          <p:cNvSpPr>
            <a:spLocks noRot="1" noChangeArrowheads="1"/>
          </p:cNvSpPr>
          <p:nvPr/>
        </p:nvSpPr>
        <p:spPr bwMode="auto">
          <a:xfrm>
            <a:off x="487363" y="5631543"/>
            <a:ext cx="7772400" cy="1162957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 algn="just" rtl="1">
              <a:buFont typeface="Arial" pitchFamily="34" charset="0"/>
              <a:buNone/>
            </a:pPr>
            <a:r>
              <a:rPr lang="he-IL" altLang="he-IL" sz="2400" b="0" dirty="0" smtClean="0">
                <a:latin typeface="Times New Roman" pitchFamily="18" charset="0"/>
                <a:cs typeface="Times New Roman" pitchFamily="18" charset="0"/>
              </a:rPr>
              <a:t>השורה </a:t>
            </a:r>
            <a:r>
              <a:rPr lang="en-US" altLang="he-IL" sz="2400" b="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template&lt;class T</a:t>
            </a:r>
            <a:r>
              <a:rPr lang="en-US" altLang="he-IL" sz="2400" b="0" dirty="0" smtClean="0">
                <a:latin typeface="Times New Roman" pitchFamily="18" charset="0"/>
                <a:cs typeface="Times New Roman" pitchFamily="18" charset="0"/>
              </a:rPr>
              <a:t>&gt;”</a:t>
            </a:r>
            <a:r>
              <a:rPr lang="he-IL" altLang="he-IL" sz="2400" b="0" dirty="0" smtClean="0">
                <a:latin typeface="Times New Roman" pitchFamily="18" charset="0"/>
                <a:cs typeface="Times New Roman" pitchFamily="18" charset="0"/>
              </a:rPr>
              <a:t> מודיעה לקומפיילר שמדובר בפונקציית תבנית, הכוללת את הטיפוס הכללי </a:t>
            </a:r>
            <a:r>
              <a:rPr lang="en-US" altLang="he-IL" sz="2400" b="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he-IL" altLang="he-IL" sz="2400" b="0" dirty="0" smtClean="0">
                <a:latin typeface="Times New Roman" pitchFamily="18" charset="0"/>
                <a:cs typeface="Times New Roman" pitchFamily="18" charset="0"/>
              </a:rPr>
              <a:t>, ושעליו לייצר ממנה את הפונקציות השונות הדרושות לפי הסוג </a:t>
            </a:r>
            <a:r>
              <a:rPr lang="he-IL" altLang="he-IL" sz="2400" b="0" dirty="0" err="1" smtClean="0">
                <a:latin typeface="Times New Roman" pitchFamily="18" charset="0"/>
                <a:cs typeface="Times New Roman" pitchFamily="18" charset="0"/>
              </a:rPr>
              <a:t>האמיתי</a:t>
            </a:r>
            <a:r>
              <a:rPr lang="he-IL" altLang="he-IL" sz="2400" b="0" dirty="0" smtClean="0">
                <a:latin typeface="Times New Roman" pitchFamily="18" charset="0"/>
                <a:cs typeface="Times New Roman" pitchFamily="18" charset="0"/>
              </a:rPr>
              <a:t> ש-</a:t>
            </a:r>
            <a:r>
              <a:rPr lang="en-US" altLang="he-IL" sz="2400" b="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he-IL" altLang="he-IL" sz="2400" b="0" dirty="0" smtClean="0">
                <a:latin typeface="Times New Roman" pitchFamily="18" charset="0"/>
                <a:cs typeface="Times New Roman" pitchFamily="18" charset="0"/>
              </a:rPr>
              <a:t> אמור לקבל.</a:t>
            </a:r>
            <a:endParaRPr lang="en-US" altLang="he-IL" sz="24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24BF-0EB9-451B-A621-DA92F1A22047}" type="slidenum">
              <a:rPr lang="he-IL" altLang="he-IL"/>
              <a:pPr/>
              <a:t>7</a:t>
            </a:fld>
            <a:endParaRPr lang="en-US" altLang="he-IL"/>
          </a:p>
        </p:txBody>
      </p:sp>
      <p:sp>
        <p:nvSpPr>
          <p:cNvPr id="10711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6207" y="1199213"/>
            <a:ext cx="4122295" cy="3762531"/>
          </a:xfrm>
          <a:solidFill>
            <a:srgbClr val="80008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he-IL" sz="24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include &lt;</a:t>
            </a:r>
            <a:r>
              <a:rPr lang="en-US" altLang="he-IL" sz="2400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using namespace </a:t>
            </a:r>
            <a:r>
              <a:rPr lang="en-US" altLang="he-IL" sz="2400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altLang="he-IL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altLang="he-IL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he-IL" sz="24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template </a:t>
            </a:r>
            <a:r>
              <a:rPr lang="en-US" altLang="he-IL" sz="2400" b="1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&lt;class T&gt;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void Swap( </a:t>
            </a:r>
            <a:r>
              <a:rPr lang="en-US" altLang="he-IL" sz="2400" b="1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&amp; a, </a:t>
            </a:r>
            <a:r>
              <a:rPr lang="en-US" altLang="he-IL" sz="2400" b="1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&amp; b ) {</a:t>
            </a:r>
          </a:p>
          <a:p>
            <a:pPr>
              <a:lnSpc>
                <a:spcPct val="80000"/>
              </a:lnSpc>
              <a:buNone/>
            </a:pP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400" b="1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 c(a</a:t>
            </a:r>
            <a:r>
              <a:rPr lang="en-US" altLang="he-IL" sz="2400" dirty="0" smtClean="0">
                <a:latin typeface="Times New Roman" pitchFamily="18" charset="0"/>
                <a:cs typeface="Times New Roman" pitchFamily="18" charset="0"/>
              </a:rPr>
              <a:t>); // </a:t>
            </a:r>
            <a:r>
              <a:rPr lang="en-US" altLang="he-IL" sz="2400" b="1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400" dirty="0" smtClean="0">
                <a:latin typeface="Times New Roman" pitchFamily="18" charset="0"/>
                <a:cs typeface="Times New Roman" pitchFamily="18" charset="0"/>
              </a:rPr>
              <a:t>c=a; </a:t>
            </a:r>
            <a:endParaRPr lang="en-US" altLang="he-IL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	a = b;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	b = c;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he-IL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he-IL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1108" name="Rectangle 4"/>
          <p:cNvSpPr>
            <a:spLocks noChangeArrowheads="1"/>
          </p:cNvSpPr>
          <p:nvPr/>
        </p:nvSpPr>
        <p:spPr bwMode="auto">
          <a:xfrm>
            <a:off x="149902" y="273831"/>
            <a:ext cx="8077200" cy="288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he-IL" dirty="0"/>
              <a:t>Bubble Sort </a:t>
            </a:r>
            <a:r>
              <a:rPr lang="en-US" altLang="he-IL" b="0" dirty="0"/>
              <a:t>example:</a:t>
            </a:r>
            <a:endParaRPr lang="en-US" altLang="he-IL" dirty="0"/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 bwMode="auto">
          <a:xfrm>
            <a:off x="4272197" y="1199213"/>
            <a:ext cx="4721901" cy="5276538"/>
          </a:xfrm>
          <a:prstGeom prst="rect">
            <a:avLst/>
          </a:prstGeom>
          <a:solidFill>
            <a:srgbClr val="800080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altLang="he-IL" sz="2000" b="1" i="1" kern="0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he-IL" sz="2400" b="1" i="1" kern="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he-IL" sz="2400" b="0" kern="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he-IL" sz="2400" b="0" kern="0" dirty="0" err="1" smtClean="0">
                <a:latin typeface="Times New Roman" pitchFamily="18" charset="0"/>
                <a:cs typeface="Times New Roman" pitchFamily="18" charset="0"/>
              </a:rPr>
              <a:t>BubbleSort</a:t>
            </a:r>
            <a:r>
              <a:rPr lang="en-US" altLang="he-IL" sz="2400" b="0" kern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he-IL" sz="2400" b="1" i="1" kern="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e-IL" sz="2400" b="0" kern="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he-IL" sz="2400" b="0" kern="0" dirty="0" err="1" smtClean="0">
                <a:latin typeface="Times New Roman" pitchFamily="18" charset="0"/>
                <a:cs typeface="Times New Roman" pitchFamily="18" charset="0"/>
              </a:rPr>
              <a:t>vec</a:t>
            </a:r>
            <a:r>
              <a:rPr lang="en-US" altLang="he-IL" sz="2400" b="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he-IL" sz="2400" b="0" kern="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400" b="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400" b="0" kern="0" dirty="0" err="1" smtClean="0">
                <a:latin typeface="Times New Roman" pitchFamily="18" charset="0"/>
                <a:cs typeface="Times New Roman" pitchFamily="18" charset="0"/>
              </a:rPr>
              <a:t>iSize</a:t>
            </a:r>
            <a:r>
              <a:rPr lang="en-US" altLang="he-IL" sz="2400" b="0" kern="0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he-IL" sz="2400" b="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400" b="0" kern="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he-IL" sz="2400" b="0" kern="0" dirty="0" smtClean="0">
                <a:latin typeface="Times New Roman" pitchFamily="18" charset="0"/>
                <a:cs typeface="Times New Roman" pitchFamily="18" charset="0"/>
              </a:rPr>
              <a:t> flag;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he-IL" sz="2400" b="0" kern="0" dirty="0" smtClean="0">
                <a:latin typeface="Times New Roman" pitchFamily="18" charset="0"/>
                <a:cs typeface="Times New Roman" pitchFamily="18" charset="0"/>
              </a:rPr>
              <a:t> do{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he-IL" sz="2400" b="0" kern="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altLang="he-IL" sz="2400" b="0" kern="0" dirty="0" smtClean="0">
                <a:latin typeface="Times New Roman" pitchFamily="18" charset="0"/>
                <a:cs typeface="Times New Roman" pitchFamily="18" charset="0"/>
              </a:rPr>
              <a:t>   flag=false;</a:t>
            </a:r>
          </a:p>
          <a:p>
            <a:pPr>
              <a:lnSpc>
                <a:spcPct val="80000"/>
              </a:lnSpc>
              <a:buNone/>
            </a:pPr>
            <a:r>
              <a:rPr lang="en-US" altLang="he-IL" sz="2400" b="0" kern="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altLang="he-IL" sz="2400" b="0" kern="0" dirty="0" smtClean="0">
                <a:latin typeface="Times New Roman" pitchFamily="18" charset="0"/>
                <a:cs typeface="Times New Roman" pitchFamily="18" charset="0"/>
              </a:rPr>
              <a:t>   for(</a:t>
            </a:r>
            <a:r>
              <a:rPr lang="en-US" altLang="he-IL" sz="2400" b="0" kern="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400" b="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400" b="0" kern="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he-IL" sz="2400" b="0" kern="0" dirty="0" smtClean="0">
                <a:latin typeface="Times New Roman" pitchFamily="18" charset="0"/>
                <a:cs typeface="Times New Roman" pitchFamily="18" charset="0"/>
              </a:rPr>
              <a:t>=0;i</a:t>
            </a:r>
            <a:r>
              <a:rPr lang="en-US" altLang="he-IL" sz="2400" b="0" kern="0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altLang="he-IL" sz="2400" b="0" kern="0" dirty="0" err="1">
                <a:latin typeface="Times New Roman" pitchFamily="18" charset="0"/>
                <a:cs typeface="Times New Roman" pitchFamily="18" charset="0"/>
              </a:rPr>
              <a:t>iSize</a:t>
            </a:r>
            <a:r>
              <a:rPr lang="en-US" altLang="he-IL" sz="2400" b="0" kern="0" dirty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altLang="he-IL" sz="2400" b="0" kern="0" dirty="0" smtClean="0">
                <a:latin typeface="Times New Roman" pitchFamily="18" charset="0"/>
                <a:cs typeface="Times New Roman" pitchFamily="18" charset="0"/>
              </a:rPr>
              <a:t>1;i++)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he-IL" sz="2400" b="0" kern="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altLang="he-IL" sz="2400" b="0" kern="0" dirty="0" smtClean="0">
                <a:latin typeface="Times New Roman" pitchFamily="18" charset="0"/>
                <a:cs typeface="Times New Roman" pitchFamily="18" charset="0"/>
              </a:rPr>
              <a:t>       if( </a:t>
            </a:r>
            <a:r>
              <a:rPr lang="en-US" altLang="he-IL" sz="2400" b="0" kern="0" dirty="0" err="1" smtClean="0">
                <a:latin typeface="Times New Roman" pitchFamily="18" charset="0"/>
                <a:cs typeface="Times New Roman" pitchFamily="18" charset="0"/>
              </a:rPr>
              <a:t>vec</a:t>
            </a:r>
            <a:r>
              <a:rPr lang="en-US" altLang="he-IL" sz="2400" b="0" kern="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he-IL" sz="2400" b="0" kern="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he-IL" sz="2400" b="0" kern="0" dirty="0" smtClean="0">
                <a:latin typeface="Times New Roman" pitchFamily="18" charset="0"/>
                <a:cs typeface="Times New Roman" pitchFamily="18" charset="0"/>
              </a:rPr>
              <a:t>] &gt; </a:t>
            </a:r>
            <a:r>
              <a:rPr lang="en-US" altLang="he-IL" sz="2400" b="0" kern="0" dirty="0" err="1" smtClean="0">
                <a:latin typeface="Times New Roman" pitchFamily="18" charset="0"/>
                <a:cs typeface="Times New Roman" pitchFamily="18" charset="0"/>
              </a:rPr>
              <a:t>vec</a:t>
            </a:r>
            <a:r>
              <a:rPr lang="en-US" altLang="he-IL" sz="2400" b="0" kern="0" dirty="0" smtClean="0">
                <a:latin typeface="Times New Roman" pitchFamily="18" charset="0"/>
                <a:cs typeface="Times New Roman" pitchFamily="18" charset="0"/>
              </a:rPr>
              <a:t>[i+1] ){</a:t>
            </a:r>
          </a:p>
          <a:p>
            <a:pPr>
              <a:lnSpc>
                <a:spcPct val="80000"/>
              </a:lnSpc>
              <a:buNone/>
            </a:pPr>
            <a:r>
              <a:rPr lang="en-US" altLang="he-IL" sz="2400" b="0" kern="0" dirty="0" smtClean="0">
                <a:latin typeface="Times New Roman" pitchFamily="18" charset="0"/>
                <a:cs typeface="Times New Roman" pitchFamily="18" charset="0"/>
              </a:rPr>
              <a:t>       	</a:t>
            </a:r>
            <a:r>
              <a:rPr lang="en-US" altLang="he-IL" sz="2400" i="1" kern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400" i="1" kern="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 Swap&lt;T</a:t>
            </a:r>
            <a:r>
              <a:rPr lang="en-US" altLang="he-IL" sz="2400" i="1" kern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he-IL" sz="2400" b="0" kern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he-IL" sz="2400" b="0" kern="0" dirty="0" err="1" smtClean="0">
                <a:latin typeface="Times New Roman" pitchFamily="18" charset="0"/>
                <a:cs typeface="Times New Roman" pitchFamily="18" charset="0"/>
              </a:rPr>
              <a:t>vec</a:t>
            </a:r>
            <a:r>
              <a:rPr lang="en-US" altLang="he-IL" sz="2400" b="0" kern="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he-IL" sz="2400" b="0" kern="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he-IL" sz="2400" b="0" kern="0" dirty="0" smtClean="0">
                <a:latin typeface="Times New Roman" pitchFamily="18" charset="0"/>
                <a:cs typeface="Times New Roman" pitchFamily="18" charset="0"/>
              </a:rPr>
              <a:t>],</a:t>
            </a:r>
            <a:r>
              <a:rPr lang="en-US" altLang="he-IL" sz="2400" b="0" kern="0" dirty="0" err="1" smtClean="0">
                <a:latin typeface="Times New Roman" pitchFamily="18" charset="0"/>
                <a:cs typeface="Times New Roman" pitchFamily="18" charset="0"/>
              </a:rPr>
              <a:t>vec</a:t>
            </a:r>
            <a:r>
              <a:rPr lang="en-US" altLang="he-IL" sz="2400" b="0" kern="0" smtClean="0">
                <a:latin typeface="Times New Roman" pitchFamily="18" charset="0"/>
                <a:cs typeface="Times New Roman" pitchFamily="18" charset="0"/>
              </a:rPr>
              <a:t>[i+1</a:t>
            </a:r>
            <a:r>
              <a:rPr lang="en-US" altLang="he-IL" sz="2400" b="0" kern="0" dirty="0" smtClean="0">
                <a:latin typeface="Times New Roman" pitchFamily="18" charset="0"/>
                <a:cs typeface="Times New Roman" pitchFamily="18" charset="0"/>
              </a:rPr>
              <a:t>]);</a:t>
            </a:r>
          </a:p>
          <a:p>
            <a:pPr>
              <a:lnSpc>
                <a:spcPct val="80000"/>
              </a:lnSpc>
              <a:buNone/>
            </a:pPr>
            <a:r>
              <a:rPr lang="en-US" altLang="he-IL" sz="2400" b="0" kern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400" b="0" kern="0" dirty="0" smtClean="0">
                <a:latin typeface="Times New Roman" pitchFamily="18" charset="0"/>
                <a:cs typeface="Times New Roman" pitchFamily="18" charset="0"/>
              </a:rPr>
              <a:t>	    flag=true;</a:t>
            </a:r>
          </a:p>
          <a:p>
            <a:pPr>
              <a:lnSpc>
                <a:spcPct val="80000"/>
              </a:lnSpc>
              <a:buNone/>
            </a:pPr>
            <a:r>
              <a:rPr lang="en-US" altLang="he-IL" sz="2400" b="0" kern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400" b="0" kern="0" dirty="0" smtClean="0">
                <a:latin typeface="Times New Roman" pitchFamily="18" charset="0"/>
                <a:cs typeface="Times New Roman" pitchFamily="18" charset="0"/>
              </a:rPr>
              <a:t>	} //if</a:t>
            </a:r>
          </a:p>
          <a:p>
            <a:pPr>
              <a:lnSpc>
                <a:spcPct val="80000"/>
              </a:lnSpc>
              <a:buNone/>
            </a:pPr>
            <a:r>
              <a:rPr lang="en-US" altLang="he-IL" sz="2400" b="0" kern="0" dirty="0" smtClean="0">
                <a:latin typeface="Times New Roman" pitchFamily="18" charset="0"/>
                <a:cs typeface="Times New Roman" pitchFamily="18" charset="0"/>
              </a:rPr>
              <a:t> } while(flag);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he-IL" sz="2400" b="0" kern="0" dirty="0" smtClean="0">
                <a:latin typeface="Times New Roman" pitchFamily="18" charset="0"/>
                <a:cs typeface="Times New Roman" pitchFamily="18" charset="0"/>
              </a:rPr>
              <a:t>}//function</a:t>
            </a:r>
            <a:endParaRPr lang="en-US" altLang="he-IL" sz="2400" b="0" kern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6E4A-17B0-4E16-A73E-4CA00F2683AB}" type="slidenum">
              <a:rPr lang="he-IL" altLang="he-IL"/>
              <a:pPr/>
              <a:t>8</a:t>
            </a:fld>
            <a:endParaRPr lang="en-US" altLang="he-IL"/>
          </a:p>
        </p:txBody>
      </p:sp>
      <p:sp>
        <p:nvSpPr>
          <p:cNvPr id="1072131" name="Rectangle 3"/>
          <p:cNvSpPr>
            <a:spLocks noChangeArrowheads="1"/>
          </p:cNvSpPr>
          <p:nvPr/>
        </p:nvSpPr>
        <p:spPr bwMode="auto">
          <a:xfrm>
            <a:off x="279583" y="74613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he-IL" dirty="0"/>
              <a:t>Bubble Sort </a:t>
            </a:r>
            <a:r>
              <a:rPr lang="en-US" altLang="he-IL" b="0" dirty="0"/>
              <a:t>example: </a:t>
            </a:r>
            <a:r>
              <a:rPr lang="en-US" altLang="he-IL" sz="2000" b="0" dirty="0" err="1"/>
              <a:t>cont</a:t>
            </a:r>
            <a:r>
              <a:rPr lang="en-US" altLang="he-IL" sz="2000" b="0" dirty="0"/>
              <a:t>…</a:t>
            </a:r>
            <a:endParaRPr lang="en-US" altLang="he-IL" dirty="0"/>
          </a:p>
        </p:txBody>
      </p:sp>
      <p:sp>
        <p:nvSpPr>
          <p:cNvPr id="1072132" name="Rectangle 4"/>
          <p:cNvSpPr>
            <a:spLocks noRot="1" noChangeArrowheads="1"/>
          </p:cNvSpPr>
          <p:nvPr/>
        </p:nvSpPr>
        <p:spPr bwMode="auto">
          <a:xfrm>
            <a:off x="279583" y="684213"/>
            <a:ext cx="8562792" cy="6173787"/>
          </a:xfrm>
          <a:prstGeom prst="rect">
            <a:avLst/>
          </a:prstGeom>
          <a:solidFill>
            <a:srgbClr val="800080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 main() </a:t>
            </a:r>
            <a:r>
              <a:rPr lang="en-US" altLang="he-IL" sz="2400" b="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Font typeface="Arial" pitchFamily="34" charset="0"/>
              <a:buNone/>
            </a:pPr>
            <a:endParaRPr lang="en-US" altLang="he-IL" sz="2400" b="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he-IL" sz="2400" b="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400" b="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400" b="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400" b="0" dirty="0" smtClean="0">
                <a:latin typeface="Times New Roman" pitchFamily="18" charset="0"/>
                <a:cs typeface="Times New Roman" pitchFamily="18" charset="0"/>
              </a:rPr>
              <a:t>array[4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] = {1,4,2,5};</a:t>
            </a:r>
          </a:p>
          <a:p>
            <a:pPr>
              <a:buFont typeface="Arial" pitchFamily="34" charset="0"/>
              <a:buNone/>
            </a:pP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BubbleSort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(array,4);</a:t>
            </a:r>
          </a:p>
          <a:p>
            <a:pPr>
              <a:buFont typeface="Arial" pitchFamily="34" charset="0"/>
              <a:buNone/>
            </a:pP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  for(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=0; 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&lt;4; ++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)	  	</a:t>
            </a:r>
            <a:endParaRPr lang="en-US" altLang="he-IL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400" b="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he-IL" sz="2400" b="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&lt;&lt;"array["&lt;&lt;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&lt;&lt;"]= </a:t>
            </a:r>
            <a:r>
              <a:rPr lang="en-US" altLang="he-IL" sz="2400" b="0" dirty="0" smtClean="0">
                <a:latin typeface="Times New Roman" pitchFamily="18" charset="0"/>
                <a:cs typeface="Times New Roman" pitchFamily="18" charset="0"/>
              </a:rPr>
              <a:t>        "&lt;&lt;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array[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]&lt;&lt;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Font typeface="Arial" pitchFamily="34" charset="0"/>
              <a:buNone/>
            </a:pP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he-IL" sz="2400" b="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Font typeface="Arial" pitchFamily="34" charset="0"/>
              <a:buNone/>
            </a:pPr>
            <a:endParaRPr lang="en-US" altLang="he-IL" sz="2400" b="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altLang="he-IL" sz="2400" b="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he-IL" sz="2400" b="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he-IL" sz="2400" b="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he-IL" sz="2400" b="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400" b="0" dirty="0" err="1" smtClean="0">
                <a:latin typeface="Times New Roman" pitchFamily="18" charset="0"/>
                <a:cs typeface="Times New Roman" pitchFamily="18" charset="0"/>
              </a:rPr>
              <a:t>char_array</a:t>
            </a:r>
            <a:r>
              <a:rPr lang="en-US" altLang="he-IL" sz="2400" b="0" dirty="0" smtClean="0">
                <a:latin typeface="Times New Roman" pitchFamily="18" charset="0"/>
                <a:cs typeface="Times New Roman" pitchFamily="18" charset="0"/>
              </a:rPr>
              <a:t>[4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] = {'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c','f','a','k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'};</a:t>
            </a:r>
          </a:p>
          <a:p>
            <a:pPr>
              <a:buFont typeface="Arial" pitchFamily="34" charset="0"/>
              <a:buNone/>
            </a:pP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BubbleSort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(char_array,4);</a:t>
            </a:r>
          </a:p>
          <a:p>
            <a:pPr>
              <a:buFont typeface="Arial" pitchFamily="34" charset="0"/>
              <a:buNone/>
            </a:pP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he-IL" sz="2400" b="0" dirty="0" smtClean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altLang="he-IL" sz="2400" b="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he-IL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400" b="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he-IL" sz="2400" b="0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&lt;4; ++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altLang="he-IL" sz="2400" b="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he-IL" sz="2400" b="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&lt;&lt;"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char_array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["&lt;&lt;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&lt;&lt;"]="&lt;&lt;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char_array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]&lt;&lt;</a:t>
            </a:r>
            <a:r>
              <a:rPr lang="en-US" altLang="he-IL" sz="2400" b="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Font typeface="Arial" pitchFamily="34" charset="0"/>
              <a:buNone/>
            </a:pP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  return 0;</a:t>
            </a:r>
          </a:p>
          <a:p>
            <a:pPr>
              <a:buFont typeface="Arial" pitchFamily="34" charset="0"/>
              <a:buNone/>
            </a:pPr>
            <a:r>
              <a:rPr lang="en-US" altLang="he-IL" sz="2400" b="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843B-FDB5-4519-BCAF-849CEE7F896C}" type="slidenum">
              <a:rPr lang="he-IL" altLang="he-IL"/>
              <a:pPr/>
              <a:t>9</a:t>
            </a:fld>
            <a:endParaRPr lang="en-US" altLang="he-IL"/>
          </a:p>
        </p:txBody>
      </p:sp>
      <p:sp>
        <p:nvSpPr>
          <p:cNvPr id="10240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96925"/>
          </a:xfrm>
          <a:noFill/>
        </p:spPr>
        <p:txBody>
          <a:bodyPr/>
          <a:lstStyle/>
          <a:p>
            <a:pPr rtl="1"/>
            <a:r>
              <a:rPr lang="he-IL" altLang="he-IL" sz="4000" dirty="0" smtClean="0"/>
              <a:t>כיצד זה עובד?</a:t>
            </a:r>
            <a:endParaRPr lang="en-US" altLang="he-IL" sz="4000" dirty="0"/>
          </a:p>
        </p:txBody>
      </p:sp>
      <p:sp>
        <p:nvSpPr>
          <p:cNvPr id="1024003" name="Rectangle 3"/>
          <p:cNvSpPr>
            <a:spLocks noChangeArrowheads="1"/>
          </p:cNvSpPr>
          <p:nvPr/>
        </p:nvSpPr>
        <p:spPr bwMode="auto">
          <a:xfrm>
            <a:off x="192088" y="1238251"/>
            <a:ext cx="8713787" cy="2786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pitchFamily="34" charset="0"/>
              </a:defRPr>
            </a:lvl9pPr>
          </a:lstStyle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b="0" dirty="0" smtClean="0">
                <a:solidFill>
                  <a:srgbClr val="FFC000"/>
                </a:solidFill>
              </a:rPr>
              <a:t>פונקציית תבנית </a:t>
            </a:r>
            <a:r>
              <a:rPr lang="he-IL" altLang="he-IL" sz="2800" b="0" dirty="0" smtClean="0"/>
              <a:t>בעצם </a:t>
            </a:r>
            <a:r>
              <a:rPr lang="he-IL" altLang="he-IL" sz="2800" b="0" dirty="0" smtClean="0">
                <a:solidFill>
                  <a:srgbClr val="FFC000"/>
                </a:solidFill>
              </a:rPr>
              <a:t>מייצגת </a:t>
            </a:r>
            <a:r>
              <a:rPr lang="he-IL" altLang="he-IL" sz="2800" dirty="0" smtClean="0">
                <a:solidFill>
                  <a:srgbClr val="FFC000"/>
                </a:solidFill>
              </a:rPr>
              <a:t>אוסף של פונקציות</a:t>
            </a:r>
            <a:r>
              <a:rPr lang="he-IL" altLang="he-IL" sz="2800" dirty="0" smtClean="0"/>
              <a:t>!</a:t>
            </a:r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dirty="0" smtClean="0"/>
              <a:t>לכל שימוש (שונה)</a:t>
            </a:r>
            <a:r>
              <a:rPr lang="he-IL" altLang="he-IL" sz="2800" b="0" dirty="0" smtClean="0"/>
              <a:t> בפונקציה (הפעלת הפונקציה עם טיפוסים שונים):</a:t>
            </a:r>
          </a:p>
          <a:p>
            <a:pPr lvl="1"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400" dirty="0" smtClean="0">
                <a:solidFill>
                  <a:srgbClr val="FFC000"/>
                </a:solidFill>
              </a:rPr>
              <a:t>הקומפיילר</a:t>
            </a:r>
            <a:r>
              <a:rPr lang="he-IL" altLang="he-IL" sz="2400" b="0" dirty="0" smtClean="0">
                <a:solidFill>
                  <a:srgbClr val="FFC000"/>
                </a:solidFill>
              </a:rPr>
              <a:t> קודם </a:t>
            </a:r>
            <a:r>
              <a:rPr lang="he-IL" altLang="he-IL" sz="2400" dirty="0" smtClean="0">
                <a:solidFill>
                  <a:srgbClr val="FFC000"/>
                </a:solidFill>
              </a:rPr>
              <a:t>ייצר את העותק המתאים</a:t>
            </a:r>
            <a:r>
              <a:rPr lang="he-IL" altLang="he-IL" sz="2400" b="0" dirty="0" smtClean="0">
                <a:solidFill>
                  <a:srgbClr val="FFC000"/>
                </a:solidFill>
              </a:rPr>
              <a:t> </a:t>
            </a:r>
            <a:r>
              <a:rPr lang="he-IL" altLang="he-IL" sz="2400" b="0" dirty="0" smtClean="0"/>
              <a:t>(עותק עם הטיפוס </a:t>
            </a:r>
            <a:r>
              <a:rPr lang="he-IL" altLang="he-IL" sz="2400" b="0" dirty="0" err="1" smtClean="0"/>
              <a:t>האמיתי</a:t>
            </a:r>
            <a:r>
              <a:rPr lang="he-IL" altLang="he-IL" sz="2400" b="0" dirty="0" smtClean="0"/>
              <a:t> המתאים) של הפונקציה.</a:t>
            </a:r>
          </a:p>
          <a:p>
            <a:pPr lvl="1"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400" dirty="0" smtClean="0">
                <a:solidFill>
                  <a:srgbClr val="FFC000"/>
                </a:solidFill>
              </a:rPr>
              <a:t>ואז יקמפל </a:t>
            </a:r>
            <a:r>
              <a:rPr lang="he-IL" altLang="he-IL" sz="2400" b="0" dirty="0" smtClean="0">
                <a:solidFill>
                  <a:srgbClr val="FFC000"/>
                </a:solidFill>
              </a:rPr>
              <a:t>את העותק </a:t>
            </a:r>
            <a:r>
              <a:rPr lang="he-IL" altLang="he-IL" sz="2400" b="0" dirty="0" smtClean="0"/>
              <a:t>הנ"ל....</a:t>
            </a:r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800" u="sng" dirty="0" smtClean="0"/>
              <a:t>האם הקוד הבא יעבוד?</a:t>
            </a:r>
            <a:endParaRPr lang="en-US" altLang="he-IL" sz="2800" u="sng" dirty="0"/>
          </a:p>
        </p:txBody>
      </p:sp>
      <p:sp>
        <p:nvSpPr>
          <p:cNvPr id="1024007" name="Text Box 7"/>
          <p:cNvSpPr txBox="1">
            <a:spLocks noChangeArrowheads="1"/>
          </p:cNvSpPr>
          <p:nvPr/>
        </p:nvSpPr>
        <p:spPr bwMode="auto">
          <a:xfrm>
            <a:off x="3028014" y="4025227"/>
            <a:ext cx="4513679" cy="1754326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dirty="0">
                <a:latin typeface="Arial" pitchFamily="34" charset="0"/>
              </a:rPr>
              <a:t>template&lt;class T&gt; </a:t>
            </a:r>
          </a:p>
          <a:p>
            <a:r>
              <a:rPr lang="en-US" altLang="he-IL" dirty="0">
                <a:latin typeface="Arial" pitchFamily="34" charset="0"/>
              </a:rPr>
              <a:t>void </a:t>
            </a:r>
            <a:r>
              <a:rPr lang="en-US" altLang="he-IL" dirty="0" err="1">
                <a:latin typeface="Arial" pitchFamily="34" charset="0"/>
              </a:rPr>
              <a:t>DoSomething</a:t>
            </a:r>
            <a:r>
              <a:rPr lang="en-US" altLang="he-IL" dirty="0">
                <a:latin typeface="Arial" pitchFamily="34" charset="0"/>
              </a:rPr>
              <a:t>( </a:t>
            </a:r>
            <a:r>
              <a:rPr lang="en-US" altLang="he-IL" dirty="0" err="1">
                <a:latin typeface="Arial" pitchFamily="34" charset="0"/>
              </a:rPr>
              <a:t>int</a:t>
            </a:r>
            <a:r>
              <a:rPr lang="en-US" altLang="he-IL" dirty="0">
                <a:latin typeface="Arial" pitchFamily="34" charset="0"/>
              </a:rPr>
              <a:t> </a:t>
            </a:r>
            <a:r>
              <a:rPr lang="en-US" altLang="he-IL" dirty="0" err="1">
                <a:latin typeface="Arial" pitchFamily="34" charset="0"/>
              </a:rPr>
              <a:t>i</a:t>
            </a:r>
            <a:r>
              <a:rPr lang="en-US" altLang="he-IL" dirty="0">
                <a:latin typeface="Arial" pitchFamily="34" charset="0"/>
              </a:rPr>
              <a:t> ) </a:t>
            </a:r>
            <a:br>
              <a:rPr lang="en-US" altLang="he-IL" dirty="0">
                <a:latin typeface="Arial" pitchFamily="34" charset="0"/>
              </a:rPr>
            </a:br>
            <a:r>
              <a:rPr lang="en-US" altLang="he-IL" dirty="0">
                <a:latin typeface="Arial" pitchFamily="34" charset="0"/>
              </a:rPr>
              <a:t>{</a:t>
            </a:r>
          </a:p>
          <a:p>
            <a:r>
              <a:rPr lang="en-US" altLang="he-IL" dirty="0">
                <a:latin typeface="Arial" pitchFamily="34" charset="0"/>
              </a:rPr>
              <a:t>     T   a, b;</a:t>
            </a:r>
          </a:p>
          <a:p>
            <a:r>
              <a:rPr lang="en-US" altLang="he-IL" dirty="0">
                <a:latin typeface="Arial" pitchFamily="34" charset="0"/>
              </a:rPr>
              <a:t>     b = a = </a:t>
            </a:r>
            <a:r>
              <a:rPr lang="en-US" altLang="he-IL" dirty="0" err="1">
                <a:latin typeface="Arial" pitchFamily="34" charset="0"/>
              </a:rPr>
              <a:t>i</a:t>
            </a:r>
            <a:r>
              <a:rPr lang="en-US" altLang="he-IL" dirty="0">
                <a:latin typeface="Arial" pitchFamily="34" charset="0"/>
              </a:rPr>
              <a:t>;</a:t>
            </a:r>
          </a:p>
          <a:p>
            <a:r>
              <a:rPr lang="en-US" altLang="he-IL" dirty="0">
                <a:latin typeface="Arial" pitchFamily="34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48229" y="5916613"/>
            <a:ext cx="687977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altLang="he-IL" dirty="0"/>
              <a:t>אם לא נקרא לפונקציה הקומפיילר לא יוצר </a:t>
            </a:r>
            <a:r>
              <a:rPr lang="he-IL" altLang="he-IL" dirty="0" err="1"/>
              <a:t>אינסטנס</a:t>
            </a:r>
            <a:r>
              <a:rPr lang="he-IL" altLang="he-IL" dirty="0"/>
              <a:t> </a:t>
            </a:r>
            <a:r>
              <a:rPr lang="he-IL" altLang="he-IL" dirty="0" err="1"/>
              <a:t>אמיתי</a:t>
            </a:r>
            <a:r>
              <a:rPr lang="he-IL" altLang="he-IL" dirty="0"/>
              <a:t> שלה ולכן היא גם לא מתקמפלת – ולכן לא מגלים שגיאות קומפילציה.</a:t>
            </a:r>
            <a:endParaRPr lang="en-US" altLang="he-IL" dirty="0"/>
          </a:p>
          <a:p>
            <a:pPr algn="r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Compas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pitchFamily="34" charset="0"/>
          </a:defRPr>
        </a:defPPr>
      </a:lstStyle>
    </a:lnDef>
  </a:objectDefaults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Compass</Template>
  <TotalTime>50861</TotalTime>
  <Words>2920</Words>
  <Application>Microsoft Office PowerPoint</Application>
  <PresentationFormat>On-screen Show (4:3)</PresentationFormat>
  <Paragraphs>771</Paragraphs>
  <Slides>50</Slides>
  <Notes>35</Notes>
  <HiddenSlides>10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  <vt:variant>
        <vt:lpstr>Custom Shows</vt:lpstr>
      </vt:variant>
      <vt:variant>
        <vt:i4>1</vt:i4>
      </vt:variant>
    </vt:vector>
  </HeadingPairs>
  <TitlesOfParts>
    <vt:vector size="58" baseType="lpstr">
      <vt:lpstr>Arial</vt:lpstr>
      <vt:lpstr>Comic Sans MS</vt:lpstr>
      <vt:lpstr>Courier New</vt:lpstr>
      <vt:lpstr>Tahoma</vt:lpstr>
      <vt:lpstr>Times New Roman</vt:lpstr>
      <vt:lpstr>Wingdings</vt:lpstr>
      <vt:lpstr>Compass</vt:lpstr>
      <vt:lpstr>Object Oriented Programming</vt:lpstr>
      <vt:lpstr>Template</vt:lpstr>
      <vt:lpstr>Agenda</vt:lpstr>
      <vt:lpstr>Template Functions</vt:lpstr>
      <vt:lpstr>מוטיבציה</vt:lpstr>
      <vt:lpstr>הקדמה לTemplate Functions -</vt:lpstr>
      <vt:lpstr>PowerPoint Presentation</vt:lpstr>
      <vt:lpstr>PowerPoint Presentation</vt:lpstr>
      <vt:lpstr>כיצד זה עובד?</vt:lpstr>
      <vt:lpstr>הנחיות</vt:lpstr>
      <vt:lpstr>Format</vt:lpstr>
      <vt:lpstr> (מגבלות)Restrictions</vt:lpstr>
      <vt:lpstr>Specialization</vt:lpstr>
      <vt:lpstr>PowerPoint Presentation</vt:lpstr>
      <vt:lpstr>PowerPoint Presentation</vt:lpstr>
      <vt:lpstr>פונקציות תבנית - דוגמא</vt:lpstr>
      <vt:lpstr>Template Classes</vt:lpstr>
      <vt:lpstr>הקדמה – תבנית מחלקה</vt:lpstr>
      <vt:lpstr>עקרונות</vt:lpstr>
      <vt:lpstr>עקרונות (2)</vt:lpstr>
      <vt:lpstr>PowerPoint Presentation</vt:lpstr>
      <vt:lpstr>PowerPoint Presentation</vt:lpstr>
      <vt:lpstr>PowerPoint Presentation</vt:lpstr>
      <vt:lpstr>Template Classes הנחיות ל-</vt:lpstr>
      <vt:lpstr>PowerPoint Presentation</vt:lpstr>
      <vt:lpstr>הנחיות המשך...</vt:lpstr>
      <vt:lpstr>הנחיות המשך...</vt:lpstr>
      <vt:lpstr>הנחיות המשך...</vt:lpstr>
      <vt:lpstr>Template Classes vs. Polymorphism</vt:lpstr>
      <vt:lpstr>Class Specialization </vt:lpstr>
      <vt:lpstr>Class Specialization cont…</vt:lpstr>
      <vt:lpstr>מחלקות טמפלט - דוגמא</vt:lpstr>
      <vt:lpstr>Exercises…</vt:lpstr>
      <vt:lpstr>Exercise 1</vt:lpstr>
      <vt:lpstr>Exercise 2.1</vt:lpstr>
      <vt:lpstr>Exercise 2.2</vt:lpstr>
      <vt:lpstr>Exercise 2.all</vt:lpstr>
      <vt:lpstr>Inheriting Template Classes (enrichment!)</vt:lpstr>
      <vt:lpstr>הקדמה – הורשה של מחלקת תבנית</vt:lpstr>
      <vt:lpstr>A Class Derived from Template Class</vt:lpstr>
      <vt:lpstr>A Template Class Derived from a Template Class</vt:lpstr>
      <vt:lpstr>A Template Class Derived from a Template Class  cont…</vt:lpstr>
      <vt:lpstr>A Template Class Derived from a Template Class  cont…</vt:lpstr>
      <vt:lpstr>STL</vt:lpstr>
      <vt:lpstr>STL – Standard Template Library</vt:lpstr>
      <vt:lpstr>Container  מיכלים</vt:lpstr>
      <vt:lpstr>Iterator אטרטורים</vt:lpstr>
      <vt:lpstr>Algoritm אלגוריתמים</vt:lpstr>
      <vt:lpstr>Example</vt:lpstr>
      <vt:lpstr>שאלות?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subject>OOP</dc:subject>
  <dc:creator>Svetlana Rosin</dc:creator>
  <cp:lastModifiedBy>Windows User</cp:lastModifiedBy>
  <cp:revision>1233</cp:revision>
  <dcterms:created xsi:type="dcterms:W3CDTF">2002-05-08T21:05:12Z</dcterms:created>
  <dcterms:modified xsi:type="dcterms:W3CDTF">2020-05-27T13:01:21Z</dcterms:modified>
</cp:coreProperties>
</file>