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3"/>
  </p:notesMasterIdLst>
  <p:handoutMasterIdLst>
    <p:handoutMasterId r:id="rId44"/>
  </p:handoutMasterIdLst>
  <p:sldIdLst>
    <p:sldId id="440" r:id="rId2"/>
    <p:sldId id="655" r:id="rId3"/>
    <p:sldId id="653" r:id="rId4"/>
    <p:sldId id="654" r:id="rId5"/>
    <p:sldId id="636" r:id="rId6"/>
    <p:sldId id="640" r:id="rId7"/>
    <p:sldId id="688" r:id="rId8"/>
    <p:sldId id="702" r:id="rId9"/>
    <p:sldId id="689" r:id="rId10"/>
    <p:sldId id="690" r:id="rId11"/>
    <p:sldId id="691" r:id="rId12"/>
    <p:sldId id="657" r:id="rId13"/>
    <p:sldId id="658" r:id="rId14"/>
    <p:sldId id="692" r:id="rId15"/>
    <p:sldId id="694" r:id="rId16"/>
    <p:sldId id="660" r:id="rId17"/>
    <p:sldId id="707" r:id="rId18"/>
    <p:sldId id="665" r:id="rId19"/>
    <p:sldId id="693" r:id="rId20"/>
    <p:sldId id="666" r:id="rId21"/>
    <p:sldId id="699" r:id="rId22"/>
    <p:sldId id="700" r:id="rId23"/>
    <p:sldId id="701" r:id="rId24"/>
    <p:sldId id="685" r:id="rId25"/>
    <p:sldId id="686" r:id="rId26"/>
    <p:sldId id="676" r:id="rId27"/>
    <p:sldId id="677" r:id="rId28"/>
    <p:sldId id="678" r:id="rId29"/>
    <p:sldId id="680" r:id="rId30"/>
    <p:sldId id="679" r:id="rId31"/>
    <p:sldId id="667" r:id="rId32"/>
    <p:sldId id="668" r:id="rId33"/>
    <p:sldId id="708" r:id="rId34"/>
    <p:sldId id="709" r:id="rId35"/>
    <p:sldId id="682" r:id="rId36"/>
    <p:sldId id="710" r:id="rId37"/>
    <p:sldId id="711" r:id="rId38"/>
    <p:sldId id="712" r:id="rId39"/>
    <p:sldId id="703" r:id="rId40"/>
    <p:sldId id="704" r:id="rId41"/>
    <p:sldId id="606" r:id="rId42"/>
  </p:sldIdLst>
  <p:sldSz cx="9144000" cy="6858000" type="screen4x3"/>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Arial" panose="020B0604020202020204" pitchFamily="34" charset="0"/>
      </a:defRPr>
    </a:lvl5pPr>
    <a:lvl6pPr marL="2286000" algn="r" defTabSz="914400" rtl="1" eaLnBrk="1" latinLnBrk="0" hangingPunct="1">
      <a:defRPr b="1" kern="1200">
        <a:solidFill>
          <a:schemeClr val="tx1"/>
        </a:solidFill>
        <a:latin typeface="Tahoma" panose="020B0604030504040204" pitchFamily="34" charset="0"/>
        <a:ea typeface="+mn-ea"/>
        <a:cs typeface="Arial" panose="020B0604020202020204" pitchFamily="34" charset="0"/>
      </a:defRPr>
    </a:lvl6pPr>
    <a:lvl7pPr marL="2743200" algn="r" defTabSz="914400" rtl="1" eaLnBrk="1" latinLnBrk="0" hangingPunct="1">
      <a:defRPr b="1" kern="1200">
        <a:solidFill>
          <a:schemeClr val="tx1"/>
        </a:solidFill>
        <a:latin typeface="Tahoma" panose="020B0604030504040204" pitchFamily="34" charset="0"/>
        <a:ea typeface="+mn-ea"/>
        <a:cs typeface="Arial" panose="020B0604020202020204" pitchFamily="34" charset="0"/>
      </a:defRPr>
    </a:lvl7pPr>
    <a:lvl8pPr marL="3200400" algn="r" defTabSz="914400" rtl="1" eaLnBrk="1" latinLnBrk="0" hangingPunct="1">
      <a:defRPr b="1" kern="1200">
        <a:solidFill>
          <a:schemeClr val="tx1"/>
        </a:solidFill>
        <a:latin typeface="Tahoma" panose="020B0604030504040204" pitchFamily="34" charset="0"/>
        <a:ea typeface="+mn-ea"/>
        <a:cs typeface="Arial" panose="020B0604020202020204" pitchFamily="34" charset="0"/>
      </a:defRPr>
    </a:lvl8pPr>
    <a:lvl9pPr marL="3657600" algn="r" defTabSz="914400" rtl="1" eaLnBrk="1" latinLnBrk="0" hangingPunct="1">
      <a:defRPr b="1" kern="1200">
        <a:solidFill>
          <a:schemeClr val="tx1"/>
        </a:solidFill>
        <a:latin typeface="Tahoma" panose="020B0604030504040204" pitchFamily="34" charset="0"/>
        <a:ea typeface="+mn-ea"/>
        <a:cs typeface="Arial" panose="020B0604020202020204" pitchFamily="34" charset="0"/>
      </a:defRPr>
    </a:lvl9pPr>
  </p:defaultTextStyle>
  <p:modifyVerifier cryptProviderType="rsaAES" cryptAlgorithmClass="hash" cryptAlgorithmType="typeAny" cryptAlgorithmSid="14" spinCount="100000" saltData="IhiBvmwDWR+2nWt1QzyKdA==" hashData="AzXbtVl7DsVbrz5oK/A1mzFcBEAo++ggzDST60525RQ+8W4CgnDWpzlk5Fe/+roQxBud/H/JmPe/XWq5WS31p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3333"/>
    <a:srgbClr val="C6C2C8"/>
    <a:srgbClr val="CFCFE7"/>
    <a:srgbClr val="00CCFF"/>
    <a:srgbClr val="CC3399"/>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5" autoAdjust="0"/>
    <p:restoredTop sz="86213" autoAdjust="0"/>
  </p:normalViewPr>
  <p:slideViewPr>
    <p:cSldViewPr snapToGrid="0">
      <p:cViewPr varScale="1">
        <p:scale>
          <a:sx n="64" d="100"/>
          <a:sy n="64" d="100"/>
        </p:scale>
        <p:origin x="139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28" y="-6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eaLnBrk="1" hangingPunct="1">
              <a:defRPr sz="1300" b="0">
                <a:latin typeface="Arial" pitchFamily="34" charset="0"/>
              </a:defRPr>
            </a:lvl1pPr>
          </a:lstStyle>
          <a:p>
            <a:pPr>
              <a:defRPr/>
            </a:pPr>
            <a:r>
              <a:rPr lang="en-US"/>
              <a:t>Learning and Evolution</a:t>
            </a:r>
          </a:p>
        </p:txBody>
      </p:sp>
      <p:sp>
        <p:nvSpPr>
          <p:cNvPr id="12083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eaLnBrk="1" hangingPunct="1">
              <a:defRPr sz="1300" b="0">
                <a:latin typeface="Arial" pitchFamily="34" charset="0"/>
              </a:defRPr>
            </a:lvl1pPr>
          </a:lstStyle>
          <a:p>
            <a:pPr>
              <a:defRPr/>
            </a:pPr>
            <a:r>
              <a:rPr lang="en-US"/>
              <a:t>Learning and Evolution</a:t>
            </a:r>
          </a:p>
        </p:txBody>
      </p:sp>
      <p:sp>
        <p:nvSpPr>
          <p:cNvPr id="12083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eaLnBrk="1" hangingPunct="1">
              <a:defRPr sz="1300" b="0">
                <a:latin typeface="Arial" pitchFamily="34" charset="0"/>
              </a:defRPr>
            </a:lvl1pPr>
          </a:lstStyle>
          <a:p>
            <a:pPr>
              <a:defRPr/>
            </a:pPr>
            <a:endParaRPr lang="en-US"/>
          </a:p>
        </p:txBody>
      </p:sp>
      <p:sp>
        <p:nvSpPr>
          <p:cNvPr id="12083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eaLnBrk="1" hangingPunct="1">
              <a:defRPr sz="1300" b="0">
                <a:latin typeface="Arial" panose="020B0604020202020204" pitchFamily="34" charset="0"/>
              </a:defRPr>
            </a:lvl1pPr>
          </a:lstStyle>
          <a:p>
            <a:pPr>
              <a:defRPr/>
            </a:pPr>
            <a:fld id="{34905882-94A6-4F4B-A085-49BACCAAECEA}" type="slidenum">
              <a:rPr lang="he-IL" altLang="ru-RU"/>
              <a:pPr>
                <a:defRPr/>
              </a:pPr>
              <a:t>‹#›</a:t>
            </a:fld>
            <a:endParaRPr lang="en-US" altLang="ru-RU"/>
          </a:p>
        </p:txBody>
      </p:sp>
    </p:spTree>
    <p:extLst>
      <p:ext uri="{BB962C8B-B14F-4D97-AF65-F5344CB8AC3E}">
        <p14:creationId xmlns:p14="http://schemas.microsoft.com/office/powerpoint/2010/main" val="3325438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defTabSz="990600" eaLnBrk="1" hangingPunct="1">
              <a:defRPr sz="1300" b="0">
                <a:latin typeface="Arial" pitchFamily="34" charset="0"/>
              </a:defRPr>
            </a:lvl1pPr>
          </a:lstStyle>
          <a:p>
            <a:pPr>
              <a:defRPr/>
            </a:pPr>
            <a:r>
              <a:rPr lang="en-US"/>
              <a:t>Learning and Evolution</a:t>
            </a:r>
          </a:p>
        </p:txBody>
      </p:sp>
      <p:sp>
        <p:nvSpPr>
          <p:cNvPr id="128003"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lvl1pPr algn="r" defTabSz="990600" eaLnBrk="1" hangingPunct="1">
              <a:defRPr sz="1300" b="0">
                <a:latin typeface="Arial" pitchFamily="34" charset="0"/>
              </a:defRPr>
            </a:lvl1pPr>
          </a:lstStyle>
          <a:p>
            <a:pPr>
              <a:defRPr/>
            </a:pPr>
            <a:r>
              <a:rPr lang="en-US"/>
              <a:t>Learning and Evolution</a:t>
            </a:r>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8006"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defTabSz="990600" eaLnBrk="1" hangingPunct="1">
              <a:defRPr sz="1300" b="0">
                <a:latin typeface="Arial" pitchFamily="34" charset="0"/>
              </a:defRPr>
            </a:lvl1pPr>
          </a:lstStyle>
          <a:p>
            <a:pPr>
              <a:defRPr/>
            </a:pPr>
            <a:endParaRPr lang="en-US"/>
          </a:p>
        </p:txBody>
      </p:sp>
      <p:sp>
        <p:nvSpPr>
          <p:cNvPr id="128007"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1" rIns="99041" bIns="49521" numCol="1" anchor="b" anchorCtr="0" compatLnSpc="1">
            <a:prstTxWarp prst="textNoShape">
              <a:avLst/>
            </a:prstTxWarp>
          </a:bodyPr>
          <a:lstStyle>
            <a:lvl1pPr algn="r" defTabSz="990600" eaLnBrk="1" hangingPunct="1">
              <a:defRPr sz="1300" b="0">
                <a:latin typeface="Arial" panose="020B0604020202020204" pitchFamily="34" charset="0"/>
              </a:defRPr>
            </a:lvl1pPr>
          </a:lstStyle>
          <a:p>
            <a:pPr>
              <a:defRPr/>
            </a:pPr>
            <a:fld id="{117705CB-806C-499F-81FA-42FE5FE56ADB}" type="slidenum">
              <a:rPr lang="he-IL" altLang="ru-RU"/>
              <a:pPr>
                <a:defRPr/>
              </a:pPr>
              <a:t>‹#›</a:t>
            </a:fld>
            <a:endParaRPr lang="en-US" altLang="ru-RU"/>
          </a:p>
        </p:txBody>
      </p:sp>
    </p:spTree>
    <p:extLst>
      <p:ext uri="{BB962C8B-B14F-4D97-AF65-F5344CB8AC3E}">
        <p14:creationId xmlns:p14="http://schemas.microsoft.com/office/powerpoint/2010/main" val="323064624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F7EA6DAD-4E99-4953-A1A5-8D617041AE24}" type="slidenum">
              <a:rPr lang="he-IL" altLang="he-IL" sz="1300" smtClean="0"/>
              <a:pPr rtl="0">
                <a:spcBef>
                  <a:spcPct val="0"/>
                </a:spcBef>
              </a:pPr>
              <a:t>6</a:t>
            </a:fld>
            <a:endParaRPr lang="en-US" altLang="he-IL" sz="13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426942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2FC3BB97-0AFF-48FC-8168-D2F6C72C29BB}" type="slidenum">
              <a:rPr lang="he-IL" altLang="he-IL" sz="1300" smtClean="0"/>
              <a:pPr rtl="0">
                <a:spcBef>
                  <a:spcPct val="0"/>
                </a:spcBef>
              </a:pPr>
              <a:t>7</a:t>
            </a:fld>
            <a:endParaRPr lang="en-US" altLang="he-IL" sz="13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02508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94F2CED6-6BB0-4D40-8927-2A5A0CE45BD1}" type="slidenum">
              <a:rPr lang="he-IL" altLang="he-IL" sz="1300" smtClean="0"/>
              <a:pPr rtl="0">
                <a:spcBef>
                  <a:spcPct val="0"/>
                </a:spcBef>
              </a:pPr>
              <a:t>9</a:t>
            </a:fld>
            <a:endParaRPr lang="en-US" altLang="he-IL" sz="13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420441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17C3132F-C530-4151-A52A-520518840AF3}" type="slidenum">
              <a:rPr lang="he-IL" altLang="he-IL" sz="1300" smtClean="0"/>
              <a:pPr rtl="0">
                <a:spcBef>
                  <a:spcPct val="0"/>
                </a:spcBef>
              </a:pPr>
              <a:t>10</a:t>
            </a:fld>
            <a:endParaRPr lang="en-US" altLang="he-IL" sz="13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2097830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0ACC604B-104A-4F4D-A8D8-9A44AE3FDC0E}" type="slidenum">
              <a:rPr lang="he-IL" altLang="he-IL" sz="1300" smtClean="0"/>
              <a:pPr rtl="0">
                <a:spcBef>
                  <a:spcPct val="0"/>
                </a:spcBef>
              </a:pPr>
              <a:t>14</a:t>
            </a:fld>
            <a:endParaRPr lang="en-US" altLang="he-IL" sz="13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400591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67A55A82-7133-4F82-9591-8A1F3DA47CDF}" type="slidenum">
              <a:rPr lang="he-IL" altLang="he-IL" sz="1300" smtClean="0"/>
              <a:pPr rtl="0">
                <a:spcBef>
                  <a:spcPct val="0"/>
                </a:spcBef>
              </a:pPr>
              <a:t>15</a:t>
            </a:fld>
            <a:endParaRPr lang="en-US" altLang="he-IL" sz="13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93037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r>
              <a:rPr lang="he-IL" altLang="he-IL" smtClean="0"/>
              <a:t>במחלקת </a:t>
            </a:r>
            <a:r>
              <a:rPr lang="en-US" altLang="he-IL" smtClean="0"/>
              <a:t>Point</a:t>
            </a:r>
            <a:r>
              <a:rPr lang="he-IL" altLang="he-IL" smtClean="0"/>
              <a:t> לא נשנה כלום – כי גם ככה יש </a:t>
            </a:r>
            <a:r>
              <a:rPr lang="en-US" altLang="he-IL" smtClean="0"/>
              <a:t>set</a:t>
            </a:r>
            <a:r>
              <a:rPr lang="he-IL" altLang="he-IL" smtClean="0"/>
              <a:t> ו-</a:t>
            </a:r>
            <a:r>
              <a:rPr lang="en-US" altLang="he-IL" smtClean="0"/>
              <a:t>get</a:t>
            </a:r>
            <a:r>
              <a:rPr lang="he-IL" altLang="he-IL" smtClean="0"/>
              <a:t> אז למה לפגוע בכימוס כלפי הבנים?</a:t>
            </a:r>
          </a:p>
        </p:txBody>
      </p:sp>
      <p:sp>
        <p:nvSpPr>
          <p:cNvPr id="28676" name="Slide Number Placeholder 3"/>
          <p:cNvSpPr>
            <a:spLocks noGrp="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1328AB1E-C66B-4D75-87EA-6602288700AA}" type="slidenum">
              <a:rPr lang="he-IL" altLang="he-IL" sz="1300" smtClean="0"/>
              <a:pPr rtl="0">
                <a:spcBef>
                  <a:spcPct val="0"/>
                </a:spcBef>
              </a:pPr>
              <a:t>17</a:t>
            </a:fld>
            <a:endParaRPr lang="en-US" altLang="he-IL" sz="1300" smtClean="0"/>
          </a:p>
        </p:txBody>
      </p:sp>
    </p:spTree>
    <p:extLst>
      <p:ext uri="{BB962C8B-B14F-4D97-AF65-F5344CB8AC3E}">
        <p14:creationId xmlns:p14="http://schemas.microsoft.com/office/powerpoint/2010/main" val="259912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lgn="r" defTabSz="990600"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defTabSz="990600"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defTabSz="990600"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rtl="0">
              <a:spcBef>
                <a:spcPct val="0"/>
              </a:spcBef>
            </a:pPr>
            <a:fld id="{A68B6AEB-CDD8-44CF-8952-63EDFDC9AF81}" type="slidenum">
              <a:rPr lang="he-IL" altLang="he-IL" sz="1300" smtClean="0"/>
              <a:pPr rtl="0">
                <a:spcBef>
                  <a:spcPct val="0"/>
                </a:spcBef>
              </a:pPr>
              <a:t>41</a:t>
            </a:fld>
            <a:endParaRPr lang="en-US" altLang="he-IL" sz="13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403718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9" name="Freeform 150"/>
              <p:cNvSpPr>
                <a:spLocks/>
              </p:cNvSpPr>
              <p:nvPr userDrawn="1"/>
            </p:nvSpPr>
            <p:spPr bwMode="ltGray">
              <a:xfrm rot="-2857037">
                <a:off x="619" y="3550"/>
                <a:ext cx="68" cy="69"/>
              </a:xfrm>
              <a:custGeom>
                <a:avLst/>
                <a:gdLst>
                  <a:gd name="T0" fmla="*/ 0 w 144"/>
                  <a:gd name="T1" fmla="*/ 0 h 154"/>
                  <a:gd name="T2" fmla="*/ 0 w 144"/>
                  <a:gd name="T3" fmla="*/ 0 h 154"/>
                  <a:gd name="T4" fmla="*/ 0 w 144"/>
                  <a:gd name="T5" fmla="*/ 0 h 154"/>
                  <a:gd name="T6" fmla="*/ 0 w 144"/>
                  <a:gd name="T7" fmla="*/ 0 h 154"/>
                  <a:gd name="T8" fmla="*/ 0 w 144"/>
                  <a:gd name="T9" fmla="*/ 0 h 154"/>
                  <a:gd name="T10" fmla="*/ 0 w 144"/>
                  <a:gd name="T11" fmla="*/ 0 h 154"/>
                  <a:gd name="T12" fmla="*/ 0 w 144"/>
                  <a:gd name="T13" fmla="*/ 0 h 154"/>
                  <a:gd name="T14" fmla="*/ 0 w 144"/>
                  <a:gd name="T15" fmla="*/ 0 h 154"/>
                  <a:gd name="T16" fmla="*/ 0 w 144"/>
                  <a:gd name="T17" fmla="*/ 0 h 154"/>
                  <a:gd name="T18" fmla="*/ 0 w 144"/>
                  <a:gd name="T19" fmla="*/ 0 h 154"/>
                  <a:gd name="T20" fmla="*/ 0 w 144"/>
                  <a:gd name="T21" fmla="*/ 0 h 154"/>
                  <a:gd name="T22" fmla="*/ 0 w 144"/>
                  <a:gd name="T23" fmla="*/ 0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he-IL"/>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he-IL"/>
              </a:p>
            </p:txBody>
          </p:sp>
        </p:grpSp>
      </p:grpSp>
      <p:sp>
        <p:nvSpPr>
          <p:cNvPr id="5121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noProof="0" smtClean="0"/>
              <a:t>Click to edit Master title style</a:t>
            </a:r>
          </a:p>
        </p:txBody>
      </p:sp>
      <p:sp>
        <p:nvSpPr>
          <p:cNvPr id="512154" name="Rectangle 154"/>
          <p:cNvSpPr>
            <a:spLocks noGrp="1" noChangeArrowheads="1"/>
          </p:cNvSpPr>
          <p:nvPr>
            <p:ph type="subTitle" sz="quarter" idx="1"/>
          </p:nvPr>
        </p:nvSpPr>
        <p:spPr>
          <a:xfrm>
            <a:off x="1371600" y="3886200"/>
            <a:ext cx="6400800" cy="1752600"/>
          </a:xfrm>
        </p:spPr>
        <p:txBody>
          <a:bodyPr/>
          <a:lstStyle>
            <a:lvl1pPr marL="0" indent="0" algn="ctr">
              <a:buFont typeface="Arial" pitchFamily="34" charset="0"/>
              <a:buNone/>
              <a:defRPr/>
            </a:lvl1pPr>
          </a:lstStyle>
          <a:p>
            <a:pPr lvl="0"/>
            <a:r>
              <a:rPr 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000000"/>
                  </a:outerShdw>
                </a:effectLst>
                <a:latin typeface="+mn-lt"/>
              </a:defRPr>
            </a:lvl1pPr>
          </a:lstStyle>
          <a:p>
            <a:pPr>
              <a:defRPr/>
            </a:pPr>
            <a:endParaRPr 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000000"/>
                  </a:outerShdw>
                </a:effectLst>
                <a:latin typeface="Tahoma" panose="020B0604030504040204" pitchFamily="34" charset="0"/>
              </a:defRPr>
            </a:lvl1pPr>
          </a:lstStyle>
          <a:p>
            <a:pPr>
              <a:defRPr/>
            </a:pPr>
            <a:fld id="{4F25AF03-6760-4671-9C26-E7BE59A6B32F}" type="slidenum">
              <a:rPr lang="he-IL" altLang="ru-RU"/>
              <a:pPr>
                <a:defRPr/>
              </a:pPr>
              <a:t>‹#›</a:t>
            </a:fld>
            <a:endParaRPr lang="en-US" altLang="ru-RU"/>
          </a:p>
        </p:txBody>
      </p:sp>
    </p:spTree>
    <p:extLst>
      <p:ext uri="{BB962C8B-B14F-4D97-AF65-F5344CB8AC3E}">
        <p14:creationId xmlns:p14="http://schemas.microsoft.com/office/powerpoint/2010/main" val="301164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039DA72-FE78-4D62-ABB2-7B882C414CAA}" type="slidenum">
              <a:rPr lang="he-IL" altLang="ru-RU"/>
              <a:pPr>
                <a:defRPr/>
              </a:pPr>
              <a:t>‹#›</a:t>
            </a:fld>
            <a:endParaRPr lang="en-US" altLang="ru-RU"/>
          </a:p>
        </p:txBody>
      </p:sp>
    </p:spTree>
    <p:extLst>
      <p:ext uri="{BB962C8B-B14F-4D97-AF65-F5344CB8AC3E}">
        <p14:creationId xmlns:p14="http://schemas.microsoft.com/office/powerpoint/2010/main" val="74286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697D6806-8C85-4349-B0FF-F2E55E64C3ED}" type="slidenum">
              <a:rPr lang="he-IL" altLang="ru-RU"/>
              <a:pPr>
                <a:defRPr/>
              </a:pPr>
              <a:t>‹#›</a:t>
            </a:fld>
            <a:endParaRPr lang="en-US" altLang="ru-RU"/>
          </a:p>
        </p:txBody>
      </p:sp>
    </p:spTree>
    <p:extLst>
      <p:ext uri="{BB962C8B-B14F-4D97-AF65-F5344CB8AC3E}">
        <p14:creationId xmlns:p14="http://schemas.microsoft.com/office/powerpoint/2010/main" val="5775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648200" y="1600200"/>
            <a:ext cx="4194175" cy="217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648200" y="3925888"/>
            <a:ext cx="4194175"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Rectangle 154"/>
          <p:cNvSpPr>
            <a:spLocks noGrp="1" noChangeArrowheads="1"/>
          </p:cNvSpPr>
          <p:nvPr>
            <p:ph type="dt" sz="half" idx="10"/>
          </p:nvPr>
        </p:nvSpPr>
        <p:spPr>
          <a:ln/>
        </p:spPr>
        <p:txBody>
          <a:bodyPr/>
          <a:lstStyle>
            <a:lvl1pPr>
              <a:defRPr/>
            </a:lvl1pPr>
          </a:lstStyle>
          <a:p>
            <a:pPr>
              <a:defRPr/>
            </a:pPr>
            <a:endParaRPr lang="en-US"/>
          </a:p>
        </p:txBody>
      </p:sp>
      <p:sp>
        <p:nvSpPr>
          <p:cNvPr id="7" name="Rectangle 155"/>
          <p:cNvSpPr>
            <a:spLocks noGrp="1" noChangeArrowheads="1"/>
          </p:cNvSpPr>
          <p:nvPr>
            <p:ph type="ftr" sz="quarter" idx="11"/>
          </p:nvPr>
        </p:nvSpPr>
        <p:spPr>
          <a:ln/>
        </p:spPr>
        <p:txBody>
          <a:bodyPr/>
          <a:lstStyle>
            <a:lvl1pPr>
              <a:defRPr/>
            </a:lvl1pPr>
          </a:lstStyle>
          <a:p>
            <a:pPr>
              <a:defRPr/>
            </a:pPr>
            <a:endParaRPr lang="en-US"/>
          </a:p>
        </p:txBody>
      </p:sp>
      <p:sp>
        <p:nvSpPr>
          <p:cNvPr id="8" name="Rectangle 156"/>
          <p:cNvSpPr>
            <a:spLocks noGrp="1" noChangeArrowheads="1"/>
          </p:cNvSpPr>
          <p:nvPr>
            <p:ph type="sldNum" sz="quarter" idx="12"/>
          </p:nvPr>
        </p:nvSpPr>
        <p:spPr>
          <a:ln/>
        </p:spPr>
        <p:txBody>
          <a:bodyPr/>
          <a:lstStyle>
            <a:lvl1pPr>
              <a:defRPr/>
            </a:lvl1pPr>
          </a:lstStyle>
          <a:p>
            <a:pPr>
              <a:defRPr/>
            </a:pPr>
            <a:fld id="{3A566AEB-02CD-4BA5-BC62-AFFE915C4A65}" type="slidenum">
              <a:rPr lang="he-IL" altLang="ru-RU"/>
              <a:pPr>
                <a:defRPr/>
              </a:pPr>
              <a:t>‹#›</a:t>
            </a:fld>
            <a:endParaRPr lang="en-US" altLang="ru-RU"/>
          </a:p>
        </p:txBody>
      </p:sp>
    </p:spTree>
    <p:extLst>
      <p:ext uri="{BB962C8B-B14F-4D97-AF65-F5344CB8AC3E}">
        <p14:creationId xmlns:p14="http://schemas.microsoft.com/office/powerpoint/2010/main" val="2011410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he-IL"/>
          </a:p>
        </p:txBody>
      </p:sp>
      <p:sp>
        <p:nvSpPr>
          <p:cNvPr id="3" name="Table Placeholder 2"/>
          <p:cNvSpPr>
            <a:spLocks noGrp="1"/>
          </p:cNvSpPr>
          <p:nvPr>
            <p:ph type="tbl" idx="1"/>
          </p:nvPr>
        </p:nvSpPr>
        <p:spPr>
          <a:xfrm>
            <a:off x="301625" y="1600200"/>
            <a:ext cx="8540750" cy="4498975"/>
          </a:xfrm>
        </p:spPr>
        <p:txBody>
          <a:bodyPr/>
          <a:lstStyle/>
          <a:p>
            <a:pPr lvl="0"/>
            <a:endParaRPr lang="he-IL" noProof="0" smtClean="0"/>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82647A5F-5D31-4D7E-AEDC-25EC93273244}" type="slidenum">
              <a:rPr lang="he-IL" altLang="ru-RU"/>
              <a:pPr>
                <a:defRPr/>
              </a:pPr>
              <a:t>‹#›</a:t>
            </a:fld>
            <a:endParaRPr lang="en-US" altLang="ru-RU"/>
          </a:p>
        </p:txBody>
      </p:sp>
    </p:spTree>
    <p:extLst>
      <p:ext uri="{BB962C8B-B14F-4D97-AF65-F5344CB8AC3E}">
        <p14:creationId xmlns:p14="http://schemas.microsoft.com/office/powerpoint/2010/main" val="41704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4D018CEF-7D26-4876-92C7-E4A2580BA5CB}" type="slidenum">
              <a:rPr lang="he-IL" altLang="ru-RU"/>
              <a:pPr>
                <a:defRPr/>
              </a:pPr>
              <a:t>‹#›</a:t>
            </a:fld>
            <a:endParaRPr lang="en-US" altLang="ru-RU"/>
          </a:p>
        </p:txBody>
      </p:sp>
    </p:spTree>
    <p:extLst>
      <p:ext uri="{BB962C8B-B14F-4D97-AF65-F5344CB8AC3E}">
        <p14:creationId xmlns:p14="http://schemas.microsoft.com/office/powerpoint/2010/main" val="169004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US"/>
          </a:p>
        </p:txBody>
      </p:sp>
      <p:sp>
        <p:nvSpPr>
          <p:cNvPr id="6" name="Rectangle 156"/>
          <p:cNvSpPr>
            <a:spLocks noGrp="1" noChangeArrowheads="1"/>
          </p:cNvSpPr>
          <p:nvPr>
            <p:ph type="sldNum" sz="quarter" idx="12"/>
          </p:nvPr>
        </p:nvSpPr>
        <p:spPr>
          <a:ln/>
        </p:spPr>
        <p:txBody>
          <a:bodyPr/>
          <a:lstStyle>
            <a:lvl1pPr>
              <a:defRPr/>
            </a:lvl1pPr>
          </a:lstStyle>
          <a:p>
            <a:pPr>
              <a:defRPr/>
            </a:pPr>
            <a:fld id="{22FB926A-4F41-4FC7-AC06-B43B126FD502}" type="slidenum">
              <a:rPr lang="he-IL" altLang="ru-RU"/>
              <a:pPr>
                <a:defRPr/>
              </a:pPr>
              <a:t>‹#›</a:t>
            </a:fld>
            <a:endParaRPr lang="en-US" altLang="ru-RU"/>
          </a:p>
        </p:txBody>
      </p:sp>
    </p:spTree>
    <p:extLst>
      <p:ext uri="{BB962C8B-B14F-4D97-AF65-F5344CB8AC3E}">
        <p14:creationId xmlns:p14="http://schemas.microsoft.com/office/powerpoint/2010/main" val="171981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4C96A701-8B8E-444B-A09C-2B7855CA9F47}" type="slidenum">
              <a:rPr lang="he-IL" altLang="ru-RU"/>
              <a:pPr>
                <a:defRPr/>
              </a:pPr>
              <a:t>‹#›</a:t>
            </a:fld>
            <a:endParaRPr lang="en-US" altLang="ru-RU"/>
          </a:p>
        </p:txBody>
      </p:sp>
    </p:spTree>
    <p:extLst>
      <p:ext uri="{BB962C8B-B14F-4D97-AF65-F5344CB8AC3E}">
        <p14:creationId xmlns:p14="http://schemas.microsoft.com/office/powerpoint/2010/main" val="99332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Rectangle 154"/>
          <p:cNvSpPr>
            <a:spLocks noGrp="1" noChangeArrowheads="1"/>
          </p:cNvSpPr>
          <p:nvPr>
            <p:ph type="dt" sz="half" idx="10"/>
          </p:nvPr>
        </p:nvSpPr>
        <p:spPr>
          <a:ln/>
        </p:spPr>
        <p:txBody>
          <a:bodyPr/>
          <a:lstStyle>
            <a:lvl1pPr>
              <a:defRPr/>
            </a:lvl1pPr>
          </a:lstStyle>
          <a:p>
            <a:pPr>
              <a:defRPr/>
            </a:pPr>
            <a:endParaRPr 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US"/>
          </a:p>
        </p:txBody>
      </p:sp>
      <p:sp>
        <p:nvSpPr>
          <p:cNvPr id="9" name="Rectangle 156"/>
          <p:cNvSpPr>
            <a:spLocks noGrp="1" noChangeArrowheads="1"/>
          </p:cNvSpPr>
          <p:nvPr>
            <p:ph type="sldNum" sz="quarter" idx="12"/>
          </p:nvPr>
        </p:nvSpPr>
        <p:spPr>
          <a:ln/>
        </p:spPr>
        <p:txBody>
          <a:bodyPr/>
          <a:lstStyle>
            <a:lvl1pPr>
              <a:defRPr/>
            </a:lvl1pPr>
          </a:lstStyle>
          <a:p>
            <a:pPr>
              <a:defRPr/>
            </a:pPr>
            <a:fld id="{93837117-6B6A-4FC3-B866-1DC23A765BE4}" type="slidenum">
              <a:rPr lang="he-IL" altLang="ru-RU"/>
              <a:pPr>
                <a:defRPr/>
              </a:pPr>
              <a:t>‹#›</a:t>
            </a:fld>
            <a:endParaRPr lang="en-US" altLang="ru-RU"/>
          </a:p>
        </p:txBody>
      </p:sp>
    </p:spTree>
    <p:extLst>
      <p:ext uri="{BB962C8B-B14F-4D97-AF65-F5344CB8AC3E}">
        <p14:creationId xmlns:p14="http://schemas.microsoft.com/office/powerpoint/2010/main" val="270809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154"/>
          <p:cNvSpPr>
            <a:spLocks noGrp="1" noChangeArrowheads="1"/>
          </p:cNvSpPr>
          <p:nvPr>
            <p:ph type="dt" sz="half" idx="10"/>
          </p:nvPr>
        </p:nvSpPr>
        <p:spPr>
          <a:ln/>
        </p:spPr>
        <p:txBody>
          <a:bodyPr/>
          <a:lstStyle>
            <a:lvl1pPr>
              <a:defRPr/>
            </a:lvl1pPr>
          </a:lstStyle>
          <a:p>
            <a:pPr>
              <a:defRPr/>
            </a:pPr>
            <a:endParaRPr 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US"/>
          </a:p>
        </p:txBody>
      </p:sp>
      <p:sp>
        <p:nvSpPr>
          <p:cNvPr id="5" name="Rectangle 156"/>
          <p:cNvSpPr>
            <a:spLocks noGrp="1" noChangeArrowheads="1"/>
          </p:cNvSpPr>
          <p:nvPr>
            <p:ph type="sldNum" sz="quarter" idx="12"/>
          </p:nvPr>
        </p:nvSpPr>
        <p:spPr>
          <a:ln/>
        </p:spPr>
        <p:txBody>
          <a:bodyPr/>
          <a:lstStyle>
            <a:lvl1pPr>
              <a:defRPr/>
            </a:lvl1pPr>
          </a:lstStyle>
          <a:p>
            <a:pPr>
              <a:defRPr/>
            </a:pPr>
            <a:fld id="{9D384E3A-1FB7-45E1-BEC6-83AB7AAED1B7}" type="slidenum">
              <a:rPr lang="he-IL" altLang="ru-RU"/>
              <a:pPr>
                <a:defRPr/>
              </a:pPr>
              <a:t>‹#›</a:t>
            </a:fld>
            <a:endParaRPr lang="en-US" altLang="ru-RU"/>
          </a:p>
        </p:txBody>
      </p:sp>
    </p:spTree>
    <p:extLst>
      <p:ext uri="{BB962C8B-B14F-4D97-AF65-F5344CB8AC3E}">
        <p14:creationId xmlns:p14="http://schemas.microsoft.com/office/powerpoint/2010/main" val="285634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US"/>
          </a:p>
        </p:txBody>
      </p:sp>
      <p:sp>
        <p:nvSpPr>
          <p:cNvPr id="4" name="Rectangle 156"/>
          <p:cNvSpPr>
            <a:spLocks noGrp="1" noChangeArrowheads="1"/>
          </p:cNvSpPr>
          <p:nvPr>
            <p:ph type="sldNum" sz="quarter" idx="12"/>
          </p:nvPr>
        </p:nvSpPr>
        <p:spPr>
          <a:ln/>
        </p:spPr>
        <p:txBody>
          <a:bodyPr/>
          <a:lstStyle>
            <a:lvl1pPr>
              <a:defRPr/>
            </a:lvl1pPr>
          </a:lstStyle>
          <a:p>
            <a:pPr>
              <a:defRPr/>
            </a:pPr>
            <a:fld id="{50386845-ABDD-4651-A0FD-ECE83D61081B}" type="slidenum">
              <a:rPr lang="he-IL" altLang="ru-RU"/>
              <a:pPr>
                <a:defRPr/>
              </a:pPr>
              <a:t>‹#›</a:t>
            </a:fld>
            <a:endParaRPr lang="en-US" altLang="ru-RU"/>
          </a:p>
        </p:txBody>
      </p:sp>
    </p:spTree>
    <p:extLst>
      <p:ext uri="{BB962C8B-B14F-4D97-AF65-F5344CB8AC3E}">
        <p14:creationId xmlns:p14="http://schemas.microsoft.com/office/powerpoint/2010/main" val="123588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6F369740-57DF-4CE1-817E-9D59C5A410CD}" type="slidenum">
              <a:rPr lang="he-IL" altLang="ru-RU"/>
              <a:pPr>
                <a:defRPr/>
              </a:pPr>
              <a:t>‹#›</a:t>
            </a:fld>
            <a:endParaRPr lang="en-US" altLang="ru-RU"/>
          </a:p>
        </p:txBody>
      </p:sp>
    </p:spTree>
    <p:extLst>
      <p:ext uri="{BB962C8B-B14F-4D97-AF65-F5344CB8AC3E}">
        <p14:creationId xmlns:p14="http://schemas.microsoft.com/office/powerpoint/2010/main" val="386594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US"/>
          </a:p>
        </p:txBody>
      </p:sp>
      <p:sp>
        <p:nvSpPr>
          <p:cNvPr id="7" name="Rectangle 156"/>
          <p:cNvSpPr>
            <a:spLocks noGrp="1" noChangeArrowheads="1"/>
          </p:cNvSpPr>
          <p:nvPr>
            <p:ph type="sldNum" sz="quarter" idx="12"/>
          </p:nvPr>
        </p:nvSpPr>
        <p:spPr>
          <a:ln/>
        </p:spPr>
        <p:txBody>
          <a:bodyPr/>
          <a:lstStyle>
            <a:lvl1pPr>
              <a:defRPr/>
            </a:lvl1pPr>
          </a:lstStyle>
          <a:p>
            <a:pPr>
              <a:defRPr/>
            </a:pPr>
            <a:fld id="{E0A8C2F4-4C33-43A5-B92B-4536E751F764}" type="slidenum">
              <a:rPr lang="he-IL" altLang="ru-RU"/>
              <a:pPr>
                <a:defRPr/>
              </a:pPr>
              <a:t>‹#›</a:t>
            </a:fld>
            <a:endParaRPr lang="en-US" altLang="ru-RU"/>
          </a:p>
        </p:txBody>
      </p:sp>
    </p:spTree>
    <p:extLst>
      <p:ext uri="{BB962C8B-B14F-4D97-AF65-F5344CB8AC3E}">
        <p14:creationId xmlns:p14="http://schemas.microsoft.com/office/powerpoint/2010/main" val="106787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2546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Tahoma" pitchFamily="34" charset="0"/>
                    <a:cs typeface="Arial" pitchFamily="34" charset="0"/>
                  </a:defRPr>
                </a:lvl1pPr>
                <a:lvl2pPr marL="742950" indent="-285750" eaLnBrk="0" hangingPunct="0">
                  <a:defRPr b="1">
                    <a:solidFill>
                      <a:schemeClr val="tx1"/>
                    </a:solidFill>
                    <a:latin typeface="Tahoma" pitchFamily="34" charset="0"/>
                    <a:cs typeface="Arial" pitchFamily="34" charset="0"/>
                  </a:defRPr>
                </a:lvl2pPr>
                <a:lvl3pPr marL="1143000" indent="-228600" eaLnBrk="0" hangingPunct="0">
                  <a:defRPr b="1">
                    <a:solidFill>
                      <a:schemeClr val="tx1"/>
                    </a:solidFill>
                    <a:latin typeface="Tahoma" pitchFamily="34" charset="0"/>
                    <a:cs typeface="Arial" pitchFamily="34" charset="0"/>
                  </a:defRPr>
                </a:lvl3pPr>
                <a:lvl4pPr marL="1600200" indent="-228600" eaLnBrk="0" hangingPunct="0">
                  <a:defRPr b="1">
                    <a:solidFill>
                      <a:schemeClr val="tx1"/>
                    </a:solidFill>
                    <a:latin typeface="Tahoma" pitchFamily="34" charset="0"/>
                    <a:cs typeface="Arial" pitchFamily="34" charset="0"/>
                  </a:defRPr>
                </a:lvl4pPr>
                <a:lvl5pPr marL="2057400" indent="-228600" eaLnBrk="0" hangingPunct="0">
                  <a:defRPr b="1">
                    <a:solidFill>
                      <a:schemeClr val="tx1"/>
                    </a:solidFill>
                    <a:latin typeface="Tahoma" pitchFamily="34" charset="0"/>
                    <a:cs typeface="Arial" pitchFamily="34" charset="0"/>
                  </a:defRPr>
                </a:lvl5pPr>
                <a:lvl6pPr marL="2514600" indent="-228600" algn="l" rtl="0" eaLnBrk="0" fontAlgn="base" hangingPunct="0">
                  <a:spcBef>
                    <a:spcPct val="0"/>
                  </a:spcBef>
                  <a:spcAft>
                    <a:spcPct val="0"/>
                  </a:spcAft>
                  <a:defRPr b="1">
                    <a:solidFill>
                      <a:schemeClr val="tx1"/>
                    </a:solidFill>
                    <a:latin typeface="Tahoma" pitchFamily="34" charset="0"/>
                    <a:cs typeface="Arial" pitchFamily="34" charset="0"/>
                  </a:defRPr>
                </a:lvl6pPr>
                <a:lvl7pPr marL="2971800" indent="-228600" algn="l" rtl="0" eaLnBrk="0" fontAlgn="base" hangingPunct="0">
                  <a:spcBef>
                    <a:spcPct val="0"/>
                  </a:spcBef>
                  <a:spcAft>
                    <a:spcPct val="0"/>
                  </a:spcAft>
                  <a:defRPr b="1">
                    <a:solidFill>
                      <a:schemeClr val="tx1"/>
                    </a:solidFill>
                    <a:latin typeface="Tahoma" pitchFamily="34" charset="0"/>
                    <a:cs typeface="Arial" pitchFamily="34" charset="0"/>
                  </a:defRPr>
                </a:lvl7pPr>
                <a:lvl8pPr marL="3429000" indent="-228600" algn="l" rtl="0" eaLnBrk="0" fontAlgn="base" hangingPunct="0">
                  <a:spcBef>
                    <a:spcPct val="0"/>
                  </a:spcBef>
                  <a:spcAft>
                    <a:spcPct val="0"/>
                  </a:spcAft>
                  <a:defRPr b="1">
                    <a:solidFill>
                      <a:schemeClr val="tx1"/>
                    </a:solidFill>
                    <a:latin typeface="Tahoma" pitchFamily="34" charset="0"/>
                    <a:cs typeface="Arial" pitchFamily="34" charset="0"/>
                  </a:defRPr>
                </a:lvl8pPr>
                <a:lvl9pPr marL="3886200" indent="-228600" algn="l" rtl="0" eaLnBrk="0" fontAlgn="base" hangingPunct="0">
                  <a:spcBef>
                    <a:spcPct val="0"/>
                  </a:spcBef>
                  <a:spcAft>
                    <a:spcPct val="0"/>
                  </a:spcAft>
                  <a:defRPr b="1">
                    <a:solidFill>
                      <a:schemeClr val="tx1"/>
                    </a:solidFill>
                    <a:latin typeface="Tahoma" pitchFamily="34" charset="0"/>
                    <a:cs typeface="Arial" pitchFamily="34" charset="0"/>
                  </a:defRPr>
                </a:lvl9pPr>
              </a:lstStyle>
              <a:p>
                <a:pPr eaLnBrk="1" hangingPunct="1">
                  <a:defRPr/>
                </a:pPr>
                <a:endParaRPr lang="he-IL" altLang="he-IL"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66" name="Freeform 150"/>
              <p:cNvSpPr>
                <a:spLocks/>
              </p:cNvSpPr>
              <p:nvPr userDrawn="1"/>
            </p:nvSpPr>
            <p:spPr bwMode="ltGray">
              <a:xfrm rot="-2857037">
                <a:off x="619" y="3550"/>
                <a:ext cx="68" cy="69"/>
              </a:xfrm>
              <a:custGeom>
                <a:avLst/>
                <a:gdLst>
                  <a:gd name="T0" fmla="*/ 0 w 144"/>
                  <a:gd name="T1" fmla="*/ 0 h 154"/>
                  <a:gd name="T2" fmla="*/ 0 w 144"/>
                  <a:gd name="T3" fmla="*/ 0 h 154"/>
                  <a:gd name="T4" fmla="*/ 0 w 144"/>
                  <a:gd name="T5" fmla="*/ 0 h 154"/>
                  <a:gd name="T6" fmla="*/ 0 w 144"/>
                  <a:gd name="T7" fmla="*/ 0 h 154"/>
                  <a:gd name="T8" fmla="*/ 0 w 144"/>
                  <a:gd name="T9" fmla="*/ 0 h 154"/>
                  <a:gd name="T10" fmla="*/ 0 w 144"/>
                  <a:gd name="T11" fmla="*/ 0 h 154"/>
                  <a:gd name="T12" fmla="*/ 0 w 144"/>
                  <a:gd name="T13" fmla="*/ 0 h 154"/>
                  <a:gd name="T14" fmla="*/ 0 w 144"/>
                  <a:gd name="T15" fmla="*/ 0 h 154"/>
                  <a:gd name="T16" fmla="*/ 0 w 144"/>
                  <a:gd name="T17" fmla="*/ 0 h 154"/>
                  <a:gd name="T18" fmla="*/ 0 w 144"/>
                  <a:gd name="T19" fmla="*/ 0 h 154"/>
                  <a:gd name="T20" fmla="*/ 0 w 144"/>
                  <a:gd name="T21" fmla="*/ 0 h 154"/>
                  <a:gd name="T22" fmla="*/ 0 w 144"/>
                  <a:gd name="T23" fmla="*/ 0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11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he-IL"/>
              </a:p>
            </p:txBody>
          </p:sp>
          <p:sp>
            <p:nvSpPr>
              <p:cNvPr id="5111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he-IL"/>
              </a:p>
            </p:txBody>
          </p:sp>
        </p:grpSp>
      </p:grpSp>
      <p:sp>
        <p:nvSpPr>
          <p:cNvPr id="5111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11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atin typeface="Arial" pitchFamily="34" charset="0"/>
              </a:defRPr>
            </a:lvl1pPr>
          </a:lstStyle>
          <a:p>
            <a:pPr>
              <a:defRPr/>
            </a:pPr>
            <a:endParaRPr lang="en-US"/>
          </a:p>
        </p:txBody>
      </p:sp>
      <p:sp>
        <p:nvSpPr>
          <p:cNvPr id="5111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atin typeface="Arial" pitchFamily="34" charset="0"/>
              </a:defRPr>
            </a:lvl1pPr>
          </a:lstStyle>
          <a:p>
            <a:pPr>
              <a:defRPr/>
            </a:pPr>
            <a:endParaRPr lang="en-US"/>
          </a:p>
        </p:txBody>
      </p:sp>
      <p:sp>
        <p:nvSpPr>
          <p:cNvPr id="5111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atin typeface="Arial" panose="020B0604020202020204" pitchFamily="34" charset="0"/>
              </a:defRPr>
            </a:lvl1pPr>
          </a:lstStyle>
          <a:p>
            <a:pPr>
              <a:defRPr/>
            </a:pPr>
            <a:fld id="{1506DD44-93D4-4EC5-A002-05B30E8FD69C}" type="slidenum">
              <a:rPr lang="he-IL" altLang="ru-RU"/>
              <a:pPr>
                <a:defRPr/>
              </a:pPr>
              <a:t>‹#›</a:t>
            </a:fld>
            <a:endParaRPr lang="en-US" altLang="ru-RU"/>
          </a:p>
        </p:txBody>
      </p:sp>
      <p:sp>
        <p:nvSpPr>
          <p:cNvPr id="5111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000000"/>
            </a:outerShdw>
          </a:effectLst>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p:txBody>
          <a:bodyPr/>
          <a:lstStyle/>
          <a:p>
            <a:pPr eaLnBrk="1" hangingPunct="1">
              <a:defRPr/>
            </a:pPr>
            <a:r>
              <a:rPr lang="en-US" dirty="0"/>
              <a:t>Inheritance</a:t>
            </a:r>
            <a:br>
              <a:rPr lang="en-US" dirty="0"/>
            </a:br>
            <a:r>
              <a:rPr lang="he-IL" dirty="0" smtClean="0"/>
              <a:t>תורשה</a:t>
            </a:r>
            <a:endParaRPr lang="en-US" dirty="0" smtClean="0"/>
          </a:p>
        </p:txBody>
      </p:sp>
      <p:sp>
        <p:nvSpPr>
          <p:cNvPr id="451587" name="Rectangle 3"/>
          <p:cNvSpPr>
            <a:spLocks noGrp="1" noChangeArrowheads="1"/>
          </p:cNvSpPr>
          <p:nvPr>
            <p:ph type="subTitle" sz="quarter" idx="1"/>
          </p:nvPr>
        </p:nvSpPr>
        <p:spPr/>
        <p:txBody>
          <a:bodyPr/>
          <a:lstStyle/>
          <a:p>
            <a:pPr eaLnBrk="1" hangingPunct="1">
              <a:defRPr/>
            </a:pPr>
            <a:r>
              <a:rPr lang="en-US" dirty="0" smtClean="0"/>
              <a:t>Lecture # 6</a:t>
            </a:r>
          </a:p>
        </p:txBody>
      </p:sp>
      <p:sp>
        <p:nvSpPr>
          <p:cNvPr id="7" name="Rectangle 157"/>
          <p:cNvSpPr>
            <a:spLocks noGrp="1" noChangeArrowheads="1"/>
          </p:cNvSpPr>
          <p:nvPr>
            <p:ph type="sldNum" sz="quarter" idx="12"/>
          </p:nvPr>
        </p:nvSpPr>
        <p:spPr/>
        <p:txBody>
          <a:bodyPr/>
          <a:lstStyle>
            <a:lvl1pPr eaLnBrk="0" hangingPunct="0">
              <a:defRPr b="1">
                <a:solidFill>
                  <a:schemeClr val="tx1"/>
                </a:solidFill>
                <a:latin typeface="Tahoma" panose="020B0604030504040204" pitchFamily="34" charset="0"/>
                <a:cs typeface="Arial" panose="020B0604020202020204" pitchFamily="34" charset="0"/>
              </a:defRPr>
            </a:lvl1pPr>
            <a:lvl2pPr marL="742950" indent="-285750" eaLnBrk="0" hangingPunct="0">
              <a:defRPr b="1">
                <a:solidFill>
                  <a:schemeClr val="tx1"/>
                </a:solidFill>
                <a:latin typeface="Tahoma" panose="020B0604030504040204" pitchFamily="34" charset="0"/>
                <a:cs typeface="Arial" panose="020B0604020202020204" pitchFamily="34" charset="0"/>
              </a:defRPr>
            </a:lvl2pPr>
            <a:lvl3pPr marL="1143000" indent="-228600" eaLnBrk="0" hangingPunct="0">
              <a:defRPr b="1">
                <a:solidFill>
                  <a:schemeClr val="tx1"/>
                </a:solidFill>
                <a:latin typeface="Tahoma" panose="020B0604030504040204" pitchFamily="34" charset="0"/>
                <a:cs typeface="Arial" panose="020B0604020202020204" pitchFamily="34" charset="0"/>
              </a:defRPr>
            </a:lvl3pPr>
            <a:lvl4pPr marL="1600200" indent="-228600" eaLnBrk="0" hangingPunct="0">
              <a:defRPr b="1">
                <a:solidFill>
                  <a:schemeClr val="tx1"/>
                </a:solidFill>
                <a:latin typeface="Tahoma" panose="020B0604030504040204" pitchFamily="34" charset="0"/>
                <a:cs typeface="Arial" panose="020B0604020202020204" pitchFamily="34" charset="0"/>
              </a:defRPr>
            </a:lvl4pPr>
            <a:lvl5pPr marL="2057400" indent="-228600" eaLnBrk="0" hangingPunct="0">
              <a:defRPr b="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Arial" panose="020B0604020202020204" pitchFamily="34" charset="0"/>
              </a:defRPr>
            </a:lvl9pPr>
          </a:lstStyle>
          <a:p>
            <a:pPr eaLnBrk="1" hangingPunct="1">
              <a:defRPr/>
            </a:pPr>
            <a:fld id="{660CF85C-0FF2-43EF-8F24-D3659075ED32}" type="slidenum">
              <a:rPr lang="he-IL" altLang="ru-RU" b="0" smtClean="0"/>
              <a:pPr eaLnBrk="1" hangingPunct="1">
                <a:defRPr/>
              </a:pPr>
              <a:t>1</a:t>
            </a:fld>
            <a:endParaRPr lang="en-US" altLang="ru-RU" b="0" smtClean="0"/>
          </a:p>
        </p:txBody>
      </p:sp>
      <p:sp>
        <p:nvSpPr>
          <p:cNvPr id="2" name="Rectangle 1"/>
          <p:cNvSpPr/>
          <p:nvPr/>
        </p:nvSpPr>
        <p:spPr>
          <a:xfrm>
            <a:off x="2285999" y="5696634"/>
            <a:ext cx="5823679" cy="369332"/>
          </a:xfrm>
          <a:prstGeom prst="rect">
            <a:avLst/>
          </a:prstGeom>
        </p:spPr>
        <p:txBody>
          <a:bodyPr wrap="square">
            <a:spAutoFit/>
          </a:bodyPr>
          <a:lstStyle/>
          <a:p>
            <a:r>
              <a:rPr lang="he-IL" altLang="he-IL" dirty="0" smtClean="0"/>
              <a:t>תכנות מונחה עצמים, סמי שמעון , סבטלנה רוסין תשע"ז</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C60D640-17EE-4571-9B6C-13023EDA3AEC}" type="slidenum">
              <a:rPr lang="he-IL" altLang="he-IL" sz="1000" smtClean="0">
                <a:latin typeface="Arial" panose="020B0604020202020204" pitchFamily="34" charset="0"/>
              </a:rPr>
              <a:pPr>
                <a:spcBef>
                  <a:spcPct val="0"/>
                </a:spcBef>
                <a:buClrTx/>
                <a:buSzTx/>
                <a:buFontTx/>
                <a:buNone/>
              </a:pPr>
              <a:t>10</a:t>
            </a:fld>
            <a:endParaRPr lang="en-US" altLang="he-IL" sz="1000" smtClean="0">
              <a:latin typeface="Arial" panose="020B0604020202020204" pitchFamily="34" charset="0"/>
            </a:endParaRPr>
          </a:p>
        </p:txBody>
      </p:sp>
      <p:sp>
        <p:nvSpPr>
          <p:cNvPr id="890882" name="Rectangle 2"/>
          <p:cNvSpPr>
            <a:spLocks noGrp="1" noRot="1" noChangeArrowheads="1"/>
          </p:cNvSpPr>
          <p:nvPr>
            <p:ph type="title"/>
          </p:nvPr>
        </p:nvSpPr>
        <p:spPr>
          <a:xfrm>
            <a:off x="300038" y="227013"/>
            <a:ext cx="8540750" cy="796925"/>
          </a:xfrm>
        </p:spPr>
        <p:txBody>
          <a:bodyPr/>
          <a:lstStyle/>
          <a:p>
            <a:pPr eaLnBrk="1" hangingPunct="1">
              <a:defRPr/>
            </a:pPr>
            <a:r>
              <a:rPr lang="en-US" sz="3600" smtClean="0">
                <a:latin typeface="Comic Sans MS" pitchFamily="66" charset="0"/>
              </a:rPr>
              <a:t>Inheritance Concepts</a:t>
            </a:r>
          </a:p>
        </p:txBody>
      </p:sp>
      <p:sp>
        <p:nvSpPr>
          <p:cNvPr id="890883" name="Rectangle 3"/>
          <p:cNvSpPr>
            <a:spLocks noChangeArrowheads="1"/>
          </p:cNvSpPr>
          <p:nvPr/>
        </p:nvSpPr>
        <p:spPr bwMode="auto">
          <a:xfrm>
            <a:off x="527050" y="1139825"/>
            <a:ext cx="8255000"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הורשה היא </a:t>
            </a:r>
            <a:r>
              <a:rPr lang="he-IL" sz="2800" dirty="0">
                <a:effectLst>
                  <a:outerShdw blurRad="38100" dist="38100" dir="2700000" algn="tl">
                    <a:srgbClr val="000000"/>
                  </a:outerShdw>
                </a:effectLst>
              </a:rPr>
              <a:t>הצרה לוגית</a:t>
            </a:r>
            <a:r>
              <a:rPr lang="he-IL" sz="2800" b="0" dirty="0">
                <a:effectLst>
                  <a:outerShdw blurRad="38100" dist="38100" dir="2700000" algn="tl">
                    <a:srgbClr val="000000"/>
                  </a:outerShdw>
                </a:effectLst>
              </a:rPr>
              <a:t> של ישות, אבל בעקבות כך יש </a:t>
            </a:r>
            <a:r>
              <a:rPr lang="he-IL" sz="2800" dirty="0">
                <a:effectLst>
                  <a:outerShdw blurRad="38100" dist="38100" dir="2700000" algn="tl">
                    <a:srgbClr val="000000"/>
                  </a:outerShdw>
                </a:effectLst>
              </a:rPr>
              <a:t>הרחבה פיזית</a:t>
            </a:r>
            <a:r>
              <a:rPr lang="he-IL" sz="2800" b="0" dirty="0">
                <a:effectLst>
                  <a:outerShdw blurRad="38100" dist="38100" dir="2700000" algn="tl">
                    <a:srgbClr val="000000"/>
                  </a:outerShdw>
                </a:effectLst>
              </a:rPr>
              <a:t>.</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מחלקת הבן (</a:t>
            </a:r>
            <a:r>
              <a:rPr lang="en-US" sz="2800" b="0" dirty="0">
                <a:effectLst>
                  <a:outerShdw blurRad="38100" dist="38100" dir="2700000" algn="tl">
                    <a:srgbClr val="000000"/>
                  </a:outerShdw>
                </a:effectLst>
              </a:rPr>
              <a:t>derived</a:t>
            </a:r>
            <a:r>
              <a:rPr lang="he-IL" sz="2800" b="0" dirty="0">
                <a:effectLst>
                  <a:outerShdw blurRad="38100" dist="38100" dir="2700000" algn="tl">
                    <a:srgbClr val="000000"/>
                  </a:outerShdw>
                </a:effectLst>
              </a:rPr>
              <a:t>) יכולה </a:t>
            </a:r>
            <a:r>
              <a:rPr lang="he-IL" sz="2800" dirty="0">
                <a:effectLst>
                  <a:outerShdw blurRad="38100" dist="38100" dir="2700000" algn="tl">
                    <a:srgbClr val="000000"/>
                  </a:outerShdw>
                </a:effectLst>
              </a:rPr>
              <a:t>לשכתב (</a:t>
            </a:r>
            <a:r>
              <a:rPr lang="en-US" sz="2800" dirty="0">
                <a:effectLst>
                  <a:outerShdw blurRad="38100" dist="38100" dir="2700000" algn="tl">
                    <a:srgbClr val="000000"/>
                  </a:outerShdw>
                </a:effectLst>
              </a:rPr>
              <a:t>override</a:t>
            </a:r>
            <a:r>
              <a:rPr lang="he-IL" sz="2800" dirty="0">
                <a:effectLst>
                  <a:outerShdw blurRad="38100" dist="38100" dir="2700000" algn="tl">
                    <a:srgbClr val="000000"/>
                  </a:outerShdw>
                </a:effectLst>
              </a:rPr>
              <a:t>) </a:t>
            </a:r>
            <a:r>
              <a:rPr lang="he-IL" sz="2800" b="0" dirty="0">
                <a:effectLst>
                  <a:outerShdw blurRad="38100" dist="38100" dir="2700000" algn="tl">
                    <a:srgbClr val="000000"/>
                  </a:outerShdw>
                </a:effectLst>
              </a:rPr>
              <a:t>מתודות שירשה ממחלקת האב (בסיס).</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בהורשה – יורשים </a:t>
            </a:r>
            <a:r>
              <a:rPr lang="he-IL" sz="2800" b="0" dirty="0" err="1">
                <a:effectLst>
                  <a:outerShdw blurRad="38100" dist="38100" dir="2700000" algn="tl">
                    <a:srgbClr val="000000"/>
                  </a:outerShdw>
                </a:effectLst>
              </a:rPr>
              <a:t>הכל</a:t>
            </a:r>
            <a:r>
              <a:rPr lang="he-IL" sz="2800" b="0" dirty="0">
                <a:effectLst>
                  <a:outerShdw blurRad="38100" dist="38100" dir="2700000" algn="tl">
                    <a:srgbClr val="000000"/>
                  </a:outerShdw>
                </a:effectLst>
              </a:rPr>
              <a:t>. </a:t>
            </a:r>
            <a:r>
              <a:rPr lang="he-IL" sz="2800" dirty="0">
                <a:effectLst>
                  <a:outerShdw blurRad="38100" dist="38100" dir="2700000" algn="tl">
                    <a:srgbClr val="000000"/>
                  </a:outerShdw>
                </a:effectLst>
              </a:rPr>
              <a:t>הורשה חלקית אינה אפשרית</a:t>
            </a:r>
            <a:r>
              <a:rPr lang="he-IL" sz="2800" b="0" dirty="0">
                <a:effectLst>
                  <a:outerShdw blurRad="38100" dist="38100" dir="2700000" algn="tl">
                    <a:srgbClr val="000000"/>
                  </a:outerShdw>
                </a:effectLst>
              </a:rPr>
              <a:t>!</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 מצד שני – העובדה שירשנו </a:t>
            </a:r>
            <a:r>
              <a:rPr lang="he-IL" sz="2800" b="0" dirty="0" err="1">
                <a:effectLst>
                  <a:outerShdw blurRad="38100" dist="38100" dir="2700000" algn="tl">
                    <a:srgbClr val="000000"/>
                  </a:outerShdw>
                </a:effectLst>
              </a:rPr>
              <a:t>הכל</a:t>
            </a:r>
            <a:r>
              <a:rPr lang="he-IL" sz="2800" b="0" dirty="0">
                <a:effectLst>
                  <a:outerShdw blurRad="38100" dist="38100" dir="2700000" algn="tl">
                    <a:srgbClr val="000000"/>
                  </a:outerShdw>
                </a:effectLst>
              </a:rPr>
              <a:t>, לא אומרת שיש לנו גישה </a:t>
            </a:r>
            <a:r>
              <a:rPr lang="he-IL" sz="2800" b="0" dirty="0" err="1">
                <a:effectLst>
                  <a:outerShdw blurRad="38100" dist="38100" dir="2700000" algn="tl">
                    <a:srgbClr val="000000"/>
                  </a:outerShdw>
                </a:effectLst>
              </a:rPr>
              <a:t>להכל</a:t>
            </a:r>
            <a:r>
              <a:rPr lang="he-IL" sz="2800" b="0" dirty="0">
                <a:effectLst>
                  <a:outerShdw blurRad="38100" dist="38100" dir="2700000" algn="tl">
                    <a:srgbClr val="000000"/>
                  </a:outerShdw>
                </a:effectLst>
              </a:rPr>
              <a:t>... (</a:t>
            </a:r>
            <a:r>
              <a:rPr lang="he-IL" sz="2800" b="0" dirty="0" err="1">
                <a:effectLst>
                  <a:outerShdw blurRad="38100" dist="38100" dir="2700000" algn="tl">
                    <a:srgbClr val="000000"/>
                  </a:outerShdw>
                </a:effectLst>
              </a:rPr>
              <a:t>כימוס</a:t>
            </a:r>
            <a:r>
              <a:rPr lang="he-IL" sz="2800" b="0" dirty="0">
                <a:effectLst>
                  <a:outerShdw blurRad="38100" dist="38100" dir="2700000" algn="tl">
                    <a:srgbClr val="000000"/>
                  </a:outerShdw>
                </a:effectLst>
              </a:rPr>
              <a:t>...).</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endParaRPr lang="he-IL" sz="2800" b="0" dirty="0">
              <a:effectLst>
                <a:outerShdw blurRad="38100" dist="38100" dir="2700000" algn="tl">
                  <a:srgbClr val="000000"/>
                </a:outerShdw>
              </a:effectLst>
            </a:endParaRP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בשלב זה אנו נתמקד בהורשה פומבית </a:t>
            </a:r>
            <a:r>
              <a:rPr lang="en-US" sz="2800" dirty="0">
                <a:effectLst>
                  <a:outerShdw blurRad="38100" dist="38100" dir="2700000" algn="tl">
                    <a:srgbClr val="000000"/>
                  </a:outerShdw>
                </a:effectLst>
              </a:rPr>
              <a:t>public inheritance</a:t>
            </a:r>
            <a:r>
              <a:rPr lang="he-IL" sz="2800" dirty="0">
                <a:effectLst>
                  <a:outerShdw blurRad="38100" dist="38100" dir="2700000" algn="tl">
                    <a:srgbClr val="000000"/>
                  </a:outerShdw>
                </a:effectLst>
              </a:rPr>
              <a:t>.</a:t>
            </a:r>
            <a:endParaRPr lang="he-IL" sz="2800" b="0"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890883">
                                            <p:txEl>
                                              <p:pRg st="3" end="3"/>
                                            </p:txEl>
                                          </p:spTgt>
                                        </p:tgtEl>
                                        <p:attrNameLst>
                                          <p:attrName>style.color</p:attrName>
                                        </p:attrNameLst>
                                      </p:cBhvr>
                                      <p:to>
                                        <a:schemeClr val="bg1"/>
                                      </p:to>
                                    </p:animClr>
                                    <p:animClr clrSpc="rgb" dir="cw">
                                      <p:cBhvr>
                                        <p:cTn id="7" dur="250" autoRev="1" fill="remove"/>
                                        <p:tgtEl>
                                          <p:spTgt spid="890883">
                                            <p:txEl>
                                              <p:pRg st="3" end="3"/>
                                            </p:txEl>
                                          </p:spTgt>
                                        </p:tgtEl>
                                        <p:attrNameLst>
                                          <p:attrName>fillcolor</p:attrName>
                                        </p:attrNameLst>
                                      </p:cBhvr>
                                      <p:to>
                                        <a:schemeClr val="bg1"/>
                                      </p:to>
                                    </p:animClr>
                                    <p:set>
                                      <p:cBhvr>
                                        <p:cTn id="8" dur="250" autoRev="1" fill="remove"/>
                                        <p:tgtEl>
                                          <p:spTgt spid="890883">
                                            <p:txEl>
                                              <p:pRg st="3" end="3"/>
                                            </p:txEl>
                                          </p:spTgt>
                                        </p:tgtEl>
                                        <p:attrNameLst>
                                          <p:attrName>fill.type</p:attrName>
                                        </p:attrNameLst>
                                      </p:cBhvr>
                                      <p:to>
                                        <p:strVal val="solid"/>
                                      </p:to>
                                    </p:set>
                                    <p:set>
                                      <p:cBhvr>
                                        <p:cTn id="9" dur="250" autoRev="1" fill="remove"/>
                                        <p:tgtEl>
                                          <p:spTgt spid="890883">
                                            <p:txEl>
                                              <p:pRg st="3" end="3"/>
                                            </p:txEl>
                                          </p:spTgt>
                                        </p:tgtEl>
                                        <p:attrNameLst>
                                          <p:attrName>fill.on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890883">
                                            <p:txEl>
                                              <p:pRg st="5" end="5"/>
                                            </p:txEl>
                                          </p:spTgt>
                                        </p:tgtEl>
                                        <p:attrNameLst>
                                          <p:attrName>style.color</p:attrName>
                                        </p:attrNameLst>
                                      </p:cBhvr>
                                      <p:to>
                                        <a:schemeClr val="bg1"/>
                                      </p:to>
                                    </p:animClr>
                                    <p:animClr clrSpc="rgb" dir="cw">
                                      <p:cBhvr>
                                        <p:cTn id="14" dur="250" autoRev="1" fill="remove"/>
                                        <p:tgtEl>
                                          <p:spTgt spid="890883">
                                            <p:txEl>
                                              <p:pRg st="5" end="5"/>
                                            </p:txEl>
                                          </p:spTgt>
                                        </p:tgtEl>
                                        <p:attrNameLst>
                                          <p:attrName>fillcolor</p:attrName>
                                        </p:attrNameLst>
                                      </p:cBhvr>
                                      <p:to>
                                        <a:schemeClr val="bg1"/>
                                      </p:to>
                                    </p:animClr>
                                    <p:set>
                                      <p:cBhvr>
                                        <p:cTn id="15" dur="250" autoRev="1" fill="remove"/>
                                        <p:tgtEl>
                                          <p:spTgt spid="890883">
                                            <p:txEl>
                                              <p:pRg st="5" end="5"/>
                                            </p:txEl>
                                          </p:spTgt>
                                        </p:tgtEl>
                                        <p:attrNameLst>
                                          <p:attrName>fill.type</p:attrName>
                                        </p:attrNameLst>
                                      </p:cBhvr>
                                      <p:to>
                                        <p:strVal val="solid"/>
                                      </p:to>
                                    </p:set>
                                    <p:set>
                                      <p:cBhvr>
                                        <p:cTn id="16" dur="250" autoRev="1" fill="remove"/>
                                        <p:tgtEl>
                                          <p:spTgt spid="89088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149B839-1FE6-47F2-864D-BBC3B9B01DE2}" type="slidenum">
              <a:rPr lang="he-IL" altLang="he-IL" sz="1000" smtClean="0">
                <a:latin typeface="Arial" panose="020B0604020202020204" pitchFamily="34" charset="0"/>
              </a:rPr>
              <a:pPr>
                <a:spcBef>
                  <a:spcPct val="0"/>
                </a:spcBef>
                <a:buClrTx/>
                <a:buSzTx/>
                <a:buFontTx/>
                <a:buNone/>
              </a:pPr>
              <a:t>11</a:t>
            </a:fld>
            <a:endParaRPr lang="en-US" altLang="he-IL" sz="1000" smtClean="0">
              <a:latin typeface="Arial" panose="020B0604020202020204" pitchFamily="34" charset="0"/>
            </a:endParaRPr>
          </a:p>
        </p:txBody>
      </p:sp>
      <p:sp>
        <p:nvSpPr>
          <p:cNvPr id="892930" name="Rectangle 2"/>
          <p:cNvSpPr>
            <a:spLocks noGrp="1" noRot="1" noChangeArrowheads="1"/>
          </p:cNvSpPr>
          <p:nvPr>
            <p:ph type="body" idx="1"/>
          </p:nvPr>
        </p:nvSpPr>
        <p:spPr>
          <a:xfrm>
            <a:off x="230188" y="4827588"/>
            <a:ext cx="8540750" cy="1733550"/>
          </a:xfrm>
        </p:spPr>
        <p:txBody>
          <a:bodyPr/>
          <a:lstStyle/>
          <a:p>
            <a:pPr algn="just" rtl="1" eaLnBrk="1" hangingPunct="1">
              <a:lnSpc>
                <a:spcPct val="90000"/>
              </a:lnSpc>
              <a:buFont typeface="Wingdings" panose="05000000000000000000" pitchFamily="2" charset="2"/>
              <a:buChar char="v"/>
              <a:defRPr/>
            </a:pPr>
            <a:r>
              <a:rPr lang="he-IL" sz="2800" dirty="0" smtClean="0"/>
              <a:t>הורשה כזאת הופכת את מנהל להיות תת-סוג של עובד!</a:t>
            </a:r>
          </a:p>
          <a:p>
            <a:pPr algn="just" rtl="1" eaLnBrk="1" hangingPunct="1">
              <a:lnSpc>
                <a:spcPct val="90000"/>
              </a:lnSpc>
              <a:buFont typeface="Wingdings" panose="05000000000000000000" pitchFamily="2" charset="2"/>
              <a:buChar char="v"/>
              <a:defRPr/>
            </a:pPr>
            <a:endParaRPr lang="he-IL" sz="2800" dirty="0" smtClean="0"/>
          </a:p>
          <a:p>
            <a:pPr algn="just" rtl="1" eaLnBrk="1" hangingPunct="1">
              <a:lnSpc>
                <a:spcPct val="90000"/>
              </a:lnSpc>
              <a:buFont typeface="Wingdings" panose="05000000000000000000" pitchFamily="2" charset="2"/>
              <a:buChar char="v"/>
              <a:defRPr/>
            </a:pPr>
            <a:r>
              <a:rPr lang="he-IL" sz="2800" dirty="0" smtClean="0"/>
              <a:t>בצורה זאת אנו יכולים בעצם להשתמש במנהל בכל מקום שאנו יכולים להשתמש בעובד (איך ההפך אינו נכון!)</a:t>
            </a:r>
            <a:endParaRPr lang="en-US" sz="2800" dirty="0" smtClean="0"/>
          </a:p>
        </p:txBody>
      </p:sp>
      <p:sp>
        <p:nvSpPr>
          <p:cNvPr id="892931" name="Rectangle 3"/>
          <p:cNvSpPr>
            <a:spLocks noRot="1" noChangeArrowheads="1"/>
          </p:cNvSpPr>
          <p:nvPr/>
        </p:nvSpPr>
        <p:spPr bwMode="auto">
          <a:xfrm>
            <a:off x="723900" y="293688"/>
            <a:ext cx="6249988" cy="229711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Manager : public Employee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private:</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Employee* m_employeeGroup; //people managed.</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short m_siLevel;</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sp>
        <p:nvSpPr>
          <p:cNvPr id="19461" name="Text Box 4"/>
          <p:cNvSpPr txBox="1">
            <a:spLocks noChangeArrowheads="1"/>
          </p:cNvSpPr>
          <p:nvPr/>
        </p:nvSpPr>
        <p:spPr bwMode="auto">
          <a:xfrm>
            <a:off x="2816225" y="2832100"/>
            <a:ext cx="1989138"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Employee</a:t>
            </a:r>
          </a:p>
        </p:txBody>
      </p:sp>
      <p:sp>
        <p:nvSpPr>
          <p:cNvPr id="19462" name="Text Box 5"/>
          <p:cNvSpPr txBox="1">
            <a:spLocks noChangeArrowheads="1"/>
          </p:cNvSpPr>
          <p:nvPr/>
        </p:nvSpPr>
        <p:spPr bwMode="auto">
          <a:xfrm>
            <a:off x="2817813" y="4148138"/>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Manager</a:t>
            </a:r>
          </a:p>
        </p:txBody>
      </p:sp>
      <p:cxnSp>
        <p:nvCxnSpPr>
          <p:cNvPr id="19463" name="AutoShape 6"/>
          <p:cNvCxnSpPr>
            <a:cxnSpLocks noChangeShapeType="1"/>
            <a:stCxn id="19462" idx="0"/>
            <a:endCxn id="19461" idx="2"/>
          </p:cNvCxnSpPr>
          <p:nvPr/>
        </p:nvCxnSpPr>
        <p:spPr bwMode="auto">
          <a:xfrm flipH="1" flipV="1">
            <a:off x="3811588" y="3289300"/>
            <a:ext cx="1587" cy="858838"/>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4" name="AutoShape 7"/>
          <p:cNvSpPr>
            <a:spLocks noChangeArrowheads="1"/>
          </p:cNvSpPr>
          <p:nvPr/>
        </p:nvSpPr>
        <p:spPr bwMode="auto">
          <a:xfrm>
            <a:off x="3687763" y="3309938"/>
            <a:ext cx="261937" cy="304800"/>
          </a:xfrm>
          <a:prstGeom prst="triangle">
            <a:avLst>
              <a:gd name="adj" fmla="val 50000"/>
            </a:avLst>
          </a:prstGeom>
          <a:solidFill>
            <a:schemeClr val="bg2"/>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
        <p:nvSpPr>
          <p:cNvPr id="19465" name="Text Box 8"/>
          <p:cNvSpPr txBox="1">
            <a:spLocks noChangeArrowheads="1"/>
          </p:cNvSpPr>
          <p:nvPr/>
        </p:nvSpPr>
        <p:spPr bwMode="auto">
          <a:xfrm>
            <a:off x="5080000" y="2674938"/>
            <a:ext cx="17414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000">
                <a:latin typeface="Sylfaen" panose="010A0502050306030303" pitchFamily="18" charset="0"/>
                <a:cs typeface="Tunga" panose="020B0502040204020203" pitchFamily="34" charset="0"/>
              </a:rPr>
              <a:t>Base class</a:t>
            </a:r>
          </a:p>
          <a:p>
            <a:pPr eaLnBrk="1" hangingPunct="1">
              <a:spcBef>
                <a:spcPct val="50000"/>
              </a:spcBef>
              <a:buClrTx/>
              <a:buSzTx/>
              <a:buFontTx/>
              <a:buNone/>
            </a:pPr>
            <a:r>
              <a:rPr lang="en-US" altLang="he-IL" sz="2000">
                <a:latin typeface="Sylfaen" panose="010A0502050306030303" pitchFamily="18" charset="0"/>
                <a:cs typeface="Tunga" panose="020B0502040204020203" pitchFamily="34" charset="0"/>
              </a:rPr>
              <a:t>(super class)</a:t>
            </a:r>
          </a:p>
        </p:txBody>
      </p:sp>
      <p:sp>
        <p:nvSpPr>
          <p:cNvPr id="19466" name="Text Box 9"/>
          <p:cNvSpPr txBox="1">
            <a:spLocks noChangeArrowheads="1"/>
          </p:cNvSpPr>
          <p:nvPr/>
        </p:nvSpPr>
        <p:spPr bwMode="auto">
          <a:xfrm>
            <a:off x="5081588" y="3905250"/>
            <a:ext cx="17414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000">
                <a:latin typeface="Sylfaen" panose="010A0502050306030303" pitchFamily="18" charset="0"/>
                <a:cs typeface="Tunga" panose="020B0502040204020203" pitchFamily="34" charset="0"/>
              </a:rPr>
              <a:t>Derived class</a:t>
            </a:r>
          </a:p>
          <a:p>
            <a:pPr eaLnBrk="1" hangingPunct="1">
              <a:spcBef>
                <a:spcPct val="50000"/>
              </a:spcBef>
              <a:buClrTx/>
              <a:buSzTx/>
              <a:buFontTx/>
              <a:buNone/>
            </a:pPr>
            <a:r>
              <a:rPr lang="en-US" altLang="he-IL" sz="2000">
                <a:latin typeface="Sylfaen" panose="010A0502050306030303" pitchFamily="18" charset="0"/>
                <a:cs typeface="Tunga" panose="020B0502040204020203" pitchFamily="34" charset="0"/>
              </a:rPr>
              <a:t>(subclass)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C9C86C8-8481-4363-B120-6C7AE0094CF2}" type="slidenum">
              <a:rPr lang="he-IL" altLang="he-IL" sz="1000" smtClean="0">
                <a:latin typeface="Arial" panose="020B0604020202020204" pitchFamily="34" charset="0"/>
              </a:rPr>
              <a:pPr>
                <a:spcBef>
                  <a:spcPct val="0"/>
                </a:spcBef>
                <a:buClrTx/>
                <a:buSzTx/>
                <a:buFontTx/>
                <a:buNone/>
              </a:pPr>
              <a:t>12</a:t>
            </a:fld>
            <a:endParaRPr lang="en-US" altLang="he-IL" sz="1000" smtClean="0">
              <a:latin typeface="Arial" panose="020B0604020202020204" pitchFamily="34" charset="0"/>
            </a:endParaRPr>
          </a:p>
        </p:txBody>
      </p:sp>
      <p:sp>
        <p:nvSpPr>
          <p:cNvPr id="854018" name="Rectangle 2"/>
          <p:cNvSpPr>
            <a:spLocks noGrp="1" noRot="1" noChangeArrowheads="1"/>
          </p:cNvSpPr>
          <p:nvPr>
            <p:ph type="title"/>
          </p:nvPr>
        </p:nvSpPr>
        <p:spPr/>
        <p:txBody>
          <a:bodyPr/>
          <a:lstStyle/>
          <a:p>
            <a:pPr rtl="1" eaLnBrk="1" hangingPunct="1">
              <a:defRPr/>
            </a:pPr>
            <a:r>
              <a:rPr lang="en-US" sz="4000" dirty="0" smtClean="0"/>
              <a:t> </a:t>
            </a:r>
            <a:r>
              <a:rPr lang="he-IL" sz="4000" dirty="0" smtClean="0"/>
              <a:t>איך נראית מחלקה יורשת?</a:t>
            </a:r>
            <a:endParaRPr lang="en-US" sz="4000" dirty="0" smtClean="0"/>
          </a:p>
        </p:txBody>
      </p:sp>
      <p:sp>
        <p:nvSpPr>
          <p:cNvPr id="854019"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dirty="0" smtClean="0"/>
              <a:t>בהורשה המחלקה החדשה (בן) מקבלת את כל מה שהיה במחלקה הישנה (אבא) ומוסיפה את השדות והמתודות החדשות שלה.</a:t>
            </a:r>
          </a:p>
          <a:p>
            <a:pPr algn="just" rtl="1" eaLnBrk="1" hangingPunct="1">
              <a:buFont typeface="Wingdings" panose="05000000000000000000" pitchFamily="2" charset="2"/>
              <a:buChar char="v"/>
              <a:defRPr/>
            </a:pPr>
            <a:r>
              <a:rPr lang="he-IL" dirty="0" smtClean="0"/>
              <a:t>כל </a:t>
            </a:r>
            <a:r>
              <a:rPr lang="he-IL" dirty="0" smtClean="0">
                <a:solidFill>
                  <a:srgbClr val="FFC000"/>
                </a:solidFill>
              </a:rPr>
              <a:t>המתודות הפומביות של האבא </a:t>
            </a:r>
            <a:r>
              <a:rPr lang="he-IL" dirty="0" smtClean="0"/>
              <a:t>בתוספת עם </a:t>
            </a:r>
            <a:r>
              <a:rPr lang="he-IL" dirty="0" smtClean="0">
                <a:solidFill>
                  <a:srgbClr val="FFC000"/>
                </a:solidFill>
              </a:rPr>
              <a:t>המתודות הפומביות של הבן  </a:t>
            </a:r>
            <a:r>
              <a:rPr lang="he-IL" dirty="0" smtClean="0"/>
              <a:t>= </a:t>
            </a:r>
            <a:r>
              <a:rPr lang="he-IL" dirty="0" smtClean="0">
                <a:solidFill>
                  <a:srgbClr val="FFC000"/>
                </a:solidFill>
              </a:rPr>
              <a:t>הממשק של הבן</a:t>
            </a:r>
            <a:r>
              <a:rPr lang="he-IL" dirty="0" smtClean="0"/>
              <a:t>.</a:t>
            </a:r>
          </a:p>
          <a:p>
            <a:pPr lvl="1" algn="just" rtl="1" eaLnBrk="1" hangingPunct="1">
              <a:buFont typeface="Wingdings" panose="05000000000000000000" pitchFamily="2" charset="2"/>
              <a:buChar char="v"/>
              <a:defRPr/>
            </a:pPr>
            <a:r>
              <a:rPr lang="he-IL" dirty="0" smtClean="0"/>
              <a:t>גם כל ה-</a:t>
            </a:r>
            <a:r>
              <a:rPr lang="en-US" dirty="0" smtClean="0"/>
              <a:t>data members</a:t>
            </a:r>
            <a:r>
              <a:rPr lang="he-IL" dirty="0" smtClean="0"/>
              <a:t> והמתודות הפרטיות של האבא נמצאים במחלקת הבן, אל הרשאות הגישה שלהן נשארות כשהיו!</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7D75F76-5236-4118-98CA-6D1EE24BA5F1}" type="slidenum">
              <a:rPr lang="he-IL" altLang="he-IL" sz="1000" smtClean="0">
                <a:latin typeface="Arial" panose="020B0604020202020204" pitchFamily="34" charset="0"/>
              </a:rPr>
              <a:pPr>
                <a:spcBef>
                  <a:spcPct val="0"/>
                </a:spcBef>
                <a:buClrTx/>
                <a:buSzTx/>
                <a:buFontTx/>
                <a:buNone/>
              </a:pPr>
              <a:t>13</a:t>
            </a:fld>
            <a:endParaRPr lang="en-US" altLang="he-IL" sz="1000" smtClean="0">
              <a:latin typeface="Arial" panose="020B0604020202020204" pitchFamily="34" charset="0"/>
            </a:endParaRPr>
          </a:p>
        </p:txBody>
      </p:sp>
      <p:sp>
        <p:nvSpPr>
          <p:cNvPr id="21507" name="Text Box 4"/>
          <p:cNvSpPr txBox="1">
            <a:spLocks noChangeArrowheads="1"/>
          </p:cNvSpPr>
          <p:nvPr/>
        </p:nvSpPr>
        <p:spPr bwMode="auto">
          <a:xfrm>
            <a:off x="522288" y="209550"/>
            <a:ext cx="3062287" cy="3200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400"/>
              <a:t>class Base</a:t>
            </a:r>
          </a:p>
          <a:p>
            <a:pPr eaLnBrk="1" hangingPunct="1">
              <a:spcBef>
                <a:spcPct val="50000"/>
              </a:spcBef>
              <a:buClrTx/>
              <a:buSzTx/>
              <a:buFontTx/>
              <a:buNone/>
            </a:pPr>
            <a:r>
              <a:rPr lang="en-US" altLang="he-IL" sz="2000" b="0"/>
              <a:t>int  m_x;</a:t>
            </a:r>
          </a:p>
          <a:p>
            <a:pPr eaLnBrk="1" hangingPunct="1">
              <a:spcBef>
                <a:spcPct val="50000"/>
              </a:spcBef>
              <a:buClrTx/>
              <a:buSzTx/>
              <a:buFontTx/>
              <a:buNone/>
            </a:pPr>
            <a:r>
              <a:rPr lang="en-US" altLang="he-IL" sz="2000" b="0"/>
              <a:t>Base();</a:t>
            </a:r>
          </a:p>
          <a:p>
            <a:pPr eaLnBrk="1" hangingPunct="1">
              <a:spcBef>
                <a:spcPct val="50000"/>
              </a:spcBef>
              <a:buClrTx/>
              <a:buSzTx/>
              <a:buFontTx/>
              <a:buNone/>
            </a:pPr>
            <a:r>
              <a:rPr lang="en-US" altLang="he-IL" sz="2000" b="0"/>
              <a:t>Base(int x);</a:t>
            </a:r>
          </a:p>
          <a:p>
            <a:pPr eaLnBrk="1" hangingPunct="1">
              <a:spcBef>
                <a:spcPct val="50000"/>
              </a:spcBef>
              <a:buClrTx/>
              <a:buSzTx/>
              <a:buFontTx/>
              <a:buNone/>
            </a:pPr>
            <a:r>
              <a:rPr lang="en-US" altLang="he-IL" sz="2000" b="0"/>
              <a:t>~Base();</a:t>
            </a:r>
          </a:p>
          <a:p>
            <a:pPr eaLnBrk="1" hangingPunct="1">
              <a:spcBef>
                <a:spcPct val="50000"/>
              </a:spcBef>
              <a:buClrTx/>
              <a:buSzTx/>
              <a:buFontTx/>
              <a:buNone/>
            </a:pPr>
            <a:r>
              <a:rPr lang="en-US" altLang="he-IL" sz="2000" b="0"/>
              <a:t>//…</a:t>
            </a:r>
          </a:p>
          <a:p>
            <a:pPr eaLnBrk="1" hangingPunct="1">
              <a:spcBef>
                <a:spcPct val="50000"/>
              </a:spcBef>
              <a:buClrTx/>
              <a:buSzTx/>
              <a:buFontTx/>
              <a:buNone/>
            </a:pPr>
            <a:endParaRPr lang="en-US" altLang="he-IL" sz="2000" b="0"/>
          </a:p>
        </p:txBody>
      </p:sp>
      <p:sp>
        <p:nvSpPr>
          <p:cNvPr id="21508" name="Line 5"/>
          <p:cNvSpPr>
            <a:spLocks noChangeShapeType="1"/>
          </p:cNvSpPr>
          <p:nvPr/>
        </p:nvSpPr>
        <p:spPr bwMode="auto">
          <a:xfrm flipV="1">
            <a:off x="493713" y="657225"/>
            <a:ext cx="3106737"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21509" name="Line 6"/>
          <p:cNvSpPr>
            <a:spLocks noChangeShapeType="1"/>
          </p:cNvSpPr>
          <p:nvPr/>
        </p:nvSpPr>
        <p:spPr bwMode="auto">
          <a:xfrm flipV="1">
            <a:off x="481013" y="1101725"/>
            <a:ext cx="3106737"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21510" name="Text Box 8"/>
          <p:cNvSpPr txBox="1">
            <a:spLocks noChangeArrowheads="1"/>
          </p:cNvSpPr>
          <p:nvPr/>
        </p:nvSpPr>
        <p:spPr bwMode="auto">
          <a:xfrm>
            <a:off x="3938588" y="225425"/>
            <a:ext cx="4819650" cy="3200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400"/>
              <a:t>class Derived: public Base</a:t>
            </a:r>
          </a:p>
          <a:p>
            <a:pPr eaLnBrk="1" hangingPunct="1">
              <a:spcBef>
                <a:spcPct val="50000"/>
              </a:spcBef>
              <a:buClrTx/>
              <a:buSzTx/>
              <a:buFontTx/>
              <a:buNone/>
            </a:pPr>
            <a:r>
              <a:rPr lang="en-US" altLang="he-IL" sz="2000" b="0"/>
              <a:t>int  m_y;</a:t>
            </a:r>
          </a:p>
          <a:p>
            <a:pPr eaLnBrk="1" hangingPunct="1">
              <a:spcBef>
                <a:spcPct val="50000"/>
              </a:spcBef>
              <a:buClrTx/>
              <a:buSzTx/>
              <a:buFontTx/>
              <a:buNone/>
            </a:pPr>
            <a:r>
              <a:rPr lang="en-US" altLang="he-IL" sz="2000" b="0"/>
              <a:t>Derived();</a:t>
            </a:r>
          </a:p>
          <a:p>
            <a:pPr eaLnBrk="1" hangingPunct="1">
              <a:spcBef>
                <a:spcPct val="50000"/>
              </a:spcBef>
              <a:buClrTx/>
              <a:buSzTx/>
              <a:buFontTx/>
              <a:buNone/>
            </a:pPr>
            <a:r>
              <a:rPr lang="en-US" altLang="he-IL" sz="2000" b="0"/>
              <a:t>Derived(int x, int y);</a:t>
            </a:r>
          </a:p>
          <a:p>
            <a:pPr eaLnBrk="1" hangingPunct="1">
              <a:spcBef>
                <a:spcPct val="50000"/>
              </a:spcBef>
              <a:buClrTx/>
              <a:buSzTx/>
              <a:buFontTx/>
              <a:buNone/>
            </a:pPr>
            <a:r>
              <a:rPr lang="en-US" altLang="he-IL" sz="2000" b="0"/>
              <a:t>~Derived();</a:t>
            </a:r>
          </a:p>
          <a:p>
            <a:pPr eaLnBrk="1" hangingPunct="1">
              <a:spcBef>
                <a:spcPct val="50000"/>
              </a:spcBef>
              <a:buClrTx/>
              <a:buSzTx/>
              <a:buFontTx/>
              <a:buNone/>
            </a:pPr>
            <a:r>
              <a:rPr lang="en-US" altLang="he-IL" sz="2000" b="0"/>
              <a:t>//…</a:t>
            </a:r>
          </a:p>
          <a:p>
            <a:pPr eaLnBrk="1" hangingPunct="1">
              <a:spcBef>
                <a:spcPct val="50000"/>
              </a:spcBef>
              <a:buClrTx/>
              <a:buSzTx/>
              <a:buFontTx/>
              <a:buNone/>
            </a:pPr>
            <a:endParaRPr lang="en-US" altLang="he-IL" sz="2000" b="0"/>
          </a:p>
        </p:txBody>
      </p:sp>
      <p:sp>
        <p:nvSpPr>
          <p:cNvPr id="21511" name="Line 9"/>
          <p:cNvSpPr>
            <a:spLocks noChangeShapeType="1"/>
          </p:cNvSpPr>
          <p:nvPr/>
        </p:nvSpPr>
        <p:spPr bwMode="auto">
          <a:xfrm flipV="1">
            <a:off x="3910013" y="673100"/>
            <a:ext cx="4889500"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21512" name="Line 10"/>
          <p:cNvSpPr>
            <a:spLocks noChangeShapeType="1"/>
          </p:cNvSpPr>
          <p:nvPr/>
        </p:nvSpPr>
        <p:spPr bwMode="auto">
          <a:xfrm flipV="1">
            <a:off x="3897313" y="1117600"/>
            <a:ext cx="4889500" cy="14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21513" name="Text Box 11"/>
          <p:cNvSpPr txBox="1">
            <a:spLocks noChangeArrowheads="1"/>
          </p:cNvSpPr>
          <p:nvPr/>
        </p:nvSpPr>
        <p:spPr bwMode="auto">
          <a:xfrm>
            <a:off x="1087438" y="4203700"/>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000"/>
              <a:t>m_x</a:t>
            </a:r>
          </a:p>
        </p:txBody>
      </p:sp>
      <p:sp>
        <p:nvSpPr>
          <p:cNvPr id="21514" name="Text Box 12"/>
          <p:cNvSpPr txBox="1">
            <a:spLocks noChangeArrowheads="1"/>
          </p:cNvSpPr>
          <p:nvPr/>
        </p:nvSpPr>
        <p:spPr bwMode="auto">
          <a:xfrm>
            <a:off x="1074738" y="4619625"/>
            <a:ext cx="1989137" cy="4064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000"/>
              <a:t>m_y</a:t>
            </a:r>
          </a:p>
        </p:txBody>
      </p:sp>
      <p:sp>
        <p:nvSpPr>
          <p:cNvPr id="21515" name="Text Box 13"/>
          <p:cNvSpPr txBox="1">
            <a:spLocks noChangeArrowheads="1"/>
          </p:cNvSpPr>
          <p:nvPr/>
        </p:nvSpPr>
        <p:spPr bwMode="auto">
          <a:xfrm>
            <a:off x="785813" y="3633788"/>
            <a:ext cx="2509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1800"/>
              <a:t>Object Data Layout</a:t>
            </a:r>
          </a:p>
        </p:txBody>
      </p:sp>
      <p:sp>
        <p:nvSpPr>
          <p:cNvPr id="21516" name="Text Box 14"/>
          <p:cNvSpPr txBox="1">
            <a:spLocks noChangeArrowheads="1"/>
          </p:cNvSpPr>
          <p:nvPr/>
        </p:nvSpPr>
        <p:spPr bwMode="auto">
          <a:xfrm>
            <a:off x="4575175" y="4076700"/>
            <a:ext cx="2686050" cy="13208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000" b="0"/>
              <a:t>Base::Base()</a:t>
            </a:r>
          </a:p>
          <a:p>
            <a:pPr eaLnBrk="1" hangingPunct="1">
              <a:spcBef>
                <a:spcPct val="50000"/>
              </a:spcBef>
              <a:buClrTx/>
              <a:buSzTx/>
              <a:buFontTx/>
              <a:buNone/>
            </a:pPr>
            <a:r>
              <a:rPr lang="en-US" altLang="he-IL" sz="2000" b="0"/>
              <a:t>Base::Base(int)</a:t>
            </a:r>
          </a:p>
          <a:p>
            <a:pPr eaLnBrk="1" hangingPunct="1">
              <a:spcBef>
                <a:spcPct val="50000"/>
              </a:spcBef>
              <a:buClrTx/>
              <a:buSzTx/>
              <a:buFontTx/>
              <a:buNone/>
            </a:pPr>
            <a:r>
              <a:rPr lang="en-US" altLang="he-IL" sz="2000" b="0"/>
              <a:t>Base::~Base()</a:t>
            </a:r>
          </a:p>
        </p:txBody>
      </p:sp>
      <p:sp>
        <p:nvSpPr>
          <p:cNvPr id="21517" name="Text Box 15"/>
          <p:cNvSpPr txBox="1">
            <a:spLocks noChangeArrowheads="1"/>
          </p:cNvSpPr>
          <p:nvPr/>
        </p:nvSpPr>
        <p:spPr bwMode="auto">
          <a:xfrm>
            <a:off x="4576763" y="5407025"/>
            <a:ext cx="3471862" cy="1320800"/>
          </a:xfrm>
          <a:prstGeom prst="rect">
            <a:avLst/>
          </a:prstGeom>
          <a:solidFill>
            <a:srgbClr val="3366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000" b="0"/>
              <a:t>Derived::Derived()</a:t>
            </a:r>
          </a:p>
          <a:p>
            <a:pPr eaLnBrk="1" hangingPunct="1">
              <a:spcBef>
                <a:spcPct val="50000"/>
              </a:spcBef>
              <a:buClrTx/>
              <a:buSzTx/>
              <a:buFontTx/>
              <a:buNone/>
            </a:pPr>
            <a:r>
              <a:rPr lang="en-US" altLang="he-IL" sz="2000" b="0"/>
              <a:t>Derived::Derived(int x, int y)</a:t>
            </a:r>
          </a:p>
          <a:p>
            <a:pPr eaLnBrk="1" hangingPunct="1">
              <a:spcBef>
                <a:spcPct val="50000"/>
              </a:spcBef>
              <a:buClrTx/>
              <a:buSzTx/>
              <a:buFontTx/>
              <a:buNone/>
            </a:pPr>
            <a:r>
              <a:rPr lang="en-US" altLang="he-IL" sz="2000" b="0"/>
              <a:t>Derived::~Derived()</a:t>
            </a:r>
          </a:p>
        </p:txBody>
      </p:sp>
      <p:sp>
        <p:nvSpPr>
          <p:cNvPr id="21518" name="Text Box 16"/>
          <p:cNvSpPr txBox="1">
            <a:spLocks noChangeArrowheads="1"/>
          </p:cNvSpPr>
          <p:nvPr/>
        </p:nvSpPr>
        <p:spPr bwMode="auto">
          <a:xfrm>
            <a:off x="4273550" y="3635375"/>
            <a:ext cx="280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1800"/>
              <a:t>Object Member Layout</a:t>
            </a:r>
          </a:p>
        </p:txBody>
      </p:sp>
      <p:cxnSp>
        <p:nvCxnSpPr>
          <p:cNvPr id="21519" name="AutoShape 17"/>
          <p:cNvCxnSpPr>
            <a:cxnSpLocks noChangeShapeType="1"/>
            <a:stCxn id="21516" idx="1"/>
            <a:endCxn id="21513" idx="3"/>
          </p:cNvCxnSpPr>
          <p:nvPr/>
        </p:nvCxnSpPr>
        <p:spPr bwMode="auto">
          <a:xfrm flipH="1" flipV="1">
            <a:off x="3076575" y="4406900"/>
            <a:ext cx="1498600" cy="330200"/>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8"/>
          <p:cNvCxnSpPr>
            <a:cxnSpLocks noChangeShapeType="1"/>
            <a:stCxn id="21517" idx="1"/>
            <a:endCxn id="21514" idx="3"/>
          </p:cNvCxnSpPr>
          <p:nvPr/>
        </p:nvCxnSpPr>
        <p:spPr bwMode="auto">
          <a:xfrm flipH="1" flipV="1">
            <a:off x="3063875" y="4822825"/>
            <a:ext cx="1512888" cy="1244600"/>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0B3A6D4-CAD1-4D99-A6B5-CEED786E1FC6}" type="slidenum">
              <a:rPr lang="he-IL" altLang="he-IL" sz="1000" smtClean="0">
                <a:latin typeface="Arial" panose="020B0604020202020204" pitchFamily="34" charset="0"/>
              </a:rPr>
              <a:pPr>
                <a:spcBef>
                  <a:spcPct val="0"/>
                </a:spcBef>
                <a:buClrTx/>
                <a:buSzTx/>
                <a:buFontTx/>
                <a:buNone/>
              </a:pPr>
              <a:t>14</a:t>
            </a:fld>
            <a:endParaRPr lang="en-US" altLang="he-IL" sz="1000" smtClean="0">
              <a:latin typeface="Arial" panose="020B0604020202020204" pitchFamily="34" charset="0"/>
            </a:endParaRPr>
          </a:p>
        </p:txBody>
      </p:sp>
      <p:sp>
        <p:nvSpPr>
          <p:cNvPr id="893954" name="Rectangle 2"/>
          <p:cNvSpPr>
            <a:spLocks noGrp="1" noRot="1" noChangeArrowheads="1"/>
          </p:cNvSpPr>
          <p:nvPr>
            <p:ph type="title"/>
          </p:nvPr>
        </p:nvSpPr>
        <p:spPr>
          <a:xfrm>
            <a:off x="300038" y="227013"/>
            <a:ext cx="8540750" cy="796925"/>
          </a:xfrm>
        </p:spPr>
        <p:txBody>
          <a:bodyPr/>
          <a:lstStyle/>
          <a:p>
            <a:pPr rtl="1" eaLnBrk="1" hangingPunct="1">
              <a:defRPr/>
            </a:pPr>
            <a:r>
              <a:rPr lang="he-IL" sz="4000" dirty="0" smtClean="0">
                <a:latin typeface="Comic Sans MS" pitchFamily="66" charset="0"/>
              </a:rPr>
              <a:t>גישה ל-</a:t>
            </a:r>
            <a:r>
              <a:rPr lang="en-US" sz="4000" dirty="0" smtClean="0">
                <a:latin typeface="Comic Sans MS" pitchFamily="66" charset="0"/>
              </a:rPr>
              <a:t>Data Members</a:t>
            </a:r>
            <a:r>
              <a:rPr lang="he-IL" sz="4000" dirty="0" smtClean="0">
                <a:latin typeface="Comic Sans MS" pitchFamily="66" charset="0"/>
              </a:rPr>
              <a:t> של מחלקת ה-</a:t>
            </a:r>
            <a:r>
              <a:rPr lang="en-US" sz="4000" dirty="0" smtClean="0">
                <a:latin typeface="Comic Sans MS" pitchFamily="66" charset="0"/>
              </a:rPr>
              <a:t>Base</a:t>
            </a:r>
            <a:endParaRPr lang="en-US" sz="4000" b="1" dirty="0" smtClean="0">
              <a:latin typeface="Comic Sans MS" pitchFamily="66" charset="0"/>
            </a:endParaRPr>
          </a:p>
        </p:txBody>
      </p:sp>
      <p:sp>
        <p:nvSpPr>
          <p:cNvPr id="893955" name="Rectangle 3"/>
          <p:cNvSpPr>
            <a:spLocks noChangeArrowheads="1"/>
          </p:cNvSpPr>
          <p:nvPr/>
        </p:nvSpPr>
        <p:spPr bwMode="auto">
          <a:xfrm>
            <a:off x="552450" y="1587500"/>
            <a:ext cx="7983538"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rPr>
              <a:t>בהורשה כל השדות של האבא קיימים גם בבן.</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rPr>
              <a:t>וכל השדות תופסים מקום בבן.</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3200" b="0" dirty="0">
                <a:effectLst>
                  <a:outerShdw blurRad="38100" dist="38100" dir="2700000" algn="tl">
                    <a:srgbClr val="000000"/>
                  </a:outerShdw>
                </a:effectLst>
              </a:rPr>
              <a:t>אבל: לא לכל השדות הבן יכול לגשת.</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0F2902E-2C4D-4536-A780-2C5804CEC424}" type="slidenum">
              <a:rPr lang="he-IL" altLang="he-IL" sz="1000" smtClean="0">
                <a:latin typeface="Arial" panose="020B0604020202020204" pitchFamily="34" charset="0"/>
              </a:rPr>
              <a:pPr>
                <a:spcBef>
                  <a:spcPct val="0"/>
                </a:spcBef>
                <a:buClrTx/>
                <a:buSzTx/>
                <a:buFontTx/>
                <a:buNone/>
              </a:pPr>
              <a:t>15</a:t>
            </a:fld>
            <a:endParaRPr lang="en-US" altLang="he-IL" sz="1000" smtClean="0">
              <a:latin typeface="Arial" panose="020B0604020202020204" pitchFamily="34" charset="0"/>
            </a:endParaRPr>
          </a:p>
        </p:txBody>
      </p:sp>
      <p:sp>
        <p:nvSpPr>
          <p:cNvPr id="897026" name="Rectangle 2"/>
          <p:cNvSpPr>
            <a:spLocks noGrp="1" noRot="1" noChangeArrowheads="1"/>
          </p:cNvSpPr>
          <p:nvPr>
            <p:ph type="title"/>
          </p:nvPr>
        </p:nvSpPr>
        <p:spPr>
          <a:xfrm>
            <a:off x="300038" y="227013"/>
            <a:ext cx="8540750" cy="796925"/>
          </a:xfrm>
        </p:spPr>
        <p:txBody>
          <a:bodyPr/>
          <a:lstStyle/>
          <a:p>
            <a:pPr rtl="1" eaLnBrk="1" hangingPunct="1">
              <a:defRPr/>
            </a:pPr>
            <a:r>
              <a:rPr lang="he-IL" sz="4000" dirty="0">
                <a:latin typeface="Comic Sans MS" pitchFamily="66" charset="0"/>
              </a:rPr>
              <a:t>גישה ל-</a:t>
            </a:r>
            <a:r>
              <a:rPr lang="en-US" sz="4000" dirty="0">
                <a:latin typeface="Comic Sans MS" pitchFamily="66" charset="0"/>
              </a:rPr>
              <a:t>Data Members</a:t>
            </a:r>
            <a:r>
              <a:rPr lang="he-IL" sz="4000" dirty="0">
                <a:latin typeface="Comic Sans MS" pitchFamily="66" charset="0"/>
              </a:rPr>
              <a:t> של מחלקת ה-</a:t>
            </a:r>
            <a:r>
              <a:rPr lang="en-US" sz="4000" dirty="0" smtClean="0">
                <a:latin typeface="Comic Sans MS" pitchFamily="66" charset="0"/>
              </a:rPr>
              <a:t>Base</a:t>
            </a:r>
            <a:r>
              <a:rPr lang="he-IL" sz="4000" dirty="0" smtClean="0">
                <a:latin typeface="Comic Sans MS" pitchFamily="66" charset="0"/>
              </a:rPr>
              <a:t> (2)</a:t>
            </a:r>
            <a:endParaRPr lang="en-US" sz="4000" b="1" dirty="0" smtClean="0">
              <a:latin typeface="Comic Sans MS" pitchFamily="66" charset="0"/>
            </a:endParaRPr>
          </a:p>
        </p:txBody>
      </p:sp>
      <p:sp>
        <p:nvSpPr>
          <p:cNvPr id="897027" name="Rectangle 3"/>
          <p:cNvSpPr>
            <a:spLocks noChangeArrowheads="1"/>
          </p:cNvSpPr>
          <p:nvPr/>
        </p:nvSpPr>
        <p:spPr bwMode="auto">
          <a:xfrm>
            <a:off x="595313" y="1282700"/>
            <a:ext cx="8142287"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u="sng" dirty="0">
                <a:effectLst>
                  <a:outerShdw blurRad="38100" dist="38100" dir="2700000" algn="tl">
                    <a:srgbClr val="000000"/>
                  </a:outerShdw>
                </a:effectLst>
              </a:rPr>
              <a:t>מתי לא נוכל לגשת לשדות של האבא מהבן:</a:t>
            </a:r>
            <a:endParaRPr lang="en-US" sz="2800" b="0" u="sng" dirty="0">
              <a:effectLst>
                <a:outerShdw blurRad="38100" dist="38100" dir="2700000" algn="tl">
                  <a:srgbClr val="000000"/>
                </a:outerShdw>
              </a:effectLst>
            </a:endParaRP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en-US" sz="2400" dirty="0">
                <a:effectLst>
                  <a:outerShdw blurRad="38100" dist="38100" dir="2700000" algn="tl">
                    <a:srgbClr val="000000"/>
                  </a:outerShdw>
                </a:effectLst>
              </a:rPr>
              <a:t>Hiding</a:t>
            </a:r>
            <a:r>
              <a:rPr lang="he-IL" sz="2400" dirty="0">
                <a:effectLst>
                  <a:outerShdw blurRad="38100" dist="38100" dir="2700000" algn="tl">
                    <a:srgbClr val="000000"/>
                  </a:outerShdw>
                </a:effectLst>
              </a:rPr>
              <a:t> – </a:t>
            </a:r>
            <a:r>
              <a:rPr lang="he-IL" sz="2400" b="0" dirty="0">
                <a:effectLst>
                  <a:outerShdw blurRad="38100" dist="38100" dir="2700000" algn="tl">
                    <a:srgbClr val="000000"/>
                  </a:outerShdw>
                </a:effectLst>
              </a:rPr>
              <a:t>המחלקה היורשת (האבא)</a:t>
            </a:r>
            <a:r>
              <a:rPr lang="en-US" sz="2400" b="0" dirty="0">
                <a:effectLst>
                  <a:outerShdw blurRad="38100" dist="38100" dir="2700000" algn="tl">
                    <a:srgbClr val="000000"/>
                  </a:outerShdw>
                </a:effectLst>
              </a:rPr>
              <a:t> </a:t>
            </a:r>
            <a:r>
              <a:rPr lang="he-IL" sz="2400" b="0" dirty="0">
                <a:effectLst>
                  <a:outerShdw blurRad="38100" dist="38100" dir="2700000" algn="tl">
                    <a:srgbClr val="000000"/>
                  </a:outerShdw>
                </a:effectLst>
              </a:rPr>
              <a:t>הגדירה שדה עם שם זהה. עדיין ניתן להגשת לשדה החבוי תוך שימוש בשמו המלא </a:t>
            </a:r>
            <a:r>
              <a:rPr lang="en-US" sz="2400" b="0" dirty="0">
                <a:effectLst>
                  <a:outerShdw blurRad="38100" dist="38100" dir="2700000" algn="tl">
                    <a:srgbClr val="000000"/>
                  </a:outerShdw>
                </a:effectLst>
              </a:rPr>
              <a:t>(</a:t>
            </a:r>
            <a:r>
              <a:rPr lang="en-US" sz="2400" b="0" dirty="0" err="1">
                <a:effectLst>
                  <a:outerShdw blurRad="38100" dist="38100" dir="2700000" algn="tl">
                    <a:srgbClr val="000000"/>
                  </a:outerShdw>
                </a:effectLst>
              </a:rPr>
              <a:t>base_class</a:t>
            </a:r>
            <a:r>
              <a:rPr lang="en-US" sz="2400" b="0" dirty="0">
                <a:effectLst>
                  <a:outerShdw blurRad="38100" dist="38100" dir="2700000" algn="tl">
                    <a:srgbClr val="000000"/>
                  </a:outerShdw>
                </a:effectLst>
              </a:rPr>
              <a:t>::member)</a:t>
            </a:r>
            <a:r>
              <a:rPr lang="he-IL" sz="2400" b="0" dirty="0">
                <a:effectLst>
                  <a:outerShdw blurRad="38100" dist="38100" dir="2700000" algn="tl">
                    <a:srgbClr val="000000"/>
                  </a:outerShdw>
                </a:effectLst>
              </a:rPr>
              <a:t>.</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en-US" sz="2400" dirty="0">
                <a:effectLst>
                  <a:outerShdw blurRad="38100" dist="38100" dir="2700000" algn="tl">
                    <a:srgbClr val="000000"/>
                  </a:outerShdw>
                </a:effectLst>
              </a:rPr>
              <a:t>Private</a:t>
            </a:r>
            <a:r>
              <a:rPr lang="he-IL" sz="2400" b="0" dirty="0">
                <a:effectLst>
                  <a:outerShdw blurRad="38100" dist="38100" dir="2700000" algn="tl">
                    <a:srgbClr val="000000"/>
                  </a:outerShdw>
                </a:effectLst>
              </a:rPr>
              <a:t> – כל שדה המוגדרת כפרטי במחלקה הנורשת  - הוא פרטי. זאת אומרת שאף אחד מחוץ למחלקה הנורשת לא יכול לגשת אליו (גם לא המחלקה היורשת!</a:t>
            </a:r>
            <a:r>
              <a:rPr lang="he-IL" sz="2400" b="0" dirty="0"/>
              <a:t>)</a:t>
            </a:r>
            <a:r>
              <a:rPr lang="he-IL" sz="2400" b="0" dirty="0">
                <a:effectLst>
                  <a:outerShdw blurRad="38100" dist="38100" dir="2700000" algn="tl">
                    <a:srgbClr val="000000"/>
                  </a:outerShdw>
                </a:effectLst>
              </a:rPr>
              <a:t> – זהו עיקרון </a:t>
            </a:r>
            <a:r>
              <a:rPr lang="he-IL" sz="2400" b="0" dirty="0" err="1">
                <a:effectLst>
                  <a:outerShdw blurRad="38100" dist="38100" dir="2700000" algn="tl">
                    <a:srgbClr val="000000"/>
                  </a:outerShdw>
                </a:effectLst>
              </a:rPr>
              <a:t>הכימוס</a:t>
            </a:r>
            <a:r>
              <a:rPr lang="he-IL" sz="2400" b="0" dirty="0">
                <a:effectLst>
                  <a:outerShdw blurRad="38100" dist="38100" dir="2700000" algn="tl">
                    <a:srgbClr val="000000"/>
                  </a:outerShdw>
                </a:effectLst>
              </a:rPr>
              <a:t>!</a:t>
            </a:r>
            <a:endParaRPr lang="en-US" sz="2400" b="0" dirty="0">
              <a:effectLst>
                <a:outerShdw blurRad="38100" dist="38100" dir="2700000" algn="tl">
                  <a:srgbClr val="000000"/>
                </a:outerShdw>
              </a:effectLst>
            </a:endParaRPr>
          </a:p>
          <a:p>
            <a:pPr marL="742950" lvl="1" indent="-285750" algn="just" rtl="1" eaLnBrk="1" hangingPunct="1">
              <a:lnSpc>
                <a:spcPct val="80000"/>
              </a:lnSpc>
              <a:spcBef>
                <a:spcPct val="20000"/>
              </a:spcBef>
              <a:buClr>
                <a:schemeClr val="folHlink"/>
              </a:buClr>
              <a:buFont typeface="Wingdings" panose="05000000000000000000" pitchFamily="2" charset="2"/>
              <a:buChar char="v"/>
              <a:defRPr/>
            </a:pPr>
            <a:r>
              <a:rPr lang="he-IL" sz="2000" dirty="0">
                <a:solidFill>
                  <a:srgbClr val="FF0000"/>
                </a:solidFill>
                <a:effectLst>
                  <a:outerShdw blurRad="38100" dist="38100" dir="2700000" algn="tl">
                    <a:srgbClr val="000000"/>
                  </a:outerShdw>
                </a:effectLst>
              </a:rPr>
              <a:t>שימו לב: השדה הפרטי עדיין כלול במחלקת הבן ותופס מקום למרות שהוא בלתי נגיש (למעט תוך שימוש במתודות הפומביות של האבא שגם הן חלק מהבן).</a:t>
            </a:r>
            <a:endParaRPr lang="en-US" sz="3200" b="0" dirty="0">
              <a:solidFill>
                <a:srgbClr val="FF0000"/>
              </a:solidFill>
              <a:effectLst>
                <a:outerShdw blurRad="38100" dist="38100" dir="2700000" algn="tl">
                  <a:srgbClr val="000000"/>
                </a:outerShdw>
              </a:effectLst>
            </a:endParaRP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בתכנון נכון של מחלקות: מחלקת הבסיס תכיל </a:t>
            </a:r>
            <a:r>
              <a:rPr lang="he-IL" sz="2800" dirty="0">
                <a:effectLst>
                  <a:outerShdw blurRad="38100" dist="38100" dir="2700000" algn="tl">
                    <a:srgbClr val="000000"/>
                  </a:outerShdw>
                </a:effectLst>
              </a:rPr>
              <a:t>רק</a:t>
            </a:r>
            <a:r>
              <a:rPr lang="he-IL" sz="2800" b="0" dirty="0">
                <a:effectLst>
                  <a:outerShdw blurRad="38100" dist="38100" dir="2700000" algn="tl">
                    <a:srgbClr val="000000"/>
                  </a:outerShdw>
                </a:effectLst>
              </a:rPr>
              <a:t> שדות שמשותפים לכלל המחלקות הנגזרות שלה (נחזור לזה בפולימורפיזם).</a:t>
            </a:r>
            <a:endParaRPr lang="en-US" sz="2800" b="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935220F-74B5-46D9-A699-200631CEA22A}" type="slidenum">
              <a:rPr lang="he-IL" altLang="he-IL" sz="1000" smtClean="0">
                <a:latin typeface="Arial" panose="020B0604020202020204" pitchFamily="34" charset="0"/>
              </a:rPr>
              <a:pPr>
                <a:spcBef>
                  <a:spcPct val="0"/>
                </a:spcBef>
                <a:buClrTx/>
                <a:buSzTx/>
                <a:buFontTx/>
                <a:buNone/>
              </a:pPr>
              <a:t>16</a:t>
            </a:fld>
            <a:endParaRPr lang="en-US" altLang="he-IL" sz="1000" smtClean="0">
              <a:latin typeface="Arial" panose="020B0604020202020204" pitchFamily="34" charset="0"/>
            </a:endParaRPr>
          </a:p>
        </p:txBody>
      </p:sp>
      <p:sp>
        <p:nvSpPr>
          <p:cNvPr id="857090" name="Rectangle 2"/>
          <p:cNvSpPr>
            <a:spLocks noGrp="1" noRot="1" noChangeArrowheads="1"/>
          </p:cNvSpPr>
          <p:nvPr>
            <p:ph type="title"/>
          </p:nvPr>
        </p:nvSpPr>
        <p:spPr/>
        <p:txBody>
          <a:bodyPr/>
          <a:lstStyle/>
          <a:p>
            <a:pPr rtl="1" eaLnBrk="1" hangingPunct="1">
              <a:defRPr/>
            </a:pPr>
            <a:r>
              <a:rPr lang="he-IL" dirty="0" smtClean="0"/>
              <a:t>הרשאת גישה </a:t>
            </a:r>
            <a:r>
              <a:rPr lang="en-US" dirty="0" smtClean="0"/>
              <a:t>protected</a:t>
            </a:r>
          </a:p>
        </p:txBody>
      </p:sp>
      <p:sp>
        <p:nvSpPr>
          <p:cNvPr id="857091"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sz="2800" dirty="0" smtClean="0"/>
              <a:t>כל </a:t>
            </a:r>
            <a:r>
              <a:rPr lang="en-US" sz="2800" dirty="0" smtClean="0"/>
              <a:t>member</a:t>
            </a:r>
            <a:r>
              <a:rPr lang="he-IL" sz="2800" dirty="0" smtClean="0"/>
              <a:t> במחלקה הנגזרת יכול לגשת ולהשתמש בכל חלק מהמחלקה הנגזרת וכן בכל חלק פומבי (</a:t>
            </a:r>
            <a:r>
              <a:rPr lang="en-US" sz="2800" dirty="0" smtClean="0"/>
              <a:t>public</a:t>
            </a:r>
            <a:r>
              <a:rPr lang="he-IL" sz="2800" dirty="0" smtClean="0"/>
              <a:t>) של מחלקת הבסיס, כאילו חלקים אלו הוגדרו במחלקה הנגזרת ממש.</a:t>
            </a:r>
          </a:p>
          <a:p>
            <a:pPr algn="just" rtl="1" eaLnBrk="1" hangingPunct="1">
              <a:buFont typeface="Wingdings" panose="05000000000000000000" pitchFamily="2" charset="2"/>
              <a:buChar char="v"/>
              <a:defRPr/>
            </a:pPr>
            <a:r>
              <a:rPr lang="he-IL" sz="2800" dirty="0" smtClean="0"/>
              <a:t>לעומת זאת – המחלקה היורשת </a:t>
            </a:r>
            <a:r>
              <a:rPr lang="he-IL" sz="2800" b="1" dirty="0" smtClean="0"/>
              <a:t>אינה</a:t>
            </a:r>
            <a:r>
              <a:rPr lang="he-IL" sz="2800" dirty="0" smtClean="0"/>
              <a:t> יכולה לגשת לחלקים הפרטיים של מחלקת הבסיס.</a:t>
            </a:r>
          </a:p>
          <a:p>
            <a:pPr lvl="1" algn="just" rtl="1" eaLnBrk="1" hangingPunct="1">
              <a:buFont typeface="Wingdings" panose="05000000000000000000" pitchFamily="2" charset="2"/>
              <a:buChar char="v"/>
              <a:defRPr/>
            </a:pPr>
            <a:r>
              <a:rPr lang="he-IL" sz="2400" dirty="0" err="1" smtClean="0"/>
              <a:t>כימוס</a:t>
            </a:r>
            <a:r>
              <a:rPr lang="he-IL" sz="2400" dirty="0" smtClean="0"/>
              <a:t>!!! שה-</a:t>
            </a:r>
            <a:r>
              <a:rPr lang="en-US" sz="2400" dirty="0" smtClean="0"/>
              <a:t>main</a:t>
            </a:r>
            <a:r>
              <a:rPr lang="he-IL" sz="2400" dirty="0" smtClean="0"/>
              <a:t> לא ירש ויקבל גישה.</a:t>
            </a:r>
          </a:p>
          <a:p>
            <a:pPr algn="just" rtl="1" eaLnBrk="1" hangingPunct="1">
              <a:buFont typeface="Wingdings" panose="05000000000000000000" pitchFamily="2" charset="2"/>
              <a:buChar char="v"/>
              <a:defRPr/>
            </a:pPr>
            <a:r>
              <a:rPr lang="he-IL" sz="2800" dirty="0" smtClean="0"/>
              <a:t>לעיתים צריך גישה. שדה </a:t>
            </a:r>
            <a:r>
              <a:rPr lang="en-US" sz="2800" dirty="0" smtClean="0"/>
              <a:t>name</a:t>
            </a:r>
            <a:r>
              <a:rPr lang="he-IL" sz="2800" dirty="0" smtClean="0"/>
              <a:t> במחלקת  </a:t>
            </a:r>
            <a:r>
              <a:rPr lang="en-US" sz="2800" dirty="0" smtClean="0"/>
              <a:t>Employee</a:t>
            </a:r>
            <a:r>
              <a:rPr lang="he-IL" sz="2800" dirty="0" smtClean="0"/>
              <a:t>. </a:t>
            </a:r>
            <a:endParaRPr lang="en-US" sz="2800" dirty="0" smtClean="0"/>
          </a:p>
          <a:p>
            <a:pPr algn="just" rtl="1" eaLnBrk="1" hangingPunct="1">
              <a:buFont typeface="Wingdings" panose="05000000000000000000" pitchFamily="2" charset="2"/>
              <a:buChar char="v"/>
              <a:defRPr/>
            </a:pPr>
            <a:r>
              <a:rPr lang="he-IL" sz="2800" dirty="0" smtClean="0"/>
              <a:t>הפתרון: הרשאת גישה </a:t>
            </a:r>
            <a:r>
              <a:rPr lang="en-US" sz="2800" b="1" u="sng" dirty="0" smtClean="0"/>
              <a:t>protected</a:t>
            </a:r>
            <a:r>
              <a:rPr lang="he-IL" sz="2800" dirty="0" smtClean="0"/>
              <a:t>:</a:t>
            </a:r>
          </a:p>
          <a:p>
            <a:pPr lvl="1" algn="just" rtl="1" eaLnBrk="1" hangingPunct="1">
              <a:buFont typeface="Wingdings" panose="05000000000000000000" pitchFamily="2" charset="2"/>
              <a:buChar char="v"/>
              <a:defRPr/>
            </a:pPr>
            <a:r>
              <a:rPr lang="he-IL" sz="2400" dirty="0" smtClean="0"/>
              <a:t>כלפי כל </a:t>
            </a:r>
            <a:r>
              <a:rPr lang="en-US" sz="2400" dirty="0" smtClean="0"/>
              <a:t>member</a:t>
            </a:r>
            <a:r>
              <a:rPr lang="he-IL" sz="2400" dirty="0" smtClean="0"/>
              <a:t> וצאצא של המחלקה – כמו </a:t>
            </a:r>
            <a:r>
              <a:rPr lang="en-US" sz="2400" dirty="0" smtClean="0"/>
              <a:t>public</a:t>
            </a:r>
            <a:r>
              <a:rPr lang="he-IL" sz="2400" dirty="0" smtClean="0"/>
              <a:t>.</a:t>
            </a:r>
          </a:p>
          <a:p>
            <a:pPr lvl="1" algn="just" rtl="1" eaLnBrk="1" hangingPunct="1">
              <a:buFont typeface="Wingdings" panose="05000000000000000000" pitchFamily="2" charset="2"/>
              <a:buChar char="v"/>
              <a:defRPr/>
            </a:pPr>
            <a:r>
              <a:rPr lang="he-IL" sz="2400" dirty="0" smtClean="0"/>
              <a:t>כלפי כל אחד אחר – כמו </a:t>
            </a:r>
            <a:r>
              <a:rPr lang="en-US" sz="2400" dirty="0" smtClean="0"/>
              <a:t>private</a:t>
            </a:r>
            <a:r>
              <a:rPr lang="he-IL" sz="2400" dirty="0" smtClean="0"/>
              <a:t>.</a:t>
            </a: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defRPr/>
            </a:pPr>
            <a:r>
              <a:rPr lang="he-IL" dirty="0" smtClean="0"/>
              <a:t>דוגמא לשימוש ב-</a:t>
            </a:r>
            <a:r>
              <a:rPr lang="en-US" dirty="0" smtClean="0"/>
              <a:t>protected</a:t>
            </a:r>
            <a:endParaRPr lang="he-IL" dirty="0"/>
          </a:p>
        </p:txBody>
      </p:sp>
      <p:sp>
        <p:nvSpPr>
          <p:cNvPr id="3" name="Content Placeholder 2"/>
          <p:cNvSpPr>
            <a:spLocks noGrp="1"/>
          </p:cNvSpPr>
          <p:nvPr>
            <p:ph idx="1"/>
          </p:nvPr>
        </p:nvSpPr>
        <p:spPr/>
        <p:txBody>
          <a:bodyPr/>
          <a:lstStyle/>
          <a:p>
            <a:pPr algn="just" rtl="1">
              <a:buFont typeface="Wingdings" panose="05000000000000000000" pitchFamily="2" charset="2"/>
              <a:buChar char="v"/>
              <a:defRPr/>
            </a:pPr>
            <a:r>
              <a:rPr lang="he-IL" dirty="0" smtClean="0"/>
              <a:t>כיצד נכתוב מחדש את מחלקת עובד מתוך ידיעה שייתכן כי ירשו את המחלקה?</a:t>
            </a:r>
          </a:p>
          <a:p>
            <a:pPr algn="just" rtl="1">
              <a:buFont typeface="Wingdings" panose="05000000000000000000" pitchFamily="2" charset="2"/>
              <a:buChar char="v"/>
              <a:defRPr/>
            </a:pPr>
            <a:endParaRPr lang="he-IL" dirty="0"/>
          </a:p>
          <a:p>
            <a:pPr algn="just" rtl="1">
              <a:buFont typeface="Wingdings" panose="05000000000000000000" pitchFamily="2" charset="2"/>
              <a:buChar char="v"/>
              <a:defRPr/>
            </a:pPr>
            <a:r>
              <a:rPr lang="he-IL" dirty="0" smtClean="0"/>
              <a:t>ומחלקת </a:t>
            </a:r>
            <a:r>
              <a:rPr lang="en-US" dirty="0" smtClean="0"/>
              <a:t>Point</a:t>
            </a:r>
            <a:r>
              <a:rPr lang="he-IL" dirty="0" smtClean="0"/>
              <a:t>?</a:t>
            </a:r>
          </a:p>
          <a:p>
            <a:pPr lvl="1" algn="just" rtl="1">
              <a:buFont typeface="Wingdings" panose="05000000000000000000" pitchFamily="2" charset="2"/>
              <a:buChar char="v"/>
              <a:defRPr/>
            </a:pPr>
            <a:r>
              <a:rPr lang="he-IL" dirty="0" smtClean="0"/>
              <a:t>זכרו: גם כלפי המחלקות היורשות(הבנים) חשוב לשמור על </a:t>
            </a:r>
            <a:r>
              <a:rPr lang="he-IL" dirty="0" err="1" smtClean="0"/>
              <a:t>כימוס</a:t>
            </a:r>
            <a:r>
              <a:rPr lang="he-IL" dirty="0" smtClean="0"/>
              <a:t>.</a:t>
            </a:r>
          </a:p>
          <a:p>
            <a:pPr lvl="1" algn="just" rtl="1">
              <a:buFont typeface="Wingdings" panose="05000000000000000000" pitchFamily="2" charset="2"/>
              <a:buChar char="v"/>
              <a:defRPr/>
            </a:pPr>
            <a:r>
              <a:rPr lang="he-IL" dirty="0" smtClean="0"/>
              <a:t>כל מה שהבן לא חייב גישה אליו יהיה </a:t>
            </a:r>
            <a:r>
              <a:rPr lang="en-US" dirty="0" smtClean="0"/>
              <a:t>private</a:t>
            </a:r>
            <a:r>
              <a:rPr lang="he-IL" dirty="0" smtClean="0"/>
              <a:t>!</a:t>
            </a:r>
            <a:endParaRPr lang="he-IL" dirty="0"/>
          </a:p>
        </p:txBody>
      </p:sp>
      <p:sp>
        <p:nvSpPr>
          <p:cNvPr id="27652" name="Slide Number Placeholder 3"/>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C901C59-7D03-47AE-B314-FF2E8777607C}" type="slidenum">
              <a:rPr lang="he-IL" altLang="he-IL" sz="1000" smtClean="0">
                <a:latin typeface="Arial" panose="020B0604020202020204" pitchFamily="34" charset="0"/>
              </a:rPr>
              <a:pPr>
                <a:spcBef>
                  <a:spcPct val="0"/>
                </a:spcBef>
                <a:buClrTx/>
                <a:buSzTx/>
                <a:buFontTx/>
                <a:buNone/>
              </a:pPr>
              <a:t>17</a:t>
            </a:fld>
            <a:endParaRPr lang="en-US" altLang="he-IL" sz="1000" smtClean="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8A93D2C-871D-44BE-93DE-B0F91B1A1210}" type="slidenum">
              <a:rPr lang="he-IL" altLang="he-IL" sz="1000" smtClean="0">
                <a:latin typeface="Arial" panose="020B0604020202020204" pitchFamily="34" charset="0"/>
              </a:rPr>
              <a:pPr>
                <a:spcBef>
                  <a:spcPct val="0"/>
                </a:spcBef>
                <a:buClrTx/>
                <a:buSzTx/>
                <a:buFontTx/>
                <a:buNone/>
              </a:pPr>
              <a:t>18</a:t>
            </a:fld>
            <a:endParaRPr lang="en-US" altLang="he-IL" sz="1000" smtClean="0">
              <a:latin typeface="Arial" panose="020B0604020202020204" pitchFamily="34" charset="0"/>
            </a:endParaRPr>
          </a:p>
        </p:txBody>
      </p:sp>
      <p:sp>
        <p:nvSpPr>
          <p:cNvPr id="862211" name="Rectangle 3"/>
          <p:cNvSpPr>
            <a:spLocks noGrp="1" noRot="1" noChangeArrowheads="1"/>
          </p:cNvSpPr>
          <p:nvPr>
            <p:ph type="body" idx="1"/>
          </p:nvPr>
        </p:nvSpPr>
        <p:spPr>
          <a:xfrm>
            <a:off x="258763" y="1165225"/>
            <a:ext cx="8540750" cy="5486400"/>
          </a:xfrm>
        </p:spPr>
        <p:txBody>
          <a:bodyPr/>
          <a:lstStyle/>
          <a:p>
            <a:pPr algn="just" rtl="1" eaLnBrk="1" hangingPunct="1">
              <a:lnSpc>
                <a:spcPct val="90000"/>
              </a:lnSpc>
              <a:buFont typeface="Wingdings" panose="05000000000000000000" pitchFamily="2" charset="2"/>
              <a:buChar char="v"/>
              <a:defRPr/>
            </a:pPr>
            <a:r>
              <a:rPr lang="he-IL" sz="2800" dirty="0" smtClean="0"/>
              <a:t>מחלקה יכולה לרשת מתודה ולהשתמש בה כפי שהיא וללא שינויים כאילו הייתה מתודה מקורית שלה.</a:t>
            </a:r>
            <a:endParaRPr lang="en-US" sz="2800" dirty="0" smtClean="0"/>
          </a:p>
          <a:p>
            <a:pPr lvl="1" algn="just" rtl="1" eaLnBrk="1" hangingPunct="1">
              <a:lnSpc>
                <a:spcPct val="90000"/>
              </a:lnSpc>
              <a:buFont typeface="Wingdings" panose="05000000000000000000" pitchFamily="2" charset="2"/>
              <a:buChar char="v"/>
              <a:defRPr/>
            </a:pPr>
            <a:r>
              <a:rPr lang="en-US" sz="2400" dirty="0" smtClean="0"/>
              <a:t>same()</a:t>
            </a:r>
            <a:r>
              <a:rPr lang="he-IL" sz="2400" dirty="0" smtClean="0"/>
              <a:t> ( במצגת הבא ..)</a:t>
            </a:r>
            <a:endParaRPr lang="en-US" sz="2400" dirty="0" smtClean="0"/>
          </a:p>
          <a:p>
            <a:pPr algn="just" rtl="1" eaLnBrk="1" hangingPunct="1">
              <a:lnSpc>
                <a:spcPct val="90000"/>
              </a:lnSpc>
              <a:buFont typeface="Wingdings" panose="05000000000000000000" pitchFamily="2" charset="2"/>
              <a:buChar char="v"/>
              <a:defRPr/>
            </a:pPr>
            <a:r>
              <a:rPr lang="he-IL" sz="2800" dirty="0" smtClean="0"/>
              <a:t>מחלקה יכולה להעמיס משמעות נוספת על מתודה – לתת למתודה מימוש אחר </a:t>
            </a:r>
            <a:r>
              <a:rPr lang="en-US" sz="2800" dirty="0" smtClean="0"/>
              <a:t>(function name overloading)</a:t>
            </a:r>
            <a:r>
              <a:rPr lang="he-IL" sz="2800" dirty="0" smtClean="0"/>
              <a:t>.</a:t>
            </a:r>
            <a:endParaRPr lang="en-US" sz="2800" dirty="0" smtClean="0"/>
          </a:p>
          <a:p>
            <a:pPr lvl="1" algn="just" rtl="1" eaLnBrk="1" hangingPunct="1">
              <a:lnSpc>
                <a:spcPct val="90000"/>
              </a:lnSpc>
              <a:buFont typeface="Wingdings" panose="05000000000000000000" pitchFamily="2" charset="2"/>
              <a:buChar char="v"/>
              <a:defRPr/>
            </a:pPr>
            <a:r>
              <a:rPr lang="en-US" sz="2400" dirty="0" smtClean="0"/>
              <a:t>f()</a:t>
            </a:r>
          </a:p>
          <a:p>
            <a:pPr algn="just" rtl="1" eaLnBrk="1" hangingPunct="1">
              <a:lnSpc>
                <a:spcPct val="90000"/>
              </a:lnSpc>
              <a:buFont typeface="Wingdings" panose="05000000000000000000" pitchFamily="2" charset="2"/>
              <a:buChar char="v"/>
              <a:defRPr/>
            </a:pPr>
            <a:r>
              <a:rPr lang="he-IL" sz="2800" dirty="0" smtClean="0"/>
              <a:t>ניתן להעמיס את המתודה במימוש חדש, אך בתוכו לקרוא למימוש הקודם של מחלקת הבסיס </a:t>
            </a:r>
            <a:r>
              <a:rPr lang="en-US" sz="2800" dirty="0" smtClean="0"/>
              <a:t>(also overloading)</a:t>
            </a:r>
            <a:r>
              <a:rPr lang="he-IL" sz="2800" dirty="0" smtClean="0"/>
              <a:t>.</a:t>
            </a:r>
            <a:endParaRPr lang="en-US" sz="2800" dirty="0" smtClean="0"/>
          </a:p>
          <a:p>
            <a:pPr lvl="1" algn="just" rtl="1" eaLnBrk="1" hangingPunct="1">
              <a:lnSpc>
                <a:spcPct val="90000"/>
              </a:lnSpc>
              <a:buFont typeface="Wingdings" panose="05000000000000000000" pitchFamily="2" charset="2"/>
              <a:buChar char="v"/>
              <a:defRPr/>
            </a:pPr>
            <a:r>
              <a:rPr lang="en-US" sz="2400" dirty="0" smtClean="0"/>
              <a:t>g()</a:t>
            </a:r>
          </a:p>
          <a:p>
            <a:pPr algn="just" rtl="1" eaLnBrk="1" hangingPunct="1">
              <a:lnSpc>
                <a:spcPct val="90000"/>
              </a:lnSpc>
              <a:buFont typeface="Wingdings" panose="05000000000000000000" pitchFamily="2" charset="2"/>
              <a:buChar char="v"/>
              <a:defRPr/>
            </a:pPr>
            <a:r>
              <a:rPr lang="he-IL" sz="2800" dirty="0" smtClean="0"/>
              <a:t>מתודות פרטיות במחלקת הבסיסי </a:t>
            </a:r>
            <a:r>
              <a:rPr lang="he-IL" sz="2800" b="1" dirty="0" smtClean="0"/>
              <a:t>אינן נגישות</a:t>
            </a:r>
            <a:r>
              <a:rPr lang="he-IL" sz="2800" dirty="0" smtClean="0"/>
              <a:t> במחלקה היורשת!</a:t>
            </a:r>
            <a:endParaRPr lang="en-US" sz="2800" dirty="0" smtClean="0"/>
          </a:p>
          <a:p>
            <a:pPr lvl="1" algn="just" rtl="1" eaLnBrk="1" hangingPunct="1">
              <a:lnSpc>
                <a:spcPct val="90000"/>
              </a:lnSpc>
              <a:buFont typeface="Wingdings" panose="05000000000000000000" pitchFamily="2" charset="2"/>
              <a:buChar char="v"/>
              <a:defRPr/>
            </a:pPr>
            <a:r>
              <a:rPr lang="he-IL" sz="2400" dirty="0" smtClean="0"/>
              <a:t>אלא אם כן המחלקה היורשת הוגדרה כחברה של מחלקת הבסיס.</a:t>
            </a:r>
            <a:r>
              <a:rPr lang="en-US" sz="2400" dirty="0" smtClean="0"/>
              <a:t> </a:t>
            </a:r>
          </a:p>
        </p:txBody>
      </p:sp>
      <p:sp>
        <p:nvSpPr>
          <p:cNvPr id="862212" name="Rectangle 4"/>
          <p:cNvSpPr>
            <a:spLocks noGrp="1" noRot="1" noChangeArrowheads="1"/>
          </p:cNvSpPr>
          <p:nvPr>
            <p:ph type="title"/>
          </p:nvPr>
        </p:nvSpPr>
        <p:spPr/>
        <p:txBody>
          <a:bodyPr/>
          <a:lstStyle/>
          <a:p>
            <a:pPr rtl="1" eaLnBrk="1" hangingPunct="1">
              <a:defRPr/>
            </a:pPr>
            <a:r>
              <a:rPr lang="he-IL" dirty="0" smtClean="0"/>
              <a:t>הורשת מתודות</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C2264C0-8427-4459-829C-07595698993D}" type="slidenum">
              <a:rPr lang="he-IL" altLang="he-IL" sz="1000" smtClean="0">
                <a:latin typeface="Arial" panose="020B0604020202020204" pitchFamily="34" charset="0"/>
              </a:rPr>
              <a:pPr>
                <a:spcBef>
                  <a:spcPct val="0"/>
                </a:spcBef>
                <a:buClrTx/>
                <a:buSzTx/>
                <a:buFontTx/>
                <a:buNone/>
              </a:pPr>
              <a:t>19</a:t>
            </a:fld>
            <a:endParaRPr lang="en-US" altLang="he-IL" sz="1000" smtClean="0">
              <a:latin typeface="Arial" panose="020B0604020202020204" pitchFamily="34" charset="0"/>
            </a:endParaRPr>
          </a:p>
        </p:txBody>
      </p:sp>
      <p:sp>
        <p:nvSpPr>
          <p:cNvPr id="896004" name="Rectangle 4"/>
          <p:cNvSpPr>
            <a:spLocks noRot="1" noChangeArrowheads="1"/>
          </p:cNvSpPr>
          <p:nvPr/>
        </p:nvSpPr>
        <p:spPr bwMode="auto">
          <a:xfrm>
            <a:off x="312738" y="319088"/>
            <a:ext cx="7789862" cy="6229350"/>
          </a:xfrm>
          <a:prstGeom prst="rect">
            <a:avLst/>
          </a:prstGeom>
          <a:solidFill>
            <a:srgbClr val="80008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class A {</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private:</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void myA() {cout&lt;&lt;“cannot”;}</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void same() {cout&lt;&lt;“A::same”;}</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void f() {cout&lt;&lt;“A::f()”;}</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int g() {return 0;}</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class B : public A {</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void f() {cout&lt;&lt;“B::f()”;}</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int g() {return A::g()+1;}</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//void myB() {cout&lt;&lt;“B, “; myA();} – compilation error</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a:t>
            </a:r>
          </a:p>
        </p:txBody>
      </p:sp>
      <p:sp>
        <p:nvSpPr>
          <p:cNvPr id="896005" name="Rectangle 5"/>
          <p:cNvSpPr>
            <a:spLocks noRot="1" noChangeArrowheads="1"/>
          </p:cNvSpPr>
          <p:nvPr/>
        </p:nvSpPr>
        <p:spPr bwMode="auto">
          <a:xfrm>
            <a:off x="6535738" y="1947863"/>
            <a:ext cx="2374900" cy="3281362"/>
          </a:xfrm>
          <a:prstGeom prst="rect">
            <a:avLst/>
          </a:prstGeom>
          <a:solidFill>
            <a:srgbClr val="80008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int main {</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B b;</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b.same();</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b.f();</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b.g();</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	return 0;</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7"/>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6A6BB32-C2B5-452B-B45C-6731994C469A}" type="slidenum">
              <a:rPr lang="he-IL" altLang="he-IL" sz="1000" smtClean="0">
                <a:latin typeface="Arial" panose="020B0604020202020204" pitchFamily="34" charset="0"/>
              </a:rPr>
              <a:pPr>
                <a:spcBef>
                  <a:spcPct val="0"/>
                </a:spcBef>
                <a:buClrTx/>
                <a:buSzTx/>
                <a:buFontTx/>
                <a:buNone/>
              </a:pPr>
              <a:t>2</a:t>
            </a:fld>
            <a:endParaRPr lang="en-US" altLang="he-IL" sz="1000" smtClean="0">
              <a:latin typeface="Arial" panose="020B0604020202020204" pitchFamily="34" charset="0"/>
            </a:endParaRPr>
          </a:p>
        </p:txBody>
      </p:sp>
      <p:sp>
        <p:nvSpPr>
          <p:cNvPr id="849930" name="Rectangle 10"/>
          <p:cNvSpPr>
            <a:spLocks noGrp="1" noRot="1" noChangeArrowheads="1"/>
          </p:cNvSpPr>
          <p:nvPr>
            <p:ph type="title"/>
          </p:nvPr>
        </p:nvSpPr>
        <p:spPr/>
        <p:txBody>
          <a:bodyPr/>
          <a:lstStyle/>
          <a:p>
            <a:pPr eaLnBrk="1" hangingPunct="1">
              <a:defRPr/>
            </a:pPr>
            <a:endParaRPr lang="he-IL" smtClean="0"/>
          </a:p>
        </p:txBody>
      </p:sp>
      <p:sp>
        <p:nvSpPr>
          <p:cNvPr id="849922" name="Rectangle 2"/>
          <p:cNvSpPr>
            <a:spLocks noGrp="1" noRot="1" noChangeArrowheads="1"/>
          </p:cNvSpPr>
          <p:nvPr>
            <p:ph type="body" sz="half" idx="1"/>
          </p:nvPr>
        </p:nvSpPr>
        <p:spPr/>
        <p:txBody>
          <a:bodyPr/>
          <a:lstStyle/>
          <a:p>
            <a:pPr eaLnBrk="1" hangingPunct="1">
              <a:defRPr/>
            </a:pPr>
            <a:r>
              <a:rPr lang="en-US" sz="2400" smtClean="0"/>
              <a:t>How should we describe a Manager?</a:t>
            </a:r>
          </a:p>
          <a:p>
            <a:pPr eaLnBrk="1" hangingPunct="1">
              <a:defRPr/>
            </a:pPr>
            <a:r>
              <a:rPr lang="en-US" sz="2400" smtClean="0"/>
              <a:t>A Manager is also an Employee.</a:t>
            </a:r>
          </a:p>
          <a:p>
            <a:pPr eaLnBrk="1" hangingPunct="1">
              <a:defRPr/>
            </a:pPr>
            <a:r>
              <a:rPr lang="en-US" sz="2400" smtClean="0"/>
              <a:t>Has more attributes than employee.</a:t>
            </a:r>
          </a:p>
        </p:txBody>
      </p:sp>
      <p:pic>
        <p:nvPicPr>
          <p:cNvPr id="6149" name="Picture 8" descr="img13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218238" y="417513"/>
            <a:ext cx="2925762" cy="2197100"/>
          </a:xfrm>
        </p:spPr>
      </p:pic>
      <p:sp>
        <p:nvSpPr>
          <p:cNvPr id="849923" name="Rectangle 3"/>
          <p:cNvSpPr>
            <a:spLocks noRot="1" noChangeArrowheads="1"/>
          </p:cNvSpPr>
          <p:nvPr/>
        </p:nvSpPr>
        <p:spPr bwMode="auto">
          <a:xfrm>
            <a:off x="258763" y="322263"/>
            <a:ext cx="5929312" cy="4468812"/>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class Employee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private:</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char* m_sFirstName, m_sLastName;</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Date m_hiringDate;</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short m_siDepartment;</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void SetHiringDate(int dd, int mm, int yy);</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void SetDepartment(short department);</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a:effectLst>
                  <a:outerShdw blurRad="38100" dist="38100" dir="2700000" algn="tl">
                    <a:srgbClr val="000000"/>
                  </a:outerShdw>
                </a:effectLst>
                <a:latin typeface="Times New Roman" pitchFamily="18" charset="0"/>
                <a:cs typeface="Times New Roman" pitchFamily="18" charset="0"/>
              </a:rPr>
              <a:t>};</a:t>
            </a:r>
          </a:p>
        </p:txBody>
      </p:sp>
      <p:pic>
        <p:nvPicPr>
          <p:cNvPr id="6151" name="Picture 9" descr="manager_lec0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95263" y="4765675"/>
            <a:ext cx="1962150" cy="2092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32" name="Rectangle 12"/>
          <p:cNvSpPr>
            <a:spLocks noRot="1" noChangeArrowheads="1"/>
          </p:cNvSpPr>
          <p:nvPr/>
        </p:nvSpPr>
        <p:spPr bwMode="auto">
          <a:xfrm>
            <a:off x="2378075" y="4779963"/>
            <a:ext cx="6567488" cy="14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just" rtl="1" eaLnBrk="1" hangingPunct="1">
              <a:lnSpc>
                <a:spcPct val="9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כיצד נתאר מנהל?</a:t>
            </a:r>
          </a:p>
          <a:p>
            <a:pPr marL="457200" indent="-457200" algn="just" rtl="1" eaLnBrk="1" hangingPunct="1">
              <a:lnSpc>
                <a:spcPct val="9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מנהל הוא גם עובד!</a:t>
            </a:r>
            <a:endParaRPr lang="en-US" sz="2800" b="0" dirty="0">
              <a:effectLst>
                <a:outerShdw blurRad="38100" dist="38100" dir="2700000" algn="tl">
                  <a:srgbClr val="000000"/>
                </a:outerShdw>
              </a:effectLst>
            </a:endParaRPr>
          </a:p>
          <a:p>
            <a:pPr marL="457200" indent="-457200" algn="just" rtl="1" eaLnBrk="1" hangingPunct="1">
              <a:lnSpc>
                <a:spcPct val="9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למנהל יש עוד מידע ופעולות שקשורות אליו!</a:t>
            </a:r>
            <a:endParaRPr lang="en-US" sz="2800" b="0"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453A312-17EE-48B8-8763-2A3DC1D750B8}" type="slidenum">
              <a:rPr lang="he-IL" altLang="he-IL" sz="1000" smtClean="0">
                <a:latin typeface="Arial" panose="020B0604020202020204" pitchFamily="34" charset="0"/>
              </a:rPr>
              <a:pPr>
                <a:spcBef>
                  <a:spcPct val="0"/>
                </a:spcBef>
                <a:buClrTx/>
                <a:buSzTx/>
                <a:buFontTx/>
                <a:buNone/>
              </a:pPr>
              <a:t>20</a:t>
            </a:fld>
            <a:endParaRPr lang="en-US" altLang="he-IL" sz="1000" smtClean="0">
              <a:latin typeface="Arial" panose="020B0604020202020204" pitchFamily="34" charset="0"/>
            </a:endParaRPr>
          </a:p>
        </p:txBody>
      </p:sp>
      <p:sp>
        <p:nvSpPr>
          <p:cNvPr id="863234" name="Rectangle 2"/>
          <p:cNvSpPr>
            <a:spLocks noGrp="1" noRot="1" noChangeArrowheads="1"/>
          </p:cNvSpPr>
          <p:nvPr>
            <p:ph type="title"/>
          </p:nvPr>
        </p:nvSpPr>
        <p:spPr/>
        <p:txBody>
          <a:bodyPr/>
          <a:lstStyle/>
          <a:p>
            <a:pPr rtl="1" eaLnBrk="1" hangingPunct="1">
              <a:defRPr/>
            </a:pPr>
            <a:r>
              <a:rPr lang="he-IL" dirty="0" smtClean="0"/>
              <a:t>מתודות שלא יורשים</a:t>
            </a:r>
            <a:endParaRPr lang="en-US" dirty="0" smtClean="0"/>
          </a:p>
        </p:txBody>
      </p:sp>
      <p:sp>
        <p:nvSpPr>
          <p:cNvPr id="863235"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solidFill>
                  <a:srgbClr val="FFC000"/>
                </a:solidFill>
              </a:rPr>
              <a:t>בנאים (</a:t>
            </a:r>
            <a:r>
              <a:rPr lang="en-US" sz="2800" dirty="0" err="1" smtClean="0">
                <a:solidFill>
                  <a:srgbClr val="FFC000"/>
                </a:solidFill>
              </a:rPr>
              <a:t>Ctor</a:t>
            </a:r>
            <a:r>
              <a:rPr lang="he-IL" sz="2800" dirty="0" smtClean="0">
                <a:solidFill>
                  <a:srgbClr val="FFC000"/>
                </a:solidFill>
              </a:rPr>
              <a:t>), כולל בנאי העתקה (</a:t>
            </a:r>
            <a:r>
              <a:rPr lang="en-US" sz="2800" dirty="0" err="1" smtClean="0">
                <a:solidFill>
                  <a:srgbClr val="FFC000"/>
                </a:solidFill>
              </a:rPr>
              <a:t>CCtor</a:t>
            </a:r>
            <a:r>
              <a:rPr lang="he-IL" sz="2800" dirty="0" smtClean="0">
                <a:solidFill>
                  <a:srgbClr val="FFC000"/>
                </a:solidFill>
              </a:rPr>
              <a:t>) והורסים (</a:t>
            </a:r>
            <a:r>
              <a:rPr lang="en-US" sz="2800" dirty="0" err="1" smtClean="0">
                <a:solidFill>
                  <a:srgbClr val="FFC000"/>
                </a:solidFill>
              </a:rPr>
              <a:t>Dtor</a:t>
            </a:r>
            <a:r>
              <a:rPr lang="he-IL" sz="2800" dirty="0" smtClean="0">
                <a:solidFill>
                  <a:srgbClr val="FFC000"/>
                </a:solidFill>
              </a:rPr>
              <a:t>)</a:t>
            </a:r>
            <a:r>
              <a:rPr lang="en-US" sz="2800" dirty="0" smtClean="0">
                <a:solidFill>
                  <a:srgbClr val="FFC000"/>
                </a:solidFill>
              </a:rPr>
              <a:t> </a:t>
            </a:r>
            <a:r>
              <a:rPr lang="he-IL" sz="2800" dirty="0" smtClean="0">
                <a:solidFill>
                  <a:srgbClr val="FFC000"/>
                </a:solidFill>
              </a:rPr>
              <a:t> אינן נורשים! ויש חובה ליצור אותם בנפרד לכל מחלקה.</a:t>
            </a:r>
            <a:endParaRPr lang="en-US" sz="2800" dirty="0" smtClean="0">
              <a:solidFill>
                <a:srgbClr val="FFC000"/>
              </a:solidFill>
            </a:endParaRPr>
          </a:p>
          <a:p>
            <a:pPr lvl="1" algn="just" rtl="1" eaLnBrk="1" hangingPunct="1">
              <a:lnSpc>
                <a:spcPct val="90000"/>
              </a:lnSpc>
              <a:buFont typeface="Wingdings" panose="05000000000000000000" pitchFamily="2" charset="2"/>
              <a:buChar char="v"/>
              <a:defRPr/>
            </a:pPr>
            <a:r>
              <a:rPr lang="he-IL" sz="2400" dirty="0" smtClean="0"/>
              <a:t>אך אם עלולים להיקרא בצורה אוטומטית על ידי הקומפיילר.</a:t>
            </a:r>
            <a:r>
              <a:rPr lang="en-US" sz="2400" dirty="0" smtClean="0"/>
              <a:t> </a:t>
            </a:r>
            <a:endParaRPr lang="he-IL" dirty="0" smtClean="0"/>
          </a:p>
          <a:p>
            <a:pPr algn="just" rtl="1" eaLnBrk="1" hangingPunct="1">
              <a:lnSpc>
                <a:spcPct val="90000"/>
              </a:lnSpc>
              <a:buFont typeface="Wingdings" panose="05000000000000000000" pitchFamily="2" charset="2"/>
              <a:buChar char="v"/>
              <a:defRPr/>
            </a:pPr>
            <a:r>
              <a:rPr lang="he-IL" sz="2800" dirty="0" smtClean="0">
                <a:solidFill>
                  <a:srgbClr val="FFC000"/>
                </a:solidFill>
              </a:rPr>
              <a:t>אופרטור השמה (</a:t>
            </a:r>
            <a:r>
              <a:rPr lang="en-US" sz="2800" dirty="0" smtClean="0">
                <a:solidFill>
                  <a:srgbClr val="FFC000"/>
                </a:solidFill>
              </a:rPr>
              <a:t>operator=</a:t>
            </a:r>
            <a:r>
              <a:rPr lang="he-IL" sz="2800" dirty="0" smtClean="0">
                <a:solidFill>
                  <a:srgbClr val="FFC000"/>
                </a:solidFill>
              </a:rPr>
              <a:t>) שוב לא נורש וחובה ליצור לכל מחלקה</a:t>
            </a:r>
            <a:r>
              <a:rPr lang="he-IL" sz="2800" dirty="0" smtClean="0"/>
              <a:t>.</a:t>
            </a:r>
          </a:p>
          <a:p>
            <a:pPr algn="just" rtl="1" eaLnBrk="1" hangingPunct="1">
              <a:lnSpc>
                <a:spcPct val="90000"/>
              </a:lnSpc>
              <a:buFont typeface="Wingdings" panose="05000000000000000000" pitchFamily="2" charset="2"/>
              <a:buChar char="v"/>
              <a:defRPr/>
            </a:pPr>
            <a:endParaRPr lang="he-IL" sz="2800" dirty="0" smtClean="0"/>
          </a:p>
          <a:p>
            <a:pPr algn="just" rtl="1" eaLnBrk="1" hangingPunct="1">
              <a:lnSpc>
                <a:spcPct val="90000"/>
              </a:lnSpc>
              <a:buFont typeface="Wingdings" panose="05000000000000000000" pitchFamily="2" charset="2"/>
              <a:buChar char="v"/>
              <a:defRPr/>
            </a:pPr>
            <a:r>
              <a:rPr lang="he-IL" sz="2800" dirty="0" smtClean="0"/>
              <a:t>כל 4 המתודות הנ"ל (מתנות הקומפיילר</a:t>
            </a:r>
            <a:r>
              <a:rPr lang="he-IL" sz="2800" dirty="0" smtClean="0">
                <a:effectLst/>
              </a:rPr>
              <a:t>)</a:t>
            </a:r>
            <a:r>
              <a:rPr lang="he-IL" sz="2800" dirty="0" smtClean="0"/>
              <a:t> – חייבת להיות ממומשות לכל מחלקה בפני עצמה, גם אם היא מחלקת בן, או שהקומפיילר ייצור אותן בעצמו.</a:t>
            </a: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0829B30-7149-4E2F-8239-F84F2AFEC052}" type="slidenum">
              <a:rPr lang="he-IL" altLang="he-IL" sz="1000" smtClean="0">
                <a:latin typeface="Arial" panose="020B0604020202020204" pitchFamily="34" charset="0"/>
              </a:rPr>
              <a:pPr>
                <a:spcBef>
                  <a:spcPct val="0"/>
                </a:spcBef>
                <a:buClrTx/>
                <a:buSzTx/>
                <a:buFontTx/>
                <a:buNone/>
              </a:pPr>
              <a:t>21</a:t>
            </a:fld>
            <a:endParaRPr lang="en-US" altLang="he-IL" sz="1000" smtClean="0">
              <a:latin typeface="Arial" panose="020B0604020202020204" pitchFamily="34" charset="0"/>
            </a:endParaRPr>
          </a:p>
        </p:txBody>
      </p:sp>
      <p:sp>
        <p:nvSpPr>
          <p:cNvPr id="903170" name="Rectangle 2"/>
          <p:cNvSpPr>
            <a:spLocks noGrp="1" noRot="1" noChangeArrowheads="1"/>
          </p:cNvSpPr>
          <p:nvPr>
            <p:ph type="title"/>
          </p:nvPr>
        </p:nvSpPr>
        <p:spPr/>
        <p:txBody>
          <a:bodyPr/>
          <a:lstStyle/>
          <a:p>
            <a:pPr eaLnBrk="1" hangingPunct="1">
              <a:defRPr/>
            </a:pPr>
            <a:r>
              <a:rPr lang="en-US" dirty="0" smtClean="0"/>
              <a:t>Constructors and Destructors</a:t>
            </a:r>
          </a:p>
        </p:txBody>
      </p:sp>
      <p:sp>
        <p:nvSpPr>
          <p:cNvPr id="903171" name="Rectangle 3"/>
          <p:cNvSpPr>
            <a:spLocks noGrp="1" noRot="1" noChangeArrowheads="1"/>
          </p:cNvSpPr>
          <p:nvPr>
            <p:ph type="body" idx="1"/>
          </p:nvPr>
        </p:nvSpPr>
        <p:spPr>
          <a:xfrm>
            <a:off x="115888" y="1600200"/>
            <a:ext cx="8540750" cy="4498975"/>
          </a:xfrm>
        </p:spPr>
        <p:txBody>
          <a:bodyPr/>
          <a:lstStyle/>
          <a:p>
            <a:pPr algn="just" rtl="1" eaLnBrk="1" hangingPunct="1">
              <a:lnSpc>
                <a:spcPct val="90000"/>
              </a:lnSpc>
              <a:buFont typeface="Wingdings" panose="05000000000000000000" pitchFamily="2" charset="2"/>
              <a:buChar char="v"/>
              <a:defRPr/>
            </a:pPr>
            <a:r>
              <a:rPr lang="he-IL" dirty="0" smtClean="0"/>
              <a:t>אובייקטים נבנים מלמטה למעלה:</a:t>
            </a:r>
            <a:endParaRPr lang="en-US" dirty="0" smtClean="0"/>
          </a:p>
          <a:p>
            <a:pPr lvl="1" algn="just" rtl="1" eaLnBrk="1" hangingPunct="1">
              <a:lnSpc>
                <a:spcPct val="90000"/>
              </a:lnSpc>
              <a:buFont typeface="Wingdings" panose="05000000000000000000" pitchFamily="2" charset="2"/>
              <a:buChar char="v"/>
              <a:defRPr/>
            </a:pPr>
            <a:r>
              <a:rPr lang="he-IL" dirty="0" smtClean="0"/>
              <a:t>מחלקת הבסיס.</a:t>
            </a:r>
            <a:endParaRPr lang="en-US" dirty="0" smtClean="0"/>
          </a:p>
          <a:p>
            <a:pPr lvl="1" algn="just" rtl="1" eaLnBrk="1" hangingPunct="1">
              <a:lnSpc>
                <a:spcPct val="90000"/>
              </a:lnSpc>
              <a:buFont typeface="Wingdings" panose="05000000000000000000" pitchFamily="2" charset="2"/>
              <a:buChar char="v"/>
              <a:defRPr/>
            </a:pPr>
            <a:r>
              <a:rPr lang="he-IL" dirty="0" smtClean="0"/>
              <a:t>השדות הנוספים של האובייקט מעבר למחלקת הבסיס </a:t>
            </a:r>
            <a:r>
              <a:rPr lang="he-IL" b="1" dirty="0" smtClean="0"/>
              <a:t>.</a:t>
            </a:r>
            <a:endParaRPr lang="en-US" dirty="0" smtClean="0"/>
          </a:p>
          <a:p>
            <a:pPr lvl="1" algn="just" rtl="1" eaLnBrk="1" hangingPunct="1">
              <a:lnSpc>
                <a:spcPct val="90000"/>
              </a:lnSpc>
              <a:buFont typeface="Wingdings" panose="05000000000000000000" pitchFamily="2" charset="2"/>
              <a:buChar char="v"/>
              <a:defRPr/>
            </a:pPr>
            <a:r>
              <a:rPr lang="he-IL" dirty="0" smtClean="0"/>
              <a:t>מחלקת הבן עצמה.</a:t>
            </a:r>
          </a:p>
          <a:p>
            <a:pPr lvl="1" algn="just" rtl="1" eaLnBrk="1" hangingPunct="1">
              <a:lnSpc>
                <a:spcPct val="90000"/>
              </a:lnSpc>
              <a:buFont typeface="Wingdings" panose="05000000000000000000" pitchFamily="2" charset="2"/>
              <a:buChar char="v"/>
              <a:defRPr/>
            </a:pPr>
            <a:endParaRPr lang="he-IL" dirty="0"/>
          </a:p>
          <a:p>
            <a:pPr lvl="1"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he-IL" dirty="0" smtClean="0"/>
              <a:t>הם נהרסים בסדר הפוך:</a:t>
            </a:r>
            <a:endParaRPr lang="en-US" dirty="0" smtClean="0"/>
          </a:p>
          <a:p>
            <a:pPr lvl="1" algn="just" rtl="1" eaLnBrk="1" hangingPunct="1">
              <a:lnSpc>
                <a:spcPct val="90000"/>
              </a:lnSpc>
              <a:buFont typeface="Wingdings" panose="05000000000000000000" pitchFamily="2" charset="2"/>
              <a:buChar char="v"/>
              <a:defRPr/>
            </a:pPr>
            <a:r>
              <a:rPr lang="he-IL" dirty="0" smtClean="0"/>
              <a:t>מחלקת הבן עצמה.</a:t>
            </a:r>
          </a:p>
          <a:p>
            <a:pPr lvl="1" algn="just" rtl="1" eaLnBrk="1" hangingPunct="1">
              <a:lnSpc>
                <a:spcPct val="90000"/>
              </a:lnSpc>
              <a:buFont typeface="Wingdings" panose="05000000000000000000" pitchFamily="2" charset="2"/>
              <a:buChar char="v"/>
              <a:defRPr/>
            </a:pPr>
            <a:r>
              <a:rPr lang="he-IL" dirty="0" smtClean="0"/>
              <a:t>השדות הנוספים.</a:t>
            </a:r>
          </a:p>
          <a:p>
            <a:pPr lvl="1" algn="just" rtl="1" eaLnBrk="1" hangingPunct="1">
              <a:lnSpc>
                <a:spcPct val="90000"/>
              </a:lnSpc>
              <a:buFont typeface="Wingdings" panose="05000000000000000000" pitchFamily="2" charset="2"/>
              <a:buChar char="v"/>
              <a:defRPr/>
            </a:pPr>
            <a:r>
              <a:rPr lang="he-IL" dirty="0" smtClean="0"/>
              <a:t>מחלקת הבסיס.</a:t>
            </a:r>
            <a:endParaRPr lang="en-US" dirty="0" smtClean="0"/>
          </a:p>
        </p:txBody>
      </p:sp>
      <p:sp>
        <p:nvSpPr>
          <p:cNvPr id="903172" name="Text Box 4"/>
          <p:cNvSpPr txBox="1">
            <a:spLocks noChangeArrowheads="1"/>
          </p:cNvSpPr>
          <p:nvPr/>
        </p:nvSpPr>
        <p:spPr bwMode="auto">
          <a:xfrm>
            <a:off x="203200" y="3255963"/>
            <a:ext cx="4035425" cy="1568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r" rtl="1" eaLnBrk="1" hangingPunct="1">
              <a:spcBef>
                <a:spcPct val="50000"/>
              </a:spcBef>
              <a:buClrTx/>
              <a:buSzTx/>
              <a:buFontTx/>
              <a:buNone/>
            </a:pPr>
            <a:r>
              <a:rPr lang="he-IL" altLang="he-IL" sz="2400"/>
              <a:t>מה קורה אם למחלקת הבסיס </a:t>
            </a:r>
          </a:p>
          <a:p>
            <a:pPr algn="r" rtl="1" eaLnBrk="1" hangingPunct="1">
              <a:spcBef>
                <a:spcPct val="50000"/>
              </a:spcBef>
              <a:buClrTx/>
              <a:buSzTx/>
              <a:buFontTx/>
              <a:buNone/>
            </a:pPr>
            <a:r>
              <a:rPr lang="he-IL" altLang="he-IL" sz="2400"/>
              <a:t>אין בנאי דיפולטי?</a:t>
            </a:r>
            <a:endParaRPr lang="en-US" altLang="he-IL" sz="2400"/>
          </a:p>
          <a:p>
            <a:pPr algn="r" rtl="1" eaLnBrk="1" hangingPunct="1">
              <a:spcBef>
                <a:spcPct val="50000"/>
              </a:spcBef>
              <a:buClrTx/>
              <a:buSzTx/>
              <a:buFontTx/>
              <a:buNone/>
            </a:pPr>
            <a:r>
              <a:rPr lang="he-IL" altLang="he-IL" sz="2400"/>
              <a:t>מה זה מזכיר לנו?</a:t>
            </a:r>
            <a:endParaRPr lang="en-US" altLang="he-IL"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15D04AE-C010-4ABD-AE82-867F1907D997}" type="slidenum">
              <a:rPr lang="he-IL" altLang="he-IL" sz="1000" smtClean="0">
                <a:latin typeface="Arial" panose="020B0604020202020204" pitchFamily="34" charset="0"/>
              </a:rPr>
              <a:pPr>
                <a:spcBef>
                  <a:spcPct val="0"/>
                </a:spcBef>
                <a:buClrTx/>
                <a:buSzTx/>
                <a:buFontTx/>
                <a:buNone/>
              </a:pPr>
              <a:t>22</a:t>
            </a:fld>
            <a:endParaRPr lang="en-US" altLang="he-IL" sz="1000" smtClean="0">
              <a:latin typeface="Arial" panose="020B0604020202020204" pitchFamily="34" charset="0"/>
            </a:endParaRPr>
          </a:p>
        </p:txBody>
      </p:sp>
      <p:sp>
        <p:nvSpPr>
          <p:cNvPr id="904194" name="Rectangle 2"/>
          <p:cNvSpPr>
            <a:spLocks noGrp="1" noRot="1" noChangeArrowheads="1"/>
          </p:cNvSpPr>
          <p:nvPr>
            <p:ph type="title"/>
          </p:nvPr>
        </p:nvSpPr>
        <p:spPr/>
        <p:txBody>
          <a:bodyPr/>
          <a:lstStyle/>
          <a:p>
            <a:pPr eaLnBrk="1" hangingPunct="1">
              <a:defRPr/>
            </a:pPr>
            <a:r>
              <a:rPr lang="en-US" sz="4000" smtClean="0"/>
              <a:t>Inheritance and Assignment operator</a:t>
            </a:r>
          </a:p>
        </p:txBody>
      </p:sp>
      <p:sp>
        <p:nvSpPr>
          <p:cNvPr id="904195" name="Rectangle 3"/>
          <p:cNvSpPr>
            <a:spLocks noGrp="1" noRot="1" noChangeArrowheads="1"/>
          </p:cNvSpPr>
          <p:nvPr>
            <p:ph type="body" idx="1"/>
          </p:nvPr>
        </p:nvSpPr>
        <p:spPr>
          <a:xfrm>
            <a:off x="301625" y="1600200"/>
            <a:ext cx="8540750" cy="4803775"/>
          </a:xfrm>
        </p:spPr>
        <p:txBody>
          <a:bodyPr/>
          <a:lstStyle/>
          <a:p>
            <a:pPr algn="just" rtl="1" eaLnBrk="1" hangingPunct="1">
              <a:lnSpc>
                <a:spcPct val="80000"/>
              </a:lnSpc>
              <a:buFont typeface="Wingdings" panose="05000000000000000000" pitchFamily="2" charset="2"/>
              <a:buChar char="v"/>
              <a:defRPr/>
            </a:pPr>
            <a:r>
              <a:rPr lang="he-IL" sz="2800" dirty="0" smtClean="0"/>
              <a:t>בהנחה שיש לנו שתי מחלקות </a:t>
            </a:r>
            <a:r>
              <a:rPr lang="en-US" sz="2800" dirty="0" smtClean="0"/>
              <a:t>Base </a:t>
            </a:r>
            <a:r>
              <a:rPr lang="he-IL" sz="2800" dirty="0" smtClean="0"/>
              <a:t> ו-</a:t>
            </a:r>
            <a:r>
              <a:rPr lang="en-US" sz="2800" dirty="0" smtClean="0"/>
              <a:t> Derived</a:t>
            </a:r>
            <a:r>
              <a:rPr lang="he-IL" sz="2800" dirty="0" smtClean="0"/>
              <a:t>(שיורשת ממחלקת הבסיס בצורה פומבית):</a:t>
            </a:r>
          </a:p>
          <a:p>
            <a:pPr marL="0" indent="0" algn="just" rtl="1" eaLnBrk="1" hangingPunct="1">
              <a:lnSpc>
                <a:spcPct val="80000"/>
              </a:lnSpc>
              <a:buFont typeface="Arial" panose="020B0604020202020204" pitchFamily="34" charset="0"/>
              <a:buNone/>
              <a:defRPr/>
            </a:pPr>
            <a:r>
              <a:rPr lang="he-IL" sz="2800" dirty="0" smtClean="0"/>
              <a:t>	ניצור שני אובייקטים ממחלקת הבן:</a:t>
            </a:r>
            <a:endParaRPr lang="en-US" sz="2800" dirty="0" smtClean="0"/>
          </a:p>
          <a:p>
            <a:pPr marL="0" indent="0" algn="just" eaLnBrk="1" hangingPunct="1">
              <a:lnSpc>
                <a:spcPct val="80000"/>
              </a:lnSpc>
              <a:buFont typeface="Arial" panose="020B0604020202020204" pitchFamily="34" charset="0"/>
              <a:buNone/>
              <a:defRPr/>
            </a:pPr>
            <a:r>
              <a:rPr lang="en-US" sz="2800" dirty="0" smtClean="0"/>
              <a:t>	</a:t>
            </a:r>
            <a:r>
              <a:rPr lang="en-US" sz="2800" dirty="0" smtClean="0">
                <a:latin typeface="Courier New" pitchFamily="49" charset="0"/>
                <a:cs typeface="Courier New" pitchFamily="49" charset="0"/>
              </a:rPr>
              <a:t>Derived d1, d2;</a:t>
            </a:r>
            <a:endParaRPr lang="en-US" sz="2800" dirty="0" smtClean="0"/>
          </a:p>
          <a:p>
            <a:pPr marL="0" indent="0" algn="just" rtl="1" eaLnBrk="1" hangingPunct="1">
              <a:lnSpc>
                <a:spcPct val="80000"/>
              </a:lnSpc>
              <a:buFont typeface="Arial" panose="020B0604020202020204" pitchFamily="34" charset="0"/>
              <a:buNone/>
              <a:defRPr/>
            </a:pPr>
            <a:r>
              <a:rPr lang="he-IL" sz="2800" dirty="0" smtClean="0"/>
              <a:t>כעת נרשום:</a:t>
            </a:r>
            <a:endParaRPr lang="en-US" sz="2800" dirty="0" smtClean="0"/>
          </a:p>
          <a:p>
            <a:pPr marL="0" indent="0" algn="just" eaLnBrk="1" hangingPunct="1">
              <a:lnSpc>
                <a:spcPct val="80000"/>
              </a:lnSpc>
              <a:buFont typeface="Arial" panose="020B0604020202020204" pitchFamily="34" charset="0"/>
              <a:buNone/>
              <a:defRPr/>
            </a:pPr>
            <a:r>
              <a:rPr lang="en-US" sz="2800" dirty="0" smtClean="0"/>
              <a:t>	</a:t>
            </a:r>
            <a:r>
              <a:rPr lang="en-US" sz="2800" dirty="0" smtClean="0">
                <a:latin typeface="Courier New" pitchFamily="49" charset="0"/>
                <a:cs typeface="Courier New" pitchFamily="49" charset="0"/>
              </a:rPr>
              <a:t>d1=d2;</a:t>
            </a:r>
          </a:p>
          <a:p>
            <a:pPr algn="just" rtl="1" eaLnBrk="1" hangingPunct="1">
              <a:lnSpc>
                <a:spcPct val="80000"/>
              </a:lnSpc>
              <a:buFont typeface="Wingdings" panose="05000000000000000000" pitchFamily="2" charset="2"/>
              <a:buChar char="v"/>
              <a:defRPr/>
            </a:pPr>
            <a:r>
              <a:rPr lang="he-IL" sz="2800" dirty="0" smtClean="0"/>
              <a:t>במידה ומחלקת הבן לא מימשה אופרטור השמה - יופעל אופרטור ההשמה של מחלקת הבסיס ושאר השדות יועתקו העתקה רדודה.</a:t>
            </a:r>
            <a:endParaRPr lang="en-US" sz="2800" dirty="0" smtClean="0"/>
          </a:p>
          <a:p>
            <a:pPr lvl="1" algn="just" rtl="1" eaLnBrk="1" hangingPunct="1">
              <a:lnSpc>
                <a:spcPct val="80000"/>
              </a:lnSpc>
              <a:buFont typeface="Wingdings" panose="05000000000000000000" pitchFamily="2" charset="2"/>
              <a:buChar char="v"/>
              <a:defRPr/>
            </a:pPr>
            <a:r>
              <a:rPr lang="he-IL" sz="2400" dirty="0" smtClean="0"/>
              <a:t>הקומפיילר מממש את אופרטור ההשמה </a:t>
            </a:r>
            <a:r>
              <a:rPr lang="he-IL" sz="2400" dirty="0" err="1" smtClean="0"/>
              <a:t>הדיפולטי</a:t>
            </a:r>
            <a:r>
              <a:rPr lang="he-IL" sz="2400" dirty="0" smtClean="0"/>
              <a:t> לקרוא לאופרטור ההשמה של האבא!</a:t>
            </a:r>
            <a:endParaRPr lang="en-US" sz="2400" dirty="0" smtClean="0"/>
          </a:p>
          <a:p>
            <a:pPr algn="just" rtl="1" eaLnBrk="1" hangingPunct="1">
              <a:lnSpc>
                <a:spcPct val="80000"/>
              </a:lnSpc>
              <a:buFont typeface="Wingdings" panose="05000000000000000000" pitchFamily="2" charset="2"/>
              <a:buChar char="v"/>
              <a:defRPr/>
            </a:pPr>
            <a:r>
              <a:rPr lang="he-IL" sz="2800" dirty="0" smtClean="0"/>
              <a:t>במידה ומחלקת הבן כן מימשה אופרטור השמה – רק האופרטור הממומש יקרא.</a:t>
            </a: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979954C-1F6D-4B56-8FF7-FF97C4C1F0C8}" type="slidenum">
              <a:rPr lang="he-IL" altLang="he-IL" sz="1000" smtClean="0">
                <a:latin typeface="Arial" panose="020B0604020202020204" pitchFamily="34" charset="0"/>
              </a:rPr>
              <a:pPr>
                <a:spcBef>
                  <a:spcPct val="0"/>
                </a:spcBef>
                <a:buClrTx/>
                <a:buSzTx/>
                <a:buFontTx/>
                <a:buNone/>
              </a:pPr>
              <a:t>23</a:t>
            </a:fld>
            <a:endParaRPr lang="en-US" altLang="he-IL" sz="1000" smtClean="0">
              <a:latin typeface="Arial" panose="020B0604020202020204" pitchFamily="34" charset="0"/>
            </a:endParaRPr>
          </a:p>
        </p:txBody>
      </p:sp>
      <p:sp>
        <p:nvSpPr>
          <p:cNvPr id="905218" name="Rectangle 2"/>
          <p:cNvSpPr>
            <a:spLocks noGrp="1" noRot="1" noChangeArrowheads="1"/>
          </p:cNvSpPr>
          <p:nvPr>
            <p:ph type="title"/>
          </p:nvPr>
        </p:nvSpPr>
        <p:spPr/>
        <p:txBody>
          <a:bodyPr/>
          <a:lstStyle/>
          <a:p>
            <a:pPr eaLnBrk="1" hangingPunct="1">
              <a:defRPr/>
            </a:pPr>
            <a:r>
              <a:rPr lang="en-US" sz="4000" dirty="0" smtClean="0"/>
              <a:t>Inheritance and Assignment operator </a:t>
            </a:r>
            <a:r>
              <a:rPr lang="en-US" sz="3200" dirty="0" err="1" smtClean="0"/>
              <a:t>cont</a:t>
            </a:r>
            <a:r>
              <a:rPr lang="en-US" sz="3200" dirty="0" smtClean="0"/>
              <a:t>…</a:t>
            </a:r>
            <a:endParaRPr lang="en-US" sz="4000" dirty="0" smtClean="0"/>
          </a:p>
        </p:txBody>
      </p:sp>
      <p:sp>
        <p:nvSpPr>
          <p:cNvPr id="905219" name="Rectangle 3"/>
          <p:cNvSpPr>
            <a:spLocks noGrp="1" noRot="1" noChangeArrowheads="1"/>
          </p:cNvSpPr>
          <p:nvPr>
            <p:ph type="body" idx="1"/>
          </p:nvPr>
        </p:nvSpPr>
        <p:spPr>
          <a:xfrm>
            <a:off x="301625" y="1600200"/>
            <a:ext cx="8540750" cy="1638300"/>
          </a:xfrm>
        </p:spPr>
        <p:txBody>
          <a:bodyPr/>
          <a:lstStyle/>
          <a:p>
            <a:pPr algn="just" rtl="1" eaLnBrk="1" hangingPunct="1">
              <a:buFont typeface="Wingdings" panose="05000000000000000000" pitchFamily="2" charset="2"/>
              <a:buChar char="v"/>
              <a:defRPr/>
            </a:pPr>
            <a:r>
              <a:rPr lang="he-IL" dirty="0" smtClean="0"/>
              <a:t>במידה ואנו גם רוצים (במימוש שלנו לאופרטור ההשמה של הבן) להפעיל את אופרטור ההשמה של מחלקת הבסיס – יש צורך לקרוא לה מפורשות:</a:t>
            </a:r>
            <a:endParaRPr lang="en-US" dirty="0" smtClean="0"/>
          </a:p>
        </p:txBody>
      </p:sp>
      <p:sp>
        <p:nvSpPr>
          <p:cNvPr id="905220" name="Rectangle 4"/>
          <p:cNvSpPr>
            <a:spLocks noRot="1" noChangeArrowheads="1"/>
          </p:cNvSpPr>
          <p:nvPr/>
        </p:nvSpPr>
        <p:spPr bwMode="auto">
          <a:xfrm>
            <a:off x="1444625" y="3141663"/>
            <a:ext cx="7108825" cy="3716337"/>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Derived : public Base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Derived&amp; operator= (</a:t>
            </a:r>
            <a:r>
              <a:rPr lang="en-US" sz="2000" b="0" dirty="0" err="1">
                <a:effectLst>
                  <a:outerShdw blurRad="38100" dist="38100" dir="2700000" algn="tl">
                    <a:srgbClr val="000000"/>
                  </a:outerShdw>
                </a:effectLst>
                <a:latin typeface="Times New Roman" pitchFamily="18" charset="0"/>
                <a:cs typeface="Times New Roman" pitchFamily="18" charset="0"/>
              </a:rPr>
              <a:t>const</a:t>
            </a:r>
            <a:r>
              <a:rPr lang="en-US" sz="2000" b="0" dirty="0">
                <a:effectLst>
                  <a:outerShdw blurRad="38100" dist="38100" dir="2700000" algn="tl">
                    <a:srgbClr val="000000"/>
                  </a:outerShdw>
                </a:effectLst>
                <a:latin typeface="Times New Roman" pitchFamily="18" charset="0"/>
                <a:cs typeface="Times New Roman" pitchFamily="18" charset="0"/>
              </a:rPr>
              <a:t> Derived&amp; d)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//call the base version of op=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a:solidFill>
                  <a:srgbClr val="FF9933"/>
                </a:solidFill>
                <a:effectLst>
                  <a:outerShdw blurRad="38100" dist="38100" dir="2700000" algn="tl">
                    <a:srgbClr val="000000"/>
                  </a:outerShdw>
                </a:effectLst>
                <a:latin typeface="Times New Roman" pitchFamily="18" charset="0"/>
                <a:cs typeface="Times New Roman" pitchFamily="18" charset="0"/>
              </a:rPr>
              <a:t>Base::operator=(d);</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//do the assignment concerning the </a:t>
            </a:r>
            <a:r>
              <a:rPr lang="en-US" sz="2000" b="0" dirty="0" err="1">
                <a:effectLst>
                  <a:outerShdw blurRad="38100" dist="38100" dir="2700000" algn="tl">
                    <a:srgbClr val="000000"/>
                  </a:outerShdw>
                </a:effectLst>
                <a:latin typeface="Times New Roman" pitchFamily="18" charset="0"/>
                <a:cs typeface="Times New Roman" pitchFamily="18" charset="0"/>
              </a:rPr>
              <a:t>Derived’s</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attributs</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405F9AF-C70A-4151-A8E7-7FCBBD3A6881}" type="slidenum">
              <a:rPr lang="he-IL" altLang="he-IL" sz="1000" smtClean="0">
                <a:latin typeface="Arial" panose="020B0604020202020204" pitchFamily="34" charset="0"/>
              </a:rPr>
              <a:pPr>
                <a:spcBef>
                  <a:spcPct val="0"/>
                </a:spcBef>
                <a:buClrTx/>
                <a:buSzTx/>
                <a:buFontTx/>
                <a:buNone/>
              </a:pPr>
              <a:t>24</a:t>
            </a:fld>
            <a:endParaRPr lang="en-US" altLang="he-IL" sz="1000" smtClean="0">
              <a:latin typeface="Arial" panose="020B0604020202020204" pitchFamily="34" charset="0"/>
            </a:endParaRPr>
          </a:p>
        </p:txBody>
      </p:sp>
      <p:sp>
        <p:nvSpPr>
          <p:cNvPr id="883715" name="Rectangle 3"/>
          <p:cNvSpPr>
            <a:spLocks noGrp="1" noRot="1" noChangeArrowheads="1"/>
          </p:cNvSpPr>
          <p:nvPr>
            <p:ph type="body" idx="1"/>
          </p:nvPr>
        </p:nvSpPr>
        <p:spPr>
          <a:xfrm>
            <a:off x="301625" y="409575"/>
            <a:ext cx="8540750" cy="5878513"/>
          </a:xfrm>
        </p:spPr>
        <p:txBody>
          <a:bodyPr/>
          <a:lstStyle/>
          <a:p>
            <a:pPr eaLnBrk="1" hangingPunct="1">
              <a:lnSpc>
                <a:spcPct val="90000"/>
              </a:lnSpc>
              <a:defRPr/>
            </a:pPr>
            <a:r>
              <a:rPr lang="en-US" b="1" u="sng" dirty="0" smtClean="0"/>
              <a:t>Function name hiding:</a:t>
            </a:r>
            <a:endParaRPr lang="en-US" dirty="0" smtClean="0"/>
          </a:p>
          <a:p>
            <a:pPr lvl="1" algn="just" rtl="1" eaLnBrk="1" hangingPunct="1">
              <a:lnSpc>
                <a:spcPct val="90000"/>
              </a:lnSpc>
              <a:defRPr/>
            </a:pPr>
            <a:r>
              <a:rPr lang="he-IL" dirty="0" smtClean="0"/>
              <a:t>מחלקה היורשת ממחלקה אחרת ומשכתבת את אחת המתודות שלה ותוך כדי כך משנה את רשימת הפרמטרים או ערך ההחזרה של המתודה.</a:t>
            </a:r>
          </a:p>
          <a:p>
            <a:pPr lvl="1" algn="just" rtl="1" eaLnBrk="1" hangingPunct="1">
              <a:lnSpc>
                <a:spcPct val="90000"/>
              </a:lnSpc>
              <a:defRPr/>
            </a:pPr>
            <a:r>
              <a:rPr lang="he-IL" dirty="0" smtClean="0"/>
              <a:t>המתודה החדשה מסתירה את כל המימושים הקודמים (שגיאת קומפילציה).</a:t>
            </a:r>
            <a:endParaRPr lang="en-US" dirty="0" smtClean="0"/>
          </a:p>
          <a:p>
            <a:pPr eaLnBrk="1" hangingPunct="1">
              <a:lnSpc>
                <a:spcPct val="90000"/>
              </a:lnSpc>
              <a:defRPr/>
            </a:pPr>
            <a:r>
              <a:rPr lang="en-US" b="1" u="sng" dirty="0" smtClean="0"/>
              <a:t>Function name overriding:</a:t>
            </a:r>
          </a:p>
          <a:p>
            <a:pPr lvl="1" algn="just" rtl="1" eaLnBrk="1" hangingPunct="1">
              <a:lnSpc>
                <a:spcPct val="90000"/>
              </a:lnSpc>
              <a:defRPr/>
            </a:pPr>
            <a:r>
              <a:rPr lang="he-IL" dirty="0" smtClean="0"/>
              <a:t>מחלקה היורשת ממחלקה אחרת ומשכתבת מתודה תוך שמירה על אותה חתימה ואותו ערך חזרה (מימוש שונה).</a:t>
            </a:r>
          </a:p>
          <a:p>
            <a:pPr lvl="1" algn="just" rtl="1" eaLnBrk="1" hangingPunct="1">
              <a:lnSpc>
                <a:spcPct val="90000"/>
              </a:lnSpc>
              <a:defRPr/>
            </a:pPr>
            <a:r>
              <a:rPr lang="he-IL" dirty="0" smtClean="0"/>
              <a:t>נקרא גם </a:t>
            </a:r>
            <a:r>
              <a:rPr lang="en-US" dirty="0"/>
              <a:t>“redefinition</a:t>
            </a:r>
            <a:r>
              <a:rPr lang="en-US" dirty="0" smtClean="0"/>
              <a:t>”</a:t>
            </a:r>
            <a:r>
              <a:rPr lang="he-IL" dirty="0" smtClean="0"/>
              <a:t> ו- </a:t>
            </a:r>
            <a:r>
              <a:rPr lang="en-US" dirty="0"/>
              <a:t>“overriding</a:t>
            </a:r>
            <a:r>
              <a:rPr lang="en-US" dirty="0" smtClean="0"/>
              <a:t>”</a:t>
            </a:r>
            <a:r>
              <a:rPr lang="he-IL"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AA1F2EC-BE2D-471B-8501-9C16799297F2}" type="slidenum">
              <a:rPr lang="he-IL" altLang="he-IL" sz="1000" smtClean="0">
                <a:latin typeface="Arial" panose="020B0604020202020204" pitchFamily="34" charset="0"/>
              </a:rPr>
              <a:pPr>
                <a:spcBef>
                  <a:spcPct val="0"/>
                </a:spcBef>
                <a:buClrTx/>
                <a:buSzTx/>
                <a:buFontTx/>
                <a:buNone/>
              </a:pPr>
              <a:t>25</a:t>
            </a:fld>
            <a:endParaRPr lang="en-US" altLang="he-IL" sz="1000" smtClean="0">
              <a:latin typeface="Arial" panose="020B0604020202020204" pitchFamily="34" charset="0"/>
            </a:endParaRPr>
          </a:p>
        </p:txBody>
      </p:sp>
      <p:sp>
        <p:nvSpPr>
          <p:cNvPr id="884738" name="Rectangle 2"/>
          <p:cNvSpPr>
            <a:spLocks noGrp="1" noRot="1" noChangeArrowheads="1"/>
          </p:cNvSpPr>
          <p:nvPr>
            <p:ph type="title"/>
          </p:nvPr>
        </p:nvSpPr>
        <p:spPr/>
        <p:txBody>
          <a:bodyPr/>
          <a:lstStyle/>
          <a:p>
            <a:pPr eaLnBrk="1" hangingPunct="1">
              <a:defRPr/>
            </a:pPr>
            <a:r>
              <a:rPr lang="en-US" smtClean="0"/>
              <a:t>Example of function name hiding:</a:t>
            </a:r>
          </a:p>
        </p:txBody>
      </p:sp>
      <p:sp>
        <p:nvSpPr>
          <p:cNvPr id="884740" name="Rectangle 4"/>
          <p:cNvSpPr>
            <a:spLocks noRot="1" noChangeArrowheads="1"/>
          </p:cNvSpPr>
          <p:nvPr/>
        </p:nvSpPr>
        <p:spPr bwMode="auto">
          <a:xfrm>
            <a:off x="239713" y="1166813"/>
            <a:ext cx="5135562" cy="4090987"/>
          </a:xfrm>
          <a:prstGeom prst="rect">
            <a:avLst/>
          </a:prstGeom>
          <a:solidFill>
            <a:srgbClr val="80008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A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void f(</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cout</a:t>
            </a:r>
            <a:r>
              <a:rPr lang="en-US" sz="2000" b="0" dirty="0">
                <a:effectLst>
                  <a:outerShdw blurRad="38100" dist="38100" dir="2700000" algn="tl">
                    <a:srgbClr val="000000"/>
                  </a:outerShdw>
                </a:effectLst>
                <a:latin typeface="Times New Roman" pitchFamily="18" charset="0"/>
                <a:cs typeface="Times New Roman" pitchFamily="18" charset="0"/>
              </a:rPr>
              <a:t>&lt;&lt;“A::f(</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float* g() {return NULL;}</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B : public A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public:</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void f(</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a:t>
            </a: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j) {</a:t>
            </a:r>
            <a:r>
              <a:rPr lang="en-US" sz="2000" b="0" dirty="0" err="1">
                <a:effectLst>
                  <a:outerShdw blurRad="38100" dist="38100" dir="2700000" algn="tl">
                    <a:srgbClr val="000000"/>
                  </a:outerShdw>
                </a:effectLst>
                <a:latin typeface="Times New Roman" pitchFamily="18" charset="0"/>
                <a:cs typeface="Times New Roman" pitchFamily="18" charset="0"/>
              </a:rPr>
              <a:t>cout</a:t>
            </a:r>
            <a:r>
              <a:rPr lang="en-US" sz="2000" b="0" dirty="0">
                <a:effectLst>
                  <a:outerShdw blurRad="38100" dist="38100" dir="2700000" algn="tl">
                    <a:srgbClr val="000000"/>
                  </a:outerShdw>
                </a:effectLst>
                <a:latin typeface="Times New Roman" pitchFamily="18" charset="0"/>
                <a:cs typeface="Times New Roman" pitchFamily="18" charset="0"/>
              </a:rPr>
              <a:t>&lt;&lt;“B::f(</a:t>
            </a:r>
            <a:r>
              <a:rPr lang="en-US" sz="2000" b="0" dirty="0" err="1">
                <a:effectLst>
                  <a:outerShdw blurRad="38100" dist="38100" dir="2700000" algn="tl">
                    <a:srgbClr val="000000"/>
                  </a:outerShdw>
                </a:effectLst>
                <a:latin typeface="Times New Roman" pitchFamily="18" charset="0"/>
                <a:cs typeface="Times New Roman" pitchFamily="18" charset="0"/>
              </a:rPr>
              <a:t>int,int</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g() {return NULL;}</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
        <p:nvSpPr>
          <p:cNvPr id="884741" name="Rectangle 5"/>
          <p:cNvSpPr>
            <a:spLocks noRot="1" noChangeArrowheads="1"/>
          </p:cNvSpPr>
          <p:nvPr/>
        </p:nvSpPr>
        <p:spPr bwMode="auto">
          <a:xfrm>
            <a:off x="2619375" y="4549775"/>
            <a:ext cx="5861050" cy="2292350"/>
          </a:xfrm>
          <a:prstGeom prst="rect">
            <a:avLst/>
          </a:prstGeom>
          <a:solidFill>
            <a:srgbClr val="80008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main()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B </a:t>
            </a:r>
            <a:r>
              <a:rPr lang="en-US" sz="2000" b="0" dirty="0" err="1">
                <a:effectLst>
                  <a:outerShdw blurRad="38100" dist="38100" dir="2700000" algn="tl">
                    <a:srgbClr val="000000"/>
                  </a:outerShdw>
                </a:effectLst>
                <a:latin typeface="Times New Roman" pitchFamily="18" charset="0"/>
                <a:cs typeface="Times New Roman" pitchFamily="18" charset="0"/>
              </a:rPr>
              <a:t>b</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r>
              <a:rPr lang="en-US" sz="2000" b="0" dirty="0" err="1">
                <a:effectLst>
                  <a:outerShdw blurRad="38100" dist="38100" dir="2700000" algn="tl">
                    <a:srgbClr val="000000"/>
                  </a:outerShdw>
                </a:effectLst>
                <a:latin typeface="Times New Roman" pitchFamily="18" charset="0"/>
                <a:cs typeface="Times New Roman" pitchFamily="18" charset="0"/>
              </a:rPr>
              <a:t>b.f</a:t>
            </a:r>
            <a:r>
              <a:rPr lang="en-US" sz="2000" b="0" dirty="0">
                <a:effectLst>
                  <a:outerShdw blurRad="38100" dist="38100" dir="2700000" algn="tl">
                    <a:srgbClr val="000000"/>
                  </a:outerShdw>
                </a:effectLst>
                <a:latin typeface="Times New Roman" pitchFamily="18" charset="0"/>
                <a:cs typeface="Times New Roman" pitchFamily="18" charset="0"/>
              </a:rPr>
              <a:t>(2); //error: function does not take 1 parameter</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float* pF = </a:t>
            </a:r>
            <a:r>
              <a:rPr lang="en-US" sz="2000" b="0" dirty="0" err="1">
                <a:effectLst>
                  <a:outerShdw blurRad="38100" dist="38100" dir="2700000" algn="tl">
                    <a:srgbClr val="000000"/>
                  </a:outerShdw>
                </a:effectLst>
                <a:latin typeface="Times New Roman" pitchFamily="18" charset="0"/>
                <a:cs typeface="Times New Roman" pitchFamily="18" charset="0"/>
              </a:rPr>
              <a:t>b.g</a:t>
            </a:r>
            <a:r>
              <a:rPr lang="en-US" sz="2000" b="0" dirty="0">
                <a:effectLst>
                  <a:outerShdw blurRad="38100" dist="38100" dir="2700000" algn="tl">
                    <a:srgbClr val="000000"/>
                  </a:outerShdw>
                </a:effectLst>
                <a:latin typeface="Times New Roman" pitchFamily="18" charset="0"/>
                <a:cs typeface="Times New Roman" pitchFamily="18" charset="0"/>
              </a:rPr>
              <a:t>(); //error: can’t convert </a:t>
            </a:r>
            <a:r>
              <a:rPr lang="en-US" sz="2000" b="0" dirty="0" err="1">
                <a:effectLst>
                  <a:outerShdw blurRad="38100" dist="38100" dir="2700000" algn="tl">
                    <a:srgbClr val="000000"/>
                  </a:outerShdw>
                </a:effectLst>
                <a:latin typeface="Times New Roman" pitchFamily="18" charset="0"/>
                <a:cs typeface="Times New Roman" pitchFamily="18" charset="0"/>
              </a:rPr>
              <a:t>int</a:t>
            </a:r>
            <a:r>
              <a:rPr lang="en-US" sz="2000" b="0" dirty="0">
                <a:effectLst>
                  <a:outerShdw blurRad="38100" dist="38100" dir="2700000" algn="tl">
                    <a:srgbClr val="000000"/>
                  </a:outerShdw>
                </a:effectLst>
                <a:latin typeface="Times New Roman" pitchFamily="18" charset="0"/>
                <a:cs typeface="Times New Roman" pitchFamily="18" charset="0"/>
              </a:rPr>
              <a:t>* to float*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return 0;</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0626786-6F69-4D49-9727-06A52B3C96AD}" type="slidenum">
              <a:rPr lang="he-IL" altLang="he-IL" sz="1000" smtClean="0">
                <a:latin typeface="Arial" panose="020B0604020202020204" pitchFamily="34" charset="0"/>
              </a:rPr>
              <a:pPr>
                <a:spcBef>
                  <a:spcPct val="0"/>
                </a:spcBef>
                <a:buClrTx/>
                <a:buSzTx/>
                <a:buFontTx/>
                <a:buNone/>
              </a:pPr>
              <a:t>26</a:t>
            </a:fld>
            <a:endParaRPr lang="en-US" altLang="he-IL" sz="1000" smtClean="0">
              <a:latin typeface="Arial" panose="020B0604020202020204" pitchFamily="34" charset="0"/>
            </a:endParaRPr>
          </a:p>
        </p:txBody>
      </p:sp>
      <p:sp>
        <p:nvSpPr>
          <p:cNvPr id="873474" name="Rectangle 2"/>
          <p:cNvSpPr>
            <a:spLocks noGrp="1" noRot="1" noChangeArrowheads="1"/>
          </p:cNvSpPr>
          <p:nvPr>
            <p:ph type="title"/>
          </p:nvPr>
        </p:nvSpPr>
        <p:spPr/>
        <p:txBody>
          <a:bodyPr/>
          <a:lstStyle/>
          <a:p>
            <a:pPr eaLnBrk="1" hangingPunct="1">
              <a:defRPr/>
            </a:pPr>
            <a:r>
              <a:rPr lang="en-US" dirty="0" err="1" smtClean="0"/>
              <a:t>Upcasting</a:t>
            </a:r>
            <a:endParaRPr lang="en-US" dirty="0" smtClean="0"/>
          </a:p>
        </p:txBody>
      </p:sp>
      <p:sp>
        <p:nvSpPr>
          <p:cNvPr id="873475" name="Rectangle 3"/>
          <p:cNvSpPr>
            <a:spLocks noGrp="1" noRot="1" noChangeArrowheads="1"/>
          </p:cNvSpPr>
          <p:nvPr>
            <p:ph type="body" idx="1"/>
          </p:nvPr>
        </p:nvSpPr>
        <p:spPr>
          <a:xfrm>
            <a:off x="301625" y="1600200"/>
            <a:ext cx="8540750" cy="4948238"/>
          </a:xfrm>
        </p:spPr>
        <p:txBody>
          <a:bodyPr/>
          <a:lstStyle/>
          <a:p>
            <a:pPr algn="just" rtl="1" eaLnBrk="1" hangingPunct="1">
              <a:buFont typeface="Wingdings" panose="05000000000000000000" pitchFamily="2" charset="2"/>
              <a:buChar char="v"/>
              <a:defRPr/>
            </a:pPr>
            <a:r>
              <a:rPr lang="he-IL" sz="2800" dirty="0" smtClean="0"/>
              <a:t>האספקט החשוב ביותר של הורשה </a:t>
            </a:r>
            <a:r>
              <a:rPr lang="he-IL" sz="2800" b="1" dirty="0" smtClean="0"/>
              <a:t>אינו</a:t>
            </a:r>
            <a:r>
              <a:rPr lang="he-IL" sz="2800" dirty="0" smtClean="0"/>
              <a:t> העובדה שמה שיש באבא עובד לבן, אלא בכך ש:</a:t>
            </a:r>
          </a:p>
          <a:p>
            <a:pPr marL="0" indent="0" algn="just" rtl="1" eaLnBrk="1" hangingPunct="1">
              <a:buFont typeface="Arial" panose="020B0604020202020204" pitchFamily="34" charset="0"/>
              <a:buNone/>
              <a:defRPr/>
            </a:pPr>
            <a:r>
              <a:rPr lang="he-IL" sz="2800" dirty="0"/>
              <a:t>	</a:t>
            </a:r>
            <a:r>
              <a:rPr lang="he-IL" sz="2800" u="sng" dirty="0" smtClean="0"/>
              <a:t>היא מספקת קשר ברור בין המחלקה הישנה לחדשה.</a:t>
            </a:r>
            <a:endParaRPr lang="he-IL" sz="2800" dirty="0" smtClean="0"/>
          </a:p>
          <a:p>
            <a:pPr algn="just" rtl="1" eaLnBrk="1" hangingPunct="1">
              <a:buFont typeface="Wingdings" panose="05000000000000000000" pitchFamily="2" charset="2"/>
              <a:buChar char="v"/>
              <a:defRPr/>
            </a:pPr>
            <a:endParaRPr lang="en-US" sz="2800" u="sng" dirty="0" smtClean="0"/>
          </a:p>
          <a:p>
            <a:pPr algn="just" rtl="1" eaLnBrk="1" hangingPunct="1">
              <a:buFont typeface="Wingdings" panose="05000000000000000000" pitchFamily="2" charset="2"/>
              <a:buChar char="v"/>
              <a:defRPr/>
            </a:pPr>
            <a:r>
              <a:rPr lang="he-IL" sz="2800" dirty="0" smtClean="0">
                <a:solidFill>
                  <a:srgbClr val="FF9933"/>
                </a:solidFill>
              </a:rPr>
              <a:t>ניתן לסכם את הקשר בין המחלקות במשפט: "המחלקה החדשה היא תת-סוג (תת-קבוצה)  של המחלקה הישנה".</a:t>
            </a:r>
            <a:endParaRPr lang="en-US" sz="2800" dirty="0" smtClean="0">
              <a:solidFill>
                <a:srgbClr val="FF9933"/>
              </a:solidFill>
            </a:endParaRPr>
          </a:p>
          <a:p>
            <a:pPr algn="just" rtl="1" eaLnBrk="1" hangingPunct="1">
              <a:buFont typeface="Wingdings" panose="05000000000000000000" pitchFamily="2" charset="2"/>
              <a:buChar char="v"/>
              <a:defRPr/>
            </a:pPr>
            <a:endParaRPr lang="en-US" sz="2800" dirty="0" smtClean="0"/>
          </a:p>
          <a:p>
            <a:pPr algn="just" rtl="1" eaLnBrk="1" hangingPunct="1">
              <a:buFont typeface="Wingdings" panose="05000000000000000000" pitchFamily="2" charset="2"/>
              <a:buChar char="v"/>
              <a:defRPr/>
            </a:pPr>
            <a:r>
              <a:rPr lang="he-IL" sz="2800" dirty="0" smtClean="0"/>
              <a:t>התיאור הנ"ל נתמך ישירות על ידי הקומפיילר.</a:t>
            </a:r>
            <a:endParaRPr 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6F095A7-BA0D-4E8F-891A-774684F7910D}" type="slidenum">
              <a:rPr lang="he-IL" altLang="he-IL" sz="1000" smtClean="0">
                <a:latin typeface="Arial" panose="020B0604020202020204" pitchFamily="34" charset="0"/>
              </a:rPr>
              <a:pPr>
                <a:spcBef>
                  <a:spcPct val="0"/>
                </a:spcBef>
                <a:buClrTx/>
                <a:buSzTx/>
                <a:buFontTx/>
                <a:buNone/>
              </a:pPr>
              <a:t>27</a:t>
            </a:fld>
            <a:endParaRPr lang="en-US" altLang="he-IL" sz="1000" smtClean="0">
              <a:latin typeface="Arial" panose="020B0604020202020204" pitchFamily="34" charset="0"/>
            </a:endParaRPr>
          </a:p>
        </p:txBody>
      </p:sp>
      <p:sp>
        <p:nvSpPr>
          <p:cNvPr id="874499" name="Rectangle 3"/>
          <p:cNvSpPr>
            <a:spLocks noGrp="1" noRot="1" noChangeArrowheads="1"/>
          </p:cNvSpPr>
          <p:nvPr>
            <p:ph type="body" idx="1"/>
          </p:nvPr>
        </p:nvSpPr>
        <p:spPr>
          <a:xfrm>
            <a:off x="301625" y="527050"/>
            <a:ext cx="8842375" cy="4251325"/>
          </a:xfrm>
        </p:spPr>
        <p:txBody>
          <a:bodyPr/>
          <a:lstStyle/>
          <a:p>
            <a:pPr algn="just" rtl="1" eaLnBrk="1" hangingPunct="1">
              <a:buFont typeface="Wingdings" panose="05000000000000000000" pitchFamily="2" charset="2"/>
              <a:buChar char="v"/>
              <a:defRPr/>
            </a:pPr>
            <a:r>
              <a:rPr lang="he-IL" dirty="0" smtClean="0"/>
              <a:t>קשר הורשה אומר שכל המתודות שקיימות במחלקת הבסיס קיימות גם במחלקה הנגזרת.</a:t>
            </a:r>
          </a:p>
          <a:p>
            <a:pPr algn="just" rtl="1" eaLnBrk="1" hangingPunct="1">
              <a:buFont typeface="Wingdings" panose="05000000000000000000" pitchFamily="2" charset="2"/>
              <a:buChar char="v"/>
              <a:defRPr/>
            </a:pPr>
            <a:r>
              <a:rPr lang="he-IL" dirty="0" smtClean="0"/>
              <a:t>ולכן כל הודעה שניתן לשלוח למחלקת הבסיס (הפעלה של מתודה) ניתן לשלוח גם למחלקה הנגזרת.</a:t>
            </a:r>
          </a:p>
          <a:p>
            <a:pPr algn="just" rtl="1" eaLnBrk="1" hangingPunct="1">
              <a:buFont typeface="Wingdings" panose="05000000000000000000" pitchFamily="2" charset="2"/>
              <a:buChar char="v"/>
              <a:defRPr/>
            </a:pPr>
            <a:r>
              <a:rPr lang="he-IL" dirty="0" smtClean="0">
                <a:solidFill>
                  <a:srgbClr val="FF9933"/>
                </a:solidFill>
              </a:rPr>
              <a:t>לפוינטר שיכול להצביע לאובייקט ממחלקת הבסיס אפשר לתת כתובת של אובייקט מהמחלקה הנגזרת (בתנאי שהירושה היא פומבית). </a:t>
            </a:r>
            <a:r>
              <a:rPr lang="he-IL" b="1" dirty="0" smtClean="0">
                <a:solidFill>
                  <a:srgbClr val="FF9933"/>
                </a:solidFill>
              </a:rPr>
              <a:t>אך לא להפך!</a:t>
            </a:r>
            <a:endParaRPr lang="en-US" dirty="0" smtClean="0">
              <a:solidFill>
                <a:srgbClr val="FF9933"/>
              </a:solidFill>
            </a:endParaRPr>
          </a:p>
        </p:txBody>
      </p:sp>
      <p:sp>
        <p:nvSpPr>
          <p:cNvPr id="874500" name="Rectangle 4"/>
          <p:cNvSpPr>
            <a:spLocks noRot="1" noChangeArrowheads="1"/>
          </p:cNvSpPr>
          <p:nvPr/>
        </p:nvSpPr>
        <p:spPr bwMode="auto">
          <a:xfrm>
            <a:off x="287338" y="5316538"/>
            <a:ext cx="4437062" cy="9842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Derived* ptd = new Derived(3,4);</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Base* ptb = ptd;</a:t>
            </a:r>
          </a:p>
        </p:txBody>
      </p:sp>
      <p:sp>
        <p:nvSpPr>
          <p:cNvPr id="874501" name="Rectangle 5"/>
          <p:cNvSpPr>
            <a:spLocks noRot="1" noChangeArrowheads="1"/>
          </p:cNvSpPr>
          <p:nvPr/>
        </p:nvSpPr>
        <p:spPr bwMode="auto">
          <a:xfrm>
            <a:off x="4983163" y="5314950"/>
            <a:ext cx="4160837" cy="9842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Base* ptb = new Base(3);</a:t>
            </a:r>
          </a:p>
          <a:p>
            <a:pPr marL="342900" indent="-342900" eaLnBrk="1" hangingPunct="1">
              <a:spcBef>
                <a:spcPct val="20000"/>
              </a:spcBef>
              <a:buClr>
                <a:schemeClr val="hlink"/>
              </a:buClr>
              <a:buSzPct val="80000"/>
              <a:buFont typeface="Arial" pitchFamily="34" charset="0"/>
              <a:buNone/>
              <a:defRPr/>
            </a:pPr>
            <a:r>
              <a:rPr lang="en-US" sz="2400" b="0">
                <a:effectLst>
                  <a:outerShdw blurRad="38100" dist="38100" dir="2700000" algn="tl">
                    <a:srgbClr val="000000"/>
                  </a:outerShdw>
                </a:effectLst>
                <a:latin typeface="Times New Roman" pitchFamily="18" charset="0"/>
                <a:cs typeface="Times New Roman" pitchFamily="18" charset="0"/>
              </a:rPr>
              <a:t>Derived* ptd = ptb;</a:t>
            </a:r>
          </a:p>
        </p:txBody>
      </p:sp>
      <p:sp>
        <p:nvSpPr>
          <p:cNvPr id="874502" name="Line 6"/>
          <p:cNvSpPr>
            <a:spLocks noChangeShapeType="1"/>
          </p:cNvSpPr>
          <p:nvPr/>
        </p:nvSpPr>
        <p:spPr bwMode="auto">
          <a:xfrm>
            <a:off x="5457825" y="4994275"/>
            <a:ext cx="2365375" cy="1538288"/>
          </a:xfrm>
          <a:prstGeom prst="line">
            <a:avLst/>
          </a:prstGeom>
          <a:noFill/>
          <a:ln w="635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874503" name="Line 7"/>
          <p:cNvSpPr>
            <a:spLocks noChangeShapeType="1"/>
          </p:cNvSpPr>
          <p:nvPr/>
        </p:nvSpPr>
        <p:spPr bwMode="auto">
          <a:xfrm flipH="1">
            <a:off x="5676900" y="4903788"/>
            <a:ext cx="2336800" cy="1603375"/>
          </a:xfrm>
          <a:prstGeom prst="line">
            <a:avLst/>
          </a:prstGeom>
          <a:noFill/>
          <a:ln w="635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4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4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2" grpId="0" animBg="1"/>
      <p:bldP spid="8745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BF579A6-B6A9-4BA1-854A-0CE6CE181D20}" type="slidenum">
              <a:rPr lang="he-IL" altLang="he-IL" sz="1000" smtClean="0">
                <a:latin typeface="Arial" panose="020B0604020202020204" pitchFamily="34" charset="0"/>
              </a:rPr>
              <a:pPr>
                <a:spcBef>
                  <a:spcPct val="0"/>
                </a:spcBef>
                <a:buClrTx/>
                <a:buSzTx/>
                <a:buFontTx/>
                <a:buNone/>
              </a:pPr>
              <a:t>28</a:t>
            </a:fld>
            <a:endParaRPr lang="en-US" altLang="he-IL" sz="1000" smtClean="0">
              <a:latin typeface="Arial" panose="020B0604020202020204" pitchFamily="34" charset="0"/>
            </a:endParaRPr>
          </a:p>
        </p:txBody>
      </p:sp>
      <p:sp>
        <p:nvSpPr>
          <p:cNvPr id="39939" name="Rectangle 4"/>
          <p:cNvSpPr>
            <a:spLocks noChangeArrowheads="1"/>
          </p:cNvSpPr>
          <p:nvPr/>
        </p:nvSpPr>
        <p:spPr bwMode="auto">
          <a:xfrm>
            <a:off x="290513" y="1263650"/>
            <a:ext cx="8432800" cy="2597150"/>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
        <p:nvSpPr>
          <p:cNvPr id="875523" name="Rectangle 3"/>
          <p:cNvSpPr>
            <a:spLocks noGrp="1" noRot="1" noChangeArrowheads="1"/>
          </p:cNvSpPr>
          <p:nvPr>
            <p:ph type="body" idx="1"/>
          </p:nvPr>
        </p:nvSpPr>
        <p:spPr>
          <a:xfrm>
            <a:off x="301625" y="366713"/>
            <a:ext cx="8842375" cy="5732462"/>
          </a:xfrm>
        </p:spPr>
        <p:txBody>
          <a:bodyPr/>
          <a:lstStyle/>
          <a:p>
            <a:pPr algn="just" rtl="1" eaLnBrk="1" hangingPunct="1">
              <a:buFont typeface="Wingdings" panose="05000000000000000000" pitchFamily="2" charset="2"/>
              <a:buChar char="v"/>
              <a:defRPr/>
            </a:pPr>
            <a:r>
              <a:rPr lang="he-IL" sz="2800" dirty="0" smtClean="0"/>
              <a:t>לדוגמא, ניתן כעת לייצר רשימה של עובדים וחלק מהם יהיו בעצם מנהלים:</a:t>
            </a:r>
            <a:endParaRPr lang="en-US" sz="2800" dirty="0" smtClean="0"/>
          </a:p>
          <a:p>
            <a:pPr marL="0" indent="0" algn="just" eaLnBrk="1" hangingPunct="1">
              <a:buFont typeface="Arial" panose="020B0604020202020204" pitchFamily="34" charset="0"/>
              <a:buNone/>
              <a:defRPr/>
            </a:pPr>
            <a:r>
              <a:rPr lang="en-US" sz="2800" dirty="0" smtClean="0">
                <a:latin typeface="Times New Roman" pitchFamily="18" charset="0"/>
                <a:cs typeface="Times New Roman" pitchFamily="18" charset="0"/>
              </a:rPr>
              <a:t>void f (Employee&amp;  </a:t>
            </a:r>
            <a:r>
              <a:rPr lang="en-US" sz="2800" dirty="0" err="1" smtClean="0">
                <a:latin typeface="Times New Roman" pitchFamily="18" charset="0"/>
                <a:cs typeface="Times New Roman" pitchFamily="18" charset="0"/>
              </a:rPr>
              <a:t>emp</a:t>
            </a:r>
            <a:r>
              <a:rPr lang="en-US" sz="2800" dirty="0" smtClean="0">
                <a:latin typeface="Times New Roman" pitchFamily="18" charset="0"/>
                <a:cs typeface="Times New Roman" pitchFamily="18" charset="0"/>
              </a:rPr>
              <a:t>, Manager&amp;  </a:t>
            </a:r>
            <a:r>
              <a:rPr lang="en-US" sz="2800" dirty="0" err="1" smtClean="0">
                <a:latin typeface="Times New Roman" pitchFamily="18" charset="0"/>
                <a:cs typeface="Times New Roman" pitchFamily="18" charset="0"/>
              </a:rPr>
              <a:t>mng</a:t>
            </a:r>
            <a:r>
              <a:rPr lang="en-US" sz="2800" dirty="0" smtClean="0">
                <a:latin typeface="Times New Roman" pitchFamily="18" charset="0"/>
                <a:cs typeface="Times New Roman" pitchFamily="18" charset="0"/>
              </a:rPr>
              <a:t>) {</a:t>
            </a:r>
          </a:p>
          <a:p>
            <a:pPr eaLnBrk="1" hangingPunct="1">
              <a:buFont typeface="Arial" panose="020B0604020202020204" pitchFamily="34" charset="0"/>
              <a:buNone/>
              <a:defRPr/>
            </a:pPr>
            <a:r>
              <a:rPr lang="en-US" sz="2800" dirty="0" smtClean="0">
                <a:latin typeface="Times New Roman" pitchFamily="18" charset="0"/>
                <a:cs typeface="Times New Roman" pitchFamily="18" charset="0"/>
              </a:rPr>
              <a:t>		Employee* </a:t>
            </a:r>
            <a:r>
              <a:rPr lang="en-US" sz="2800" dirty="0" err="1" smtClean="0">
                <a:latin typeface="Times New Roman" pitchFamily="18" charset="0"/>
                <a:cs typeface="Times New Roman" pitchFamily="18" charset="0"/>
              </a:rPr>
              <a:t>empArr</a:t>
            </a:r>
            <a:r>
              <a:rPr lang="en-US" sz="2800" dirty="0" smtClean="0">
                <a:latin typeface="Times New Roman" pitchFamily="18" charset="0"/>
                <a:cs typeface="Times New Roman" pitchFamily="18" charset="0"/>
              </a:rPr>
              <a:t> = new Employee[2];</a:t>
            </a:r>
          </a:p>
          <a:p>
            <a:pPr eaLnBrk="1" hangingPunct="1">
              <a:buFont typeface="Arial" panose="020B0604020202020204"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empArr</a:t>
            </a:r>
            <a:r>
              <a:rPr lang="en-US" sz="2800" dirty="0" smtClean="0">
                <a:latin typeface="Times New Roman" pitchFamily="18" charset="0"/>
                <a:cs typeface="Times New Roman" pitchFamily="18" charset="0"/>
              </a:rPr>
              <a:t>[0] = &amp;</a:t>
            </a:r>
            <a:r>
              <a:rPr lang="en-US" sz="2800" dirty="0" err="1" smtClean="0">
                <a:latin typeface="Times New Roman" pitchFamily="18" charset="0"/>
                <a:cs typeface="Times New Roman" pitchFamily="18" charset="0"/>
              </a:rPr>
              <a:t>emp</a:t>
            </a:r>
            <a:r>
              <a:rPr lang="en-US" sz="2800" dirty="0" smtClean="0">
                <a:latin typeface="Times New Roman" pitchFamily="18" charset="0"/>
                <a:cs typeface="Times New Roman" pitchFamily="18" charset="0"/>
              </a:rPr>
              <a:t>;</a:t>
            </a:r>
          </a:p>
          <a:p>
            <a:pPr eaLnBrk="1" hangingPunct="1">
              <a:buFont typeface="Arial" panose="020B0604020202020204" pitchFamily="34" charset="0"/>
              <a:buNone/>
              <a:defRP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empArr</a:t>
            </a:r>
            <a:r>
              <a:rPr lang="en-US" sz="2800" dirty="0" smtClean="0">
                <a:latin typeface="Times New Roman" pitchFamily="18" charset="0"/>
                <a:cs typeface="Times New Roman" pitchFamily="18" charset="0"/>
              </a:rPr>
              <a:t>[1] = &amp;</a:t>
            </a:r>
            <a:r>
              <a:rPr lang="en-US" sz="2800" dirty="0" err="1" smtClean="0">
                <a:latin typeface="Times New Roman" pitchFamily="18" charset="0"/>
                <a:cs typeface="Times New Roman" pitchFamily="18" charset="0"/>
              </a:rPr>
              <a:t>mng</a:t>
            </a:r>
            <a:r>
              <a:rPr lang="en-US" sz="2800" dirty="0" smtClean="0">
                <a:latin typeface="Times New Roman" pitchFamily="18" charset="0"/>
                <a:cs typeface="Times New Roman" pitchFamily="18" charset="0"/>
              </a:rPr>
              <a:t>;</a:t>
            </a:r>
          </a:p>
          <a:p>
            <a:pPr eaLnBrk="1" hangingPunct="1">
              <a:buFont typeface="Arial" panose="020B0604020202020204" pitchFamily="34" charset="0"/>
              <a:buNone/>
              <a:defRPr/>
            </a:pPr>
            <a:r>
              <a:rPr lang="en-US" sz="2800" dirty="0" smtClean="0">
                <a:latin typeface="Times New Roman" pitchFamily="18" charset="0"/>
                <a:cs typeface="Times New Roman" pitchFamily="18" charset="0"/>
              </a:rPr>
              <a:t>	}</a:t>
            </a:r>
          </a:p>
          <a:p>
            <a:pPr algn="just" rtl="1" eaLnBrk="1" hangingPunct="1">
              <a:buFont typeface="Wingdings" panose="05000000000000000000" pitchFamily="2" charset="2"/>
              <a:buChar char="v"/>
              <a:defRPr/>
            </a:pPr>
            <a:r>
              <a:rPr lang="en-US" sz="2800" dirty="0" err="1" smtClean="0"/>
              <a:t>Upcasting</a:t>
            </a:r>
            <a:r>
              <a:rPr lang="he-IL" sz="2800" dirty="0" smtClean="0"/>
              <a:t> הוא בטוח בגלל שהולכים מטיפוס ספציפי לטיפוס כללי יותר. במצב כזה הממשק יכול רק להצטמצם ולא לגדול – ולכן אין חשש שנתבקש להפעיל מתודה או לגשת לשדה שאין לנו.</a:t>
            </a:r>
            <a:endParaRPr 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B6B0B7F-E05C-49FC-8C77-E7E4D0F349C6}" type="slidenum">
              <a:rPr lang="he-IL" altLang="he-IL" sz="1000" smtClean="0">
                <a:latin typeface="Arial" panose="020B0604020202020204" pitchFamily="34" charset="0"/>
              </a:rPr>
              <a:pPr>
                <a:spcBef>
                  <a:spcPct val="0"/>
                </a:spcBef>
                <a:buClrTx/>
                <a:buSzTx/>
                <a:buFontTx/>
                <a:buNone/>
              </a:pPr>
              <a:t>29</a:t>
            </a:fld>
            <a:endParaRPr lang="en-US" altLang="he-IL" sz="1000" smtClean="0">
              <a:latin typeface="Arial" panose="020B0604020202020204" pitchFamily="34" charset="0"/>
            </a:endParaRPr>
          </a:p>
        </p:txBody>
      </p:sp>
      <p:sp>
        <p:nvSpPr>
          <p:cNvPr id="877570" name="Rectangle 2"/>
          <p:cNvSpPr>
            <a:spLocks noGrp="1" noRot="1" noChangeArrowheads="1"/>
          </p:cNvSpPr>
          <p:nvPr>
            <p:ph type="title"/>
          </p:nvPr>
        </p:nvSpPr>
        <p:spPr/>
        <p:txBody>
          <a:bodyPr/>
          <a:lstStyle/>
          <a:p>
            <a:pPr eaLnBrk="1" hangingPunct="1">
              <a:defRPr/>
            </a:pPr>
            <a:r>
              <a:rPr lang="en-US" smtClean="0"/>
              <a:t>Inheritance or Composition?</a:t>
            </a:r>
          </a:p>
        </p:txBody>
      </p:sp>
      <p:sp>
        <p:nvSpPr>
          <p:cNvPr id="877571"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dirty="0" smtClean="0"/>
              <a:t>בשפת </a:t>
            </a:r>
            <a:r>
              <a:rPr lang="en-US" dirty="0" smtClean="0"/>
              <a:t>C++</a:t>
            </a:r>
            <a:r>
              <a:rPr lang="he-IL" dirty="0" smtClean="0"/>
              <a:t> ניתן לעשות </a:t>
            </a:r>
            <a:r>
              <a:rPr lang="en-US" dirty="0" err="1" smtClean="0"/>
              <a:t>resue</a:t>
            </a:r>
            <a:r>
              <a:rPr lang="he-IL" dirty="0" smtClean="0"/>
              <a:t> בקוד על ידי יצרת מחלקה חדשה, אבל במקום ליצור אותם מאפס, אנו משתמשים בתוכם במחלקות קיימות כבר (על ידי מישהו אחר לדוגמא)</a:t>
            </a:r>
          </a:p>
          <a:p>
            <a:pPr lvl="1" algn="just" eaLnBrk="1" hangingPunct="1">
              <a:buFont typeface="Wingdings" panose="05000000000000000000" pitchFamily="2" charset="2"/>
              <a:buChar char="v"/>
              <a:defRPr/>
            </a:pPr>
            <a:r>
              <a:rPr lang="en-US" dirty="0" smtClean="0"/>
              <a:t>Composition.</a:t>
            </a:r>
          </a:p>
          <a:p>
            <a:pPr lvl="1" algn="just" eaLnBrk="1" hangingPunct="1">
              <a:buFont typeface="Wingdings" panose="05000000000000000000" pitchFamily="2" charset="2"/>
              <a:buChar char="v"/>
              <a:defRPr/>
            </a:pPr>
            <a:r>
              <a:rPr lang="en-US" dirty="0" smtClean="0"/>
              <a:t>Inheritance.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ECE60EE-95BE-411A-91AC-495A042E2164}" type="slidenum">
              <a:rPr lang="he-IL" altLang="he-IL" sz="1000" smtClean="0">
                <a:latin typeface="Arial" panose="020B0604020202020204" pitchFamily="34" charset="0"/>
              </a:rPr>
              <a:pPr>
                <a:spcBef>
                  <a:spcPct val="0"/>
                </a:spcBef>
                <a:buClrTx/>
                <a:buSzTx/>
                <a:buFontTx/>
                <a:buNone/>
              </a:pPr>
              <a:t>3</a:t>
            </a:fld>
            <a:endParaRPr lang="en-US" altLang="he-IL" sz="1000" smtClean="0">
              <a:latin typeface="Arial" panose="020B0604020202020204" pitchFamily="34" charset="0"/>
            </a:endParaRPr>
          </a:p>
        </p:txBody>
      </p:sp>
      <p:sp>
        <p:nvSpPr>
          <p:cNvPr id="846850" name="Rectangle 2"/>
          <p:cNvSpPr>
            <a:spLocks noGrp="1" noRot="1" noChangeArrowheads="1"/>
          </p:cNvSpPr>
          <p:nvPr>
            <p:ph type="title"/>
          </p:nvPr>
        </p:nvSpPr>
        <p:spPr/>
        <p:txBody>
          <a:bodyPr/>
          <a:lstStyle/>
          <a:p>
            <a:pPr rtl="1" eaLnBrk="1" hangingPunct="1">
              <a:defRPr/>
            </a:pPr>
            <a:r>
              <a:rPr lang="he-IL" sz="4000" dirty="0" smtClean="0"/>
              <a:t>כיצד נתאר מנהל?</a:t>
            </a:r>
            <a:endParaRPr lang="en-US" sz="4000" dirty="0" smtClean="0"/>
          </a:p>
        </p:txBody>
      </p:sp>
      <p:sp>
        <p:nvSpPr>
          <p:cNvPr id="846851" name="Rectangle 3"/>
          <p:cNvSpPr>
            <a:spLocks noGrp="1" noRot="1" noChangeArrowheads="1"/>
          </p:cNvSpPr>
          <p:nvPr>
            <p:ph type="body" idx="1"/>
          </p:nvPr>
        </p:nvSpPr>
        <p:spPr>
          <a:xfrm>
            <a:off x="301625" y="1600200"/>
            <a:ext cx="8540750" cy="2727325"/>
          </a:xfrm>
        </p:spPr>
        <p:txBody>
          <a:bodyPr/>
          <a:lstStyle/>
          <a:p>
            <a:pPr algn="just" rtl="1" eaLnBrk="1" hangingPunct="1">
              <a:buFont typeface="Wingdings" panose="05000000000000000000" pitchFamily="2" charset="2"/>
              <a:buChar char="v"/>
              <a:defRPr/>
            </a:pPr>
            <a:r>
              <a:rPr lang="he-IL" dirty="0" smtClean="0"/>
              <a:t>נעתיק את השדות והמתודות ממחלקה </a:t>
            </a:r>
            <a:r>
              <a:rPr lang="en-US" dirty="0" smtClean="0"/>
              <a:t>Employee</a:t>
            </a:r>
            <a:r>
              <a:rPr lang="he-IL" dirty="0" smtClean="0"/>
              <a:t> ונוסיף למחלקה החדשה את המידע הנוסף.</a:t>
            </a:r>
          </a:p>
          <a:p>
            <a:pPr lvl="1" algn="just" rtl="1" eaLnBrk="1" hangingPunct="1">
              <a:buFont typeface="Wingdings" panose="05000000000000000000" pitchFamily="2" charset="2"/>
              <a:buChar char="v"/>
              <a:defRPr/>
            </a:pPr>
            <a:r>
              <a:rPr lang="he-IL" dirty="0" smtClean="0"/>
              <a:t>לא יעיל! כפילות קוד!</a:t>
            </a:r>
            <a:endParaRPr lang="en-US" dirty="0" smtClean="0"/>
          </a:p>
          <a:p>
            <a:pPr algn="just" rtl="1" eaLnBrk="1" hangingPunct="1">
              <a:buFont typeface="Wingdings" panose="05000000000000000000" pitchFamily="2" charset="2"/>
              <a:buChar char="v"/>
              <a:defRPr/>
            </a:pPr>
            <a:r>
              <a:rPr lang="he-IL" dirty="0" smtClean="0"/>
              <a:t>נבנה מחלקת </a:t>
            </a:r>
            <a:r>
              <a:rPr lang="en-US" dirty="0" smtClean="0"/>
              <a:t>Manager</a:t>
            </a:r>
            <a:r>
              <a:rPr lang="he-IL" dirty="0" smtClean="0"/>
              <a:t> ואחד מהשדות שלה יהיה </a:t>
            </a:r>
            <a:r>
              <a:rPr lang="en-US" dirty="0" smtClean="0"/>
              <a:t>Employee</a:t>
            </a:r>
            <a:r>
              <a:rPr lang="he-IL" dirty="0" smtClean="0"/>
              <a:t>:</a:t>
            </a:r>
            <a:endParaRPr lang="en-US" dirty="0" smtClean="0"/>
          </a:p>
        </p:txBody>
      </p:sp>
      <p:sp>
        <p:nvSpPr>
          <p:cNvPr id="846852" name="Rectangle 4"/>
          <p:cNvSpPr>
            <a:spLocks noRot="1" noChangeArrowheads="1"/>
          </p:cNvSpPr>
          <p:nvPr/>
        </p:nvSpPr>
        <p:spPr bwMode="auto">
          <a:xfrm>
            <a:off x="695325" y="4168775"/>
            <a:ext cx="6249988" cy="2689225"/>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class Manager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private:</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Employee </a:t>
            </a:r>
            <a:r>
              <a:rPr lang="en-US" sz="2000" b="0" dirty="0" err="1">
                <a:effectLst>
                  <a:outerShdw blurRad="38100" dist="38100" dir="2700000" algn="tl">
                    <a:srgbClr val="000000"/>
                  </a:outerShdw>
                </a:effectLst>
                <a:latin typeface="Times New Roman" pitchFamily="18" charset="0"/>
                <a:cs typeface="Times New Roman" pitchFamily="18" charset="0"/>
              </a:rPr>
              <a:t>m_Emp</a:t>
            </a:r>
            <a:r>
              <a:rPr lang="en-US" sz="2000" b="0" dirty="0">
                <a:effectLst>
                  <a:outerShdw blurRad="38100" dist="38100" dir="2700000" algn="tl">
                    <a:srgbClr val="000000"/>
                  </a:outerShdw>
                </a:effectLst>
                <a:latin typeface="Times New Roman" pitchFamily="18" charset="0"/>
                <a:cs typeface="Times New Roman" pitchFamily="18" charset="0"/>
              </a:rPr>
              <a:t>; //manager’s employee information.</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Employee* </a:t>
            </a:r>
            <a:r>
              <a:rPr lang="en-US" sz="2000" b="0" dirty="0" err="1">
                <a:effectLst>
                  <a:outerShdw blurRad="38100" dist="38100" dir="2700000" algn="tl">
                    <a:srgbClr val="000000"/>
                  </a:outerShdw>
                </a:effectLst>
                <a:latin typeface="Times New Roman" pitchFamily="18" charset="0"/>
                <a:cs typeface="Times New Roman" pitchFamily="18" charset="0"/>
              </a:rPr>
              <a:t>m_employeeGroup</a:t>
            </a:r>
            <a:r>
              <a:rPr lang="en-US" sz="2000" b="0" dirty="0">
                <a:effectLst>
                  <a:outerShdw blurRad="38100" dist="38100" dir="2700000" algn="tl">
                    <a:srgbClr val="000000"/>
                  </a:outerShdw>
                </a:effectLst>
                <a:latin typeface="Times New Roman" pitchFamily="18" charset="0"/>
                <a:cs typeface="Times New Roman" pitchFamily="18" charset="0"/>
              </a:rPr>
              <a:t>; //people managed.</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short </a:t>
            </a:r>
            <a:r>
              <a:rPr lang="en-US" sz="2000" b="0" dirty="0" err="1">
                <a:effectLst>
                  <a:outerShdw blurRad="38100" dist="38100" dir="2700000" algn="tl">
                    <a:srgbClr val="000000"/>
                  </a:outerShdw>
                </a:effectLst>
                <a:latin typeface="Times New Roman" pitchFamily="18" charset="0"/>
                <a:cs typeface="Times New Roman" pitchFamily="18" charset="0"/>
              </a:rPr>
              <a:t>m_siLevel</a:t>
            </a:r>
            <a:r>
              <a:rPr lang="en-US" sz="2000" b="0" dirty="0">
                <a:effectLst>
                  <a:outerShdw blurRad="38100" dist="38100" dir="2700000" algn="tl">
                    <a:srgbClr val="000000"/>
                  </a:outerShdw>
                </a:effectLst>
                <a:latin typeface="Times New Roman" pitchFamily="18" charset="0"/>
                <a:cs typeface="Times New Roman" pitchFamily="18" charset="0"/>
              </a:rPr>
              <a:t>;</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	//…</a:t>
            </a:r>
          </a:p>
          <a:p>
            <a:pPr marL="342900" indent="-342900" eaLnBrk="1" hangingPunct="1">
              <a:spcBef>
                <a:spcPct val="20000"/>
              </a:spcBef>
              <a:buClr>
                <a:schemeClr val="hlink"/>
              </a:buClr>
              <a:buSzPct val="80000"/>
              <a:buFont typeface="Arial" pitchFamily="34" charset="0"/>
              <a:buNone/>
              <a:defRPr/>
            </a:pPr>
            <a:r>
              <a:rPr lang="en-US" sz="2000" b="0" dirty="0">
                <a:effectLst>
                  <a:outerShdw blurRad="38100" dist="38100" dir="2700000" algn="tl">
                    <a:srgbClr val="000000"/>
                  </a:outerShdw>
                </a:effectLst>
                <a:latin typeface="Times New Roman" pitchFamily="18" charset="0"/>
                <a:cs typeface="Times New Roman" pitchFamily="18" charset="0"/>
              </a:rPr>
              <a:t>};</a:t>
            </a:r>
          </a:p>
        </p:txBody>
      </p:sp>
      <p:sp>
        <p:nvSpPr>
          <p:cNvPr id="5126" name="Rectangle 5"/>
          <p:cNvSpPr>
            <a:spLocks noChangeArrowheads="1"/>
          </p:cNvSpPr>
          <p:nvPr/>
        </p:nvSpPr>
        <p:spPr bwMode="auto">
          <a:xfrm>
            <a:off x="942975" y="4949825"/>
            <a:ext cx="5892800" cy="376238"/>
          </a:xfrm>
          <a:prstGeom prst="rect">
            <a:avLst/>
          </a:prstGeom>
          <a:noFill/>
          <a:ln w="38100">
            <a:solidFill>
              <a:srgbClr val="3333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6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6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2"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4DA465C-147A-49FD-A751-5F57AE71F9D3}" type="slidenum">
              <a:rPr lang="he-IL" altLang="he-IL" sz="1000" smtClean="0">
                <a:latin typeface="Arial" panose="020B0604020202020204" pitchFamily="34" charset="0"/>
              </a:rPr>
              <a:pPr>
                <a:spcBef>
                  <a:spcPct val="0"/>
                </a:spcBef>
                <a:buClrTx/>
                <a:buSzTx/>
                <a:buFontTx/>
                <a:buNone/>
              </a:pPr>
              <a:t>30</a:t>
            </a:fld>
            <a:endParaRPr lang="en-US" altLang="he-IL" sz="1000" smtClean="0">
              <a:latin typeface="Arial" panose="020B0604020202020204" pitchFamily="34" charset="0"/>
            </a:endParaRPr>
          </a:p>
        </p:txBody>
      </p:sp>
      <p:sp>
        <p:nvSpPr>
          <p:cNvPr id="876547" name="Rectangle 3"/>
          <p:cNvSpPr>
            <a:spLocks noGrp="1" noRot="1" noChangeArrowheads="1"/>
          </p:cNvSpPr>
          <p:nvPr>
            <p:ph type="body" idx="1"/>
          </p:nvPr>
        </p:nvSpPr>
        <p:spPr>
          <a:xfrm>
            <a:off x="301625" y="527050"/>
            <a:ext cx="8540750" cy="5935663"/>
          </a:xfrm>
        </p:spPr>
        <p:txBody>
          <a:bodyPr/>
          <a:lstStyle/>
          <a:p>
            <a:pPr algn="just" rtl="1" eaLnBrk="1" hangingPunct="1">
              <a:buFont typeface="Wingdings" panose="05000000000000000000" pitchFamily="2" charset="2"/>
              <a:buChar char="v"/>
              <a:defRPr/>
            </a:pPr>
            <a:r>
              <a:rPr lang="he-IL" sz="2800" u="sng" dirty="0" smtClean="0"/>
              <a:t>הכלה (</a:t>
            </a:r>
            <a:r>
              <a:rPr lang="en-US" sz="2800" u="sng" dirty="0" smtClean="0"/>
              <a:t>Composition</a:t>
            </a:r>
            <a:r>
              <a:rPr lang="he-IL" sz="2800" u="sng" dirty="0" smtClean="0"/>
              <a:t>)</a:t>
            </a:r>
            <a:r>
              <a:rPr lang="he-IL" sz="2800" dirty="0" smtClean="0"/>
              <a:t> – משתמשים כאשר רוצים יכולת של מחלקה קיימת בתוך המימוש של המחלקה החדשה, אך לא מעוניינים בממשק של המחלקה הקיימת במחלקה החדשה.</a:t>
            </a:r>
            <a:endParaRPr lang="en-US" sz="2800" dirty="0" smtClean="0"/>
          </a:p>
          <a:p>
            <a:pPr lvl="1" algn="just" rtl="1" eaLnBrk="1" hangingPunct="1">
              <a:buFont typeface="Wingdings" panose="05000000000000000000" pitchFamily="2" charset="2"/>
              <a:buChar char="v"/>
              <a:defRPr/>
            </a:pPr>
            <a:endParaRPr lang="en-US" sz="2400" dirty="0" smtClean="0"/>
          </a:p>
          <a:p>
            <a:pPr algn="just" rtl="1" eaLnBrk="1" hangingPunct="1">
              <a:buFont typeface="Wingdings" panose="05000000000000000000" pitchFamily="2" charset="2"/>
              <a:buChar char="v"/>
              <a:defRPr/>
            </a:pPr>
            <a:r>
              <a:rPr lang="he-IL" sz="2800" u="sng" dirty="0" smtClean="0"/>
              <a:t>הורשה (</a:t>
            </a:r>
            <a:r>
              <a:rPr lang="en-US" sz="2800" u="sng" dirty="0" smtClean="0"/>
              <a:t>Inheritance</a:t>
            </a:r>
            <a:r>
              <a:rPr lang="he-IL" sz="2800" u="sng" dirty="0" smtClean="0"/>
              <a:t>)</a:t>
            </a:r>
            <a:r>
              <a:rPr lang="he-IL" sz="2800" dirty="0" smtClean="0"/>
              <a:t> – משתמשים כאשר יוצרים טיפוס חדש שהוא מסוג הטיפוס הישן, ורוצים שהטיפוס החדש יכיל בדיוק את הממשק של הטיפוס הישן (בתוספת שדות ומתודות נוספות) כך שניתן להשתמש בטיפוס החדש בכל מקום בו השתמשנו בטיפוס הישן.</a:t>
            </a:r>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0AE9AE-DEB1-41F7-8E37-2A3A28AC3EAB}" type="slidenum">
              <a:rPr lang="he-IL" altLang="he-IL" sz="1000" smtClean="0">
                <a:latin typeface="Arial" panose="020B0604020202020204" pitchFamily="34" charset="0"/>
              </a:rPr>
              <a:pPr>
                <a:spcBef>
                  <a:spcPct val="0"/>
                </a:spcBef>
                <a:buClrTx/>
                <a:buSzTx/>
                <a:buFontTx/>
                <a:buNone/>
              </a:pPr>
              <a:t>31</a:t>
            </a:fld>
            <a:endParaRPr lang="en-US" altLang="he-IL" sz="1000" smtClean="0">
              <a:latin typeface="Arial" panose="020B0604020202020204" pitchFamily="34" charset="0"/>
            </a:endParaRPr>
          </a:p>
        </p:txBody>
      </p:sp>
      <p:sp>
        <p:nvSpPr>
          <p:cNvPr id="864259" name="Rectangle 3"/>
          <p:cNvSpPr>
            <a:spLocks noGrp="1" noRot="1" noChangeArrowheads="1"/>
          </p:cNvSpPr>
          <p:nvPr>
            <p:ph type="body" idx="1"/>
          </p:nvPr>
        </p:nvSpPr>
        <p:spPr>
          <a:xfrm>
            <a:off x="301625" y="439738"/>
            <a:ext cx="8540750" cy="5803900"/>
          </a:xfrm>
        </p:spPr>
        <p:txBody>
          <a:bodyPr/>
          <a:lstStyle/>
          <a:p>
            <a:pPr algn="just" rtl="1" eaLnBrk="1" hangingPunct="1">
              <a:lnSpc>
                <a:spcPct val="90000"/>
              </a:lnSpc>
              <a:buFont typeface="Wingdings" panose="05000000000000000000" pitchFamily="2" charset="2"/>
              <a:buChar char="v"/>
              <a:defRPr/>
            </a:pPr>
            <a:r>
              <a:rPr lang="he-IL" dirty="0" smtClean="0"/>
              <a:t>אחת מהדרכים להחליט האם לרשת או להכיל היא על ידי השאלה: האם יש מצב בו נרצה לשלוח את הטיפוס החדש במקום הטיפוס הישן (</a:t>
            </a:r>
            <a:r>
              <a:rPr lang="en-US" dirty="0" err="1" smtClean="0"/>
              <a:t>upcasting</a:t>
            </a:r>
            <a:r>
              <a:rPr lang="he-IL" dirty="0" smtClean="0"/>
              <a:t>)?</a:t>
            </a:r>
            <a:endParaRPr lang="en-US" dirty="0" smtClean="0"/>
          </a:p>
          <a:p>
            <a:pPr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en-US" dirty="0" smtClean="0"/>
              <a:t>We say an object X </a:t>
            </a:r>
            <a:r>
              <a:rPr lang="en-US" u="sng" dirty="0" smtClean="0">
                <a:solidFill>
                  <a:srgbClr val="FFC000"/>
                </a:solidFill>
              </a:rPr>
              <a:t>has-a</a:t>
            </a:r>
            <a:r>
              <a:rPr lang="en-US" dirty="0" smtClean="0">
                <a:solidFill>
                  <a:srgbClr val="FFC000"/>
                </a:solidFill>
              </a:rPr>
              <a:t> </a:t>
            </a:r>
            <a:r>
              <a:rPr lang="en-US" dirty="0" smtClean="0"/>
              <a:t>Y if Y is part-of X (composition).</a:t>
            </a:r>
          </a:p>
          <a:p>
            <a:pPr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en-US" dirty="0" smtClean="0"/>
              <a:t>We say an object X </a:t>
            </a:r>
            <a:r>
              <a:rPr lang="en-US" u="sng" dirty="0" smtClean="0">
                <a:solidFill>
                  <a:srgbClr val="FFC000"/>
                </a:solidFill>
              </a:rPr>
              <a:t>is-a</a:t>
            </a:r>
            <a:r>
              <a:rPr lang="en-US" dirty="0" smtClean="0">
                <a:solidFill>
                  <a:srgbClr val="FFC000"/>
                </a:solidFill>
              </a:rPr>
              <a:t> </a:t>
            </a:r>
            <a:r>
              <a:rPr lang="en-US" dirty="0" smtClean="0"/>
              <a:t>Y, if everywhere you can use an object of type Y, you can use instead of object of type X (inheritance).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10C3A45-6BB1-4FB3-A0F6-2FFFA898A7A9}" type="slidenum">
              <a:rPr lang="he-IL" altLang="he-IL" sz="1000" smtClean="0">
                <a:latin typeface="Arial" panose="020B0604020202020204" pitchFamily="34" charset="0"/>
              </a:rPr>
              <a:pPr>
                <a:spcBef>
                  <a:spcPct val="0"/>
                </a:spcBef>
                <a:buClrTx/>
                <a:buSzTx/>
                <a:buFontTx/>
                <a:buNone/>
              </a:pPr>
              <a:t>32</a:t>
            </a:fld>
            <a:endParaRPr lang="en-US" altLang="he-IL" sz="1000" smtClean="0">
              <a:latin typeface="Arial" panose="020B0604020202020204" pitchFamily="34" charset="0"/>
            </a:endParaRPr>
          </a:p>
        </p:txBody>
      </p:sp>
      <p:sp>
        <p:nvSpPr>
          <p:cNvPr id="865283" name="Rectangle 3"/>
          <p:cNvSpPr>
            <a:spLocks noGrp="1" noRot="1" noChangeArrowheads="1"/>
          </p:cNvSpPr>
          <p:nvPr>
            <p:ph type="body" idx="1"/>
          </p:nvPr>
        </p:nvSpPr>
        <p:spPr>
          <a:xfrm>
            <a:off x="301625" y="512763"/>
            <a:ext cx="8540750" cy="5586412"/>
          </a:xfrm>
        </p:spPr>
        <p:txBody>
          <a:bodyPr/>
          <a:lstStyle/>
          <a:p>
            <a:pPr marL="0" indent="0" algn="just" rtl="1" eaLnBrk="1" hangingPunct="1">
              <a:lnSpc>
                <a:spcPct val="90000"/>
              </a:lnSpc>
              <a:buFont typeface="Arial" panose="020B0604020202020204" pitchFamily="34" charset="0"/>
              <a:buNone/>
              <a:defRPr/>
            </a:pPr>
            <a:r>
              <a:rPr lang="he-IL" b="1" dirty="0" smtClean="0"/>
              <a:t>לדוגמא:</a:t>
            </a:r>
            <a:endParaRPr lang="en-US" b="1" dirty="0" smtClean="0"/>
          </a:p>
          <a:p>
            <a:pPr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he-IL" dirty="0" smtClean="0"/>
              <a:t>האם הודעת אימייל היא סוג של כותרת, או שהודעת אימייל מכיל כותרת?</a:t>
            </a:r>
          </a:p>
          <a:p>
            <a:pPr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he-IL" dirty="0" smtClean="0"/>
              <a:t>מחסנית היא וקטור, או שמחסנית מכילה וקטור?</a:t>
            </a:r>
          </a:p>
          <a:p>
            <a:pPr algn="just" rtl="1" eaLnBrk="1" hangingPunct="1">
              <a:lnSpc>
                <a:spcPct val="90000"/>
              </a:lnSpc>
              <a:buFont typeface="Wingdings" panose="05000000000000000000" pitchFamily="2" charset="2"/>
              <a:buChar char="v"/>
              <a:defRPr/>
            </a:pPr>
            <a:endParaRPr lang="en-US" b="1" dirty="0" smtClean="0"/>
          </a:p>
          <a:p>
            <a:pPr algn="just" rtl="1" eaLnBrk="1" hangingPunct="1">
              <a:lnSpc>
                <a:spcPct val="90000"/>
              </a:lnSpc>
              <a:buFont typeface="Wingdings" panose="05000000000000000000" pitchFamily="2" charset="2"/>
              <a:buChar char="v"/>
              <a:defRPr/>
            </a:pPr>
            <a:r>
              <a:rPr lang="he-IL" dirty="0" smtClean="0"/>
              <a:t>מעגל הוא צורה, או מעגל מכיל צורה?</a:t>
            </a:r>
            <a:endParaRPr lang="en-US" dirty="0" smtClean="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17BBE70-C81D-476E-B448-3CBCC5539953}" type="slidenum">
              <a:rPr lang="he-IL" altLang="he-IL" sz="1000" smtClean="0">
                <a:latin typeface="Arial" panose="020B0604020202020204" pitchFamily="34" charset="0"/>
              </a:rPr>
              <a:pPr>
                <a:spcBef>
                  <a:spcPct val="0"/>
                </a:spcBef>
                <a:buClrTx/>
                <a:buSzTx/>
                <a:buFontTx/>
                <a:buNone/>
              </a:pPr>
              <a:t>33</a:t>
            </a:fld>
            <a:endParaRPr lang="en-US" altLang="he-IL" sz="1000" smtClean="0">
              <a:latin typeface="Arial" panose="020B0604020202020204" pitchFamily="34" charset="0"/>
            </a:endParaRPr>
          </a:p>
        </p:txBody>
      </p:sp>
      <p:sp>
        <p:nvSpPr>
          <p:cNvPr id="901122" name="Rectangle 2"/>
          <p:cNvSpPr>
            <a:spLocks noGrp="1" noRot="1" noChangeArrowheads="1"/>
          </p:cNvSpPr>
          <p:nvPr>
            <p:ph type="title"/>
          </p:nvPr>
        </p:nvSpPr>
        <p:spPr/>
        <p:txBody>
          <a:bodyPr/>
          <a:lstStyle/>
          <a:p>
            <a:pPr rtl="1" eaLnBrk="1" hangingPunct="1">
              <a:defRPr/>
            </a:pPr>
            <a:r>
              <a:rPr lang="he-IL" dirty="0" smtClean="0"/>
              <a:t>סוגי הורשה: תת-סוג מול מימוש</a:t>
            </a:r>
            <a:endParaRPr lang="en-US" dirty="0" smtClean="0"/>
          </a:p>
        </p:txBody>
      </p:sp>
      <p:sp>
        <p:nvSpPr>
          <p:cNvPr id="901123" name="Rectangle 3"/>
          <p:cNvSpPr>
            <a:spLocks noGrp="1" noRot="1" noChangeArrowheads="1"/>
          </p:cNvSpPr>
          <p:nvPr>
            <p:ph type="body" idx="1"/>
          </p:nvPr>
        </p:nvSpPr>
        <p:spPr/>
        <p:txBody>
          <a:bodyPr/>
          <a:lstStyle/>
          <a:p>
            <a:pPr eaLnBrk="1" hangingPunct="1">
              <a:defRPr/>
            </a:pPr>
            <a:r>
              <a:rPr lang="en-US" dirty="0" smtClean="0"/>
              <a:t>Subtyping / Interface Inheritance:</a:t>
            </a:r>
          </a:p>
          <a:p>
            <a:pPr algn="just" rtl="1" eaLnBrk="1" hangingPunct="1">
              <a:buFont typeface="Arial" panose="020B0604020202020204" pitchFamily="34" charset="0"/>
              <a:buNone/>
              <a:defRPr/>
            </a:pPr>
            <a:r>
              <a:rPr lang="he-IL" dirty="0" smtClean="0"/>
              <a:t>יצירת אובייקט כתת-טיפוס (תת-סוג) למטרת הרחבת המחלקה ויצירת קשר למחלקה קיימת.</a:t>
            </a:r>
            <a:endParaRPr lang="en-US" dirty="0" smtClean="0"/>
          </a:p>
          <a:p>
            <a:pPr lvl="1" eaLnBrk="1" hangingPunct="1">
              <a:defRPr/>
            </a:pPr>
            <a:r>
              <a:rPr lang="en-US" b="1" dirty="0" smtClean="0"/>
              <a:t>Circle</a:t>
            </a:r>
            <a:r>
              <a:rPr lang="en-US" dirty="0" smtClean="0"/>
              <a:t> is a subclass of </a:t>
            </a:r>
            <a:r>
              <a:rPr lang="en-US" b="1" dirty="0" smtClean="0"/>
              <a:t>Shape</a:t>
            </a:r>
            <a:r>
              <a:rPr lang="en-US" dirty="0" smtClean="0"/>
              <a:t> (i.e., Is-A relation).</a:t>
            </a:r>
          </a:p>
          <a:p>
            <a:pPr lvl="1" eaLnBrk="1" hangingPunct="1">
              <a:defRPr/>
            </a:pPr>
            <a:r>
              <a:rPr lang="en-US" dirty="0" smtClean="0"/>
              <a:t>A </a:t>
            </a:r>
            <a:r>
              <a:rPr lang="en-US" b="1" dirty="0" smtClean="0"/>
              <a:t>Birthday</a:t>
            </a:r>
            <a:r>
              <a:rPr lang="en-US" dirty="0" smtClean="0"/>
              <a:t> is a subclass of </a:t>
            </a:r>
            <a:r>
              <a:rPr lang="en-US" b="1" dirty="0" smtClean="0"/>
              <a:t>Date</a:t>
            </a:r>
            <a:r>
              <a:rPr lang="en-US" dirty="0" smtClean="0"/>
              <a:t>.</a:t>
            </a:r>
          </a:p>
          <a:p>
            <a:pPr eaLnBrk="1" hangingPunct="1">
              <a:defRPr/>
            </a:pPr>
            <a:endParaRPr lang="en-US" dirty="0" smtClean="0"/>
          </a:p>
          <a:p>
            <a:pPr eaLnBrk="1" hangingPunct="1">
              <a:defRPr/>
            </a:pPr>
            <a:endParaRPr lang="en-US" dirty="0"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6E12064-CF95-43CC-B964-2D0F32EFCF44}" type="slidenum">
              <a:rPr lang="he-IL" altLang="he-IL" sz="1000" smtClean="0">
                <a:latin typeface="Arial" panose="020B0604020202020204" pitchFamily="34" charset="0"/>
              </a:rPr>
              <a:pPr>
                <a:spcBef>
                  <a:spcPct val="0"/>
                </a:spcBef>
                <a:buClrTx/>
                <a:buSzTx/>
                <a:buFontTx/>
                <a:buNone/>
              </a:pPr>
              <a:t>34</a:t>
            </a:fld>
            <a:endParaRPr lang="en-US" altLang="he-IL" sz="1000" smtClean="0">
              <a:latin typeface="Arial" panose="020B0604020202020204" pitchFamily="34" charset="0"/>
            </a:endParaRPr>
          </a:p>
        </p:txBody>
      </p:sp>
      <p:sp>
        <p:nvSpPr>
          <p:cNvPr id="902146" name="Rectangle 2"/>
          <p:cNvSpPr>
            <a:spLocks noGrp="1" noRot="1" noChangeArrowheads="1"/>
          </p:cNvSpPr>
          <p:nvPr>
            <p:ph type="title"/>
          </p:nvPr>
        </p:nvSpPr>
        <p:spPr/>
        <p:txBody>
          <a:bodyPr/>
          <a:lstStyle/>
          <a:p>
            <a:pPr rtl="1" eaLnBrk="1" hangingPunct="1">
              <a:defRPr/>
            </a:pPr>
            <a:r>
              <a:rPr lang="he-IL" dirty="0"/>
              <a:t>סוגי </a:t>
            </a:r>
            <a:r>
              <a:rPr lang="he-IL" dirty="0" smtClean="0"/>
              <a:t>הורשה</a:t>
            </a:r>
            <a:r>
              <a:rPr lang="he-IL" dirty="0"/>
              <a:t>: תת-סוג מול </a:t>
            </a:r>
            <a:r>
              <a:rPr lang="he-IL" dirty="0" smtClean="0"/>
              <a:t>מימוש (2)</a:t>
            </a:r>
            <a:endParaRPr lang="en-US" dirty="0" smtClean="0"/>
          </a:p>
        </p:txBody>
      </p:sp>
      <p:sp>
        <p:nvSpPr>
          <p:cNvPr id="902147" name="Rectangle 3"/>
          <p:cNvSpPr>
            <a:spLocks noGrp="1" noRot="1" noChangeArrowheads="1"/>
          </p:cNvSpPr>
          <p:nvPr>
            <p:ph type="body" idx="1"/>
          </p:nvPr>
        </p:nvSpPr>
        <p:spPr>
          <a:xfrm>
            <a:off x="301625" y="1600200"/>
            <a:ext cx="8540750" cy="4846638"/>
          </a:xfrm>
        </p:spPr>
        <p:txBody>
          <a:bodyPr/>
          <a:lstStyle/>
          <a:p>
            <a:pPr eaLnBrk="1" hangingPunct="1">
              <a:defRPr/>
            </a:pPr>
            <a:r>
              <a:rPr lang="en-US" sz="2800" dirty="0" smtClean="0"/>
              <a:t>Code Reuse / Implementation Inheritance:</a:t>
            </a:r>
          </a:p>
          <a:p>
            <a:pPr algn="just" rtl="1" eaLnBrk="1" hangingPunct="1">
              <a:buFont typeface="Arial" panose="020B0604020202020204" pitchFamily="34" charset="0"/>
              <a:buNone/>
              <a:defRPr/>
            </a:pPr>
            <a:r>
              <a:rPr lang="en-US" sz="2800" dirty="0" smtClean="0"/>
              <a:t>	</a:t>
            </a:r>
            <a:r>
              <a:rPr lang="he-IL" sz="2800" dirty="0" smtClean="0"/>
              <a:t>שימוש במחלקה קיימת על מנת למנוע צורך בכתיבה חוזרת של קוד.</a:t>
            </a:r>
            <a:endParaRPr lang="en-US" sz="2800" dirty="0" smtClean="0"/>
          </a:p>
          <a:p>
            <a:pPr lvl="1" algn="just" rtl="1" eaLnBrk="1" hangingPunct="1">
              <a:defRPr/>
            </a:pPr>
            <a:r>
              <a:rPr lang="he-IL" sz="2400" dirty="0" smtClean="0"/>
              <a:t>מחלקת </a:t>
            </a:r>
            <a:r>
              <a:rPr lang="he-IL" sz="2400" b="1" dirty="0" smtClean="0"/>
              <a:t>שעון</a:t>
            </a:r>
            <a:r>
              <a:rPr lang="he-IL" sz="2400" dirty="0" smtClean="0"/>
              <a:t> יורשת ממחלקת </a:t>
            </a:r>
            <a:r>
              <a:rPr lang="he-IL" sz="2400" b="1" dirty="0" smtClean="0"/>
              <a:t>חלון</a:t>
            </a:r>
            <a:r>
              <a:rPr lang="he-IL" sz="2400" dirty="0" smtClean="0"/>
              <a:t> את היכולת להצגה גרפית.</a:t>
            </a:r>
          </a:p>
          <a:p>
            <a:pPr lvl="1" algn="just" rtl="1" eaLnBrk="1" hangingPunct="1">
              <a:defRPr/>
            </a:pPr>
            <a:r>
              <a:rPr lang="he-IL" sz="2400" dirty="0" smtClean="0"/>
              <a:t>מחסנית היא לא באמת סוג של וקטור (אופרטור [])!</a:t>
            </a:r>
            <a:endParaRPr lang="en-US" sz="2400" dirty="0" smtClean="0"/>
          </a:p>
          <a:p>
            <a:pPr lvl="1" algn="just" rtl="1" eaLnBrk="1" hangingPunct="1">
              <a:defRPr/>
            </a:pPr>
            <a:r>
              <a:rPr lang="he-IL" sz="2400" dirty="0" smtClean="0"/>
              <a:t>במצבים אלו הורשה מקלה על המימוש, משום שאין צורך לכתוב קוד שוב או לדבג.</a:t>
            </a:r>
            <a:endParaRPr lang="en-US" sz="2400" dirty="0" smtClean="0"/>
          </a:p>
          <a:p>
            <a:pPr lvl="1" algn="just" rtl="1" eaLnBrk="1" hangingPunct="1">
              <a:defRPr/>
            </a:pPr>
            <a:r>
              <a:rPr lang="he-IL" sz="2400" dirty="0" smtClean="0"/>
              <a:t>נקרא "ירושת מימוש" וגם יחסי </a:t>
            </a:r>
            <a:r>
              <a:rPr lang="en-US" sz="2400" dirty="0" smtClean="0"/>
              <a:t>pseudo-Has-A</a:t>
            </a:r>
            <a:r>
              <a:rPr lang="he-IL" sz="2400" dirty="0" smtClean="0"/>
              <a:t>.</a:t>
            </a:r>
            <a:endParaRPr lang="en-US" sz="2400" dirty="0" smtClean="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0CF7091-1CBD-4184-93F2-6A73B2AC5CB0}" type="slidenum">
              <a:rPr lang="he-IL" altLang="he-IL" sz="1000" smtClean="0">
                <a:latin typeface="Arial" panose="020B0604020202020204" pitchFamily="34" charset="0"/>
              </a:rPr>
              <a:pPr>
                <a:spcBef>
                  <a:spcPct val="0"/>
                </a:spcBef>
                <a:buClrTx/>
                <a:buSzTx/>
                <a:buFontTx/>
                <a:buNone/>
              </a:pPr>
              <a:t>35</a:t>
            </a:fld>
            <a:endParaRPr lang="en-US" altLang="he-IL" sz="1000" smtClean="0">
              <a:latin typeface="Arial" panose="020B0604020202020204" pitchFamily="34" charset="0"/>
            </a:endParaRPr>
          </a:p>
        </p:txBody>
      </p:sp>
      <p:sp>
        <p:nvSpPr>
          <p:cNvPr id="880642" name="Rectangle 2"/>
          <p:cNvSpPr>
            <a:spLocks noGrp="1" noRot="1" noChangeArrowheads="1"/>
          </p:cNvSpPr>
          <p:nvPr>
            <p:ph type="title"/>
          </p:nvPr>
        </p:nvSpPr>
        <p:spPr/>
        <p:txBody>
          <a:bodyPr/>
          <a:lstStyle/>
          <a:p>
            <a:pPr rtl="1" eaLnBrk="1" hangingPunct="1">
              <a:defRPr/>
            </a:pPr>
            <a:r>
              <a:rPr lang="he-IL" sz="4000" dirty="0" smtClean="0"/>
              <a:t>סכנות הורשת המימוש</a:t>
            </a:r>
            <a:endParaRPr lang="en-US" sz="4000" dirty="0" smtClean="0"/>
          </a:p>
        </p:txBody>
      </p:sp>
      <p:sp>
        <p:nvSpPr>
          <p:cNvPr id="880643"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dirty="0" smtClean="0"/>
              <a:t>שימוש בהורשה לצורך </a:t>
            </a:r>
            <a:r>
              <a:rPr lang="en-US" dirty="0" smtClean="0"/>
              <a:t>reuse</a:t>
            </a:r>
            <a:r>
              <a:rPr lang="he-IL" dirty="0" smtClean="0"/>
              <a:t> של קוד עלול לעיתים להיות מסוכן עקב שימוש שגוי בטכניקה.</a:t>
            </a:r>
            <a:endParaRPr lang="en-US" dirty="0" smtClean="0"/>
          </a:p>
          <a:p>
            <a:pPr lvl="1" algn="just" rtl="1" eaLnBrk="1" hangingPunct="1">
              <a:buFont typeface="Wingdings" panose="05000000000000000000" pitchFamily="2" charset="2"/>
              <a:buChar char="v"/>
              <a:defRPr/>
            </a:pPr>
            <a:r>
              <a:rPr lang="he-IL" dirty="0" smtClean="0"/>
              <a:t>בהורשה אנו מקבלים במחלקה הנגזרת כל מה שיש במחלקת הבסיס.</a:t>
            </a:r>
          </a:p>
          <a:p>
            <a:pPr lvl="1" algn="just" rtl="1" eaLnBrk="1" hangingPunct="1">
              <a:buFont typeface="Wingdings" panose="05000000000000000000" pitchFamily="2" charset="2"/>
              <a:buChar char="v"/>
              <a:defRPr/>
            </a:pPr>
            <a:r>
              <a:rPr lang="he-IL" dirty="0" smtClean="0"/>
              <a:t>זאת אומרת שכל הממשק של מחלקת האב תקפה גם במחלקת הבן – וזה לא תמיד רצוי.</a:t>
            </a:r>
          </a:p>
          <a:p>
            <a:pPr lvl="2" algn="just" rtl="1" eaLnBrk="1" hangingPunct="1">
              <a:buFont typeface="Wingdings" panose="05000000000000000000" pitchFamily="2" charset="2"/>
              <a:buChar char="v"/>
              <a:defRPr/>
            </a:pPr>
            <a:r>
              <a:rPr lang="he-IL" dirty="0" smtClean="0"/>
              <a:t>לדוגמא מחסנית שיורשת </a:t>
            </a:r>
            <a:r>
              <a:rPr lang="he-IL" dirty="0" err="1" smtClean="0"/>
              <a:t>מוקטור</a:t>
            </a:r>
            <a:r>
              <a:rPr lang="he-IL" dirty="0" smtClean="0"/>
              <a:t> תקבל גם את האופרטור </a:t>
            </a:r>
            <a:r>
              <a:rPr lang="he-IL" dirty="0" smtClean="0">
                <a:effectLst/>
              </a:rPr>
              <a:t>[]</a:t>
            </a:r>
            <a:r>
              <a:rPr lang="he-IL" dirty="0" smtClean="0"/>
              <a:t> – שמאפשר לגשת לאיבר בכל אינדקס!</a:t>
            </a:r>
            <a:endParaRPr lang="en-US" dirty="0" smtClean="0"/>
          </a:p>
          <a:p>
            <a:pPr lvl="1" algn="just" rtl="1" eaLnBrk="1" hangingPunct="1">
              <a:buFont typeface="Wingdings" panose="05000000000000000000" pitchFamily="2" charset="2"/>
              <a:buChar char="v"/>
              <a:defRPr/>
            </a:pPr>
            <a:r>
              <a:rPr lang="he-IL" dirty="0" smtClean="0"/>
              <a:t>בשביל להימנע מבעיה זאת אפשר להשתמש בהכלה או הורשה </a:t>
            </a:r>
            <a:r>
              <a:rPr lang="he-IL" b="1" dirty="0" smtClean="0"/>
              <a:t>פרטית</a:t>
            </a:r>
            <a:r>
              <a:rPr lang="he-IL" dirty="0" smtClean="0"/>
              <a:t>.</a:t>
            </a:r>
            <a:endParaRPr lang="en-US" dirty="0" smtClean="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3EBAEF9-F11D-4F82-AFC8-C98A3FCF7164}" type="slidenum">
              <a:rPr lang="he-IL" altLang="he-IL" sz="1000" smtClean="0">
                <a:latin typeface="Arial" panose="020B0604020202020204" pitchFamily="34" charset="0"/>
              </a:rPr>
              <a:pPr>
                <a:spcBef>
                  <a:spcPct val="0"/>
                </a:spcBef>
                <a:buClrTx/>
                <a:buSzTx/>
                <a:buFontTx/>
                <a:buNone/>
              </a:pPr>
              <a:t>36</a:t>
            </a:fld>
            <a:endParaRPr lang="en-US" altLang="he-IL" sz="1000" smtClean="0">
              <a:latin typeface="Arial" panose="020B0604020202020204" pitchFamily="34" charset="0"/>
            </a:endParaRPr>
          </a:p>
        </p:txBody>
      </p:sp>
      <p:sp>
        <p:nvSpPr>
          <p:cNvPr id="866306" name="Rectangle 2"/>
          <p:cNvSpPr>
            <a:spLocks noGrp="1" noRot="1" noChangeArrowheads="1"/>
          </p:cNvSpPr>
          <p:nvPr>
            <p:ph type="title"/>
          </p:nvPr>
        </p:nvSpPr>
        <p:spPr/>
        <p:txBody>
          <a:bodyPr/>
          <a:lstStyle/>
          <a:p>
            <a:pPr eaLnBrk="1" hangingPunct="1">
              <a:defRPr/>
            </a:pPr>
            <a:r>
              <a:rPr lang="he-IL" dirty="0" smtClean="0"/>
              <a:t>הורשה פרטית</a:t>
            </a:r>
            <a:endParaRPr lang="en-US" dirty="0" smtClean="0"/>
          </a:p>
        </p:txBody>
      </p:sp>
      <p:sp>
        <p:nvSpPr>
          <p:cNvPr id="866307"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sz="2800" dirty="0" smtClean="0"/>
              <a:t>הורשה פרטית היא יצירת מחלקה חדשה שיש בו את כל המידע והפונקציונליות של המחלקה הקודמת, אך זה </a:t>
            </a:r>
            <a:r>
              <a:rPr lang="he-IL" sz="2800" dirty="0" err="1" smtClean="0"/>
              <a:t>הכל</a:t>
            </a:r>
            <a:r>
              <a:rPr lang="he-IL" sz="2800" dirty="0" smtClean="0"/>
              <a:t> חבוי – בתוך ה-</a:t>
            </a:r>
            <a:r>
              <a:rPr lang="en-US" sz="2800" dirty="0" smtClean="0"/>
              <a:t>private</a:t>
            </a:r>
            <a:r>
              <a:rPr lang="he-IL" sz="2800" dirty="0" smtClean="0"/>
              <a:t> של המחלקה החדשה.</a:t>
            </a:r>
          </a:p>
          <a:p>
            <a:pPr algn="just" rtl="1" eaLnBrk="1" hangingPunct="1">
              <a:lnSpc>
                <a:spcPct val="90000"/>
              </a:lnSpc>
              <a:buFont typeface="Wingdings" panose="05000000000000000000" pitchFamily="2" charset="2"/>
              <a:buChar char="v"/>
              <a:defRPr/>
            </a:pPr>
            <a:r>
              <a:rPr lang="he-IL" sz="2800" dirty="0" smtClean="0"/>
              <a:t>הורשה פרטית שמה את כל המחלקה הנורשת ב-</a:t>
            </a:r>
            <a:r>
              <a:rPr lang="en-US" sz="2800" dirty="0" smtClean="0"/>
              <a:t>private</a:t>
            </a:r>
            <a:r>
              <a:rPr lang="he-IL" sz="2800" dirty="0" smtClean="0"/>
              <a:t> – </a:t>
            </a:r>
            <a:r>
              <a:rPr lang="he-IL" sz="2800" dirty="0" err="1" smtClean="0"/>
              <a:t>הכל</a:t>
            </a:r>
            <a:r>
              <a:rPr lang="he-IL" sz="2800" dirty="0" smtClean="0"/>
              <a:t> חבוי מהממשק וזמין רק במימוש!</a:t>
            </a:r>
            <a:endParaRPr lang="en-US" sz="2800" dirty="0" smtClean="0"/>
          </a:p>
          <a:p>
            <a:pPr lvl="1" algn="just" rtl="1" eaLnBrk="1" hangingPunct="1">
              <a:lnSpc>
                <a:spcPct val="90000"/>
              </a:lnSpc>
              <a:buFont typeface="Wingdings" panose="05000000000000000000" pitchFamily="2" charset="2"/>
              <a:buChar char="v"/>
              <a:defRPr/>
            </a:pPr>
            <a:r>
              <a:rPr lang="he-IL" sz="2400" dirty="0" smtClean="0"/>
              <a:t>כל המתודות של מחלקת הבסיס הופכות לפרטיות שמחלקה הנגזרת.</a:t>
            </a:r>
          </a:p>
          <a:p>
            <a:pPr lvl="1" algn="just" rtl="1" eaLnBrk="1" hangingPunct="1">
              <a:lnSpc>
                <a:spcPct val="90000"/>
              </a:lnSpc>
              <a:buFont typeface="Wingdings" panose="05000000000000000000" pitchFamily="2" charset="2"/>
              <a:buChar char="v"/>
              <a:defRPr/>
            </a:pPr>
            <a:r>
              <a:rPr lang="he-IL" sz="2400" dirty="0" smtClean="0"/>
              <a:t>למשתמשי המחלקה הנגזרת אין גישה לאף חלק ממחלקת בסיס.</a:t>
            </a:r>
          </a:p>
          <a:p>
            <a:pPr lvl="1" algn="just" rtl="1" eaLnBrk="1" hangingPunct="1">
              <a:lnSpc>
                <a:spcPct val="90000"/>
              </a:lnSpc>
              <a:buFont typeface="Wingdings" panose="05000000000000000000" pitchFamily="2" charset="2"/>
              <a:buChar char="v"/>
              <a:defRPr/>
            </a:pPr>
            <a:r>
              <a:rPr lang="he-IL" sz="2400" dirty="0" smtClean="0"/>
              <a:t>לא ניתן להתייחס לאובייקט כתת-סוג של מחלקת הבסיס. </a:t>
            </a:r>
            <a:r>
              <a:rPr lang="he-IL" sz="2400" b="1" u="sng" dirty="0" smtClean="0"/>
              <a:t>אין </a:t>
            </a:r>
            <a:r>
              <a:rPr lang="en-US" sz="2400" b="1" u="sng" dirty="0" err="1" smtClean="0"/>
              <a:t>upcasting</a:t>
            </a:r>
            <a:r>
              <a:rPr lang="he-IL" sz="2400" b="1" u="sng" dirty="0" smtClean="0"/>
              <a:t>!</a:t>
            </a:r>
            <a:r>
              <a:rPr lang="he-IL" sz="2400" dirty="0" smtClean="0"/>
              <a:t> ניסיון להשים אובייקט מהמחלקה הנגזרת למצביע ממחלקת הבסיס יגרור שגיאת קומפילציה!</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18C72FC-CB02-48EE-971E-B1AF83C3E98E}" type="slidenum">
              <a:rPr lang="he-IL" altLang="he-IL" sz="1000" smtClean="0">
                <a:latin typeface="Arial" panose="020B0604020202020204" pitchFamily="34" charset="0"/>
              </a:rPr>
              <a:pPr>
                <a:spcBef>
                  <a:spcPct val="0"/>
                </a:spcBef>
                <a:buClrTx/>
                <a:buSzTx/>
                <a:buFontTx/>
                <a:buNone/>
              </a:pPr>
              <a:t>37</a:t>
            </a:fld>
            <a:endParaRPr lang="en-US" altLang="he-IL" sz="1000" smtClean="0">
              <a:latin typeface="Arial" panose="020B0604020202020204" pitchFamily="34" charset="0"/>
            </a:endParaRPr>
          </a:p>
        </p:txBody>
      </p:sp>
      <p:sp>
        <p:nvSpPr>
          <p:cNvPr id="867330" name="Rectangle 2"/>
          <p:cNvSpPr>
            <a:spLocks noGrp="1" noRot="1" noChangeArrowheads="1"/>
          </p:cNvSpPr>
          <p:nvPr>
            <p:ph type="title"/>
          </p:nvPr>
        </p:nvSpPr>
        <p:spPr/>
        <p:txBody>
          <a:bodyPr/>
          <a:lstStyle/>
          <a:p>
            <a:pPr eaLnBrk="1" hangingPunct="1">
              <a:defRPr/>
            </a:pPr>
            <a:r>
              <a:rPr lang="en-US" sz="4000" smtClean="0"/>
              <a:t>Private inheritance vs. Composition</a:t>
            </a:r>
          </a:p>
        </p:txBody>
      </p:sp>
      <p:sp>
        <p:nvSpPr>
          <p:cNvPr id="867331" name="Rectangle 3"/>
          <p:cNvSpPr>
            <a:spLocks noGrp="1" noRot="1" noChangeArrowheads="1"/>
          </p:cNvSpPr>
          <p:nvPr>
            <p:ph type="body" idx="1"/>
          </p:nvPr>
        </p:nvSpPr>
        <p:spPr/>
        <p:txBody>
          <a:bodyPr/>
          <a:lstStyle/>
          <a:p>
            <a:pPr algn="just" rtl="1" eaLnBrk="1" hangingPunct="1">
              <a:buFont typeface="Wingdings" panose="05000000000000000000" pitchFamily="2" charset="2"/>
              <a:buChar char="v"/>
              <a:defRPr/>
            </a:pPr>
            <a:r>
              <a:rPr lang="he-IL" dirty="0" smtClean="0"/>
              <a:t>בדרך כלל נעדיף להשתמש בהכלה ולא בהורשה פרטית!</a:t>
            </a:r>
            <a:r>
              <a:rPr lang="en-US" dirty="0" smtClean="0"/>
              <a:t> </a:t>
            </a:r>
          </a:p>
          <a:p>
            <a:pPr lvl="1" algn="just" rtl="1" eaLnBrk="1" hangingPunct="1">
              <a:buFont typeface="Wingdings" panose="05000000000000000000" pitchFamily="2" charset="2"/>
              <a:buChar char="v"/>
              <a:defRPr/>
            </a:pPr>
            <a:r>
              <a:rPr lang="he-IL" dirty="0" smtClean="0"/>
              <a:t>מתי בכל זאת נעדיף הורשה פרטית?</a:t>
            </a:r>
            <a:endParaRPr lang="en-US" dirty="0" smtClean="0"/>
          </a:p>
          <a:p>
            <a:pPr algn="just" rtl="1" eaLnBrk="1" hangingPunct="1">
              <a:buFont typeface="Wingdings" panose="05000000000000000000" pitchFamily="2" charset="2"/>
              <a:buChar char="v"/>
              <a:defRPr/>
            </a:pPr>
            <a:endParaRPr lang="en-US" dirty="0" smtClean="0"/>
          </a:p>
          <a:p>
            <a:pPr algn="just" rtl="1" eaLnBrk="1" hangingPunct="1">
              <a:buFont typeface="Wingdings" panose="05000000000000000000" pitchFamily="2" charset="2"/>
              <a:buChar char="v"/>
              <a:defRPr/>
            </a:pPr>
            <a:r>
              <a:rPr lang="he-IL" dirty="0" smtClean="0"/>
              <a:t>נשתמש בהורשה פרטית כאשר:</a:t>
            </a:r>
            <a:endParaRPr lang="en-US" dirty="0" smtClean="0"/>
          </a:p>
          <a:p>
            <a:pPr lvl="1" algn="just" rtl="1" eaLnBrk="1" hangingPunct="1">
              <a:buFont typeface="Wingdings" panose="05000000000000000000" pitchFamily="2" charset="2"/>
              <a:buChar char="v"/>
              <a:defRPr/>
            </a:pPr>
            <a:r>
              <a:rPr lang="he-IL" dirty="0" smtClean="0"/>
              <a:t>אנו רוצים ממשק זהה (או זהה חלקית) לממשק של מחלקת הבסיס אך בלי שניתן יהיה להתייחס לאובייקט כשייך למחלקת הבסיס.</a:t>
            </a:r>
            <a:endParaRPr lang="en-US" dirty="0" smtClean="0"/>
          </a:p>
          <a:p>
            <a:pPr lvl="1" algn="just" rtl="1" eaLnBrk="1" hangingPunct="1">
              <a:buFont typeface="Wingdings" panose="05000000000000000000" pitchFamily="2" charset="2"/>
              <a:buChar char="v"/>
              <a:defRPr/>
            </a:pPr>
            <a:r>
              <a:rPr lang="he-IL" dirty="0" smtClean="0"/>
              <a:t>הורשת מימוש.</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24A02C3-593A-4AC3-945F-DB8CF4740396}" type="slidenum">
              <a:rPr lang="he-IL" altLang="he-IL" sz="1000" smtClean="0">
                <a:latin typeface="Arial" panose="020B0604020202020204" pitchFamily="34" charset="0"/>
              </a:rPr>
              <a:pPr>
                <a:spcBef>
                  <a:spcPct val="0"/>
                </a:spcBef>
                <a:buClrTx/>
                <a:buSzTx/>
                <a:buFontTx/>
                <a:buNone/>
              </a:pPr>
              <a:t>38</a:t>
            </a:fld>
            <a:endParaRPr lang="en-US" altLang="he-IL" sz="1000" smtClean="0">
              <a:latin typeface="Arial" panose="020B0604020202020204" pitchFamily="34" charset="0"/>
            </a:endParaRPr>
          </a:p>
        </p:txBody>
      </p:sp>
      <p:sp>
        <p:nvSpPr>
          <p:cNvPr id="868354" name="Rectangle 2"/>
          <p:cNvSpPr>
            <a:spLocks noGrp="1" noRot="1" noChangeArrowheads="1"/>
          </p:cNvSpPr>
          <p:nvPr>
            <p:ph type="title"/>
          </p:nvPr>
        </p:nvSpPr>
        <p:spPr/>
        <p:txBody>
          <a:bodyPr/>
          <a:lstStyle/>
          <a:p>
            <a:pPr eaLnBrk="1" hangingPunct="1">
              <a:defRPr/>
            </a:pPr>
            <a:r>
              <a:rPr lang="en-US" sz="4000" smtClean="0"/>
              <a:t>Derived class access to Base class members</a:t>
            </a:r>
          </a:p>
        </p:txBody>
      </p:sp>
      <p:graphicFrame>
        <p:nvGraphicFramePr>
          <p:cNvPr id="868396" name="Group 44"/>
          <p:cNvGraphicFramePr>
            <a:graphicFrameLocks noGrp="1"/>
          </p:cNvGraphicFramePr>
          <p:nvPr>
            <p:ph idx="1"/>
          </p:nvPr>
        </p:nvGraphicFramePr>
        <p:xfrm>
          <a:off x="301625" y="1600200"/>
          <a:ext cx="8540750" cy="4498975"/>
        </p:xfrm>
        <a:graphic>
          <a:graphicData uri="http://schemas.openxmlformats.org/drawingml/2006/table">
            <a:tbl>
              <a:tblPr/>
              <a:tblGrid>
                <a:gridCol w="2135188"/>
                <a:gridCol w="2135187"/>
                <a:gridCol w="2135188"/>
                <a:gridCol w="2135187"/>
              </a:tblGrid>
              <a:tr h="90011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Base class Access 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Inheritance mode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hMerge="1">
                  <a:txBody>
                    <a:bodyPr/>
                    <a:lstStyle/>
                    <a:p>
                      <a:pPr rtl="1"/>
                      <a:endParaRPr lang="he-IL"/>
                    </a:p>
                  </a:txBody>
                  <a:tcPr/>
                </a:tc>
                <a:tc hMerge="1">
                  <a:txBody>
                    <a:bodyPr/>
                    <a:lstStyle/>
                    <a:p>
                      <a:pPr rtl="1"/>
                      <a:endParaRPr lang="he-IL"/>
                    </a:p>
                  </a:txBody>
                  <a:tcPr/>
                </a:tc>
              </a:tr>
              <a:tr h="900113">
                <a:tc vMerge="1">
                  <a:txBody>
                    <a:bodyPr/>
                    <a:lstStyle/>
                    <a:p>
                      <a:pPr rtl="1"/>
                      <a:endParaRPr lang="he-IL"/>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r>
              <a:tr h="898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677A483-D96C-4624-8459-87A9D1FE9781}" type="slidenum">
              <a:rPr lang="he-IL" altLang="he-IL" sz="1000" smtClean="0">
                <a:latin typeface="Arial" panose="020B0604020202020204" pitchFamily="34" charset="0"/>
              </a:rPr>
              <a:pPr>
                <a:spcBef>
                  <a:spcPct val="0"/>
                </a:spcBef>
                <a:buClrTx/>
                <a:buSzTx/>
                <a:buFontTx/>
                <a:buNone/>
              </a:pPr>
              <a:t>39</a:t>
            </a:fld>
            <a:endParaRPr lang="en-US" altLang="he-IL" sz="1000" smtClean="0">
              <a:latin typeface="Arial" panose="020B0604020202020204" pitchFamily="34" charset="0"/>
            </a:endParaRPr>
          </a:p>
        </p:txBody>
      </p:sp>
      <p:sp>
        <p:nvSpPr>
          <p:cNvPr id="899074" name="Rectangle 2"/>
          <p:cNvSpPr>
            <a:spLocks noGrp="1" noRot="1" noChangeArrowheads="1"/>
          </p:cNvSpPr>
          <p:nvPr>
            <p:ph type="body" idx="1"/>
          </p:nvPr>
        </p:nvSpPr>
        <p:spPr>
          <a:xfrm>
            <a:off x="171450" y="1246188"/>
            <a:ext cx="8540750" cy="5429250"/>
          </a:xfrm>
        </p:spPr>
        <p:txBody>
          <a:bodyPr/>
          <a:lstStyle/>
          <a:p>
            <a:pPr algn="just" rtl="1" eaLnBrk="1" hangingPunct="1">
              <a:buFont typeface="Arial" panose="020B0604020202020204" pitchFamily="34" charset="0"/>
              <a:buNone/>
              <a:defRPr/>
            </a:pPr>
            <a:r>
              <a:rPr lang="he-IL" sz="2800" dirty="0" smtClean="0"/>
              <a:t>הורשה מגיעה בשתי צורות, תלוי במספר מחלקות הבסיס של המחלקה הנגזרת:</a:t>
            </a:r>
            <a:endParaRPr lang="en-US" sz="2800" dirty="0" smtClean="0"/>
          </a:p>
          <a:p>
            <a:pPr eaLnBrk="1" hangingPunct="1">
              <a:defRPr/>
            </a:pPr>
            <a:r>
              <a:rPr lang="en-US" sz="2800" dirty="0" smtClean="0"/>
              <a:t>Single Inheritance (SI) – </a:t>
            </a:r>
            <a:r>
              <a:rPr lang="he-IL" sz="2800" dirty="0" smtClean="0"/>
              <a:t>הורשה יחידה</a:t>
            </a:r>
            <a:endParaRPr lang="en-US" sz="2800" dirty="0" smtClean="0"/>
          </a:p>
          <a:p>
            <a:pPr lvl="1" algn="just" rtl="1" eaLnBrk="1" hangingPunct="1">
              <a:defRPr/>
            </a:pPr>
            <a:r>
              <a:rPr lang="he-IL" sz="2400" dirty="0" smtClean="0"/>
              <a:t>רק מחלקת בסיס אחת.</a:t>
            </a:r>
            <a:endParaRPr lang="en-US" sz="2400" dirty="0" smtClean="0"/>
          </a:p>
          <a:p>
            <a:pPr lvl="1" algn="just" rtl="1" eaLnBrk="1" hangingPunct="1">
              <a:defRPr/>
            </a:pPr>
            <a:r>
              <a:rPr lang="he-IL" sz="2400" dirty="0" smtClean="0"/>
              <a:t>נוצר עץ הורשה.</a:t>
            </a:r>
          </a:p>
          <a:p>
            <a:pPr lvl="1" algn="just" rtl="1" eaLnBrk="1" hangingPunct="1">
              <a:defRPr/>
            </a:pPr>
            <a:r>
              <a:rPr lang="he-IL" sz="2400" dirty="0" smtClean="0"/>
              <a:t>דורש יחסית מעט משאבים בזמן ריצה בזמן קישור דינמי.</a:t>
            </a:r>
          </a:p>
          <a:p>
            <a:pPr eaLnBrk="1" hangingPunct="1">
              <a:defRPr/>
            </a:pPr>
            <a:r>
              <a:rPr lang="en-US" sz="2800" dirty="0" smtClean="0"/>
              <a:t>Multiple Inheritance (MI) – </a:t>
            </a:r>
            <a:r>
              <a:rPr lang="he-IL" sz="2800" dirty="0" smtClean="0"/>
              <a:t>הורשה מרובה</a:t>
            </a:r>
            <a:endParaRPr lang="en-US" sz="2800" dirty="0" smtClean="0"/>
          </a:p>
          <a:p>
            <a:pPr lvl="1" algn="just" rtl="1" eaLnBrk="1" hangingPunct="1">
              <a:defRPr/>
            </a:pPr>
            <a:r>
              <a:rPr lang="he-IL" sz="2400" dirty="0" smtClean="0"/>
              <a:t>מספר מחלקות בסיס למחלקה נגזרת אחת.</a:t>
            </a:r>
          </a:p>
          <a:p>
            <a:pPr lvl="1" algn="just" rtl="1" eaLnBrk="1" hangingPunct="1">
              <a:defRPr/>
            </a:pPr>
            <a:r>
              <a:rPr lang="he-IL" sz="2400" dirty="0" smtClean="0"/>
              <a:t>יוצר גרף מכוון לא מעגלי </a:t>
            </a:r>
            <a:r>
              <a:rPr lang="en-US" sz="2400" dirty="0" smtClean="0"/>
              <a:t>DAG (Directed Acyclic Graph)</a:t>
            </a:r>
            <a:r>
              <a:rPr lang="he-IL" sz="2400" dirty="0" smtClean="0"/>
              <a:t>.</a:t>
            </a:r>
          </a:p>
          <a:p>
            <a:pPr lvl="1" algn="just" rtl="1" eaLnBrk="1" hangingPunct="1">
              <a:defRPr/>
            </a:pPr>
            <a:r>
              <a:rPr lang="he-IL" sz="2400" dirty="0" smtClean="0"/>
              <a:t>דורש הרבה יותר משאבים בזמן ריצה.</a:t>
            </a:r>
            <a:endParaRPr lang="en-US" sz="2400" dirty="0" smtClean="0"/>
          </a:p>
        </p:txBody>
      </p:sp>
      <p:sp>
        <p:nvSpPr>
          <p:cNvPr id="899075" name="Rectangle 3"/>
          <p:cNvSpPr>
            <a:spLocks noGrp="1" noRot="1" noChangeArrowheads="1"/>
          </p:cNvSpPr>
          <p:nvPr>
            <p:ph type="title"/>
          </p:nvPr>
        </p:nvSpPr>
        <p:spPr/>
        <p:txBody>
          <a:bodyPr/>
          <a:lstStyle/>
          <a:p>
            <a:pPr eaLnBrk="1" hangingPunct="1">
              <a:defRPr/>
            </a:pPr>
            <a:r>
              <a:rPr lang="en-US" smtClean="0"/>
              <a:t>Single vs. Multiple Inheritance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2B1F7331-1509-4C57-8370-29D0E51FD168}" type="slidenum">
              <a:rPr lang="he-IL" altLang="he-IL" sz="1000" smtClean="0">
                <a:latin typeface="Arial" panose="020B0604020202020204" pitchFamily="34" charset="0"/>
              </a:rPr>
              <a:pPr>
                <a:spcBef>
                  <a:spcPct val="0"/>
                </a:spcBef>
                <a:buClrTx/>
                <a:buSzTx/>
                <a:buFontTx/>
                <a:buNone/>
              </a:pPr>
              <a:t>4</a:t>
            </a:fld>
            <a:endParaRPr lang="en-US" altLang="he-IL" sz="1000" smtClean="0">
              <a:latin typeface="Arial" panose="020B0604020202020204" pitchFamily="34" charset="0"/>
            </a:endParaRPr>
          </a:p>
        </p:txBody>
      </p:sp>
      <p:sp>
        <p:nvSpPr>
          <p:cNvPr id="847874" name="Rectangle 2"/>
          <p:cNvSpPr>
            <a:spLocks noGrp="1" noRot="1" noChangeArrowheads="1"/>
          </p:cNvSpPr>
          <p:nvPr>
            <p:ph type="title"/>
          </p:nvPr>
        </p:nvSpPr>
        <p:spPr/>
        <p:txBody>
          <a:bodyPr/>
          <a:lstStyle/>
          <a:p>
            <a:pPr algn="just" rtl="1" eaLnBrk="1" hangingPunct="1">
              <a:defRPr/>
            </a:pPr>
            <a:r>
              <a:rPr lang="he-IL" dirty="0" smtClean="0"/>
              <a:t>אבל...</a:t>
            </a:r>
            <a:endParaRPr lang="en-US" dirty="0" smtClean="0"/>
          </a:p>
        </p:txBody>
      </p:sp>
      <p:sp>
        <p:nvSpPr>
          <p:cNvPr id="847875" name="Rectangle 3"/>
          <p:cNvSpPr>
            <a:spLocks noGrp="1" noRot="1" noChangeArrowheads="1"/>
          </p:cNvSpPr>
          <p:nvPr>
            <p:ph type="body" idx="1"/>
          </p:nvPr>
        </p:nvSpPr>
        <p:spPr>
          <a:xfrm>
            <a:off x="301625" y="1600200"/>
            <a:ext cx="8523288" cy="4498975"/>
          </a:xfrm>
        </p:spPr>
        <p:txBody>
          <a:bodyPr/>
          <a:lstStyle/>
          <a:p>
            <a:pPr algn="just" rtl="1" eaLnBrk="1" hangingPunct="1">
              <a:buFont typeface="Wingdings" panose="05000000000000000000" pitchFamily="2" charset="2"/>
              <a:buChar char="v"/>
              <a:defRPr/>
            </a:pPr>
            <a:r>
              <a:rPr lang="he-IL" sz="2800" dirty="0" smtClean="0"/>
              <a:t>ל-</a:t>
            </a:r>
            <a:r>
              <a:rPr lang="en-US" sz="2800" dirty="0" smtClean="0"/>
              <a:t>Manager</a:t>
            </a:r>
            <a:r>
              <a:rPr lang="he-IL" sz="2800" dirty="0" smtClean="0"/>
              <a:t> אין גישה ל-</a:t>
            </a:r>
            <a:r>
              <a:rPr lang="en-US" sz="2800" dirty="0" smtClean="0"/>
              <a:t>private</a:t>
            </a:r>
            <a:r>
              <a:rPr lang="he-IL" sz="2800" dirty="0" smtClean="0"/>
              <a:t> של </a:t>
            </a:r>
            <a:r>
              <a:rPr lang="en-US" sz="2800" dirty="0" smtClean="0"/>
              <a:t>Employee</a:t>
            </a:r>
            <a:r>
              <a:rPr lang="he-IL" sz="2800" dirty="0" smtClean="0"/>
              <a:t>! ואנו נאלץ להוסיף מתודות </a:t>
            </a:r>
            <a:r>
              <a:rPr lang="en-US" sz="2800" dirty="0" smtClean="0"/>
              <a:t>set</a:t>
            </a:r>
            <a:r>
              <a:rPr lang="he-IL" sz="2800" dirty="0" smtClean="0"/>
              <a:t> ו-</a:t>
            </a:r>
            <a:r>
              <a:rPr lang="en-US" sz="2800" dirty="0" smtClean="0"/>
              <a:t>get</a:t>
            </a:r>
            <a:r>
              <a:rPr lang="he-IL" sz="2800" dirty="0" smtClean="0"/>
              <a:t> למחלקת </a:t>
            </a:r>
            <a:r>
              <a:rPr lang="en-US" sz="2800" dirty="0"/>
              <a:t> </a:t>
            </a:r>
            <a:r>
              <a:rPr lang="en-US" sz="2800" dirty="0">
                <a:latin typeface="Courier New" pitchFamily="49" charset="0"/>
                <a:cs typeface="Courier New" pitchFamily="49" charset="0"/>
              </a:rPr>
              <a:t>Employee</a:t>
            </a:r>
            <a:r>
              <a:rPr lang="he-IL" sz="2800" dirty="0" smtClean="0"/>
              <a:t> על מנת לגשת למידע של העובד.</a:t>
            </a:r>
            <a:r>
              <a:rPr lang="en-US" sz="2800" dirty="0" smtClean="0"/>
              <a:t> </a:t>
            </a:r>
          </a:p>
          <a:p>
            <a:pPr lvl="1" algn="just" rtl="1" eaLnBrk="1" hangingPunct="1">
              <a:buFont typeface="Wingdings" panose="05000000000000000000" pitchFamily="2" charset="2"/>
              <a:buChar char="v"/>
              <a:defRPr/>
            </a:pPr>
            <a:r>
              <a:rPr lang="en-US" sz="2400" dirty="0" smtClean="0"/>
              <a:t>Encapsulation</a:t>
            </a:r>
            <a:r>
              <a:rPr lang="he-IL" sz="2400" dirty="0" smtClean="0"/>
              <a:t> (</a:t>
            </a:r>
            <a:r>
              <a:rPr lang="he-IL" sz="2400" dirty="0" err="1" smtClean="0"/>
              <a:t>כימוס</a:t>
            </a:r>
            <a:r>
              <a:rPr lang="he-IL" sz="2400" dirty="0" smtClean="0"/>
              <a:t>)?</a:t>
            </a:r>
            <a:endParaRPr lang="en-US" sz="2400" dirty="0" smtClean="0"/>
          </a:p>
          <a:p>
            <a:pPr lvl="1" algn="just" rtl="1" eaLnBrk="1" hangingPunct="1">
              <a:buFont typeface="Wingdings" panose="05000000000000000000" pitchFamily="2" charset="2"/>
              <a:buChar char="v"/>
              <a:defRPr/>
            </a:pPr>
            <a:r>
              <a:rPr lang="en-US" sz="2400" dirty="0" smtClean="0"/>
              <a:t>Friendship class</a:t>
            </a:r>
            <a:r>
              <a:rPr lang="he-IL" sz="2400" dirty="0" smtClean="0"/>
              <a:t> – לא רעיון טוב! למה?</a:t>
            </a:r>
            <a:endParaRPr lang="en-US" sz="2400" dirty="0" smtClean="0"/>
          </a:p>
          <a:p>
            <a:pPr algn="just" rtl="1" eaLnBrk="1" hangingPunct="1">
              <a:buFont typeface="Wingdings" panose="05000000000000000000" pitchFamily="2" charset="2"/>
              <a:buChar char="v"/>
              <a:defRPr/>
            </a:pPr>
            <a:r>
              <a:rPr lang="he-IL" sz="2800" dirty="0" smtClean="0"/>
              <a:t>אין שום דבר שמציין (לקומפיילר ובכלל) שמחלקת </a:t>
            </a:r>
            <a:r>
              <a:rPr lang="en-US" sz="2800" dirty="0" smtClean="0">
                <a:latin typeface="Courier New" pitchFamily="49" charset="0"/>
                <a:cs typeface="Courier New" pitchFamily="49" charset="0"/>
              </a:rPr>
              <a:t>Manager</a:t>
            </a:r>
            <a:r>
              <a:rPr lang="he-IL" sz="2800" dirty="0" smtClean="0">
                <a:latin typeface="Courier New" pitchFamily="49" charset="0"/>
                <a:cs typeface="Courier New" pitchFamily="49" charset="0"/>
              </a:rPr>
              <a:t> </a:t>
            </a:r>
            <a:r>
              <a:rPr lang="he-IL" sz="2800" dirty="0" smtClean="0"/>
              <a:t>היא גם </a:t>
            </a:r>
            <a:r>
              <a:rPr lang="en-US" sz="2800" dirty="0" smtClean="0">
                <a:latin typeface="Courier New" pitchFamily="49" charset="0"/>
                <a:cs typeface="Courier New" pitchFamily="49" charset="0"/>
              </a:rPr>
              <a:t>Employee</a:t>
            </a:r>
            <a:r>
              <a:rPr lang="he-IL" sz="2800" dirty="0" smtClean="0">
                <a:latin typeface="Courier New" pitchFamily="49" charset="0"/>
                <a:cs typeface="Courier New" pitchFamily="49" charset="0"/>
              </a:rPr>
              <a:t>. </a:t>
            </a:r>
            <a:r>
              <a:rPr lang="he-IL" sz="2800" dirty="0" smtClean="0"/>
              <a:t>במימוש הזה:</a:t>
            </a:r>
            <a:endParaRPr lang="en-US" sz="2800" dirty="0" smtClean="0"/>
          </a:p>
          <a:p>
            <a:pPr lvl="1" algn="just" rtl="1" eaLnBrk="1" hangingPunct="1">
              <a:buFont typeface="Wingdings" panose="05000000000000000000" pitchFamily="2" charset="2"/>
              <a:buChar char="v"/>
              <a:defRPr/>
            </a:pPr>
            <a:r>
              <a:rPr lang="he-IL" sz="2400" dirty="0" smtClean="0"/>
              <a:t>מצביע מסוג </a:t>
            </a:r>
            <a:r>
              <a:rPr lang="en-US" sz="2400" dirty="0" smtClean="0">
                <a:latin typeface="Courier New" pitchFamily="49" charset="0"/>
                <a:cs typeface="Courier New" pitchFamily="49" charset="0"/>
              </a:rPr>
              <a:t>Manager*</a:t>
            </a:r>
            <a:r>
              <a:rPr lang="en-US" sz="2400" dirty="0" smtClean="0"/>
              <a:t> </a:t>
            </a:r>
            <a:r>
              <a:rPr lang="he-IL" sz="2400" dirty="0" smtClean="0"/>
              <a:t> הוא לא </a:t>
            </a:r>
            <a:r>
              <a:rPr lang="en-US" sz="2400" dirty="0" smtClean="0">
                <a:latin typeface="Courier New" pitchFamily="49" charset="0"/>
                <a:cs typeface="Courier New" pitchFamily="49" charset="0"/>
              </a:rPr>
              <a:t>Employee*</a:t>
            </a:r>
            <a:r>
              <a:rPr lang="he-IL" sz="2400" dirty="0" smtClean="0">
                <a:latin typeface="Courier New" pitchFamily="49" charset="0"/>
                <a:cs typeface="Courier New" pitchFamily="49" charset="0"/>
              </a:rPr>
              <a:t>.</a:t>
            </a:r>
            <a:endParaRPr lang="en-US" sz="2400" dirty="0" smtClean="0"/>
          </a:p>
          <a:p>
            <a:pPr lvl="1" algn="just" rtl="1" eaLnBrk="1" hangingPunct="1">
              <a:buFont typeface="Wingdings" panose="05000000000000000000" pitchFamily="2" charset="2"/>
              <a:buChar char="v"/>
              <a:defRPr/>
            </a:pPr>
            <a:r>
              <a:rPr lang="he-IL" sz="2400" dirty="0" smtClean="0"/>
              <a:t>אנחנו לא יכולים להכניס אובייקט מסוג </a:t>
            </a:r>
            <a:r>
              <a:rPr lang="en-US" sz="2400" dirty="0">
                <a:latin typeface="Courier New" pitchFamily="49" charset="0"/>
                <a:cs typeface="Courier New" pitchFamily="49" charset="0"/>
              </a:rPr>
              <a:t>Manager</a:t>
            </a:r>
            <a:r>
              <a:rPr lang="he-IL" sz="2400" dirty="0" smtClean="0"/>
              <a:t> לתוך רשימה של </a:t>
            </a:r>
            <a:r>
              <a:rPr lang="en-US" sz="2400" dirty="0">
                <a:latin typeface="Courier New" pitchFamily="49" charset="0"/>
                <a:cs typeface="Courier New" pitchFamily="49" charset="0"/>
              </a:rPr>
              <a:t>Employees</a:t>
            </a:r>
            <a:r>
              <a:rPr lang="he-IL" sz="2400" dirty="0" smtClean="0"/>
              <a:t> בלי לרשום קוד מיוחד ומסובך (</a:t>
            </a:r>
            <a:r>
              <a:rPr lang="en-US" sz="2400" dirty="0" smtClean="0"/>
              <a:t>data base</a:t>
            </a:r>
            <a:r>
              <a:rPr lang="he-IL" sz="2400" dirty="0" smtClean="0"/>
              <a:t>?).</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7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A8B3DDD1-E256-4726-B0DD-6D3295DB564E}" type="slidenum">
              <a:rPr lang="he-IL" altLang="he-IL" sz="1000" smtClean="0">
                <a:latin typeface="Arial" panose="020B0604020202020204" pitchFamily="34" charset="0"/>
              </a:rPr>
              <a:pPr>
                <a:spcBef>
                  <a:spcPct val="0"/>
                </a:spcBef>
                <a:buClrTx/>
                <a:buSzTx/>
                <a:buFontTx/>
                <a:buNone/>
              </a:pPr>
              <a:t>40</a:t>
            </a:fld>
            <a:endParaRPr lang="en-US" altLang="he-IL" sz="1000" smtClean="0">
              <a:latin typeface="Arial" panose="020B0604020202020204" pitchFamily="34" charset="0"/>
            </a:endParaRPr>
          </a:p>
        </p:txBody>
      </p:sp>
      <p:sp>
        <p:nvSpPr>
          <p:cNvPr id="900098" name="Rectangle 2"/>
          <p:cNvSpPr>
            <a:spLocks noGrp="1" noRot="1" noChangeArrowheads="1"/>
          </p:cNvSpPr>
          <p:nvPr>
            <p:ph type="body" idx="1"/>
          </p:nvPr>
        </p:nvSpPr>
        <p:spPr>
          <a:xfrm>
            <a:off x="301625" y="842963"/>
            <a:ext cx="8540750" cy="638175"/>
          </a:xfrm>
        </p:spPr>
        <p:txBody>
          <a:bodyPr/>
          <a:lstStyle/>
          <a:p>
            <a:pPr algn="just" rtl="1" eaLnBrk="1" hangingPunct="1">
              <a:buFont typeface="Wingdings" panose="05000000000000000000" pitchFamily="2" charset="2"/>
              <a:buChar char="v"/>
              <a:defRPr/>
            </a:pPr>
            <a:r>
              <a:rPr lang="he-IL" dirty="0" smtClean="0"/>
              <a:t>מחלקה נגזרת יכולה בתורה להיות מחלקת בסיס למחלקה אחרת!</a:t>
            </a:r>
            <a:endParaRPr lang="en-US" dirty="0" smtClean="0"/>
          </a:p>
        </p:txBody>
      </p:sp>
      <p:sp>
        <p:nvSpPr>
          <p:cNvPr id="52228" name="Text Box 3"/>
          <p:cNvSpPr txBox="1">
            <a:spLocks noChangeArrowheads="1"/>
          </p:cNvSpPr>
          <p:nvPr/>
        </p:nvSpPr>
        <p:spPr bwMode="auto">
          <a:xfrm>
            <a:off x="195263" y="1901825"/>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Employee</a:t>
            </a:r>
          </a:p>
        </p:txBody>
      </p:sp>
      <p:sp>
        <p:nvSpPr>
          <p:cNvPr id="52229" name="Text Box 4"/>
          <p:cNvSpPr txBox="1">
            <a:spLocks noChangeArrowheads="1"/>
          </p:cNvSpPr>
          <p:nvPr/>
        </p:nvSpPr>
        <p:spPr bwMode="auto">
          <a:xfrm>
            <a:off x="182563" y="3003550"/>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Manager</a:t>
            </a:r>
          </a:p>
        </p:txBody>
      </p:sp>
      <p:sp>
        <p:nvSpPr>
          <p:cNvPr id="52230" name="Text Box 5"/>
          <p:cNvSpPr txBox="1">
            <a:spLocks noChangeArrowheads="1"/>
          </p:cNvSpPr>
          <p:nvPr/>
        </p:nvSpPr>
        <p:spPr bwMode="auto">
          <a:xfrm>
            <a:off x="169863" y="4105275"/>
            <a:ext cx="1989137"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Director</a:t>
            </a:r>
          </a:p>
        </p:txBody>
      </p:sp>
      <p:cxnSp>
        <p:nvCxnSpPr>
          <p:cNvPr id="52231" name="AutoShape 6"/>
          <p:cNvCxnSpPr>
            <a:cxnSpLocks noChangeShapeType="1"/>
            <a:stCxn id="52229" idx="0"/>
            <a:endCxn id="52228" idx="2"/>
          </p:cNvCxnSpPr>
          <p:nvPr/>
        </p:nvCxnSpPr>
        <p:spPr bwMode="auto">
          <a:xfrm flipV="1">
            <a:off x="1177925" y="2359025"/>
            <a:ext cx="12700" cy="6445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2" name="AutoShape 7"/>
          <p:cNvCxnSpPr>
            <a:cxnSpLocks noChangeShapeType="1"/>
            <a:stCxn id="52230" idx="0"/>
            <a:endCxn id="52229" idx="2"/>
          </p:cNvCxnSpPr>
          <p:nvPr/>
        </p:nvCxnSpPr>
        <p:spPr bwMode="auto">
          <a:xfrm flipV="1">
            <a:off x="1165225" y="3460750"/>
            <a:ext cx="12700" cy="6445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33" name="Text Box 8"/>
          <p:cNvSpPr txBox="1">
            <a:spLocks noChangeArrowheads="1"/>
          </p:cNvSpPr>
          <p:nvPr/>
        </p:nvSpPr>
        <p:spPr bwMode="auto">
          <a:xfrm>
            <a:off x="1023938" y="535622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800"/>
              <a:t>SI</a:t>
            </a:r>
          </a:p>
        </p:txBody>
      </p:sp>
      <p:sp>
        <p:nvSpPr>
          <p:cNvPr id="52234" name="Text Box 9"/>
          <p:cNvSpPr txBox="1">
            <a:spLocks noChangeArrowheads="1"/>
          </p:cNvSpPr>
          <p:nvPr/>
        </p:nvSpPr>
        <p:spPr bwMode="auto">
          <a:xfrm>
            <a:off x="4797425" y="1903413"/>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Employee</a:t>
            </a:r>
          </a:p>
        </p:txBody>
      </p:sp>
      <p:sp>
        <p:nvSpPr>
          <p:cNvPr id="52235" name="Text Box 10"/>
          <p:cNvSpPr txBox="1">
            <a:spLocks noChangeArrowheads="1"/>
          </p:cNvSpPr>
          <p:nvPr/>
        </p:nvSpPr>
        <p:spPr bwMode="auto">
          <a:xfrm>
            <a:off x="4841875" y="3019425"/>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Secretary</a:t>
            </a:r>
          </a:p>
        </p:txBody>
      </p:sp>
      <p:sp>
        <p:nvSpPr>
          <p:cNvPr id="52236" name="Text Box 11"/>
          <p:cNvSpPr txBox="1">
            <a:spLocks noChangeArrowheads="1"/>
          </p:cNvSpPr>
          <p:nvPr/>
        </p:nvSpPr>
        <p:spPr bwMode="auto">
          <a:xfrm>
            <a:off x="2657475" y="3021013"/>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Temporary</a:t>
            </a:r>
          </a:p>
        </p:txBody>
      </p:sp>
      <p:sp>
        <p:nvSpPr>
          <p:cNvPr id="52237" name="Text Box 12"/>
          <p:cNvSpPr txBox="1">
            <a:spLocks noChangeArrowheads="1"/>
          </p:cNvSpPr>
          <p:nvPr/>
        </p:nvSpPr>
        <p:spPr bwMode="auto">
          <a:xfrm>
            <a:off x="4102100" y="3736975"/>
            <a:ext cx="1989138" cy="1004888"/>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Temporary</a:t>
            </a:r>
          </a:p>
          <a:p>
            <a:pPr algn="ctr" eaLnBrk="1" hangingPunct="1">
              <a:spcBef>
                <a:spcPct val="50000"/>
              </a:spcBef>
              <a:buClrTx/>
              <a:buSzTx/>
              <a:buFontTx/>
              <a:buNone/>
            </a:pPr>
            <a:r>
              <a:rPr lang="en-US" altLang="he-IL" sz="2400"/>
              <a:t>Secretary</a:t>
            </a:r>
          </a:p>
        </p:txBody>
      </p:sp>
      <p:sp>
        <p:nvSpPr>
          <p:cNvPr id="52238" name="Text Box 13"/>
          <p:cNvSpPr txBox="1">
            <a:spLocks noChangeArrowheads="1"/>
          </p:cNvSpPr>
          <p:nvPr/>
        </p:nvSpPr>
        <p:spPr bwMode="auto">
          <a:xfrm>
            <a:off x="6832600" y="3695700"/>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Manager</a:t>
            </a:r>
          </a:p>
        </p:txBody>
      </p:sp>
      <p:sp>
        <p:nvSpPr>
          <p:cNvPr id="52239" name="Text Box 14"/>
          <p:cNvSpPr txBox="1">
            <a:spLocks noChangeArrowheads="1"/>
          </p:cNvSpPr>
          <p:nvPr/>
        </p:nvSpPr>
        <p:spPr bwMode="auto">
          <a:xfrm>
            <a:off x="6834188" y="4697413"/>
            <a:ext cx="1989137"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Director</a:t>
            </a:r>
          </a:p>
        </p:txBody>
      </p:sp>
      <p:sp>
        <p:nvSpPr>
          <p:cNvPr id="52240" name="Text Box 15"/>
          <p:cNvSpPr txBox="1">
            <a:spLocks noChangeArrowheads="1"/>
          </p:cNvSpPr>
          <p:nvPr/>
        </p:nvSpPr>
        <p:spPr bwMode="auto">
          <a:xfrm>
            <a:off x="3006725" y="5241925"/>
            <a:ext cx="1989138" cy="4572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buClrTx/>
              <a:buSzTx/>
              <a:buFontTx/>
              <a:buNone/>
            </a:pPr>
            <a:r>
              <a:rPr lang="en-US" altLang="he-IL" sz="2400"/>
              <a:t>Consultant</a:t>
            </a:r>
          </a:p>
        </p:txBody>
      </p:sp>
      <p:cxnSp>
        <p:nvCxnSpPr>
          <p:cNvPr id="52241" name="AutoShape 16"/>
          <p:cNvCxnSpPr>
            <a:cxnSpLocks noChangeShapeType="1"/>
            <a:stCxn id="52235" idx="0"/>
            <a:endCxn id="52234" idx="2"/>
          </p:cNvCxnSpPr>
          <p:nvPr/>
        </p:nvCxnSpPr>
        <p:spPr bwMode="auto">
          <a:xfrm flipH="1" flipV="1">
            <a:off x="5792788" y="2360613"/>
            <a:ext cx="44450" cy="6588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2" name="AutoShape 17"/>
          <p:cNvCxnSpPr>
            <a:cxnSpLocks noChangeShapeType="1"/>
            <a:stCxn id="52237" idx="0"/>
            <a:endCxn id="52235" idx="2"/>
          </p:cNvCxnSpPr>
          <p:nvPr/>
        </p:nvCxnSpPr>
        <p:spPr bwMode="auto">
          <a:xfrm flipV="1">
            <a:off x="5097463" y="3476625"/>
            <a:ext cx="739775" cy="2603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3" name="AutoShape 18"/>
          <p:cNvCxnSpPr>
            <a:cxnSpLocks noChangeShapeType="1"/>
            <a:stCxn id="52237" idx="0"/>
            <a:endCxn id="52236" idx="2"/>
          </p:cNvCxnSpPr>
          <p:nvPr/>
        </p:nvCxnSpPr>
        <p:spPr bwMode="auto">
          <a:xfrm flipH="1" flipV="1">
            <a:off x="3652838" y="3478213"/>
            <a:ext cx="1444625" cy="2587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4" name="AutoShape 19"/>
          <p:cNvCxnSpPr>
            <a:cxnSpLocks noChangeShapeType="1"/>
            <a:stCxn id="52240" idx="0"/>
          </p:cNvCxnSpPr>
          <p:nvPr/>
        </p:nvCxnSpPr>
        <p:spPr bwMode="auto">
          <a:xfrm flipH="1" flipV="1">
            <a:off x="2963863" y="3492500"/>
            <a:ext cx="1038225" cy="174942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5" name="AutoShape 20"/>
          <p:cNvCxnSpPr>
            <a:cxnSpLocks noChangeShapeType="1"/>
            <a:endCxn id="52234" idx="2"/>
          </p:cNvCxnSpPr>
          <p:nvPr/>
        </p:nvCxnSpPr>
        <p:spPr bwMode="auto">
          <a:xfrm flipH="1" flipV="1">
            <a:off x="5792788" y="2360613"/>
            <a:ext cx="2640012" cy="130175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6" name="AutoShape 21"/>
          <p:cNvCxnSpPr>
            <a:cxnSpLocks noChangeShapeType="1"/>
            <a:stCxn id="52239" idx="0"/>
            <a:endCxn id="52238" idx="2"/>
          </p:cNvCxnSpPr>
          <p:nvPr/>
        </p:nvCxnSpPr>
        <p:spPr bwMode="auto">
          <a:xfrm flipH="1" flipV="1">
            <a:off x="7827963" y="4152900"/>
            <a:ext cx="1587" cy="54451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7" name="AutoShape 22"/>
          <p:cNvCxnSpPr>
            <a:cxnSpLocks noChangeShapeType="1"/>
            <a:stCxn id="52240" idx="3"/>
          </p:cNvCxnSpPr>
          <p:nvPr/>
        </p:nvCxnSpPr>
        <p:spPr bwMode="auto">
          <a:xfrm flipV="1">
            <a:off x="4995863" y="4189413"/>
            <a:ext cx="1954212" cy="128111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48" name="Text Box 23"/>
          <p:cNvSpPr txBox="1">
            <a:spLocks noChangeArrowheads="1"/>
          </p:cNvSpPr>
          <p:nvPr/>
        </p:nvSpPr>
        <p:spPr bwMode="auto">
          <a:xfrm>
            <a:off x="5391150" y="5919788"/>
            <a:ext cx="76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800"/>
              <a:t>MI</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6" name="Rectangle 2"/>
          <p:cNvSpPr>
            <a:spLocks noGrp="1" noRot="1" noChangeArrowheads="1"/>
          </p:cNvSpPr>
          <p:nvPr>
            <p:ph type="title"/>
          </p:nvPr>
        </p:nvSpPr>
        <p:spPr>
          <a:xfrm>
            <a:off x="457200" y="2505075"/>
            <a:ext cx="8229600" cy="1371600"/>
          </a:xfrm>
        </p:spPr>
        <p:txBody>
          <a:bodyPr/>
          <a:lstStyle/>
          <a:p>
            <a:pPr eaLnBrk="1" hangingPunct="1">
              <a:defRPr/>
            </a:pPr>
            <a:r>
              <a:rPr lang="he-IL" sz="4800" b="1" dirty="0" smtClean="0"/>
              <a:t>שאלות?</a:t>
            </a:r>
            <a:endParaRPr lang="en-US" sz="4800" b="1" dirty="0" smtClean="0"/>
          </a:p>
        </p:txBody>
      </p:sp>
      <p:sp>
        <p:nvSpPr>
          <p:cNvPr id="53251" name="Text Box 3"/>
          <p:cNvSpPr txBox="1">
            <a:spLocks noChangeArrowheads="1"/>
          </p:cNvSpPr>
          <p:nvPr/>
        </p:nvSpPr>
        <p:spPr bwMode="auto">
          <a:xfrm>
            <a:off x="7416800" y="6643688"/>
            <a:ext cx="17272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800" b="0">
                <a:solidFill>
                  <a:schemeClr val="bg2"/>
                </a:solidFill>
                <a:latin typeface="Arial" panose="020B0604020202020204" pitchFamily="34" charset="0"/>
              </a:rPr>
              <a:t>copyrights © Elhanan Borenstein</a:t>
            </a:r>
            <a:endParaRPr lang="en-US" altLang="he-IL" sz="4000" b="0">
              <a:solidFill>
                <a:schemeClr val="bg2"/>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C6161DA-6385-44EA-9DBE-1195473E698D}" type="slidenum">
              <a:rPr lang="he-IL" altLang="he-IL" sz="1000" smtClean="0">
                <a:latin typeface="Arial" panose="020B0604020202020204" pitchFamily="34" charset="0"/>
              </a:rPr>
              <a:pPr>
                <a:spcBef>
                  <a:spcPct val="0"/>
                </a:spcBef>
                <a:buClrTx/>
                <a:buSzTx/>
                <a:buFontTx/>
                <a:buNone/>
              </a:pPr>
              <a:t>5</a:t>
            </a:fld>
            <a:endParaRPr lang="en-US" altLang="he-IL" sz="1000" smtClean="0">
              <a:latin typeface="Arial" panose="020B0604020202020204" pitchFamily="34" charset="0"/>
            </a:endParaRPr>
          </a:p>
        </p:txBody>
      </p:sp>
      <p:sp>
        <p:nvSpPr>
          <p:cNvPr id="818178" name="Rectangle 2"/>
          <p:cNvSpPr>
            <a:spLocks noGrp="1" noRot="1" noChangeArrowheads="1"/>
          </p:cNvSpPr>
          <p:nvPr>
            <p:ph type="title"/>
          </p:nvPr>
        </p:nvSpPr>
        <p:spPr/>
        <p:txBody>
          <a:bodyPr/>
          <a:lstStyle/>
          <a:p>
            <a:pPr rtl="1" eaLnBrk="1" hangingPunct="1">
              <a:defRPr/>
            </a:pPr>
            <a:r>
              <a:rPr lang="he-IL" dirty="0" smtClean="0"/>
              <a:t>פתרון: </a:t>
            </a:r>
            <a:r>
              <a:rPr lang="en-US" dirty="0" smtClean="0"/>
              <a:t>Inheritance</a:t>
            </a:r>
          </a:p>
        </p:txBody>
      </p:sp>
      <p:sp>
        <p:nvSpPr>
          <p:cNvPr id="818179" name="Rectangle 3"/>
          <p:cNvSpPr>
            <a:spLocks noGrp="1" noRot="1" noChangeArrowheads="1"/>
          </p:cNvSpPr>
          <p:nvPr>
            <p:ph type="body" idx="1"/>
          </p:nvPr>
        </p:nvSpPr>
        <p:spPr/>
        <p:txBody>
          <a:bodyPr/>
          <a:lstStyle/>
          <a:p>
            <a:pPr algn="just" rtl="1" eaLnBrk="1" hangingPunct="1">
              <a:lnSpc>
                <a:spcPct val="90000"/>
              </a:lnSpc>
              <a:buFont typeface="Wingdings" panose="05000000000000000000" pitchFamily="2" charset="2"/>
              <a:buChar char="v"/>
              <a:defRPr/>
            </a:pPr>
            <a:r>
              <a:rPr lang="he-IL" dirty="0" smtClean="0"/>
              <a:t>אנו מציינים במפורש כי </a:t>
            </a:r>
            <a:r>
              <a:rPr lang="en-US" dirty="0" smtClean="0">
                <a:latin typeface="Courier New" pitchFamily="49" charset="0"/>
                <a:cs typeface="Courier New" pitchFamily="49" charset="0"/>
              </a:rPr>
              <a:t>Manager</a:t>
            </a:r>
            <a:r>
              <a:rPr lang="he-IL" dirty="0" smtClean="0"/>
              <a:t> הוא</a:t>
            </a:r>
            <a:r>
              <a:rPr lang="en-US" dirty="0" smtClean="0"/>
              <a:t> </a:t>
            </a:r>
            <a:r>
              <a:rPr lang="en-US" dirty="0" smtClean="0">
                <a:latin typeface="Courier New" pitchFamily="49" charset="0"/>
                <a:cs typeface="Courier New" pitchFamily="49" charset="0"/>
              </a:rPr>
              <a:t>Employee</a:t>
            </a:r>
            <a:r>
              <a:rPr lang="he-IL" dirty="0" smtClean="0"/>
              <a:t>.  - יחסי </a:t>
            </a:r>
            <a:r>
              <a:rPr lang="en-US" dirty="0" smtClean="0"/>
              <a:t>is a</a:t>
            </a:r>
            <a:r>
              <a:rPr lang="he-IL" dirty="0" smtClean="0"/>
              <a:t>!</a:t>
            </a:r>
          </a:p>
          <a:p>
            <a:pPr algn="just" rtl="1" eaLnBrk="1" hangingPunct="1">
              <a:lnSpc>
                <a:spcPct val="90000"/>
              </a:lnSpc>
              <a:buFont typeface="Wingdings" panose="05000000000000000000" pitchFamily="2" charset="2"/>
              <a:buChar char="v"/>
              <a:defRPr/>
            </a:pPr>
            <a:r>
              <a:rPr lang="he-IL" dirty="0" smtClean="0"/>
              <a:t>כשמשתמשים בתורשה בעצם אומרים: "המחלקה החדשה היא כמו המחלקה הישנה" (תת-סוג).</a:t>
            </a:r>
            <a:endParaRPr lang="en-US" dirty="0" smtClean="0"/>
          </a:p>
          <a:p>
            <a:pPr algn="just" rtl="1" eaLnBrk="1" hangingPunct="1">
              <a:lnSpc>
                <a:spcPct val="90000"/>
              </a:lnSpc>
              <a:buFont typeface="Wingdings" panose="05000000000000000000" pitchFamily="2" charset="2"/>
              <a:buChar char="v"/>
              <a:defRPr/>
            </a:pPr>
            <a:endParaRPr lang="en-US" dirty="0" smtClean="0"/>
          </a:p>
          <a:p>
            <a:pPr algn="just" rtl="1" eaLnBrk="1" hangingPunct="1">
              <a:lnSpc>
                <a:spcPct val="90000"/>
              </a:lnSpc>
              <a:buFont typeface="Wingdings" panose="05000000000000000000" pitchFamily="2" charset="2"/>
              <a:buChar char="v"/>
              <a:defRPr/>
            </a:pPr>
            <a:r>
              <a:rPr lang="en-US" sz="2800" dirty="0" smtClean="0"/>
              <a:t>	 </a:t>
            </a:r>
            <a:r>
              <a:rPr lang="en-US" sz="2800" dirty="0" smtClean="0">
                <a:latin typeface="Courier New" pitchFamily="49" charset="0"/>
                <a:cs typeface="Courier New" pitchFamily="49" charset="0"/>
              </a:rPr>
              <a:t>class Manager : public Employee</a:t>
            </a:r>
            <a:endParaRPr lang="en-US" sz="2800" dirty="0" smtClean="0"/>
          </a:p>
          <a:p>
            <a:pPr algn="just" rtl="1" eaLnBrk="1" hangingPunct="1">
              <a:lnSpc>
                <a:spcPct val="90000"/>
              </a:lnSpc>
              <a:buFont typeface="Wingdings" panose="05000000000000000000" pitchFamily="2" charset="2"/>
              <a:buChar char="v"/>
              <a:defRPr/>
            </a:pPr>
            <a:r>
              <a:rPr lang="he-IL" dirty="0" smtClean="0"/>
              <a:t>כאשר עושים זאת המחלקה החדשה (היורשת) אוטומטית מקבלת את כל השדות והמתודות שהיו במחלקה הישנה (הנורשת).</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015B284-FD1C-4576-AD94-40B8E16DE2A1}" type="slidenum">
              <a:rPr lang="he-IL" altLang="he-IL" sz="1000" smtClean="0">
                <a:latin typeface="Arial" panose="020B0604020202020204" pitchFamily="34" charset="0"/>
              </a:rPr>
              <a:pPr>
                <a:spcBef>
                  <a:spcPct val="0"/>
                </a:spcBef>
                <a:buClrTx/>
                <a:buSzTx/>
                <a:buFontTx/>
                <a:buNone/>
              </a:pPr>
              <a:t>6</a:t>
            </a:fld>
            <a:endParaRPr lang="en-US" altLang="he-IL" sz="1000" smtClean="0">
              <a:latin typeface="Arial" panose="020B0604020202020204" pitchFamily="34" charset="0"/>
            </a:endParaRPr>
          </a:p>
        </p:txBody>
      </p:sp>
      <p:sp>
        <p:nvSpPr>
          <p:cNvPr id="822274" name="Rectangle 2"/>
          <p:cNvSpPr>
            <a:spLocks noGrp="1" noRot="1" noChangeArrowheads="1"/>
          </p:cNvSpPr>
          <p:nvPr>
            <p:ph type="title"/>
          </p:nvPr>
        </p:nvSpPr>
        <p:spPr>
          <a:xfrm>
            <a:off x="300038" y="227013"/>
            <a:ext cx="8540750" cy="796925"/>
          </a:xfrm>
        </p:spPr>
        <p:txBody>
          <a:bodyPr/>
          <a:lstStyle/>
          <a:p>
            <a:pPr rtl="1" eaLnBrk="1" hangingPunct="1">
              <a:defRPr/>
            </a:pPr>
            <a:r>
              <a:rPr lang="he-IL" sz="4800" dirty="0" smtClean="0"/>
              <a:t>מוטיבציה לשימוש בתורשה</a:t>
            </a:r>
            <a:endParaRPr lang="en-US" dirty="0" smtClean="0"/>
          </a:p>
        </p:txBody>
      </p:sp>
      <p:sp>
        <p:nvSpPr>
          <p:cNvPr id="822275" name="Rectangle 3"/>
          <p:cNvSpPr>
            <a:spLocks noChangeArrowheads="1"/>
          </p:cNvSpPr>
          <p:nvPr/>
        </p:nvSpPr>
        <p:spPr bwMode="auto">
          <a:xfrm>
            <a:off x="250825" y="1047750"/>
            <a:ext cx="889317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rtl="1" eaLnBrk="1" hangingPunct="1">
              <a:lnSpc>
                <a:spcPct val="80000"/>
              </a:lnSpc>
              <a:spcBef>
                <a:spcPct val="20000"/>
              </a:spcBef>
              <a:buClr>
                <a:schemeClr val="hlink"/>
              </a:buClr>
              <a:buSzPct val="80000"/>
              <a:defRPr/>
            </a:pPr>
            <a:r>
              <a:rPr lang="he-IL" sz="2800" dirty="0">
                <a:solidFill>
                  <a:srgbClr val="FFC000"/>
                </a:solidFill>
                <a:effectLst>
                  <a:outerShdw blurRad="38100" dist="38100" dir="2700000" algn="tl">
                    <a:srgbClr val="000000"/>
                  </a:outerShdw>
                </a:effectLst>
              </a:rPr>
              <a:t>תורשה = אחד מהעקרונות הבסיסיים ביותר בתכנות מונחה עצמים </a:t>
            </a:r>
            <a:r>
              <a:rPr lang="he-IL" sz="2800" dirty="0">
                <a:effectLst>
                  <a:outerShdw blurRad="38100" dist="38100" dir="2700000" algn="tl">
                    <a:srgbClr val="000000"/>
                  </a:outerShdw>
                </a:effectLst>
              </a:rPr>
              <a:t>(אחד מ-4).</a:t>
            </a:r>
            <a:endParaRPr lang="en-US" sz="2800" dirty="0">
              <a:effectLst>
                <a:outerShdw blurRad="38100" dist="38100" dir="2700000" algn="tl">
                  <a:srgbClr val="000000"/>
                </a:outerShdw>
              </a:effectLst>
            </a:endParaRP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ברוב המקרים אנו </a:t>
            </a:r>
            <a:r>
              <a:rPr lang="he-IL" sz="2800" b="0" dirty="0">
                <a:solidFill>
                  <a:srgbClr val="FFC000"/>
                </a:solidFill>
                <a:effectLst>
                  <a:outerShdw blurRad="38100" dist="38100" dir="2700000" algn="tl">
                    <a:srgbClr val="000000"/>
                  </a:outerShdw>
                </a:effectLst>
              </a:rPr>
              <a:t>רוצים להרחיב מחלקה קיימת </a:t>
            </a:r>
            <a:r>
              <a:rPr lang="he-IL" sz="2800" b="0" dirty="0">
                <a:effectLst>
                  <a:outerShdw blurRad="38100" dist="38100" dir="2700000" algn="tl">
                    <a:srgbClr val="000000"/>
                  </a:outerShdw>
                </a:effectLst>
              </a:rPr>
              <a:t>(בלי לשכפל את הקוד שלה), אבל:</a:t>
            </a: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rPr>
              <a:t>אנו </a:t>
            </a:r>
            <a:r>
              <a:rPr lang="he-IL" sz="2800" b="0" dirty="0">
                <a:solidFill>
                  <a:srgbClr val="FFC000"/>
                </a:solidFill>
                <a:effectLst>
                  <a:outerShdw blurRad="38100" dist="38100" dir="2700000" algn="tl">
                    <a:srgbClr val="000000"/>
                  </a:outerShdw>
                </a:effectLst>
              </a:rPr>
              <a:t>לא</a:t>
            </a:r>
            <a:r>
              <a:rPr lang="he-IL" sz="2800" b="0" dirty="0">
                <a:effectLst>
                  <a:outerShdw blurRad="38100" dist="38100" dir="2700000" algn="tl">
                    <a:srgbClr val="000000"/>
                  </a:outerShdw>
                </a:effectLst>
              </a:rPr>
              <a:t> יכולים (או לא מעוניינים) </a:t>
            </a:r>
            <a:r>
              <a:rPr lang="he-IL" sz="2800" b="0" dirty="0">
                <a:solidFill>
                  <a:srgbClr val="FFC000"/>
                </a:solidFill>
                <a:effectLst>
                  <a:outerShdw blurRad="38100" dist="38100" dir="2700000" algn="tl">
                    <a:srgbClr val="000000"/>
                  </a:outerShdw>
                </a:effectLst>
              </a:rPr>
              <a:t>לשנות את הקוד המקורי של אותה מחלקה</a:t>
            </a:r>
            <a:r>
              <a:rPr lang="he-IL" sz="2800" b="0" dirty="0">
                <a:effectLst>
                  <a:outerShdw blurRad="38100" dist="38100" dir="2700000" algn="tl">
                    <a:srgbClr val="000000"/>
                  </a:outerShdw>
                </a:effectLst>
              </a:rPr>
              <a:t>:</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המחלקה המקורית </a:t>
            </a:r>
            <a:r>
              <a:rPr lang="he-IL" sz="2400" u="sng" dirty="0">
                <a:effectLst>
                  <a:outerShdw blurRad="38100" dist="38100" dir="2700000" algn="tl">
                    <a:srgbClr val="000000"/>
                  </a:outerShdw>
                </a:effectLst>
              </a:rPr>
              <a:t>עדיין בשימוש</a:t>
            </a:r>
            <a:r>
              <a:rPr lang="he-IL" sz="2400" b="0" dirty="0">
                <a:effectLst>
                  <a:outerShdw blurRad="38100" dist="38100" dir="2700000" algn="tl">
                    <a:srgbClr val="000000"/>
                  </a:outerShdw>
                </a:effectLst>
              </a:rPr>
              <a:t> בצורה המקורית שלה.</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המחלקה המקורית </a:t>
            </a:r>
            <a:r>
              <a:rPr lang="he-IL" sz="2400" u="sng" dirty="0">
                <a:effectLst>
                  <a:outerShdw blurRad="38100" dist="38100" dir="2700000" algn="tl">
                    <a:srgbClr val="000000"/>
                  </a:outerShdw>
                </a:effectLst>
              </a:rPr>
              <a:t>עובדת טוב</a:t>
            </a:r>
            <a:r>
              <a:rPr lang="he-IL" sz="2400" b="0" dirty="0">
                <a:effectLst>
                  <a:outerShdw blurRad="38100" dist="38100" dir="2700000" algn="tl">
                    <a:srgbClr val="000000"/>
                  </a:outerShdw>
                </a:effectLst>
              </a:rPr>
              <a:t> ואנו לא רוצים להכניס לתוכה </a:t>
            </a:r>
            <a:r>
              <a:rPr lang="he-IL" sz="2400" dirty="0">
                <a:effectLst>
                  <a:outerShdw blurRad="38100" dist="38100" dir="2700000" algn="tl">
                    <a:srgbClr val="000000"/>
                  </a:outerShdw>
                </a:effectLst>
              </a:rPr>
              <a:t>באגים</a:t>
            </a:r>
            <a:r>
              <a:rPr lang="he-IL" sz="2400" b="0" dirty="0">
                <a:effectLst>
                  <a:outerShdw blurRad="38100" dist="38100" dir="2700000" algn="tl">
                    <a:srgbClr val="000000"/>
                  </a:outerShdw>
                </a:effectLst>
              </a:rPr>
              <a:t>!</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u="sng" dirty="0">
                <a:effectLst>
                  <a:outerShdw blurRad="38100" dist="38100" dir="2700000" algn="tl">
                    <a:srgbClr val="000000"/>
                  </a:outerShdw>
                </a:effectLst>
              </a:rPr>
              <a:t>אין לנו גישה</a:t>
            </a:r>
            <a:r>
              <a:rPr lang="he-IL" sz="2400" b="0" dirty="0">
                <a:effectLst>
                  <a:outerShdw blurRad="38100" dist="38100" dir="2700000" algn="tl">
                    <a:srgbClr val="000000"/>
                  </a:outerShdw>
                </a:effectLst>
              </a:rPr>
              <a:t> </a:t>
            </a:r>
            <a:r>
              <a:rPr lang="he-IL" sz="2400" b="0" dirty="0" err="1">
                <a:effectLst>
                  <a:outerShdw blurRad="38100" dist="38100" dir="2700000" algn="tl">
                    <a:srgbClr val="000000"/>
                  </a:outerShdw>
                </a:effectLst>
              </a:rPr>
              <a:t>לקבצי</a:t>
            </a:r>
            <a:r>
              <a:rPr lang="he-IL" sz="2400" b="0" dirty="0">
                <a:effectLst>
                  <a:outerShdw blurRad="38100" dist="38100" dir="2700000" algn="tl">
                    <a:srgbClr val="000000"/>
                  </a:outerShdw>
                </a:effectLst>
              </a:rPr>
              <a:t> הקוד המקורי  (אלא רק </a:t>
            </a:r>
            <a:r>
              <a:rPr lang="he-IL" sz="2400" b="0" dirty="0" err="1">
                <a:effectLst>
                  <a:outerShdw blurRad="38100" dist="38100" dir="2700000" algn="tl">
                    <a:srgbClr val="000000"/>
                  </a:outerShdw>
                </a:effectLst>
              </a:rPr>
              <a:t>לקבצי</a:t>
            </a:r>
            <a:r>
              <a:rPr lang="he-IL" sz="2400" b="0" dirty="0">
                <a:effectLst>
                  <a:outerShdw blurRad="38100" dist="38100" dir="2700000" algn="tl">
                    <a:srgbClr val="000000"/>
                  </a:outerShdw>
                </a:effectLst>
              </a:rPr>
              <a:t> </a:t>
            </a:r>
            <a:r>
              <a:rPr lang="en-US" sz="2400" b="0" dirty="0" err="1">
                <a:effectLst>
                  <a:outerShdw blurRad="38100" dist="38100" dir="2700000" algn="tl">
                    <a:srgbClr val="000000"/>
                  </a:outerShdw>
                </a:effectLst>
              </a:rPr>
              <a:t>obj</a:t>
            </a:r>
            <a:r>
              <a:rPr lang="he-IL" sz="2400" b="0" dirty="0">
                <a:effectLst>
                  <a:outerShdw blurRad="38100" dist="38100" dir="2700000" algn="tl">
                    <a:srgbClr val="000000"/>
                  </a:outerShdw>
                </a:effectLst>
              </a:rPr>
              <a:t> ו- </a:t>
            </a:r>
            <a:r>
              <a:rPr lang="en-US" sz="2400" b="0" dirty="0">
                <a:effectLst>
                  <a:outerShdw blurRad="38100" dist="38100" dir="2700000" algn="tl">
                    <a:srgbClr val="000000"/>
                  </a:outerShdw>
                </a:effectLst>
              </a:rPr>
              <a:t>header</a:t>
            </a:r>
            <a:r>
              <a:rPr lang="he-IL" sz="2400" b="0" dirty="0">
                <a:effectLst>
                  <a:outerShdw blurRad="38100" dist="38100" dir="2700000" algn="tl">
                    <a:srgbClr val="000000"/>
                  </a:outerShdw>
                </a:effectLst>
              </a:rPr>
              <a:t>).</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b="0" dirty="0">
                <a:effectLst>
                  <a:outerShdw blurRad="38100" dist="38100" dir="2700000" algn="tl">
                    <a:srgbClr val="000000"/>
                  </a:outerShdw>
                </a:effectLst>
              </a:rPr>
              <a:t>אנו רוצים ליצור מספר </a:t>
            </a:r>
            <a:r>
              <a:rPr lang="he-IL" sz="2400" u="sng" dirty="0">
                <a:effectLst>
                  <a:outerShdw blurRad="38100" dist="38100" dir="2700000" algn="tl">
                    <a:srgbClr val="000000"/>
                  </a:outerShdw>
                </a:effectLst>
              </a:rPr>
              <a:t>מחלקות דומות</a:t>
            </a:r>
            <a:r>
              <a:rPr lang="he-IL" sz="2400" b="0" dirty="0">
                <a:effectLst>
                  <a:outerShdw blurRad="38100" dist="38100" dir="2700000" algn="tl">
                    <a:srgbClr val="000000"/>
                  </a:outerShdw>
                </a:effectLst>
              </a:rPr>
              <a:t> (עם בסיס משותף) -&gt; </a:t>
            </a:r>
            <a:r>
              <a:rPr lang="en-US" sz="2400" u="sng" dirty="0">
                <a:effectLst>
                  <a:outerShdw blurRad="38100" dist="38100" dir="2700000" algn="tl">
                    <a:srgbClr val="000000"/>
                  </a:outerShdw>
                </a:effectLst>
              </a:rPr>
              <a:t>polymorphism</a:t>
            </a:r>
            <a:r>
              <a:rPr lang="he-IL" sz="2400" u="sng" dirty="0">
                <a:effectLst>
                  <a:outerShdw blurRad="38100" dist="38100" dir="2700000" algn="tl">
                    <a:srgbClr val="000000"/>
                  </a:outerShdw>
                </a:effectLst>
              </a:rPr>
              <a:t>!</a:t>
            </a:r>
            <a:endParaRPr lang="en-US" sz="2800" b="0" dirty="0">
              <a:effectLst>
                <a:outerShdw blurRad="38100" dist="38100" dir="2700000" algn="tl">
                  <a:srgbClr val="000000"/>
                </a:outerShdw>
              </a:effectLst>
            </a:endParaRPr>
          </a:p>
          <a:p>
            <a:pPr marL="457200" indent="-457200" algn="just" rtl="1" eaLnBrk="1" hangingPunct="1">
              <a:lnSpc>
                <a:spcPct val="80000"/>
              </a:lnSpc>
              <a:spcBef>
                <a:spcPct val="20000"/>
              </a:spcBef>
              <a:buClr>
                <a:schemeClr val="hlink"/>
              </a:buClr>
              <a:buSzPct val="80000"/>
              <a:buFont typeface="Wingdings" panose="05000000000000000000" pitchFamily="2" charset="2"/>
              <a:buChar char="v"/>
              <a:defRPr/>
            </a:pPr>
            <a:r>
              <a:rPr lang="he-IL" sz="2800" b="0" dirty="0">
                <a:effectLst>
                  <a:outerShdw blurRad="38100" dist="38100" dir="2700000" algn="tl">
                    <a:srgbClr val="000000"/>
                  </a:outerShdw>
                </a:effectLst>
                <a:sym typeface="Wingdings" pitchFamily="2" charset="2"/>
              </a:rPr>
              <a:t>הקוד שנוצר – קל יותר לקריאה </a:t>
            </a:r>
            <a:r>
              <a:rPr lang="he-IL" sz="2800" b="0" dirty="0" err="1">
                <a:effectLst>
                  <a:outerShdw blurRad="38100" dist="38100" dir="2700000" algn="tl">
                    <a:srgbClr val="000000"/>
                  </a:outerShdw>
                </a:effectLst>
                <a:sym typeface="Wingdings" pitchFamily="2" charset="2"/>
              </a:rPr>
              <a:t>ותחזוק</a:t>
            </a:r>
            <a:r>
              <a:rPr lang="he-IL" sz="2800" b="0" dirty="0">
                <a:effectLst>
                  <a:outerShdw blurRad="38100" dist="38100" dir="2700000" algn="tl">
                    <a:srgbClr val="000000"/>
                  </a:outerShdw>
                </a:effectLst>
                <a:sym typeface="Wingdings" pitchFamily="2" charset="2"/>
              </a:rPr>
              <a:t> ולא מכיל קוד מיותר או כפול.</a:t>
            </a:r>
            <a:endParaRPr lang="en-US" sz="2800" b="0" dirty="0">
              <a:effectLst>
                <a:outerShdw blurRad="38100" dist="38100" dir="2700000" algn="tl">
                  <a:srgbClr val="000000"/>
                </a:outerShdw>
              </a:effectLst>
            </a:endParaRPr>
          </a:p>
        </p:txBody>
      </p:sp>
      <p:sp>
        <p:nvSpPr>
          <p:cNvPr id="822276" name="Rectangle 4"/>
          <p:cNvSpPr>
            <a:spLocks noChangeArrowheads="1"/>
          </p:cNvSpPr>
          <p:nvPr/>
        </p:nvSpPr>
        <p:spPr bwMode="auto">
          <a:xfrm>
            <a:off x="455613" y="1196975"/>
            <a:ext cx="5627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endParaRPr lang="he-IL" sz="2800" b="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0481677-5948-4918-AA2E-8E7E9899D2EA}" type="slidenum">
              <a:rPr lang="he-IL" altLang="he-IL" sz="1000" smtClean="0">
                <a:latin typeface="Arial" panose="020B0604020202020204" pitchFamily="34" charset="0"/>
              </a:rPr>
              <a:pPr>
                <a:spcBef>
                  <a:spcPct val="0"/>
                </a:spcBef>
                <a:buClrTx/>
                <a:buSzTx/>
                <a:buFontTx/>
                <a:buNone/>
              </a:pPr>
              <a:t>7</a:t>
            </a:fld>
            <a:endParaRPr lang="en-US" altLang="he-IL" sz="1000" smtClean="0">
              <a:latin typeface="Arial" panose="020B0604020202020204" pitchFamily="34" charset="0"/>
            </a:endParaRPr>
          </a:p>
        </p:txBody>
      </p:sp>
      <p:sp>
        <p:nvSpPr>
          <p:cNvPr id="886786" name="Rectangle 2"/>
          <p:cNvSpPr>
            <a:spLocks noGrp="1" noRot="1" noChangeArrowheads="1"/>
          </p:cNvSpPr>
          <p:nvPr>
            <p:ph type="title"/>
          </p:nvPr>
        </p:nvSpPr>
        <p:spPr>
          <a:xfrm>
            <a:off x="300038" y="227013"/>
            <a:ext cx="8540750" cy="796925"/>
          </a:xfrm>
        </p:spPr>
        <p:txBody>
          <a:bodyPr/>
          <a:lstStyle/>
          <a:p>
            <a:pPr eaLnBrk="1" hangingPunct="1">
              <a:defRPr/>
            </a:pPr>
            <a:r>
              <a:rPr lang="en-US" sz="4000" dirty="0" smtClean="0"/>
              <a:t>Inheritance</a:t>
            </a:r>
          </a:p>
        </p:txBody>
      </p:sp>
      <p:sp>
        <p:nvSpPr>
          <p:cNvPr id="886787" name="Rectangle 3"/>
          <p:cNvSpPr>
            <a:spLocks noChangeArrowheads="1"/>
          </p:cNvSpPr>
          <p:nvPr/>
        </p:nvSpPr>
        <p:spPr bwMode="auto">
          <a:xfrm>
            <a:off x="468313" y="1952625"/>
            <a:ext cx="8080375"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80000"/>
              </a:lnSpc>
              <a:spcBef>
                <a:spcPct val="20000"/>
              </a:spcBef>
              <a:buClr>
                <a:schemeClr val="hlink"/>
              </a:buClr>
              <a:buSzPct val="80000"/>
              <a:buFont typeface="Arial" pitchFamily="34" charset="0"/>
              <a:buChar char="►"/>
              <a:defRPr/>
            </a:pPr>
            <a:endParaRPr lang="he-IL" sz="2400" b="0">
              <a:effectLst>
                <a:outerShdw blurRad="38100" dist="38100" dir="2700000" algn="tl">
                  <a:srgbClr val="000000"/>
                </a:outerShdw>
              </a:effectLst>
            </a:endParaRPr>
          </a:p>
        </p:txBody>
      </p:sp>
      <p:sp>
        <p:nvSpPr>
          <p:cNvPr id="886788" name="Rectangle 4"/>
          <p:cNvSpPr>
            <a:spLocks noChangeArrowheads="1"/>
          </p:cNvSpPr>
          <p:nvPr/>
        </p:nvSpPr>
        <p:spPr bwMode="auto">
          <a:xfrm>
            <a:off x="455613" y="1114425"/>
            <a:ext cx="5627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hlink"/>
              </a:buClr>
              <a:buSzPct val="80000"/>
              <a:buFont typeface="Arial" pitchFamily="34" charset="0"/>
              <a:buNone/>
              <a:defRPr/>
            </a:pPr>
            <a:r>
              <a:rPr lang="en-US" sz="2800" b="0" u="sng">
                <a:effectLst>
                  <a:outerShdw blurRad="38100" dist="38100" dir="2700000" algn="tl">
                    <a:srgbClr val="000000"/>
                  </a:outerShdw>
                </a:effectLst>
                <a:latin typeface="Comic Sans MS" pitchFamily="66" charset="0"/>
              </a:rPr>
              <a:t>Syntax Example</a:t>
            </a:r>
            <a:endParaRPr lang="en-US" sz="2800" b="0">
              <a:effectLst>
                <a:outerShdw blurRad="38100" dist="38100" dir="2700000" algn="tl">
                  <a:srgbClr val="000000"/>
                </a:outerShdw>
              </a:effectLst>
            </a:endParaRPr>
          </a:p>
        </p:txBody>
      </p:sp>
      <p:sp>
        <p:nvSpPr>
          <p:cNvPr id="12294" name="Line 5"/>
          <p:cNvSpPr>
            <a:spLocks noChangeShapeType="1"/>
          </p:cNvSpPr>
          <p:nvPr/>
        </p:nvSpPr>
        <p:spPr bwMode="auto">
          <a:xfrm>
            <a:off x="0" y="1114425"/>
            <a:ext cx="914400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he-IL"/>
          </a:p>
        </p:txBody>
      </p:sp>
      <p:sp>
        <p:nvSpPr>
          <p:cNvPr id="12295" name="Text Box 6"/>
          <p:cNvSpPr txBox="1">
            <a:spLocks noChangeArrowheads="1"/>
          </p:cNvSpPr>
          <p:nvPr/>
        </p:nvSpPr>
        <p:spPr bwMode="auto">
          <a:xfrm>
            <a:off x="277813" y="1628775"/>
            <a:ext cx="5948362" cy="4511675"/>
          </a:xfrm>
          <a:prstGeom prst="rect">
            <a:avLst/>
          </a:prstGeom>
          <a:solidFill>
            <a:srgbClr val="800080"/>
          </a:solidFill>
          <a:ln>
            <a:noFill/>
          </a:ln>
          <a:effectLst/>
          <a:extLst>
            <a:ext uri="{91240B29-F687-4F45-9708-019B960494DF}">
              <a14:hiddenLine xmlns:a14="http://schemas.microsoft.com/office/drawing/2010/main" w="1905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he-IL" sz="2000">
                <a:latin typeface="Times New Roman" panose="02020603050405020304" pitchFamily="18" charset="0"/>
              </a:rPr>
              <a:t>class Base1  {</a:t>
            </a:r>
            <a:br>
              <a:rPr lang="en-US" altLang="he-IL" sz="2000">
                <a:latin typeface="Times New Roman" panose="02020603050405020304" pitchFamily="18" charset="0"/>
              </a:rPr>
            </a:br>
            <a:r>
              <a:rPr lang="en-US" altLang="he-IL" sz="2000">
                <a:latin typeface="Times New Roman" panose="02020603050405020304" pitchFamily="18" charset="0"/>
              </a:rPr>
              <a:t>	int var1;</a:t>
            </a:r>
            <a:br>
              <a:rPr lang="en-US" altLang="he-IL" sz="2000">
                <a:latin typeface="Times New Roman" panose="02020603050405020304" pitchFamily="18" charset="0"/>
              </a:rPr>
            </a:br>
            <a:r>
              <a:rPr lang="en-US" altLang="he-IL" sz="2000">
                <a:latin typeface="Times New Roman" panose="02020603050405020304" pitchFamily="18" charset="0"/>
              </a:rPr>
              <a:t>       public:</a:t>
            </a:r>
            <a:br>
              <a:rPr lang="en-US" altLang="he-IL" sz="2000">
                <a:latin typeface="Times New Roman" panose="02020603050405020304" pitchFamily="18" charset="0"/>
              </a:rPr>
            </a:br>
            <a:r>
              <a:rPr lang="en-US" altLang="he-IL" sz="2000">
                <a:latin typeface="Times New Roman" panose="02020603050405020304" pitchFamily="18" charset="0"/>
              </a:rPr>
              <a:t>	Base1() {…} </a:t>
            </a:r>
            <a:r>
              <a:rPr lang="en-US" altLang="he-IL" sz="2000" b="0">
                <a:latin typeface="Times New Roman" panose="02020603050405020304" pitchFamily="18" charset="0"/>
              </a:rPr>
              <a:t>// constructor</a:t>
            </a:r>
            <a:r>
              <a:rPr lang="en-US" altLang="he-IL" sz="2000">
                <a:latin typeface="Times New Roman" panose="02020603050405020304" pitchFamily="18" charset="0"/>
              </a:rPr>
              <a:t/>
            </a:r>
            <a:br>
              <a:rPr lang="en-US" altLang="he-IL" sz="2000">
                <a:latin typeface="Times New Roman" panose="02020603050405020304" pitchFamily="18" charset="0"/>
              </a:rPr>
            </a:br>
            <a:r>
              <a:rPr lang="en-US" altLang="he-IL" sz="2000">
                <a:latin typeface="Times New Roman" panose="02020603050405020304" pitchFamily="18" charset="0"/>
              </a:rPr>
              <a:t>	void OldFunc() {…}</a:t>
            </a:r>
            <a:br>
              <a:rPr lang="en-US" altLang="he-IL" sz="2000">
                <a:latin typeface="Times New Roman" panose="02020603050405020304" pitchFamily="18" charset="0"/>
              </a:rPr>
            </a:br>
            <a:r>
              <a:rPr lang="en-US" altLang="he-IL" sz="2000">
                <a:latin typeface="Times New Roman" panose="02020603050405020304" pitchFamily="18" charset="0"/>
              </a:rPr>
              <a:t>	void Init() {…}</a:t>
            </a:r>
            <a:br>
              <a:rPr lang="en-US" altLang="he-IL" sz="2000">
                <a:latin typeface="Times New Roman" panose="02020603050405020304" pitchFamily="18" charset="0"/>
              </a:rPr>
            </a:br>
            <a:r>
              <a:rPr lang="en-US" altLang="he-IL" sz="2000">
                <a:latin typeface="Times New Roman" panose="02020603050405020304" pitchFamily="18" charset="0"/>
              </a:rPr>
              <a:t>};</a:t>
            </a:r>
          </a:p>
          <a:p>
            <a:pPr eaLnBrk="1" hangingPunct="1">
              <a:spcBef>
                <a:spcPct val="50000"/>
              </a:spcBef>
              <a:buClrTx/>
              <a:buSzTx/>
              <a:buFontTx/>
              <a:buNone/>
            </a:pPr>
            <a:r>
              <a:rPr lang="en-US" altLang="he-IL" sz="2000">
                <a:solidFill>
                  <a:srgbClr val="FFC000"/>
                </a:solidFill>
                <a:latin typeface="Times New Roman" panose="02020603050405020304" pitchFamily="18" charset="0"/>
              </a:rPr>
              <a:t>class Derived1 </a:t>
            </a:r>
            <a:r>
              <a:rPr lang="en-US" altLang="he-IL" sz="2000">
                <a:latin typeface="Times New Roman" panose="02020603050405020304" pitchFamily="18" charset="0"/>
              </a:rPr>
              <a:t>: [public|protected|private] Base1 {</a:t>
            </a:r>
            <a:br>
              <a:rPr lang="en-US" altLang="he-IL" sz="2000">
                <a:latin typeface="Times New Roman" panose="02020603050405020304" pitchFamily="18" charset="0"/>
              </a:rPr>
            </a:br>
            <a:r>
              <a:rPr lang="en-US" altLang="he-IL" sz="2000">
                <a:latin typeface="Times New Roman" panose="02020603050405020304" pitchFamily="18" charset="0"/>
              </a:rPr>
              <a:t>	int var2;</a:t>
            </a:r>
            <a:br>
              <a:rPr lang="en-US" altLang="he-IL" sz="2000">
                <a:latin typeface="Times New Roman" panose="02020603050405020304" pitchFamily="18" charset="0"/>
              </a:rPr>
            </a:br>
            <a:r>
              <a:rPr lang="en-US" altLang="he-IL" sz="2000">
                <a:latin typeface="Times New Roman" panose="02020603050405020304" pitchFamily="18" charset="0"/>
              </a:rPr>
              <a:t>        public:</a:t>
            </a:r>
            <a:br>
              <a:rPr lang="en-US" altLang="he-IL" sz="2000">
                <a:latin typeface="Times New Roman" panose="02020603050405020304" pitchFamily="18" charset="0"/>
              </a:rPr>
            </a:br>
            <a:r>
              <a:rPr lang="en-US" altLang="he-IL" sz="2000">
                <a:latin typeface="Times New Roman" panose="02020603050405020304" pitchFamily="18" charset="0"/>
              </a:rPr>
              <a:t>	Derived1() {…} </a:t>
            </a:r>
            <a:r>
              <a:rPr lang="en-US" altLang="he-IL" sz="2000" b="0">
                <a:latin typeface="Times New Roman" panose="02020603050405020304" pitchFamily="18" charset="0"/>
              </a:rPr>
              <a:t>// constructor</a:t>
            </a:r>
            <a:r>
              <a:rPr lang="en-US" altLang="he-IL" sz="2000">
                <a:latin typeface="Times New Roman" panose="02020603050405020304" pitchFamily="18" charset="0"/>
              </a:rPr>
              <a:t/>
            </a:r>
            <a:br>
              <a:rPr lang="en-US" altLang="he-IL" sz="2000">
                <a:latin typeface="Times New Roman" panose="02020603050405020304" pitchFamily="18" charset="0"/>
              </a:rPr>
            </a:br>
            <a:r>
              <a:rPr lang="en-US" altLang="he-IL" sz="2000">
                <a:latin typeface="Times New Roman" panose="02020603050405020304" pitchFamily="18" charset="0"/>
              </a:rPr>
              <a:t>	void Init() {…} </a:t>
            </a:r>
            <a:r>
              <a:rPr lang="en-US" altLang="he-IL" sz="2000" b="0">
                <a:latin typeface="Times New Roman" panose="02020603050405020304" pitchFamily="18" charset="0"/>
              </a:rPr>
              <a:t>// function name overriding</a:t>
            </a:r>
            <a:r>
              <a:rPr lang="en-US" altLang="he-IL" sz="2000">
                <a:latin typeface="Times New Roman" panose="02020603050405020304" pitchFamily="18" charset="0"/>
              </a:rPr>
              <a:t>	void Do(){…}</a:t>
            </a:r>
            <a:br>
              <a:rPr lang="en-US" altLang="he-IL" sz="2000">
                <a:latin typeface="Times New Roman" panose="02020603050405020304" pitchFamily="18" charset="0"/>
              </a:rPr>
            </a:br>
            <a:r>
              <a:rPr lang="en-US" altLang="he-IL" sz="2000">
                <a:latin typeface="Times New Roman" panose="02020603050405020304" pitchFamily="18" charset="0"/>
              </a:rPr>
              <a:t>};</a:t>
            </a:r>
          </a:p>
        </p:txBody>
      </p:sp>
      <p:sp>
        <p:nvSpPr>
          <p:cNvPr id="12296" name="Rectangle 7"/>
          <p:cNvSpPr>
            <a:spLocks noChangeArrowheads="1"/>
          </p:cNvSpPr>
          <p:nvPr/>
        </p:nvSpPr>
        <p:spPr bwMode="auto">
          <a:xfrm>
            <a:off x="6945313" y="2332038"/>
            <a:ext cx="1446212" cy="414337"/>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600" b="0">
                <a:latin typeface="Arial" panose="020B0604020202020204" pitchFamily="34" charset="0"/>
              </a:rPr>
              <a:t>var1</a:t>
            </a:r>
          </a:p>
        </p:txBody>
      </p:sp>
      <p:sp>
        <p:nvSpPr>
          <p:cNvPr id="12297" name="Text Box 8"/>
          <p:cNvSpPr txBox="1">
            <a:spLocks noChangeArrowheads="1"/>
          </p:cNvSpPr>
          <p:nvPr/>
        </p:nvSpPr>
        <p:spPr bwMode="auto">
          <a:xfrm>
            <a:off x="6804025" y="1989138"/>
            <a:ext cx="1323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2000">
                <a:latin typeface="Arial" panose="020B0604020202020204" pitchFamily="34" charset="0"/>
              </a:rPr>
              <a:t>Base1  b;</a:t>
            </a:r>
          </a:p>
        </p:txBody>
      </p:sp>
      <p:sp>
        <p:nvSpPr>
          <p:cNvPr id="12298" name="Rectangle 9"/>
          <p:cNvSpPr>
            <a:spLocks noChangeArrowheads="1"/>
          </p:cNvSpPr>
          <p:nvPr/>
        </p:nvSpPr>
        <p:spPr bwMode="auto">
          <a:xfrm>
            <a:off x="6945313" y="4545013"/>
            <a:ext cx="1446212" cy="414337"/>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600" b="0">
                <a:latin typeface="Arial" panose="020B0604020202020204" pitchFamily="34" charset="0"/>
              </a:rPr>
              <a:t>var1</a:t>
            </a:r>
          </a:p>
        </p:txBody>
      </p:sp>
      <p:sp>
        <p:nvSpPr>
          <p:cNvPr id="12299" name="Rectangle 10"/>
          <p:cNvSpPr>
            <a:spLocks noChangeArrowheads="1"/>
          </p:cNvSpPr>
          <p:nvPr/>
        </p:nvSpPr>
        <p:spPr bwMode="auto">
          <a:xfrm>
            <a:off x="6945313" y="4959350"/>
            <a:ext cx="1446212" cy="414338"/>
          </a:xfrm>
          <a:prstGeom prst="rect">
            <a:avLst/>
          </a:prstGeom>
          <a:solidFill>
            <a:srgbClr val="3366FF"/>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800" b="0" i="1">
                <a:latin typeface="Arial" panose="020B0604020202020204" pitchFamily="34" charset="0"/>
              </a:rPr>
              <a:t>var2</a:t>
            </a:r>
          </a:p>
        </p:txBody>
      </p:sp>
      <p:sp>
        <p:nvSpPr>
          <p:cNvPr id="12300" name="Text Box 11"/>
          <p:cNvSpPr txBox="1">
            <a:spLocks noChangeArrowheads="1"/>
          </p:cNvSpPr>
          <p:nvPr/>
        </p:nvSpPr>
        <p:spPr bwMode="auto">
          <a:xfrm>
            <a:off x="6804025" y="4184650"/>
            <a:ext cx="1651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2000">
                <a:latin typeface="Arial" panose="020B0604020202020204" pitchFamily="34" charset="0"/>
              </a:rPr>
              <a:t>Derived1  d;</a:t>
            </a:r>
          </a:p>
        </p:txBody>
      </p:sp>
      <p:sp>
        <p:nvSpPr>
          <p:cNvPr id="12301" name="Text Box 12"/>
          <p:cNvSpPr txBox="1">
            <a:spLocks noChangeArrowheads="1"/>
          </p:cNvSpPr>
          <p:nvPr/>
        </p:nvSpPr>
        <p:spPr bwMode="auto">
          <a:xfrm>
            <a:off x="6911975" y="5591175"/>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2000">
                <a:latin typeface="Arial" panose="020B0604020202020204" pitchFamily="34" charset="0"/>
              </a:rPr>
              <a:t>d.Init();</a:t>
            </a:r>
            <a:br>
              <a:rPr lang="en-US" altLang="he-IL" sz="2000">
                <a:latin typeface="Arial" panose="020B0604020202020204" pitchFamily="34" charset="0"/>
              </a:rPr>
            </a:br>
            <a:r>
              <a:rPr lang="en-US" altLang="he-IL" sz="2000">
                <a:latin typeface="Arial" panose="020B0604020202020204" pitchFamily="34" charset="0"/>
              </a:rPr>
              <a:t>d.OldFunc();</a:t>
            </a:r>
            <a:br>
              <a:rPr lang="en-US" altLang="he-IL" sz="2000">
                <a:latin typeface="Arial" panose="020B0604020202020204" pitchFamily="34" charset="0"/>
              </a:rPr>
            </a:br>
            <a:r>
              <a:rPr lang="en-US" altLang="he-IL" sz="2000">
                <a:latin typeface="Arial" panose="020B0604020202020204" pitchFamily="34" charset="0"/>
              </a:rPr>
              <a:t>d.Do();</a:t>
            </a:r>
          </a:p>
        </p:txBody>
      </p:sp>
      <p:sp>
        <p:nvSpPr>
          <p:cNvPr id="12302" name="Text Box 13"/>
          <p:cNvSpPr txBox="1">
            <a:spLocks noChangeArrowheads="1"/>
          </p:cNvSpPr>
          <p:nvPr/>
        </p:nvSpPr>
        <p:spPr bwMode="auto">
          <a:xfrm>
            <a:off x="6911975" y="2852738"/>
            <a:ext cx="1692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2000">
                <a:latin typeface="Arial" panose="020B0604020202020204" pitchFamily="34" charset="0"/>
              </a:rPr>
              <a:t>b.Init();</a:t>
            </a:r>
            <a:br>
              <a:rPr lang="en-US" altLang="he-IL" sz="2000">
                <a:latin typeface="Arial" panose="020B0604020202020204" pitchFamily="34" charset="0"/>
              </a:rPr>
            </a:br>
            <a:r>
              <a:rPr lang="en-US" altLang="he-IL" sz="2000">
                <a:latin typeface="Arial" panose="020B0604020202020204" pitchFamily="34" charset="0"/>
              </a:rPr>
              <a:t>b.OldFunc();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defRPr/>
            </a:pPr>
            <a:r>
              <a:rPr lang="he-IL" dirty="0" smtClean="0"/>
              <a:t>דוגמא לשימוש בירושה</a:t>
            </a:r>
            <a:endParaRPr lang="he-IL" dirty="0"/>
          </a:p>
        </p:txBody>
      </p:sp>
      <p:sp>
        <p:nvSpPr>
          <p:cNvPr id="3" name="Content Placeholder 2"/>
          <p:cNvSpPr>
            <a:spLocks noGrp="1"/>
          </p:cNvSpPr>
          <p:nvPr>
            <p:ph idx="1"/>
          </p:nvPr>
        </p:nvSpPr>
        <p:spPr/>
        <p:txBody>
          <a:bodyPr/>
          <a:lstStyle/>
          <a:p>
            <a:pPr algn="just" rtl="1">
              <a:buFont typeface="Wingdings" panose="05000000000000000000" pitchFamily="2" charset="2"/>
              <a:buChar char="v"/>
              <a:defRPr/>
            </a:pPr>
            <a:r>
              <a:rPr lang="he-IL" dirty="0" smtClean="0"/>
              <a:t>בהינתן מחלקת </a:t>
            </a:r>
            <a:r>
              <a:rPr lang="en-US" dirty="0" smtClean="0"/>
              <a:t>Employee</a:t>
            </a:r>
            <a:r>
              <a:rPr lang="he-IL" dirty="0" smtClean="0"/>
              <a:t>, כיתבו את מחלקת </a:t>
            </a:r>
            <a:r>
              <a:rPr lang="en-US" dirty="0" err="1" smtClean="0"/>
              <a:t>TempEmployee</a:t>
            </a:r>
            <a:r>
              <a:rPr lang="he-IL" dirty="0" smtClean="0"/>
              <a:t> – שהוא עובד שיש לו שדה נוסף – תאריך סיום העבודה.</a:t>
            </a:r>
          </a:p>
          <a:p>
            <a:pPr algn="just" rtl="1">
              <a:buFont typeface="Wingdings" panose="05000000000000000000" pitchFamily="2" charset="2"/>
              <a:buChar char="v"/>
              <a:defRPr/>
            </a:pPr>
            <a:endParaRPr lang="he-IL" dirty="0"/>
          </a:p>
          <a:p>
            <a:pPr algn="just" rtl="1">
              <a:buFont typeface="Wingdings" panose="05000000000000000000" pitchFamily="2" charset="2"/>
              <a:buChar char="v"/>
              <a:defRPr/>
            </a:pPr>
            <a:r>
              <a:rPr lang="he-IL" dirty="0" smtClean="0"/>
              <a:t>איך נייצר מחלקת </a:t>
            </a:r>
            <a:r>
              <a:rPr lang="en-US" dirty="0" err="1" smtClean="0"/>
              <a:t>GeneralDate</a:t>
            </a:r>
            <a:r>
              <a:rPr lang="he-IL" dirty="0" smtClean="0"/>
              <a:t> שמייצגת את התאריך הלועזי וגם את התאריך העברי?</a:t>
            </a:r>
            <a:endParaRPr lang="he-IL" dirty="0"/>
          </a:p>
        </p:txBody>
      </p:sp>
      <p:sp>
        <p:nvSpPr>
          <p:cNvPr id="14340" name="Slide Number Placeholder 3"/>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E281B7D-1EFA-446A-8711-6FED5E635366}" type="slidenum">
              <a:rPr lang="he-IL" altLang="he-IL" sz="1000" smtClean="0">
                <a:latin typeface="Arial" panose="020B0604020202020204" pitchFamily="34" charset="0"/>
              </a:rPr>
              <a:pPr>
                <a:spcBef>
                  <a:spcPct val="0"/>
                </a:spcBef>
                <a:buClrTx/>
                <a:buSzTx/>
                <a:buFontTx/>
                <a:buNone/>
              </a:pPr>
              <a:t>8</a:t>
            </a:fld>
            <a:endParaRPr lang="en-US" altLang="he-IL" sz="1000" smtClean="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75D50C7-7570-4B5A-8255-0764D5162DDE}" type="slidenum">
              <a:rPr lang="he-IL" altLang="he-IL" sz="1000" smtClean="0">
                <a:latin typeface="Arial" panose="020B0604020202020204" pitchFamily="34" charset="0"/>
              </a:rPr>
              <a:pPr>
                <a:spcBef>
                  <a:spcPct val="0"/>
                </a:spcBef>
                <a:buClrTx/>
                <a:buSzTx/>
                <a:buFontTx/>
                <a:buNone/>
              </a:pPr>
              <a:t>9</a:t>
            </a:fld>
            <a:endParaRPr lang="en-US" altLang="he-IL" sz="1000" smtClean="0">
              <a:latin typeface="Arial" panose="020B0604020202020204" pitchFamily="34" charset="0"/>
            </a:endParaRPr>
          </a:p>
        </p:txBody>
      </p:sp>
      <p:sp>
        <p:nvSpPr>
          <p:cNvPr id="15363" name="Rectangle 2"/>
          <p:cNvSpPr>
            <a:spLocks noChangeArrowheads="1"/>
          </p:cNvSpPr>
          <p:nvPr/>
        </p:nvSpPr>
        <p:spPr bwMode="auto">
          <a:xfrm>
            <a:off x="4122738" y="4321175"/>
            <a:ext cx="1008062" cy="449263"/>
          </a:xfrm>
          <a:prstGeom prst="rect">
            <a:avLst/>
          </a:prstGeom>
          <a:solidFill>
            <a:schemeClr val="accent1"/>
          </a:solidFill>
          <a:ln w="381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
        <p:nvSpPr>
          <p:cNvPr id="888836" name="Rectangle 4"/>
          <p:cNvSpPr>
            <a:spLocks noChangeArrowheads="1"/>
          </p:cNvSpPr>
          <p:nvPr/>
        </p:nvSpPr>
        <p:spPr bwMode="auto">
          <a:xfrm>
            <a:off x="468313" y="1209675"/>
            <a:ext cx="8080375"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בתורשה המחלקה היורשת תקבל מהמחלקה הנורשת את כל ה-</a:t>
            </a:r>
            <a:r>
              <a:rPr lang="en-US" sz="2400" b="0" dirty="0">
                <a:effectLst>
                  <a:outerShdw blurRad="38100" dist="38100" dir="2700000" algn="tl">
                    <a:srgbClr val="000000"/>
                  </a:outerShdw>
                </a:effectLst>
              </a:rPr>
              <a:t>members</a:t>
            </a:r>
            <a:r>
              <a:rPr lang="he-IL" sz="2400" b="0" dirty="0">
                <a:effectLst>
                  <a:outerShdw blurRad="38100" dist="38100" dir="2700000" algn="tl">
                    <a:srgbClr val="000000"/>
                  </a:outerShdw>
                </a:effectLst>
              </a:rPr>
              <a:t> שלה, והם יכללו במחלקה גם כן.</a:t>
            </a: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endParaRPr lang="he-IL" sz="2400" b="0" dirty="0">
              <a:effectLst>
                <a:outerShdw blurRad="38100" dist="38100" dir="2700000" algn="tl">
                  <a:srgbClr val="000000"/>
                </a:outerShdw>
              </a:effectLst>
            </a:endParaRPr>
          </a:p>
          <a:p>
            <a:pPr algn="just" rtl="1" eaLnBrk="1" hangingPunct="1">
              <a:lnSpc>
                <a:spcPct val="80000"/>
              </a:lnSpc>
              <a:spcBef>
                <a:spcPct val="20000"/>
              </a:spcBef>
              <a:buClr>
                <a:schemeClr val="hlink"/>
              </a:buClr>
              <a:buSzPct val="80000"/>
              <a:defRPr/>
            </a:pPr>
            <a:endParaRPr lang="en-US"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endParaRPr lang="en-US"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r>
              <a:rPr lang="he-IL" sz="2400" b="0" dirty="0">
                <a:effectLst>
                  <a:outerShdw blurRad="38100" dist="38100" dir="2700000" algn="tl">
                    <a:srgbClr val="000000"/>
                  </a:outerShdw>
                </a:effectLst>
              </a:rPr>
              <a:t>מבחינת הזיכרון זה דומה להכלה (</a:t>
            </a:r>
            <a:r>
              <a:rPr lang="en-US" sz="2400" b="0" dirty="0">
                <a:effectLst>
                  <a:outerShdw blurRad="38100" dist="38100" dir="2700000" algn="tl">
                    <a:srgbClr val="000000"/>
                  </a:outerShdw>
                </a:effectLst>
              </a:rPr>
              <a:t>composition</a:t>
            </a:r>
            <a:r>
              <a:rPr lang="he-IL" sz="2400" b="0" dirty="0">
                <a:effectLst>
                  <a:outerShdw blurRad="38100" dist="38100" dir="2700000" algn="tl">
                    <a:srgbClr val="000000"/>
                  </a:outerShdw>
                </a:effectLst>
              </a:rPr>
              <a:t>) </a:t>
            </a:r>
            <a:r>
              <a:rPr lang="en-US" sz="2400" b="0" dirty="0">
                <a:effectLst>
                  <a:outerShdw blurRad="38100" dist="38100" dir="2700000" algn="tl">
                    <a:srgbClr val="000000"/>
                  </a:outerShdw>
                </a:effectLst>
              </a:rPr>
              <a:t>:</a:t>
            </a:r>
            <a:endParaRPr lang="he-IL"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endParaRPr lang="en-US"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endParaRPr lang="en-US"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endParaRPr lang="en-US" sz="2400" b="0" dirty="0">
              <a:effectLst>
                <a:outerShdw blurRad="38100" dist="38100" dir="2700000" algn="tl">
                  <a:srgbClr val="000000"/>
                </a:outerShdw>
              </a:effectLst>
            </a:endParaRPr>
          </a:p>
          <a:p>
            <a:pPr marL="342900" indent="-342900" algn="just" rtl="1" eaLnBrk="1" hangingPunct="1">
              <a:lnSpc>
                <a:spcPct val="80000"/>
              </a:lnSpc>
              <a:spcBef>
                <a:spcPct val="20000"/>
              </a:spcBef>
              <a:buClr>
                <a:schemeClr val="hlink"/>
              </a:buClr>
              <a:buSzPct val="80000"/>
              <a:buFont typeface="Wingdings" panose="05000000000000000000" pitchFamily="2" charset="2"/>
              <a:buChar char="v"/>
              <a:defRPr/>
            </a:pPr>
            <a:r>
              <a:rPr lang="he-IL" sz="2400" b="0" dirty="0">
                <a:solidFill>
                  <a:srgbClr val="FFC000"/>
                </a:solidFill>
                <a:effectLst>
                  <a:outerShdw blurRad="38100" dist="38100" dir="2700000" algn="tl">
                    <a:srgbClr val="000000"/>
                  </a:outerShdw>
                </a:effectLst>
              </a:rPr>
              <a:t>ההבדלים</a:t>
            </a:r>
            <a:r>
              <a:rPr lang="he-IL" sz="2400" b="0" dirty="0">
                <a:effectLst>
                  <a:outerShdw blurRad="38100" dist="38100" dir="2700000" algn="tl">
                    <a:srgbClr val="000000"/>
                  </a:outerShdw>
                </a:effectLst>
              </a:rPr>
              <a:t> המהותיים הם בלוגיקה! וניתן לבדוק את הלוגיקה כדי להבחין בין המקרים:</a:t>
            </a:r>
            <a:endParaRPr lang="en-US" sz="2000" b="0" dirty="0">
              <a:effectLst>
                <a:outerShdw blurRad="38100" dist="38100" dir="2700000" algn="tl">
                  <a:srgbClr val="000000"/>
                </a:outerShdw>
              </a:effectLst>
            </a:endParaRP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u="sng" dirty="0">
                <a:solidFill>
                  <a:srgbClr val="FFC000"/>
                </a:solidFill>
                <a:effectLst>
                  <a:outerShdw blurRad="38100" dist="38100" dir="2700000" algn="tl">
                    <a:srgbClr val="000000"/>
                  </a:outerShdw>
                </a:effectLst>
              </a:rPr>
              <a:t>תורשה:</a:t>
            </a:r>
            <a:r>
              <a:rPr lang="he-IL" sz="2400" b="0" dirty="0">
                <a:solidFill>
                  <a:srgbClr val="FFC000"/>
                </a:solidFill>
                <a:effectLst>
                  <a:outerShdw blurRad="38100" dist="38100" dir="2700000" algn="tl">
                    <a:srgbClr val="000000"/>
                  </a:outerShdw>
                </a:effectLst>
              </a:rPr>
              <a:t> מחלקת הבן היא </a:t>
            </a:r>
            <a:r>
              <a:rPr lang="he-IL" sz="2400" u="sng" dirty="0">
                <a:solidFill>
                  <a:srgbClr val="FFC000"/>
                </a:solidFill>
                <a:effectLst>
                  <a:outerShdw blurRad="38100" dist="38100" dir="2700000" algn="tl">
                    <a:srgbClr val="000000"/>
                  </a:outerShdw>
                </a:effectLst>
              </a:rPr>
              <a:t>מסוג</a:t>
            </a:r>
            <a:r>
              <a:rPr lang="he-IL" sz="2400" b="0" dirty="0">
                <a:solidFill>
                  <a:srgbClr val="FFC000"/>
                </a:solidFill>
                <a:effectLst>
                  <a:outerShdw blurRad="38100" dist="38100" dir="2700000" algn="tl">
                    <a:srgbClr val="000000"/>
                  </a:outerShdw>
                </a:effectLst>
              </a:rPr>
              <a:t> מחלקת האב </a:t>
            </a:r>
            <a:r>
              <a:rPr lang="en-US" sz="2400" b="0" dirty="0">
                <a:solidFill>
                  <a:srgbClr val="FFC000"/>
                </a:solidFill>
                <a:effectLst>
                  <a:outerShdw blurRad="38100" dist="38100" dir="2700000" algn="tl">
                    <a:srgbClr val="000000"/>
                  </a:outerShdw>
                </a:effectLst>
              </a:rPr>
              <a:t>( IS A)</a:t>
            </a:r>
            <a:r>
              <a:rPr lang="he-IL" sz="2400" b="0" dirty="0">
                <a:solidFill>
                  <a:srgbClr val="FFC000"/>
                </a:solidFill>
                <a:effectLst>
                  <a:outerShdw blurRad="38100" dist="38100" dir="2700000" algn="tl">
                    <a:srgbClr val="000000"/>
                  </a:outerShdw>
                </a:effectLst>
              </a:rPr>
              <a:t>.</a:t>
            </a:r>
          </a:p>
          <a:p>
            <a:pPr marL="800100" lvl="1" indent="-342900" algn="just" rtl="1" eaLnBrk="1" hangingPunct="1">
              <a:lnSpc>
                <a:spcPct val="80000"/>
              </a:lnSpc>
              <a:spcBef>
                <a:spcPct val="20000"/>
              </a:spcBef>
              <a:buClr>
                <a:schemeClr val="folHlink"/>
              </a:buClr>
              <a:buFont typeface="Wingdings" panose="05000000000000000000" pitchFamily="2" charset="2"/>
              <a:buChar char="v"/>
              <a:defRPr/>
            </a:pPr>
            <a:r>
              <a:rPr lang="he-IL" sz="2400" u="sng" dirty="0">
                <a:solidFill>
                  <a:srgbClr val="FFC000"/>
                </a:solidFill>
                <a:effectLst>
                  <a:outerShdw blurRad="38100" dist="38100" dir="2700000" algn="tl">
                    <a:srgbClr val="000000"/>
                  </a:outerShdw>
                </a:effectLst>
              </a:rPr>
              <a:t>הכלה:</a:t>
            </a:r>
            <a:r>
              <a:rPr lang="he-IL" sz="2400" b="0" dirty="0">
                <a:solidFill>
                  <a:srgbClr val="FFC000"/>
                </a:solidFill>
                <a:effectLst>
                  <a:outerShdw blurRad="38100" dist="38100" dir="2700000" algn="tl">
                    <a:srgbClr val="000000"/>
                  </a:outerShdw>
                </a:effectLst>
              </a:rPr>
              <a:t> המחלקה המוכלת היא </a:t>
            </a:r>
            <a:r>
              <a:rPr lang="he-IL" sz="2400" u="sng" dirty="0">
                <a:solidFill>
                  <a:srgbClr val="FFC000"/>
                </a:solidFill>
                <a:effectLst>
                  <a:outerShdw blurRad="38100" dist="38100" dir="2700000" algn="tl">
                    <a:srgbClr val="000000"/>
                  </a:outerShdw>
                </a:effectLst>
              </a:rPr>
              <a:t>חלק מ</a:t>
            </a:r>
            <a:r>
              <a:rPr lang="he-IL" sz="2400" b="0" dirty="0">
                <a:solidFill>
                  <a:srgbClr val="FFC000"/>
                </a:solidFill>
                <a:effectLst>
                  <a:outerShdw blurRad="38100" dist="38100" dir="2700000" algn="tl">
                    <a:srgbClr val="000000"/>
                  </a:outerShdw>
                </a:effectLst>
              </a:rPr>
              <a:t>המחלקה החיצונית</a:t>
            </a:r>
          </a:p>
          <a:p>
            <a:pPr lvl="1" algn="just" rtl="1" eaLnBrk="1" hangingPunct="1">
              <a:lnSpc>
                <a:spcPct val="80000"/>
              </a:lnSpc>
              <a:spcBef>
                <a:spcPct val="20000"/>
              </a:spcBef>
              <a:buClr>
                <a:schemeClr val="folHlink"/>
              </a:buClr>
              <a:defRPr/>
            </a:pPr>
            <a:r>
              <a:rPr lang="he-IL" sz="2400" b="0" dirty="0">
                <a:solidFill>
                  <a:srgbClr val="FFC000"/>
                </a:solidFill>
                <a:effectLst>
                  <a:outerShdw blurRad="38100" dist="38100" dir="2700000" algn="tl">
                    <a:srgbClr val="000000"/>
                  </a:outerShdw>
                </a:effectLst>
              </a:rPr>
              <a:t> (</a:t>
            </a:r>
            <a:r>
              <a:rPr lang="en-US" sz="2400" b="0" dirty="0">
                <a:solidFill>
                  <a:srgbClr val="FFC000"/>
                </a:solidFill>
                <a:effectLst>
                  <a:outerShdw blurRad="38100" dist="38100" dir="2700000" algn="tl">
                    <a:srgbClr val="000000"/>
                  </a:outerShdw>
                </a:effectLst>
              </a:rPr>
              <a:t>HAS A</a:t>
            </a:r>
            <a:r>
              <a:rPr lang="he-IL" sz="2400" b="0" dirty="0">
                <a:solidFill>
                  <a:srgbClr val="FFC000"/>
                </a:solidFill>
                <a:effectLst>
                  <a:outerShdw blurRad="38100" dist="38100" dir="2700000" algn="tl">
                    <a:srgbClr val="000000"/>
                  </a:outerShdw>
                </a:effectLst>
              </a:rPr>
              <a:t>)</a:t>
            </a:r>
            <a:endParaRPr lang="en-US" sz="2400" b="0" dirty="0">
              <a:solidFill>
                <a:srgbClr val="FFC000"/>
              </a:solidFill>
              <a:effectLst>
                <a:outerShdw blurRad="38100" dist="38100" dir="2700000" algn="tl">
                  <a:srgbClr val="000000"/>
                </a:outerShdw>
              </a:effectLst>
            </a:endParaRPr>
          </a:p>
        </p:txBody>
      </p:sp>
      <p:sp>
        <p:nvSpPr>
          <p:cNvPr id="888835" name="Rectangle 3"/>
          <p:cNvSpPr>
            <a:spLocks noGrp="1" noRot="1" noChangeArrowheads="1"/>
          </p:cNvSpPr>
          <p:nvPr>
            <p:ph type="title"/>
          </p:nvPr>
        </p:nvSpPr>
        <p:spPr>
          <a:xfrm>
            <a:off x="300038" y="227013"/>
            <a:ext cx="8540750" cy="796925"/>
          </a:xfrm>
        </p:spPr>
        <p:txBody>
          <a:bodyPr/>
          <a:lstStyle/>
          <a:p>
            <a:pPr eaLnBrk="1" hangingPunct="1">
              <a:defRPr/>
            </a:pPr>
            <a:r>
              <a:rPr lang="en-US" sz="3600" dirty="0" smtClean="0">
                <a:latin typeface="Comic Sans MS" pitchFamily="66" charset="0"/>
              </a:rPr>
              <a:t>The Logic behind Inheritance</a:t>
            </a:r>
          </a:p>
        </p:txBody>
      </p:sp>
      <p:sp>
        <p:nvSpPr>
          <p:cNvPr id="15366" name="Rectangle 7"/>
          <p:cNvSpPr>
            <a:spLocks noChangeArrowheads="1"/>
          </p:cNvSpPr>
          <p:nvPr/>
        </p:nvSpPr>
        <p:spPr bwMode="auto">
          <a:xfrm>
            <a:off x="3759200" y="1922463"/>
            <a:ext cx="1446213" cy="414337"/>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600">
                <a:solidFill>
                  <a:schemeClr val="bg2"/>
                </a:solidFill>
                <a:latin typeface="Arial" panose="020B0604020202020204" pitchFamily="34" charset="0"/>
              </a:rPr>
              <a:t>Base (father</a:t>
            </a:r>
            <a:r>
              <a:rPr lang="en-US" altLang="he-IL" sz="1600" b="0">
                <a:solidFill>
                  <a:schemeClr val="bg2"/>
                </a:solidFill>
                <a:latin typeface="Arial" panose="020B0604020202020204" pitchFamily="34" charset="0"/>
              </a:rPr>
              <a:t>)</a:t>
            </a:r>
          </a:p>
        </p:txBody>
      </p:sp>
      <p:sp>
        <p:nvSpPr>
          <p:cNvPr id="15367" name="Rectangle 8"/>
          <p:cNvSpPr>
            <a:spLocks noChangeArrowheads="1"/>
          </p:cNvSpPr>
          <p:nvPr/>
        </p:nvSpPr>
        <p:spPr bwMode="auto">
          <a:xfrm>
            <a:off x="3759200" y="2336800"/>
            <a:ext cx="1446213" cy="414338"/>
          </a:xfrm>
          <a:prstGeom prst="rect">
            <a:avLst/>
          </a:prstGeom>
          <a:solidFill>
            <a:srgbClr val="3366FF"/>
          </a:solidFill>
          <a:ln>
            <a:noFill/>
          </a:ln>
          <a:effectLst/>
          <a:extLst>
            <a:ext uri="{91240B29-F687-4F45-9708-019B960494DF}">
              <a14:hiddenLine xmlns:a14="http://schemas.microsoft.com/office/drawing/2010/main" w="1905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800" i="1">
                <a:solidFill>
                  <a:schemeClr val="bg2"/>
                </a:solidFill>
                <a:latin typeface="Arial" panose="020B0604020202020204" pitchFamily="34" charset="0"/>
              </a:rPr>
              <a:t>Additions</a:t>
            </a:r>
          </a:p>
        </p:txBody>
      </p:sp>
      <p:sp>
        <p:nvSpPr>
          <p:cNvPr id="15368" name="Text Box 10"/>
          <p:cNvSpPr txBox="1">
            <a:spLocks noChangeArrowheads="1"/>
          </p:cNvSpPr>
          <p:nvPr/>
        </p:nvSpPr>
        <p:spPr bwMode="auto">
          <a:xfrm>
            <a:off x="5392738" y="2035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1800" b="0">
                <a:latin typeface="Arial" panose="020B0604020202020204" pitchFamily="34" charset="0"/>
              </a:rPr>
              <a:t>Derived (son) </a:t>
            </a:r>
            <a:r>
              <a:rPr lang="en-US" altLang="he-IL" sz="1800" b="0">
                <a:latin typeface="Arial" panose="020B0604020202020204" pitchFamily="34" charset="0"/>
                <a:sym typeface="Wingdings" panose="05000000000000000000" pitchFamily="2" charset="2"/>
              </a:rPr>
              <a:t> </a:t>
            </a:r>
            <a:r>
              <a:rPr lang="en-US" altLang="he-IL" sz="2400">
                <a:latin typeface="Arial" panose="020B0604020202020204" pitchFamily="34" charset="0"/>
                <a:sym typeface="Wingdings" panose="05000000000000000000" pitchFamily="2" charset="2"/>
              </a:rPr>
              <a:t>(SIZE?)</a:t>
            </a:r>
            <a:endParaRPr lang="en-US" altLang="he-IL" sz="2400">
              <a:latin typeface="Arial" panose="020B0604020202020204" pitchFamily="34" charset="0"/>
            </a:endParaRPr>
          </a:p>
        </p:txBody>
      </p:sp>
      <p:sp>
        <p:nvSpPr>
          <p:cNvPr id="15369" name="Rectangle 11"/>
          <p:cNvSpPr>
            <a:spLocks noChangeArrowheads="1"/>
          </p:cNvSpPr>
          <p:nvPr/>
        </p:nvSpPr>
        <p:spPr bwMode="auto">
          <a:xfrm>
            <a:off x="4122738" y="3336925"/>
            <a:ext cx="1590675" cy="828675"/>
          </a:xfrm>
          <a:prstGeom prst="rect">
            <a:avLst/>
          </a:prstGeom>
          <a:solidFill>
            <a:srgbClr val="3366FF"/>
          </a:solidFill>
          <a:ln w="190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en-US" altLang="he-IL" sz="1800" b="0" i="1">
              <a:solidFill>
                <a:schemeClr val="bg2"/>
              </a:solidFill>
              <a:latin typeface="Arial" panose="020B0604020202020204" pitchFamily="34" charset="0"/>
            </a:endParaRPr>
          </a:p>
          <a:p>
            <a:pPr algn="ctr" eaLnBrk="1" hangingPunct="1">
              <a:spcBef>
                <a:spcPct val="0"/>
              </a:spcBef>
              <a:buClrTx/>
              <a:buSzTx/>
              <a:buFontTx/>
              <a:buNone/>
            </a:pPr>
            <a:endParaRPr lang="en-US" altLang="he-IL" sz="1800" b="0" i="1">
              <a:solidFill>
                <a:schemeClr val="bg2"/>
              </a:solidFill>
              <a:latin typeface="Arial" panose="020B0604020202020204" pitchFamily="34" charset="0"/>
            </a:endParaRPr>
          </a:p>
          <a:p>
            <a:pPr algn="ctr" eaLnBrk="1" hangingPunct="1">
              <a:spcBef>
                <a:spcPct val="0"/>
              </a:spcBef>
              <a:buClrTx/>
              <a:buSzTx/>
              <a:buFontTx/>
              <a:buNone/>
            </a:pPr>
            <a:r>
              <a:rPr lang="en-US" altLang="he-IL" sz="1800" i="1">
                <a:solidFill>
                  <a:schemeClr val="bg2"/>
                </a:solidFill>
                <a:latin typeface="Arial" panose="020B0604020202020204" pitchFamily="34" charset="0"/>
              </a:rPr>
              <a:t>Additions</a:t>
            </a:r>
          </a:p>
        </p:txBody>
      </p:sp>
      <p:sp>
        <p:nvSpPr>
          <p:cNvPr id="15370" name="Text Box 13"/>
          <p:cNvSpPr txBox="1">
            <a:spLocks noChangeArrowheads="1"/>
          </p:cNvSpPr>
          <p:nvPr/>
        </p:nvSpPr>
        <p:spPr bwMode="auto">
          <a:xfrm>
            <a:off x="6291263" y="3460750"/>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he-IL" sz="1800" b="0">
                <a:latin typeface="Arial" panose="020B0604020202020204" pitchFamily="34" charset="0"/>
              </a:rPr>
              <a:t>embedding</a:t>
            </a:r>
          </a:p>
          <a:p>
            <a:pPr eaLnBrk="1" hangingPunct="1">
              <a:spcBef>
                <a:spcPct val="0"/>
              </a:spcBef>
              <a:buClrTx/>
              <a:buSzTx/>
              <a:buFontTx/>
              <a:buNone/>
            </a:pPr>
            <a:r>
              <a:rPr lang="en-US" altLang="he-IL" sz="1800" b="0">
                <a:latin typeface="Arial" panose="020B0604020202020204" pitchFamily="34" charset="0"/>
              </a:rPr>
              <a:t>class</a:t>
            </a:r>
          </a:p>
        </p:txBody>
      </p:sp>
      <p:sp>
        <p:nvSpPr>
          <p:cNvPr id="15371" name="Rectangle 14"/>
          <p:cNvSpPr>
            <a:spLocks noChangeArrowheads="1"/>
          </p:cNvSpPr>
          <p:nvPr/>
        </p:nvSpPr>
        <p:spPr bwMode="auto">
          <a:xfrm>
            <a:off x="4256088" y="3409950"/>
            <a:ext cx="1323975" cy="414338"/>
          </a:xfrm>
          <a:prstGeom prst="rect">
            <a:avLst/>
          </a:prstGeom>
          <a:solidFill>
            <a:schemeClr val="accent1"/>
          </a:solidFill>
          <a:ln w="190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he-IL" sz="1600">
                <a:solidFill>
                  <a:schemeClr val="bg2"/>
                </a:solidFill>
                <a:latin typeface="Arial" panose="020B0604020202020204" pitchFamily="34" charset="0"/>
              </a:rPr>
              <a:t>inner object</a:t>
            </a:r>
          </a:p>
        </p:txBody>
      </p:sp>
      <p:sp>
        <p:nvSpPr>
          <p:cNvPr id="15372" name="AutoShape 16"/>
          <p:cNvSpPr>
            <a:spLocks/>
          </p:cNvSpPr>
          <p:nvPr/>
        </p:nvSpPr>
        <p:spPr bwMode="auto">
          <a:xfrm>
            <a:off x="5181600" y="1884363"/>
            <a:ext cx="231775" cy="957262"/>
          </a:xfrm>
          <a:prstGeom prst="rightBrace">
            <a:avLst>
              <a:gd name="adj1" fmla="val 3441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
        <p:nvSpPr>
          <p:cNvPr id="15373" name="AutoShape 17"/>
          <p:cNvSpPr>
            <a:spLocks/>
          </p:cNvSpPr>
          <p:nvPr/>
        </p:nvSpPr>
        <p:spPr bwMode="auto">
          <a:xfrm>
            <a:off x="5862638" y="3303588"/>
            <a:ext cx="231775" cy="957262"/>
          </a:xfrm>
          <a:prstGeom prst="rightBrace">
            <a:avLst>
              <a:gd name="adj1" fmla="val 34418"/>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Arial" panose="020B0604020202020204" pitchFamily="34" charset="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folHlink"/>
              </a:buClr>
              <a:buFont typeface="Wingdings" panose="05000000000000000000" pitchFamily="2" charset="2"/>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80000"/>
              <a:buFont typeface="Arial" panose="020B0604020202020204" pitchFamily="34" charset="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5pPr>
            <a:lvl6pPr marL="25146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6pPr>
            <a:lvl7pPr marL="29718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7pPr>
            <a:lvl8pPr marL="34290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8pPr>
            <a:lvl9pPr marL="38862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he-IL" altLang="he-IL"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Compas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Compass</Template>
  <TotalTime>49198</TotalTime>
  <Words>2202</Words>
  <Application>Microsoft Office PowerPoint</Application>
  <PresentationFormat>On-screen Show (4:3)</PresentationFormat>
  <Paragraphs>421</Paragraphs>
  <Slides>41</Slides>
  <Notes>8</Notes>
  <HiddenSlides>6</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41</vt:i4>
      </vt:variant>
      <vt:variant>
        <vt:lpstr>Custom Shows</vt:lpstr>
      </vt:variant>
      <vt:variant>
        <vt:i4>1</vt:i4>
      </vt:variant>
    </vt:vector>
  </HeadingPairs>
  <TitlesOfParts>
    <vt:vector size="51" baseType="lpstr">
      <vt:lpstr>Arial</vt:lpstr>
      <vt:lpstr>Comic Sans MS</vt:lpstr>
      <vt:lpstr>Courier New</vt:lpstr>
      <vt:lpstr>Sylfaen</vt:lpstr>
      <vt:lpstr>Tahoma</vt:lpstr>
      <vt:lpstr>Times New Roman</vt:lpstr>
      <vt:lpstr>Tunga</vt:lpstr>
      <vt:lpstr>Wingdings</vt:lpstr>
      <vt:lpstr>Compass</vt:lpstr>
      <vt:lpstr>Inheritance תורשה</vt:lpstr>
      <vt:lpstr>PowerPoint Presentation</vt:lpstr>
      <vt:lpstr>כיצד נתאר מנהל?</vt:lpstr>
      <vt:lpstr>אבל...</vt:lpstr>
      <vt:lpstr>פתרון: Inheritance</vt:lpstr>
      <vt:lpstr>מוטיבציה לשימוש בתורשה</vt:lpstr>
      <vt:lpstr>Inheritance</vt:lpstr>
      <vt:lpstr>דוגמא לשימוש בירושה</vt:lpstr>
      <vt:lpstr>The Logic behind Inheritance</vt:lpstr>
      <vt:lpstr>Inheritance Concepts</vt:lpstr>
      <vt:lpstr>PowerPoint Presentation</vt:lpstr>
      <vt:lpstr> איך נראית מחלקה יורשת?</vt:lpstr>
      <vt:lpstr>PowerPoint Presentation</vt:lpstr>
      <vt:lpstr>גישה ל-Data Members של מחלקת ה-Base</vt:lpstr>
      <vt:lpstr>גישה ל-Data Members של מחלקת ה-Base (2)</vt:lpstr>
      <vt:lpstr>הרשאת גישה protected</vt:lpstr>
      <vt:lpstr>דוגמא לשימוש ב-protected</vt:lpstr>
      <vt:lpstr>הורשת מתודות</vt:lpstr>
      <vt:lpstr>PowerPoint Presentation</vt:lpstr>
      <vt:lpstr>מתודות שלא יורשים</vt:lpstr>
      <vt:lpstr>Constructors and Destructors</vt:lpstr>
      <vt:lpstr>Inheritance and Assignment operator</vt:lpstr>
      <vt:lpstr>Inheritance and Assignment operator cont…</vt:lpstr>
      <vt:lpstr>PowerPoint Presentation</vt:lpstr>
      <vt:lpstr>Example of function name hiding:</vt:lpstr>
      <vt:lpstr>Upcasting</vt:lpstr>
      <vt:lpstr>PowerPoint Presentation</vt:lpstr>
      <vt:lpstr>PowerPoint Presentation</vt:lpstr>
      <vt:lpstr>Inheritance or Composition?</vt:lpstr>
      <vt:lpstr>PowerPoint Presentation</vt:lpstr>
      <vt:lpstr>PowerPoint Presentation</vt:lpstr>
      <vt:lpstr>PowerPoint Presentation</vt:lpstr>
      <vt:lpstr>סוגי הורשה: תת-סוג מול מימוש</vt:lpstr>
      <vt:lpstr>סוגי הורשה: תת-סוג מול מימוש (2)</vt:lpstr>
      <vt:lpstr>סכנות הורשת המימוש</vt:lpstr>
      <vt:lpstr>הורשה פרטית</vt:lpstr>
      <vt:lpstr>Private inheritance vs. Composition</vt:lpstr>
      <vt:lpstr>Derived class access to Base class members</vt:lpstr>
      <vt:lpstr>Single vs. Multiple Inheritance</vt:lpstr>
      <vt:lpstr>PowerPoint Presentation</vt:lpstr>
      <vt:lpstr>שאלות?</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subject>OOP</dc:subject>
  <dc:creator>Sv</dc:creator>
  <cp:lastModifiedBy>סבטלנה רוסין</cp:lastModifiedBy>
  <cp:revision>1121</cp:revision>
  <dcterms:created xsi:type="dcterms:W3CDTF">2002-05-08T21:05:12Z</dcterms:created>
  <dcterms:modified xsi:type="dcterms:W3CDTF">2017-03-30T17:17:07Z</dcterms:modified>
</cp:coreProperties>
</file>