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3"/>
  </p:notesMasterIdLst>
  <p:handoutMasterIdLst>
    <p:handoutMasterId r:id="rId74"/>
  </p:handoutMasterIdLst>
  <p:sldIdLst>
    <p:sldId id="440" r:id="rId2"/>
    <p:sldId id="781" r:id="rId3"/>
    <p:sldId id="734" r:id="rId4"/>
    <p:sldId id="747" r:id="rId5"/>
    <p:sldId id="702" r:id="rId6"/>
    <p:sldId id="748" r:id="rId7"/>
    <p:sldId id="703" r:id="rId8"/>
    <p:sldId id="704" r:id="rId9"/>
    <p:sldId id="705" r:id="rId10"/>
    <p:sldId id="706" r:id="rId11"/>
    <p:sldId id="707" r:id="rId12"/>
    <p:sldId id="708" r:id="rId13"/>
    <p:sldId id="709" r:id="rId14"/>
    <p:sldId id="710" r:id="rId15"/>
    <p:sldId id="721" r:id="rId16"/>
    <p:sldId id="722" r:id="rId17"/>
    <p:sldId id="723" r:id="rId18"/>
    <p:sldId id="751" r:id="rId19"/>
    <p:sldId id="724" r:id="rId20"/>
    <p:sldId id="787" r:id="rId21"/>
    <p:sldId id="786" r:id="rId22"/>
    <p:sldId id="782" r:id="rId23"/>
    <p:sldId id="783" r:id="rId24"/>
    <p:sldId id="784" r:id="rId25"/>
    <p:sldId id="785" r:id="rId26"/>
    <p:sldId id="777" r:id="rId27"/>
    <p:sldId id="749" r:id="rId28"/>
    <p:sldId id="750" r:id="rId29"/>
    <p:sldId id="725" r:id="rId30"/>
    <p:sldId id="711" r:id="rId31"/>
    <p:sldId id="712" r:id="rId32"/>
    <p:sldId id="713" r:id="rId33"/>
    <p:sldId id="778" r:id="rId34"/>
    <p:sldId id="779" r:id="rId35"/>
    <p:sldId id="780" r:id="rId36"/>
    <p:sldId id="714" r:id="rId37"/>
    <p:sldId id="716" r:id="rId38"/>
    <p:sldId id="752" r:id="rId39"/>
    <p:sldId id="753" r:id="rId40"/>
    <p:sldId id="754" r:id="rId41"/>
    <p:sldId id="788" r:id="rId42"/>
    <p:sldId id="789" r:id="rId43"/>
    <p:sldId id="790" r:id="rId44"/>
    <p:sldId id="791" r:id="rId45"/>
    <p:sldId id="792" r:id="rId46"/>
    <p:sldId id="793" r:id="rId47"/>
    <p:sldId id="794" r:id="rId48"/>
    <p:sldId id="795" r:id="rId49"/>
    <p:sldId id="796" r:id="rId50"/>
    <p:sldId id="797" r:id="rId51"/>
    <p:sldId id="798" r:id="rId52"/>
    <p:sldId id="799" r:id="rId53"/>
    <p:sldId id="800" r:id="rId54"/>
    <p:sldId id="801" r:id="rId55"/>
    <p:sldId id="802" r:id="rId56"/>
    <p:sldId id="803" r:id="rId57"/>
    <p:sldId id="804" r:id="rId58"/>
    <p:sldId id="805" r:id="rId59"/>
    <p:sldId id="806" r:id="rId60"/>
    <p:sldId id="807" r:id="rId61"/>
    <p:sldId id="808" r:id="rId62"/>
    <p:sldId id="809" r:id="rId63"/>
    <p:sldId id="810" r:id="rId64"/>
    <p:sldId id="811" r:id="rId65"/>
    <p:sldId id="812" r:id="rId66"/>
    <p:sldId id="813" r:id="rId67"/>
    <p:sldId id="814" r:id="rId68"/>
    <p:sldId id="815" r:id="rId69"/>
    <p:sldId id="816" r:id="rId70"/>
    <p:sldId id="817" r:id="rId71"/>
    <p:sldId id="818" r:id="rId72"/>
  </p:sldIdLst>
  <p:sldSz cx="9144000" cy="6858000" type="screen4x3"/>
  <p:notesSz cx="7099300" cy="10234613"/>
  <p:custShowLst>
    <p:custShow name="Custom Show 1" id="0">
      <p:sldLst/>
    </p:custShow>
  </p:custShowLst>
  <p:defaultTextStyle>
    <a:defPPr>
      <a:defRPr lang="en-US"/>
    </a:defPPr>
    <a:lvl1pPr algn="l" rtl="0" fontAlgn="base">
      <a:spcBef>
        <a:spcPct val="0"/>
      </a:spcBef>
      <a:spcAft>
        <a:spcPct val="0"/>
      </a:spcAft>
      <a:defRPr b="1"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b="1"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b="1"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b="1"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b="1" kern="1200">
        <a:solidFill>
          <a:schemeClr val="tx1"/>
        </a:solidFill>
        <a:latin typeface="Tahoma" pitchFamily="34" charset="0"/>
        <a:ea typeface="+mn-ea"/>
        <a:cs typeface="Arial" pitchFamily="34" charset="0"/>
      </a:defRPr>
    </a:lvl5pPr>
    <a:lvl6pPr marL="2286000" algn="r" defTabSz="914400" rtl="1" eaLnBrk="1" latinLnBrk="0" hangingPunct="1">
      <a:defRPr b="1" kern="1200">
        <a:solidFill>
          <a:schemeClr val="tx1"/>
        </a:solidFill>
        <a:latin typeface="Tahoma" pitchFamily="34" charset="0"/>
        <a:ea typeface="+mn-ea"/>
        <a:cs typeface="Arial" pitchFamily="34" charset="0"/>
      </a:defRPr>
    </a:lvl6pPr>
    <a:lvl7pPr marL="2743200" algn="r" defTabSz="914400" rtl="1" eaLnBrk="1" latinLnBrk="0" hangingPunct="1">
      <a:defRPr b="1" kern="1200">
        <a:solidFill>
          <a:schemeClr val="tx1"/>
        </a:solidFill>
        <a:latin typeface="Tahoma" pitchFamily="34" charset="0"/>
        <a:ea typeface="+mn-ea"/>
        <a:cs typeface="Arial" pitchFamily="34" charset="0"/>
      </a:defRPr>
    </a:lvl7pPr>
    <a:lvl8pPr marL="3200400" algn="r" defTabSz="914400" rtl="1" eaLnBrk="1" latinLnBrk="0" hangingPunct="1">
      <a:defRPr b="1" kern="1200">
        <a:solidFill>
          <a:schemeClr val="tx1"/>
        </a:solidFill>
        <a:latin typeface="Tahoma" pitchFamily="34" charset="0"/>
        <a:ea typeface="+mn-ea"/>
        <a:cs typeface="Arial" pitchFamily="34" charset="0"/>
      </a:defRPr>
    </a:lvl8pPr>
    <a:lvl9pPr marL="3657600" algn="r" defTabSz="914400" rtl="1" eaLnBrk="1" latinLnBrk="0" hangingPunct="1">
      <a:defRPr b="1" kern="1200">
        <a:solidFill>
          <a:schemeClr val="tx1"/>
        </a:solidFill>
        <a:latin typeface="Tahoma" pitchFamily="34" charset="0"/>
        <a:ea typeface="+mn-ea"/>
        <a:cs typeface="Arial" pitchFamily="34" charset="0"/>
      </a:defRPr>
    </a:lvl9pPr>
  </p:defaultTextStyle>
  <p:modifyVerifier cryptProviderType="rsaAES" cryptAlgorithmClass="hash" cryptAlgorithmType="typeAny" cryptAlgorithmSid="14" spinCount="100000" saltData="ZYFhLSIqCmI+VKJSoGYPQw==" hashData="98tseLOQRgmQQ+Sqh+rw6WydxgeZ+8JHY1cE2ZbAZwaCELKS7a8nr62ZMNki7jhVISHsYhIPTszl4ZG/PblUx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F9933"/>
    <a:srgbClr val="333333"/>
    <a:srgbClr val="C6C2C8"/>
    <a:srgbClr val="CFCFE7"/>
    <a:srgbClr val="00CCFF"/>
    <a:srgbClr val="FF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9545" autoAdjust="0"/>
  </p:normalViewPr>
  <p:slideViewPr>
    <p:cSldViewPr snapToGrid="0">
      <p:cViewPr varScale="1">
        <p:scale>
          <a:sx n="67" d="100"/>
          <a:sy n="67" d="100"/>
        </p:scale>
        <p:origin x="14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28" y="-6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defTabSz="990600">
              <a:defRPr sz="1300" b="0">
                <a:latin typeface="Arial" pitchFamily="34" charset="0"/>
              </a:defRPr>
            </a:lvl1pPr>
          </a:lstStyle>
          <a:p>
            <a:pPr>
              <a:defRPr/>
            </a:pPr>
            <a:r>
              <a:rPr lang="en-US"/>
              <a:t>Learning and Evolution</a:t>
            </a:r>
          </a:p>
        </p:txBody>
      </p:sp>
      <p:sp>
        <p:nvSpPr>
          <p:cNvPr id="120835"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algn="r" defTabSz="990600">
              <a:defRPr sz="1300" b="0">
                <a:latin typeface="Arial" pitchFamily="34" charset="0"/>
              </a:defRPr>
            </a:lvl1pPr>
          </a:lstStyle>
          <a:p>
            <a:pPr>
              <a:defRPr/>
            </a:pPr>
            <a:r>
              <a:rPr lang="en-US"/>
              <a:t>Learning and Evolution</a:t>
            </a:r>
          </a:p>
        </p:txBody>
      </p:sp>
      <p:sp>
        <p:nvSpPr>
          <p:cNvPr id="120836"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defTabSz="990600">
              <a:defRPr sz="1300" b="0">
                <a:latin typeface="Arial" pitchFamily="34" charset="0"/>
              </a:defRPr>
            </a:lvl1pPr>
          </a:lstStyle>
          <a:p>
            <a:pPr>
              <a:defRPr/>
            </a:pPr>
            <a:endParaRPr lang="en-US"/>
          </a:p>
        </p:txBody>
      </p:sp>
      <p:sp>
        <p:nvSpPr>
          <p:cNvPr id="120837"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algn="r" defTabSz="990600">
              <a:defRPr sz="1300" b="0">
                <a:latin typeface="Arial" pitchFamily="34" charset="0"/>
              </a:defRPr>
            </a:lvl1pPr>
          </a:lstStyle>
          <a:p>
            <a:pPr>
              <a:defRPr/>
            </a:pPr>
            <a:fld id="{8E591937-CDFD-4BA2-B7FC-183CB2B735FC}" type="slidenum">
              <a:rPr lang="he-IL"/>
              <a:pPr>
                <a:defRPr/>
              </a:pPr>
              <a:t>‹#›</a:t>
            </a:fld>
            <a:endParaRPr lang="en-US"/>
          </a:p>
        </p:txBody>
      </p:sp>
    </p:spTree>
    <p:extLst>
      <p:ext uri="{BB962C8B-B14F-4D97-AF65-F5344CB8AC3E}">
        <p14:creationId xmlns:p14="http://schemas.microsoft.com/office/powerpoint/2010/main" val="2845551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defTabSz="990600">
              <a:defRPr sz="1300" b="0">
                <a:latin typeface="Arial" pitchFamily="34" charset="0"/>
              </a:defRPr>
            </a:lvl1pPr>
          </a:lstStyle>
          <a:p>
            <a:pPr>
              <a:defRPr/>
            </a:pPr>
            <a:r>
              <a:rPr lang="en-US"/>
              <a:t>Learning and Evolution</a:t>
            </a:r>
          </a:p>
        </p:txBody>
      </p:sp>
      <p:sp>
        <p:nvSpPr>
          <p:cNvPr id="128003"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algn="r" defTabSz="990600">
              <a:defRPr sz="1300" b="0">
                <a:latin typeface="Arial" pitchFamily="34" charset="0"/>
              </a:defRPr>
            </a:lvl1pPr>
          </a:lstStyle>
          <a:p>
            <a:pPr>
              <a:defRPr/>
            </a:pPr>
            <a:r>
              <a:rPr lang="en-US"/>
              <a:t>Learning and Evolution</a:t>
            </a:r>
          </a:p>
        </p:txBody>
      </p:sp>
      <p:sp>
        <p:nvSpPr>
          <p:cNvPr id="7885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5" name="Rectangle 5"/>
          <p:cNvSpPr>
            <a:spLocks noGrp="1" noChangeArrowheads="1"/>
          </p:cNvSpPr>
          <p:nvPr>
            <p:ph type="body" sz="quarter" idx="3"/>
          </p:nvPr>
        </p:nvSpPr>
        <p:spPr bwMode="auto">
          <a:xfrm>
            <a:off x="709613" y="4862513"/>
            <a:ext cx="5680075"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8006"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defTabSz="990600">
              <a:defRPr sz="1300" b="0">
                <a:latin typeface="Arial" pitchFamily="34" charset="0"/>
              </a:defRPr>
            </a:lvl1pPr>
          </a:lstStyle>
          <a:p>
            <a:pPr>
              <a:defRPr/>
            </a:pPr>
            <a:endParaRPr lang="en-US"/>
          </a:p>
        </p:txBody>
      </p:sp>
      <p:sp>
        <p:nvSpPr>
          <p:cNvPr id="128007"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algn="r" defTabSz="990600">
              <a:defRPr sz="1300" b="0">
                <a:latin typeface="Arial" pitchFamily="34" charset="0"/>
              </a:defRPr>
            </a:lvl1pPr>
          </a:lstStyle>
          <a:p>
            <a:pPr>
              <a:defRPr/>
            </a:pPr>
            <a:fld id="{655E4DD3-0C3B-4E2D-8A43-F64E31E998FF}" type="slidenum">
              <a:rPr lang="he-IL"/>
              <a:pPr>
                <a:defRPr/>
              </a:pPr>
              <a:t>‹#›</a:t>
            </a:fld>
            <a:endParaRPr lang="en-US"/>
          </a:p>
        </p:txBody>
      </p:sp>
    </p:spTree>
    <p:extLst>
      <p:ext uri="{BB962C8B-B14F-4D97-AF65-F5344CB8AC3E}">
        <p14:creationId xmlns:p14="http://schemas.microsoft.com/office/powerpoint/2010/main" val="4225067958"/>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D17B6D2B-69CC-46CF-A464-5C28BCC28709}" type="slidenum">
              <a:rPr lang="he-IL" altLang="he-IL" sz="1300" smtClean="0"/>
              <a:pPr rtl="0" eaLnBrk="1" hangingPunct="1">
                <a:spcBef>
                  <a:spcPct val="0"/>
                </a:spcBef>
              </a:pPr>
              <a:t>4</a:t>
            </a:fld>
            <a:endParaRPr lang="en-US" altLang="he-IL" sz="13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234509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ED13DF40-D623-4357-B61F-0659ED380D80}" type="slidenum">
              <a:rPr lang="he-IL" altLang="he-IL" sz="1300" smtClean="0"/>
              <a:pPr rtl="0" eaLnBrk="1" hangingPunct="1">
                <a:spcBef>
                  <a:spcPct val="0"/>
                </a:spcBef>
              </a:pPr>
              <a:t>28</a:t>
            </a:fld>
            <a:endParaRPr lang="en-US" altLang="he-IL" sz="13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1906937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D46ACA8F-B4BD-4A98-9533-375FAD39961C}" type="slidenum">
              <a:rPr lang="he-IL" altLang="he-IL" sz="1300" smtClean="0"/>
              <a:pPr rtl="0" eaLnBrk="1" hangingPunct="1">
                <a:spcBef>
                  <a:spcPct val="0"/>
                </a:spcBef>
              </a:pPr>
              <a:t>29</a:t>
            </a:fld>
            <a:endParaRPr lang="en-US" altLang="he-IL" sz="13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r>
              <a:rPr lang="he-IL" altLang="he-IL" smtClean="0"/>
              <a:t>מניעת יצירת האב – לשים את הקונסטרקטור בפרוטקטד.</a:t>
            </a:r>
          </a:p>
          <a:p>
            <a:pPr eaLnBrk="1" hangingPunct="1"/>
            <a:r>
              <a:rPr lang="he-IL" altLang="he-IL" smtClean="0"/>
              <a:t>אבל זה לא יפתור את הבעיות של:</a:t>
            </a:r>
          </a:p>
          <a:p>
            <a:pPr eaLnBrk="1" hangingPunct="1"/>
            <a:r>
              <a:rPr lang="he-IL" altLang="he-IL" smtClean="0"/>
              <a:t>1) רוצים שכולם  ידעו שזה סוג אבסטרקטי שאין לו מה להגיד.</a:t>
            </a:r>
          </a:p>
          <a:p>
            <a:pPr eaLnBrk="1" hangingPunct="1"/>
            <a:r>
              <a:rPr lang="he-IL" altLang="he-IL" smtClean="0"/>
              <a:t>2) יש פונקציות שאין להם משמעות באב ורוצים שהבנים יהיו חייבים לתת להם מימוש.</a:t>
            </a:r>
            <a:endParaRPr lang="en-US" altLang="he-IL" smtClean="0"/>
          </a:p>
        </p:txBody>
      </p:sp>
    </p:spTree>
    <p:extLst>
      <p:ext uri="{BB962C8B-B14F-4D97-AF65-F5344CB8AC3E}">
        <p14:creationId xmlns:p14="http://schemas.microsoft.com/office/powerpoint/2010/main" val="427706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6E93083E-454C-45C9-9A82-EE17CCE12598}" type="slidenum">
              <a:rPr lang="he-IL" altLang="he-IL" sz="1300" smtClean="0"/>
              <a:pPr rtl="0" eaLnBrk="1" hangingPunct="1">
                <a:spcBef>
                  <a:spcPct val="0"/>
                </a:spcBef>
              </a:pPr>
              <a:t>30</a:t>
            </a:fld>
            <a:endParaRPr lang="en-US" altLang="he-IL" sz="13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r>
              <a:rPr lang="he-IL" altLang="he-IL" smtClean="0"/>
              <a:t>היררכיה אבטרקטית:</a:t>
            </a:r>
          </a:p>
          <a:p>
            <a:pPr eaLnBrk="1" hangingPunct="1"/>
            <a:r>
              <a:rPr lang="he-IL" altLang="he-IL" smtClean="0"/>
              <a:t>כלי תחבורה</a:t>
            </a:r>
          </a:p>
          <a:p>
            <a:pPr eaLnBrk="1" hangingPunct="1"/>
            <a:r>
              <a:rPr lang="he-IL" altLang="he-IL" smtClean="0"/>
              <a:t>-כלי שיט</a:t>
            </a:r>
          </a:p>
          <a:p>
            <a:pPr eaLnBrk="1" hangingPunct="1"/>
            <a:r>
              <a:rPr lang="he-IL" altLang="he-IL" smtClean="0"/>
              <a:t>--סירה</a:t>
            </a:r>
          </a:p>
          <a:p>
            <a:pPr eaLnBrk="1" hangingPunct="1"/>
            <a:r>
              <a:rPr lang="he-IL" altLang="he-IL" smtClean="0"/>
              <a:t>-כלים יבשתיים</a:t>
            </a:r>
            <a:endParaRPr lang="en-US" altLang="he-IL" smtClean="0"/>
          </a:p>
        </p:txBody>
      </p:sp>
    </p:spTree>
    <p:extLst>
      <p:ext uri="{BB962C8B-B14F-4D97-AF65-F5344CB8AC3E}">
        <p14:creationId xmlns:p14="http://schemas.microsoft.com/office/powerpoint/2010/main" val="2897779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r>
              <a:rPr lang="he-IL" altLang="he-IL" smtClean="0"/>
              <a:t>מתודה טהורה = הבן חייב לתת מימוש</a:t>
            </a:r>
          </a:p>
          <a:p>
            <a:r>
              <a:rPr lang="he-IL" altLang="he-IL" smtClean="0"/>
              <a:t>אבל זה לא אומר שלאבא אסור לתת מימוש... (למרות שזה בדר"כ מיתר)</a:t>
            </a:r>
            <a:endParaRPr lang="en-US" altLang="he-IL" smtClean="0"/>
          </a:p>
        </p:txBody>
      </p:sp>
    </p:spTree>
    <p:extLst>
      <p:ext uri="{BB962C8B-B14F-4D97-AF65-F5344CB8AC3E}">
        <p14:creationId xmlns:p14="http://schemas.microsoft.com/office/powerpoint/2010/main" val="367333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he-IL" altLang="he-IL" smtClean="0"/>
          </a:p>
        </p:txBody>
      </p:sp>
    </p:spTree>
    <p:extLst>
      <p:ext uri="{BB962C8B-B14F-4D97-AF65-F5344CB8AC3E}">
        <p14:creationId xmlns:p14="http://schemas.microsoft.com/office/powerpoint/2010/main" val="198595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r>
              <a:rPr lang="he-IL" altLang="he-IL" smtClean="0"/>
              <a:t>נכון, נמלה אוכלת, אבל לא צריך להאכיל אותה (ויש כאלה שנמלה זה ה-</a:t>
            </a:r>
            <a:r>
              <a:rPr lang="en-US" altLang="he-IL" smtClean="0"/>
              <a:t>Pet</a:t>
            </a:r>
            <a:r>
              <a:rPr lang="he-IL" altLang="he-IL" smtClean="0"/>
              <a:t> שלהם..)</a:t>
            </a:r>
          </a:p>
          <a:p>
            <a:r>
              <a:rPr lang="he-IL" altLang="he-IL" smtClean="0"/>
              <a:t> העיקר הרעיון..</a:t>
            </a:r>
            <a:endParaRPr lang="en-US" altLang="he-IL" smtClean="0"/>
          </a:p>
        </p:txBody>
      </p:sp>
    </p:spTree>
    <p:extLst>
      <p:ext uri="{BB962C8B-B14F-4D97-AF65-F5344CB8AC3E}">
        <p14:creationId xmlns:p14="http://schemas.microsoft.com/office/powerpoint/2010/main" val="4281118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FD17023F-C955-4E64-9C21-39E038A03AC1}" type="slidenum">
              <a:rPr lang="he-IL" altLang="he-IL" sz="1300" smtClean="0"/>
              <a:pPr rtl="0" eaLnBrk="1" hangingPunct="1">
                <a:spcBef>
                  <a:spcPct val="0"/>
                </a:spcBef>
              </a:pPr>
              <a:t>38</a:t>
            </a:fld>
            <a:endParaRPr lang="en-US" altLang="he-IL" sz="13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410393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8783C42D-9318-483B-AC4B-4DD8A913D5C0}" type="slidenum">
              <a:rPr lang="he-IL" altLang="he-IL" sz="1300" smtClean="0"/>
              <a:pPr rtl="0" eaLnBrk="1" hangingPunct="1">
                <a:spcBef>
                  <a:spcPct val="0"/>
                </a:spcBef>
              </a:pPr>
              <a:t>39</a:t>
            </a:fld>
            <a:endParaRPr lang="en-US" altLang="he-IL" sz="13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r>
              <a:rPr lang="en-US" altLang="he-IL" smtClean="0"/>
              <a:t>clone</a:t>
            </a:r>
          </a:p>
        </p:txBody>
      </p:sp>
    </p:spTree>
    <p:extLst>
      <p:ext uri="{BB962C8B-B14F-4D97-AF65-F5344CB8AC3E}">
        <p14:creationId xmlns:p14="http://schemas.microsoft.com/office/powerpoint/2010/main" val="1783229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43C9FDED-B3E5-447F-8E8E-B097F357FA64}" type="slidenum">
              <a:rPr lang="he-IL" altLang="he-IL" sz="1300" smtClean="0"/>
              <a:pPr rtl="0" eaLnBrk="1" hangingPunct="1">
                <a:spcBef>
                  <a:spcPct val="0"/>
                </a:spcBef>
              </a:pPr>
              <a:t>40</a:t>
            </a:fld>
            <a:endParaRPr lang="en-US" altLang="he-IL" sz="13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871906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3DF3A436-DE53-4DCE-9320-90E16E1DDF59}" type="slidenum">
              <a:rPr lang="he-IL" altLang="he-IL" sz="1300" smtClean="0"/>
              <a:pPr rtl="0" eaLnBrk="1" hangingPunct="1">
                <a:spcBef>
                  <a:spcPct val="0"/>
                </a:spcBef>
              </a:pPr>
              <a:t>43</a:t>
            </a:fld>
            <a:endParaRPr lang="en-US" altLang="he-IL" sz="13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83219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799A4A6B-ABA8-4A70-BB5D-1894A2A49AAA}" type="slidenum">
              <a:rPr lang="he-IL" altLang="he-IL" sz="1300" smtClean="0"/>
              <a:pPr rtl="0" eaLnBrk="1" hangingPunct="1">
                <a:spcBef>
                  <a:spcPct val="0"/>
                </a:spcBef>
              </a:pPr>
              <a:t>6</a:t>
            </a:fld>
            <a:endParaRPr lang="en-US" altLang="he-IL" sz="13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58524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3E102CAB-A90A-4BAA-B3B0-1CA7A36E7A17}" type="slidenum">
              <a:rPr lang="he-IL" altLang="he-IL" sz="1300" smtClean="0"/>
              <a:pPr rtl="0" eaLnBrk="1" hangingPunct="1">
                <a:spcBef>
                  <a:spcPct val="0"/>
                </a:spcBef>
              </a:pPr>
              <a:t>45</a:t>
            </a:fld>
            <a:endParaRPr lang="en-US" altLang="he-IL" sz="13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502668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922CA1D5-E79A-461D-A2AA-1DF3E1D457B6}" type="slidenum">
              <a:rPr lang="he-IL" altLang="he-IL" sz="1300" smtClean="0"/>
              <a:pPr rtl="0" eaLnBrk="1" hangingPunct="1">
                <a:spcBef>
                  <a:spcPct val="0"/>
                </a:spcBef>
              </a:pPr>
              <a:t>47</a:t>
            </a:fld>
            <a:endParaRPr lang="en-US" altLang="he-IL" sz="13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3233179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9DBE15C2-0910-4501-9B23-93A49B92C694}" type="slidenum">
              <a:rPr lang="he-IL" altLang="he-IL" sz="1300" smtClean="0"/>
              <a:pPr rtl="0" eaLnBrk="1" hangingPunct="1">
                <a:spcBef>
                  <a:spcPct val="0"/>
                </a:spcBef>
              </a:pPr>
              <a:t>48</a:t>
            </a:fld>
            <a:endParaRPr lang="en-US" altLang="he-IL" sz="13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93074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מציין מיקום של תמונת שקופית 1"/>
          <p:cNvSpPr>
            <a:spLocks noGrp="1" noRot="1" noChangeAspect="1" noTextEdit="1"/>
          </p:cNvSpPr>
          <p:nvPr>
            <p:ph type="sldImg"/>
          </p:nvPr>
        </p:nvSpPr>
        <p:spPr>
          <a:ln/>
        </p:spPr>
      </p:sp>
      <p:sp>
        <p:nvSpPr>
          <p:cNvPr id="83971" name="מציין מיקום של הערות 2"/>
          <p:cNvSpPr>
            <a:spLocks noGrp="1"/>
          </p:cNvSpPr>
          <p:nvPr>
            <p:ph type="body" idx="1"/>
          </p:nvPr>
        </p:nvSpPr>
        <p:spPr>
          <a:noFill/>
        </p:spPr>
        <p:txBody>
          <a:bodyPr/>
          <a:lstStyle/>
          <a:p>
            <a:pPr algn="l" rtl="0"/>
            <a:r>
              <a:rPr lang="en-US" altLang="he-IL" smtClean="0"/>
              <a:t>the whole code compiles.</a:t>
            </a:r>
          </a:p>
          <a:p>
            <a:pPr algn="l" rtl="0"/>
            <a:r>
              <a:rPr lang="en-US" altLang="he-IL" smtClean="0"/>
              <a:t>we get a compilation error only when adding the code</a:t>
            </a:r>
            <a:r>
              <a:rPr lang="he-IL" altLang="he-IL" smtClean="0"/>
              <a:t> </a:t>
            </a:r>
            <a:r>
              <a:rPr lang="en-US" altLang="he-IL" sz="1300" smtClean="0">
                <a:latin typeface="Calibri" pitchFamily="34" charset="0"/>
              </a:rPr>
              <a:t>d.a = 4</a:t>
            </a:r>
            <a:endParaRPr lang="en-US" altLang="he-IL" smtClean="0"/>
          </a:p>
        </p:txBody>
      </p:sp>
      <p:sp>
        <p:nvSpPr>
          <p:cNvPr id="83972" name="מציין מיקום של מספר שקופית 3"/>
          <p:cNvSpPr>
            <a:spLocks noGrp="1"/>
          </p:cNvSpPr>
          <p:nvPr>
            <p:ph type="sldNum" sz="quarter" idx="5"/>
          </p:nvPr>
        </p:nvSpPr>
        <p:spPr>
          <a:noFill/>
        </p:spPr>
        <p:txBody>
          <a:bodyPr/>
          <a:lstStyle>
            <a:lvl1pPr defTabSz="990600" eaLnBrk="0" hangingPunct="0">
              <a:defRPr b="1">
                <a:solidFill>
                  <a:schemeClr val="tx1"/>
                </a:solidFill>
                <a:latin typeface="Tahoma" pitchFamily="34" charset="0"/>
                <a:cs typeface="Arial" pitchFamily="34" charset="0"/>
              </a:defRPr>
            </a:lvl1pPr>
            <a:lvl2pPr marL="742950" indent="-285750" defTabSz="990600" eaLnBrk="0" hangingPunct="0">
              <a:defRPr b="1">
                <a:solidFill>
                  <a:schemeClr val="tx1"/>
                </a:solidFill>
                <a:latin typeface="Tahoma" pitchFamily="34" charset="0"/>
                <a:cs typeface="Arial" pitchFamily="34" charset="0"/>
              </a:defRPr>
            </a:lvl2pPr>
            <a:lvl3pPr marL="1143000" indent="-228600" defTabSz="990600" eaLnBrk="0" hangingPunct="0">
              <a:defRPr b="1">
                <a:solidFill>
                  <a:schemeClr val="tx1"/>
                </a:solidFill>
                <a:latin typeface="Tahoma" pitchFamily="34" charset="0"/>
                <a:cs typeface="Arial" pitchFamily="34" charset="0"/>
              </a:defRPr>
            </a:lvl3pPr>
            <a:lvl4pPr marL="1600200" indent="-228600" defTabSz="990600" eaLnBrk="0" hangingPunct="0">
              <a:defRPr b="1">
                <a:solidFill>
                  <a:schemeClr val="tx1"/>
                </a:solidFill>
                <a:latin typeface="Tahoma" pitchFamily="34" charset="0"/>
                <a:cs typeface="Arial" pitchFamily="34" charset="0"/>
              </a:defRPr>
            </a:lvl4pPr>
            <a:lvl5pPr marL="2057400" indent="-228600" defTabSz="990600" eaLnBrk="0" hangingPunct="0">
              <a:defRPr b="1">
                <a:solidFill>
                  <a:schemeClr val="tx1"/>
                </a:solidFill>
                <a:latin typeface="Tahoma" pitchFamily="34" charset="0"/>
                <a:cs typeface="Arial" pitchFamily="34" charset="0"/>
              </a:defRPr>
            </a:lvl5pPr>
            <a:lvl6pPr marL="2514600" indent="-228600" algn="l" defTabSz="990600"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defTabSz="990600"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defTabSz="990600"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defTabSz="990600"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8ECF881-327F-403E-B4F5-5105099EC251}" type="slidenum">
              <a:rPr lang="en-US" altLang="he-IL" b="0" smtClean="0">
                <a:latin typeface="Arial" pitchFamily="34" charset="0"/>
              </a:rPr>
              <a:pPr eaLnBrk="1" hangingPunct="1"/>
              <a:t>49</a:t>
            </a:fld>
            <a:endParaRPr lang="en-US" altLang="he-IL" b="0" smtClean="0">
              <a:latin typeface="Arial" pitchFamily="34" charset="0"/>
            </a:endParaRPr>
          </a:p>
        </p:txBody>
      </p:sp>
    </p:spTree>
    <p:extLst>
      <p:ext uri="{BB962C8B-B14F-4D97-AF65-F5344CB8AC3E}">
        <p14:creationId xmlns:p14="http://schemas.microsoft.com/office/powerpoint/2010/main" val="623127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81777AD5-6EFE-4AAA-8E0F-207A4F6D6560}" type="slidenum">
              <a:rPr lang="he-IL" altLang="he-IL" sz="1300" smtClean="0"/>
              <a:pPr rtl="0" eaLnBrk="1" hangingPunct="1">
                <a:spcBef>
                  <a:spcPct val="0"/>
                </a:spcBef>
              </a:pPr>
              <a:t>51</a:t>
            </a:fld>
            <a:endParaRPr lang="en-US" altLang="he-IL" sz="13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72466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9A7CBC66-7E20-4391-99C3-66EF7B18DBCA}" type="slidenum">
              <a:rPr lang="he-IL" altLang="he-IL" sz="1300" smtClean="0"/>
              <a:pPr rtl="0" eaLnBrk="1" hangingPunct="1">
                <a:spcBef>
                  <a:spcPct val="0"/>
                </a:spcBef>
              </a:pPr>
              <a:t>54</a:t>
            </a:fld>
            <a:endParaRPr lang="en-US" altLang="he-IL" sz="13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57955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1BC363FC-0DE5-41FB-8410-26F5FFB364FD}" type="slidenum">
              <a:rPr lang="he-IL" altLang="he-IL" sz="1300" smtClean="0"/>
              <a:pPr rtl="0" eaLnBrk="1" hangingPunct="1">
                <a:spcBef>
                  <a:spcPct val="0"/>
                </a:spcBef>
              </a:pPr>
              <a:t>56</a:t>
            </a:fld>
            <a:endParaRPr lang="en-US" altLang="he-IL" sz="13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51582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מציין מיקום של תמונת שקופית 1"/>
          <p:cNvSpPr>
            <a:spLocks noGrp="1" noRot="1" noChangeAspect="1" noTextEdit="1"/>
          </p:cNvSpPr>
          <p:nvPr>
            <p:ph type="sldImg"/>
          </p:nvPr>
        </p:nvSpPr>
        <p:spPr>
          <a:ln/>
        </p:spPr>
      </p:sp>
      <p:sp>
        <p:nvSpPr>
          <p:cNvPr id="88067" name="מציין מיקום של הערות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he-IL" dirty="0" smtClean="0"/>
              <a:t>יצירת </a:t>
            </a:r>
            <a:r>
              <a:rPr lang="en-US" altLang="he-IL" dirty="0" smtClean="0"/>
              <a:t>A</a:t>
            </a:r>
            <a:r>
              <a:rPr lang="he-IL" altLang="he-IL" dirty="0" smtClean="0"/>
              <a:t> מופיע רק פעם אחת , בלי הורשה </a:t>
            </a:r>
            <a:r>
              <a:rPr lang="he-IL" altLang="he-IL" dirty="0" err="1" smtClean="0"/>
              <a:t>וירטאלי</a:t>
            </a:r>
            <a:r>
              <a:rPr lang="he-IL" altLang="he-IL" baseline="0" dirty="0" smtClean="0"/>
              <a:t> אחרי </a:t>
            </a:r>
            <a:r>
              <a:rPr lang="en-US" altLang="he-IL" baseline="0" dirty="0" smtClean="0"/>
              <a:t>CTOR</a:t>
            </a:r>
            <a:r>
              <a:rPr lang="he-IL" altLang="he-IL" baseline="0" dirty="0" smtClean="0"/>
              <a:t> </a:t>
            </a:r>
            <a:r>
              <a:rPr lang="en-US" altLang="he-IL" baseline="0" dirty="0" smtClean="0"/>
              <a:t>C</a:t>
            </a:r>
            <a:r>
              <a:rPr lang="he-IL" altLang="he-IL" baseline="0" dirty="0" smtClean="0"/>
              <a:t> יקרא </a:t>
            </a:r>
            <a:r>
              <a:rPr lang="en-US" altLang="he-IL" baseline="0" dirty="0" smtClean="0"/>
              <a:t>CTOR</a:t>
            </a:r>
            <a:r>
              <a:rPr lang="he-IL" altLang="he-IL" baseline="0" dirty="0" smtClean="0"/>
              <a:t> </a:t>
            </a:r>
            <a:r>
              <a:rPr lang="en-US" altLang="he-IL" baseline="0" dirty="0" smtClean="0"/>
              <a:t>A</a:t>
            </a:r>
            <a:r>
              <a:rPr lang="he-IL" altLang="he-IL" baseline="0" dirty="0" smtClean="0"/>
              <a:t> ובהמשך גם הורס עבורו </a:t>
            </a:r>
            <a:endParaRPr lang="en-US" altLang="he-IL" dirty="0" smtClean="0"/>
          </a:p>
        </p:txBody>
      </p:sp>
      <p:sp>
        <p:nvSpPr>
          <p:cNvPr id="88068" name="מציין מיקום של מספר שקופית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803275" indent="-307975" algn="r" defTabSz="990600" rtl="1" eaLnBrk="0" hangingPunct="0">
              <a:spcBef>
                <a:spcPct val="30000"/>
              </a:spcBef>
              <a:defRPr sz="1200">
                <a:solidFill>
                  <a:schemeClr val="tx1"/>
                </a:solidFill>
                <a:latin typeface="Arial" pitchFamily="34" charset="0"/>
                <a:cs typeface="Arial" pitchFamily="34" charset="0"/>
              </a:defRPr>
            </a:lvl2pPr>
            <a:lvl3pPr marL="1236663" indent="-246063" algn="r" defTabSz="990600" rtl="1" eaLnBrk="0" hangingPunct="0">
              <a:spcBef>
                <a:spcPct val="30000"/>
              </a:spcBef>
              <a:defRPr sz="1200">
                <a:solidFill>
                  <a:schemeClr val="tx1"/>
                </a:solidFill>
                <a:latin typeface="Arial" pitchFamily="34" charset="0"/>
                <a:cs typeface="Arial" pitchFamily="34" charset="0"/>
              </a:defRPr>
            </a:lvl3pPr>
            <a:lvl4pPr marL="1731963" indent="-246063" algn="r" defTabSz="990600" rtl="1" eaLnBrk="0" hangingPunct="0">
              <a:spcBef>
                <a:spcPct val="30000"/>
              </a:spcBef>
              <a:defRPr sz="1200">
                <a:solidFill>
                  <a:schemeClr val="tx1"/>
                </a:solidFill>
                <a:latin typeface="Arial" pitchFamily="34" charset="0"/>
                <a:cs typeface="Arial" pitchFamily="34" charset="0"/>
              </a:defRPr>
            </a:lvl4pPr>
            <a:lvl5pPr marL="2227263" indent="-246063" algn="r" defTabSz="990600" rtl="1" eaLnBrk="0" hangingPunct="0">
              <a:spcBef>
                <a:spcPct val="30000"/>
              </a:spcBef>
              <a:defRPr sz="1200">
                <a:solidFill>
                  <a:schemeClr val="tx1"/>
                </a:solidFill>
                <a:latin typeface="Arial" pitchFamily="34" charset="0"/>
                <a:cs typeface="Arial" pitchFamily="34" charset="0"/>
              </a:defRPr>
            </a:lvl5pPr>
            <a:lvl6pPr marL="2684463" indent="-246063"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3141663" indent="-246063"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598863" indent="-246063"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4056063" indent="-246063"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B7F3C490-2622-4F99-B067-3C62A684BDFD}" type="slidenum">
              <a:rPr lang="he-IL" altLang="he-IL" sz="1300" smtClean="0">
                <a:latin typeface="Georgia" pitchFamily="18" charset="0"/>
                <a:cs typeface="Times New Roman" pitchFamily="18" charset="0"/>
              </a:rPr>
              <a:pPr rtl="0" eaLnBrk="1" hangingPunct="1">
                <a:spcBef>
                  <a:spcPct val="0"/>
                </a:spcBef>
              </a:pPr>
              <a:t>70</a:t>
            </a:fld>
            <a:endParaRPr lang="en-US" altLang="he-IL" sz="1300" smtClean="0">
              <a:latin typeface="Georgia" pitchFamily="18" charset="0"/>
              <a:cs typeface="Times New Roman" pitchFamily="18" charset="0"/>
            </a:endParaRPr>
          </a:p>
        </p:txBody>
      </p:sp>
    </p:spTree>
    <p:extLst>
      <p:ext uri="{BB962C8B-B14F-4D97-AF65-F5344CB8AC3E}">
        <p14:creationId xmlns:p14="http://schemas.microsoft.com/office/powerpoint/2010/main" val="3093452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7492D368-B409-42CD-BDC2-650A957498F3}" type="slidenum">
              <a:rPr lang="he-IL" altLang="he-IL" sz="1300" smtClean="0"/>
              <a:pPr rtl="0" eaLnBrk="1" hangingPunct="1">
                <a:spcBef>
                  <a:spcPct val="0"/>
                </a:spcBef>
              </a:pPr>
              <a:t>71</a:t>
            </a:fld>
            <a:endParaRPr lang="en-US" altLang="he-IL" sz="130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30789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8F807064-6375-4198-A383-81514669C6BF}" type="slidenum">
              <a:rPr lang="he-IL" altLang="he-IL" sz="1300" smtClean="0"/>
              <a:pPr rtl="0" eaLnBrk="1" hangingPunct="1">
                <a:spcBef>
                  <a:spcPct val="0"/>
                </a:spcBef>
              </a:pPr>
              <a:t>14</a:t>
            </a:fld>
            <a:endParaRPr lang="en-US" altLang="he-IL" sz="13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r>
              <a:rPr lang="he-IL" altLang="he-IL" smtClean="0"/>
              <a:t>להדגיש סדר בטבלה.</a:t>
            </a:r>
          </a:p>
          <a:p>
            <a:pPr eaLnBrk="1" hangingPunct="1"/>
            <a:r>
              <a:rPr lang="he-IL" altLang="he-IL" smtClean="0"/>
              <a:t>בירושה פרטית – אין משמעות לוירטואל כי זה כמו שאין ירושה  - הכל חסום מבחינת המשתמש.</a:t>
            </a:r>
            <a:endParaRPr lang="en-US" altLang="he-IL" smtClean="0"/>
          </a:p>
        </p:txBody>
      </p:sp>
    </p:spTree>
    <p:extLst>
      <p:ext uri="{BB962C8B-B14F-4D97-AF65-F5344CB8AC3E}">
        <p14:creationId xmlns:p14="http://schemas.microsoft.com/office/powerpoint/2010/main" val="342409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31626B20-034D-4B7B-ABFF-57AF5F942F9D}" type="slidenum">
              <a:rPr lang="he-IL" altLang="he-IL" sz="1300" smtClean="0"/>
              <a:pPr rtl="0" eaLnBrk="1" hangingPunct="1">
                <a:spcBef>
                  <a:spcPct val="0"/>
                </a:spcBef>
              </a:pPr>
              <a:t>15</a:t>
            </a:fld>
            <a:endParaRPr lang="en-US" altLang="he-IL" sz="13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r>
              <a:rPr lang="en-US" altLang="he-IL" smtClean="0"/>
              <a:t>4</a:t>
            </a:r>
          </a:p>
          <a:p>
            <a:pPr eaLnBrk="1" hangingPunct="1"/>
            <a:r>
              <a:rPr lang="en-US" altLang="he-IL" smtClean="0"/>
              <a:t>4</a:t>
            </a:r>
          </a:p>
          <a:p>
            <a:pPr eaLnBrk="1" hangingPunct="1"/>
            <a:r>
              <a:rPr lang="en-US" altLang="he-IL" smtClean="0"/>
              <a:t>8</a:t>
            </a:r>
            <a:r>
              <a:rPr lang="he-IL" altLang="he-IL" smtClean="0"/>
              <a:t> (כי יש עוד פוינטר).</a:t>
            </a:r>
            <a:endParaRPr lang="en-US" altLang="he-IL" smtClean="0"/>
          </a:p>
        </p:txBody>
      </p:sp>
    </p:spTree>
    <p:extLst>
      <p:ext uri="{BB962C8B-B14F-4D97-AF65-F5344CB8AC3E}">
        <p14:creationId xmlns:p14="http://schemas.microsoft.com/office/powerpoint/2010/main" val="378673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7B81C44E-DB1F-447E-8C3E-A9B62E03ABF1}" type="slidenum">
              <a:rPr lang="he-IL" altLang="he-IL" sz="1300" smtClean="0"/>
              <a:pPr rtl="0" eaLnBrk="1" hangingPunct="1">
                <a:spcBef>
                  <a:spcPct val="0"/>
                </a:spcBef>
              </a:pPr>
              <a:t>16</a:t>
            </a:fld>
            <a:endParaRPr lang="en-US" altLang="he-IL" sz="13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r>
              <a:rPr lang="he-IL" altLang="he-IL" smtClean="0"/>
              <a:t>קונסטרקטור – עדכני רק עד הרמה שלו ולכן בקריאה למתודה וירטואלית בקונסטרטור של האב יפעיל את הפונקציה של האב (מעדכן את המצביע רק בקונסטרקטור של הבן)</a:t>
            </a:r>
          </a:p>
          <a:p>
            <a:pPr eaLnBrk="1" hangingPunct="1"/>
            <a:r>
              <a:rPr lang="he-IL" altLang="he-IL" smtClean="0"/>
              <a:t>דיסטרקטור – הפוך לקונסטרקטור.</a:t>
            </a:r>
            <a:endParaRPr lang="en-US" altLang="he-IL" smtClean="0"/>
          </a:p>
        </p:txBody>
      </p:sp>
    </p:spTree>
    <p:extLst>
      <p:ext uri="{BB962C8B-B14F-4D97-AF65-F5344CB8AC3E}">
        <p14:creationId xmlns:p14="http://schemas.microsoft.com/office/powerpoint/2010/main" val="1389801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0B1EA6E-EA84-4FAD-AEC8-94E138D7F52D}" type="slidenum">
              <a:rPr lang="he-IL" smtClean="0"/>
              <a:pPr>
                <a:defRPr/>
              </a:pPr>
              <a:t>22</a:t>
            </a:fld>
            <a:endParaRPr lang="en-US" dirty="0"/>
          </a:p>
        </p:txBody>
      </p:sp>
    </p:spTree>
    <p:extLst>
      <p:ext uri="{BB962C8B-B14F-4D97-AF65-F5344CB8AC3E}">
        <p14:creationId xmlns:p14="http://schemas.microsoft.com/office/powerpoint/2010/main" val="4179975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pitchFamily="34" charset="0"/>
              </a:rPr>
              <a:t>(*((B*)(this))).__vfptr,2</a:t>
            </a:r>
            <a:endParaRPr lang="en-US" dirty="0"/>
          </a:p>
        </p:txBody>
      </p:sp>
      <p:sp>
        <p:nvSpPr>
          <p:cNvPr id="4" name="Slide Number Placeholder 3"/>
          <p:cNvSpPr>
            <a:spLocks noGrp="1"/>
          </p:cNvSpPr>
          <p:nvPr>
            <p:ph type="sldNum" sz="quarter" idx="10"/>
          </p:nvPr>
        </p:nvSpPr>
        <p:spPr/>
        <p:txBody>
          <a:bodyPr/>
          <a:lstStyle/>
          <a:p>
            <a:pPr>
              <a:defRPr/>
            </a:pPr>
            <a:fld id="{80B1EA6E-EA84-4FAD-AEC8-94E138D7F52D}" type="slidenum">
              <a:rPr lang="he-IL" smtClean="0"/>
              <a:pPr>
                <a:defRPr/>
              </a:pPr>
              <a:t>24</a:t>
            </a:fld>
            <a:endParaRPr lang="en-US" dirty="0"/>
          </a:p>
        </p:txBody>
      </p:sp>
    </p:spTree>
    <p:extLst>
      <p:ext uri="{BB962C8B-B14F-4D97-AF65-F5344CB8AC3E}">
        <p14:creationId xmlns:p14="http://schemas.microsoft.com/office/powerpoint/2010/main" val="144889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0B1EA6E-EA84-4FAD-AEC8-94E138D7F52D}" type="slidenum">
              <a:rPr lang="he-IL" smtClean="0"/>
              <a:pPr>
                <a:defRPr/>
              </a:pPr>
              <a:t>25</a:t>
            </a:fld>
            <a:endParaRPr lang="en-US" dirty="0"/>
          </a:p>
        </p:txBody>
      </p:sp>
    </p:spTree>
    <p:extLst>
      <p:ext uri="{BB962C8B-B14F-4D97-AF65-F5344CB8AC3E}">
        <p14:creationId xmlns:p14="http://schemas.microsoft.com/office/powerpoint/2010/main" val="282047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11645205-EA33-45D4-A5A0-495FE156E145}" type="slidenum">
              <a:rPr lang="he-IL" altLang="he-IL" sz="1300" smtClean="0"/>
              <a:pPr rtl="0" eaLnBrk="1" hangingPunct="1">
                <a:spcBef>
                  <a:spcPct val="0"/>
                </a:spcBef>
              </a:pPr>
              <a:t>27</a:t>
            </a:fld>
            <a:endParaRPr lang="en-US" altLang="he-IL" sz="13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335905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he-IL"/>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he-IL"/>
              </a:p>
            </p:txBody>
          </p:sp>
        </p:grpSp>
      </p:grpSp>
      <p:sp>
        <p:nvSpPr>
          <p:cNvPr id="5121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US" noProof="0" smtClean="0"/>
              <a:t>Click to edit Master title style</a:t>
            </a:r>
          </a:p>
        </p:txBody>
      </p:sp>
      <p:sp>
        <p:nvSpPr>
          <p:cNvPr id="512154" name="Rectangle 154"/>
          <p:cNvSpPr>
            <a:spLocks noGrp="1" noChangeArrowheads="1"/>
          </p:cNvSpPr>
          <p:nvPr>
            <p:ph type="subTitle" sz="quarter" idx="1"/>
          </p:nvPr>
        </p:nvSpPr>
        <p:spPr>
          <a:xfrm>
            <a:off x="1371600" y="3886200"/>
            <a:ext cx="6400800" cy="1752600"/>
          </a:xfrm>
        </p:spPr>
        <p:txBody>
          <a:bodyPr/>
          <a:lstStyle>
            <a:lvl1pPr marL="0" indent="0" algn="ctr">
              <a:buFont typeface="Arial" pitchFamily="34" charset="0"/>
              <a:buNone/>
              <a:defRPr/>
            </a:lvl1pPr>
          </a:lstStyle>
          <a:p>
            <a:pPr lvl="0"/>
            <a:r>
              <a:rPr 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000000"/>
                  </a:outerShdw>
                </a:effectLst>
                <a:latin typeface="+mn-lt"/>
              </a:defRPr>
            </a:lvl1pPr>
          </a:lstStyle>
          <a:p>
            <a:pPr>
              <a:defRPr/>
            </a:pPr>
            <a:endParaRPr 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000000"/>
                  </a:outerShdw>
                </a:effectLst>
                <a:latin typeface="+mn-lt"/>
              </a:defRPr>
            </a:lvl1pPr>
          </a:lstStyle>
          <a:p>
            <a:pPr>
              <a:defRPr/>
            </a:pPr>
            <a:endParaRPr 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000000"/>
                  </a:outerShdw>
                </a:effectLst>
                <a:latin typeface="+mn-lt"/>
              </a:defRPr>
            </a:lvl1pPr>
          </a:lstStyle>
          <a:p>
            <a:pPr>
              <a:defRPr/>
            </a:pPr>
            <a:fld id="{8FC9E0B8-399A-4C83-B04C-2B509B182B8D}" type="slidenum">
              <a:rPr lang="he-IL"/>
              <a:pPr>
                <a:defRPr/>
              </a:pPr>
              <a:t>‹#›</a:t>
            </a:fld>
            <a:endParaRPr lang="en-US"/>
          </a:p>
        </p:txBody>
      </p:sp>
    </p:spTree>
    <p:extLst>
      <p:ext uri="{BB962C8B-B14F-4D97-AF65-F5344CB8AC3E}">
        <p14:creationId xmlns:p14="http://schemas.microsoft.com/office/powerpoint/2010/main" val="113784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A4F756CA-2F7B-48FF-9DF3-D12E6B800310}" type="slidenum">
              <a:rPr lang="he-IL"/>
              <a:pPr>
                <a:defRPr/>
              </a:pPr>
              <a:t>‹#›</a:t>
            </a:fld>
            <a:endParaRPr lang="en-US"/>
          </a:p>
        </p:txBody>
      </p:sp>
    </p:spTree>
    <p:extLst>
      <p:ext uri="{BB962C8B-B14F-4D97-AF65-F5344CB8AC3E}">
        <p14:creationId xmlns:p14="http://schemas.microsoft.com/office/powerpoint/2010/main" val="29611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40400E74-4A98-47A0-A495-B154280E2291}" type="slidenum">
              <a:rPr lang="he-IL"/>
              <a:pPr>
                <a:defRPr/>
              </a:pPr>
              <a:t>‹#›</a:t>
            </a:fld>
            <a:endParaRPr lang="en-US"/>
          </a:p>
        </p:txBody>
      </p:sp>
    </p:spTree>
    <p:extLst>
      <p:ext uri="{BB962C8B-B14F-4D97-AF65-F5344CB8AC3E}">
        <p14:creationId xmlns:p14="http://schemas.microsoft.com/office/powerpoint/2010/main" val="4287634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he-IL"/>
          </a:p>
        </p:txBody>
      </p:sp>
      <p:sp>
        <p:nvSpPr>
          <p:cNvPr id="3" name="Table Placeholder 2"/>
          <p:cNvSpPr>
            <a:spLocks noGrp="1"/>
          </p:cNvSpPr>
          <p:nvPr>
            <p:ph type="tbl" idx="1"/>
          </p:nvPr>
        </p:nvSpPr>
        <p:spPr>
          <a:xfrm>
            <a:off x="301625" y="1600200"/>
            <a:ext cx="8540750" cy="4498975"/>
          </a:xfrm>
        </p:spPr>
        <p:txBody>
          <a:bodyPr/>
          <a:lstStyle/>
          <a:p>
            <a:pPr lvl="0"/>
            <a:endParaRPr lang="he-IL" noProof="0" smtClean="0"/>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1F7D678C-90EC-4DBD-BD2F-7170B37F04BA}" type="slidenum">
              <a:rPr lang="he-IL"/>
              <a:pPr>
                <a:defRPr/>
              </a:pPr>
              <a:t>‹#›</a:t>
            </a:fld>
            <a:endParaRPr lang="en-US"/>
          </a:p>
        </p:txBody>
      </p:sp>
    </p:spTree>
    <p:extLst>
      <p:ext uri="{BB962C8B-B14F-4D97-AF65-F5344CB8AC3E}">
        <p14:creationId xmlns:p14="http://schemas.microsoft.com/office/powerpoint/2010/main" val="313933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4DDB7857-050C-4A16-9469-0C606B403921}" type="slidenum">
              <a:rPr lang="he-IL"/>
              <a:pPr>
                <a:defRPr/>
              </a:pPr>
              <a:t>‹#›</a:t>
            </a:fld>
            <a:endParaRPr lang="en-US"/>
          </a:p>
        </p:txBody>
      </p:sp>
    </p:spTree>
    <p:extLst>
      <p:ext uri="{BB962C8B-B14F-4D97-AF65-F5344CB8AC3E}">
        <p14:creationId xmlns:p14="http://schemas.microsoft.com/office/powerpoint/2010/main" val="4145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7DB53B75-DD04-49B1-9C74-535416954ACD}" type="slidenum">
              <a:rPr lang="he-IL"/>
              <a:pPr>
                <a:defRPr/>
              </a:pPr>
              <a:t>‹#›</a:t>
            </a:fld>
            <a:endParaRPr lang="en-US"/>
          </a:p>
        </p:txBody>
      </p:sp>
    </p:spTree>
    <p:extLst>
      <p:ext uri="{BB962C8B-B14F-4D97-AF65-F5344CB8AC3E}">
        <p14:creationId xmlns:p14="http://schemas.microsoft.com/office/powerpoint/2010/main" val="410179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F6F739CF-DA50-4982-8BBC-F411F6B6E6B1}" type="slidenum">
              <a:rPr lang="he-IL"/>
              <a:pPr>
                <a:defRPr/>
              </a:pPr>
              <a:t>‹#›</a:t>
            </a:fld>
            <a:endParaRPr lang="en-US"/>
          </a:p>
        </p:txBody>
      </p:sp>
    </p:spTree>
    <p:extLst>
      <p:ext uri="{BB962C8B-B14F-4D97-AF65-F5344CB8AC3E}">
        <p14:creationId xmlns:p14="http://schemas.microsoft.com/office/powerpoint/2010/main" val="150198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Rectangle 154"/>
          <p:cNvSpPr>
            <a:spLocks noGrp="1" noChangeArrowheads="1"/>
          </p:cNvSpPr>
          <p:nvPr>
            <p:ph type="dt" sz="half" idx="10"/>
          </p:nvPr>
        </p:nvSpPr>
        <p:spPr>
          <a:ln/>
        </p:spPr>
        <p:txBody>
          <a:bodyPr/>
          <a:lstStyle>
            <a:lvl1pPr>
              <a:defRPr/>
            </a:lvl1pPr>
          </a:lstStyle>
          <a:p>
            <a:pPr>
              <a:defRPr/>
            </a:pPr>
            <a:endParaRPr 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US"/>
          </a:p>
        </p:txBody>
      </p:sp>
      <p:sp>
        <p:nvSpPr>
          <p:cNvPr id="9" name="Rectangle 156"/>
          <p:cNvSpPr>
            <a:spLocks noGrp="1" noChangeArrowheads="1"/>
          </p:cNvSpPr>
          <p:nvPr>
            <p:ph type="sldNum" sz="quarter" idx="12"/>
          </p:nvPr>
        </p:nvSpPr>
        <p:spPr>
          <a:ln/>
        </p:spPr>
        <p:txBody>
          <a:bodyPr/>
          <a:lstStyle>
            <a:lvl1pPr>
              <a:defRPr/>
            </a:lvl1pPr>
          </a:lstStyle>
          <a:p>
            <a:pPr>
              <a:defRPr/>
            </a:pPr>
            <a:fld id="{206142F5-0822-4C94-8620-9C64AFAAE90C}" type="slidenum">
              <a:rPr lang="he-IL"/>
              <a:pPr>
                <a:defRPr/>
              </a:pPr>
              <a:t>‹#›</a:t>
            </a:fld>
            <a:endParaRPr lang="en-US"/>
          </a:p>
        </p:txBody>
      </p:sp>
    </p:spTree>
    <p:extLst>
      <p:ext uri="{BB962C8B-B14F-4D97-AF65-F5344CB8AC3E}">
        <p14:creationId xmlns:p14="http://schemas.microsoft.com/office/powerpoint/2010/main" val="286184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Rectangle 154"/>
          <p:cNvSpPr>
            <a:spLocks noGrp="1" noChangeArrowheads="1"/>
          </p:cNvSpPr>
          <p:nvPr>
            <p:ph type="dt" sz="half" idx="10"/>
          </p:nvPr>
        </p:nvSpPr>
        <p:spPr>
          <a:ln/>
        </p:spPr>
        <p:txBody>
          <a:bodyPr/>
          <a:lstStyle>
            <a:lvl1pPr>
              <a:defRPr/>
            </a:lvl1pPr>
          </a:lstStyle>
          <a:p>
            <a:pPr>
              <a:defRPr/>
            </a:pPr>
            <a:endParaRPr 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US"/>
          </a:p>
        </p:txBody>
      </p:sp>
      <p:sp>
        <p:nvSpPr>
          <p:cNvPr id="5" name="Rectangle 156"/>
          <p:cNvSpPr>
            <a:spLocks noGrp="1" noChangeArrowheads="1"/>
          </p:cNvSpPr>
          <p:nvPr>
            <p:ph type="sldNum" sz="quarter" idx="12"/>
          </p:nvPr>
        </p:nvSpPr>
        <p:spPr>
          <a:ln/>
        </p:spPr>
        <p:txBody>
          <a:bodyPr/>
          <a:lstStyle>
            <a:lvl1pPr>
              <a:defRPr/>
            </a:lvl1pPr>
          </a:lstStyle>
          <a:p>
            <a:pPr>
              <a:defRPr/>
            </a:pPr>
            <a:fld id="{DB8E74C0-CA6D-4279-A9D1-1860430068FB}" type="slidenum">
              <a:rPr lang="he-IL"/>
              <a:pPr>
                <a:defRPr/>
              </a:pPr>
              <a:t>‹#›</a:t>
            </a:fld>
            <a:endParaRPr lang="en-US"/>
          </a:p>
        </p:txBody>
      </p:sp>
    </p:spTree>
    <p:extLst>
      <p:ext uri="{BB962C8B-B14F-4D97-AF65-F5344CB8AC3E}">
        <p14:creationId xmlns:p14="http://schemas.microsoft.com/office/powerpoint/2010/main" val="822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US"/>
          </a:p>
        </p:txBody>
      </p:sp>
      <p:sp>
        <p:nvSpPr>
          <p:cNvPr id="4" name="Rectangle 156"/>
          <p:cNvSpPr>
            <a:spLocks noGrp="1" noChangeArrowheads="1"/>
          </p:cNvSpPr>
          <p:nvPr>
            <p:ph type="sldNum" sz="quarter" idx="12"/>
          </p:nvPr>
        </p:nvSpPr>
        <p:spPr>
          <a:ln/>
        </p:spPr>
        <p:txBody>
          <a:bodyPr/>
          <a:lstStyle>
            <a:lvl1pPr>
              <a:defRPr/>
            </a:lvl1pPr>
          </a:lstStyle>
          <a:p>
            <a:pPr>
              <a:defRPr/>
            </a:pPr>
            <a:fld id="{89DF3446-4963-418B-9500-B03D73A9C73F}" type="slidenum">
              <a:rPr lang="he-IL"/>
              <a:pPr>
                <a:defRPr/>
              </a:pPr>
              <a:t>‹#›</a:t>
            </a:fld>
            <a:endParaRPr lang="en-US"/>
          </a:p>
        </p:txBody>
      </p:sp>
    </p:spTree>
    <p:extLst>
      <p:ext uri="{BB962C8B-B14F-4D97-AF65-F5344CB8AC3E}">
        <p14:creationId xmlns:p14="http://schemas.microsoft.com/office/powerpoint/2010/main" val="328354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FDE88E41-FF08-4A5B-B5C0-74F59E742F9C}" type="slidenum">
              <a:rPr lang="he-IL"/>
              <a:pPr>
                <a:defRPr/>
              </a:pPr>
              <a:t>‹#›</a:t>
            </a:fld>
            <a:endParaRPr lang="en-US"/>
          </a:p>
        </p:txBody>
      </p:sp>
    </p:spTree>
    <p:extLst>
      <p:ext uri="{BB962C8B-B14F-4D97-AF65-F5344CB8AC3E}">
        <p14:creationId xmlns:p14="http://schemas.microsoft.com/office/powerpoint/2010/main" val="115655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3165141A-9292-4455-A92C-65FE3F1C91E8}" type="slidenum">
              <a:rPr lang="he-IL"/>
              <a:pPr>
                <a:defRPr/>
              </a:pPr>
              <a:t>‹#›</a:t>
            </a:fld>
            <a:endParaRPr lang="en-US"/>
          </a:p>
        </p:txBody>
      </p:sp>
    </p:spTree>
    <p:extLst>
      <p:ext uri="{BB962C8B-B14F-4D97-AF65-F5344CB8AC3E}">
        <p14:creationId xmlns:p14="http://schemas.microsoft.com/office/powerpoint/2010/main" val="51485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11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he-IL"/>
              </a:p>
            </p:txBody>
          </p:sp>
          <p:sp>
            <p:nvSpPr>
              <p:cNvPr id="5111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he-IL"/>
              </a:p>
            </p:txBody>
          </p:sp>
        </p:grpSp>
      </p:grpSp>
      <p:sp>
        <p:nvSpPr>
          <p:cNvPr id="5111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11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atin typeface="Arial" pitchFamily="34" charset="0"/>
              </a:defRPr>
            </a:lvl1pPr>
          </a:lstStyle>
          <a:p>
            <a:pPr>
              <a:defRPr/>
            </a:pPr>
            <a:endParaRPr lang="en-US"/>
          </a:p>
        </p:txBody>
      </p:sp>
      <p:sp>
        <p:nvSpPr>
          <p:cNvPr id="5111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atin typeface="Arial" pitchFamily="34" charset="0"/>
              </a:defRPr>
            </a:lvl1pPr>
          </a:lstStyle>
          <a:p>
            <a:pPr>
              <a:defRPr/>
            </a:pPr>
            <a:endParaRPr lang="en-US"/>
          </a:p>
        </p:txBody>
      </p:sp>
      <p:sp>
        <p:nvSpPr>
          <p:cNvPr id="5111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atin typeface="Arial" pitchFamily="34" charset="0"/>
              </a:defRPr>
            </a:lvl1pPr>
          </a:lstStyle>
          <a:p>
            <a:pPr>
              <a:defRPr/>
            </a:pPr>
            <a:fld id="{93C8AFD7-51B6-479A-BCBE-9A782EA37277}" type="slidenum">
              <a:rPr lang="he-IL"/>
              <a:pPr>
                <a:defRPr/>
              </a:pPr>
              <a:t>‹#›</a:t>
            </a:fld>
            <a:endParaRPr lang="en-US"/>
          </a:p>
        </p:txBody>
      </p:sp>
      <p:sp>
        <p:nvSpPr>
          <p:cNvPr id="5111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57"/>
          <p:cNvSpPr>
            <a:spLocks noGrp="1" noChangeArrowheads="1"/>
          </p:cNvSpPr>
          <p:nvPr>
            <p:ph type="sldNum" sz="quarter" idx="12"/>
          </p:nvPr>
        </p:nvSpPr>
        <p:spPr/>
        <p:txBody>
          <a:bodyPr/>
          <a:lstStyle/>
          <a:p>
            <a:pPr>
              <a:defRPr/>
            </a:pPr>
            <a:fld id="{AAD63B61-078B-4B87-AFCA-8D612EC87DBD}" type="slidenum">
              <a:rPr lang="he-IL"/>
              <a:pPr>
                <a:defRPr/>
              </a:pPr>
              <a:t>1</a:t>
            </a:fld>
            <a:endParaRPr lang="en-US"/>
          </a:p>
        </p:txBody>
      </p:sp>
      <p:sp>
        <p:nvSpPr>
          <p:cNvPr id="451586" name="Rectangle 2"/>
          <p:cNvSpPr>
            <a:spLocks noGrp="1" noChangeArrowheads="1"/>
          </p:cNvSpPr>
          <p:nvPr>
            <p:ph type="ctrTitle"/>
          </p:nvPr>
        </p:nvSpPr>
        <p:spPr/>
        <p:txBody>
          <a:bodyPr/>
          <a:lstStyle/>
          <a:p>
            <a:pPr eaLnBrk="1" hangingPunct="1">
              <a:defRPr/>
            </a:pPr>
            <a:r>
              <a:rPr lang="en-US" smtClean="0"/>
              <a:t>Object Oriented Programming</a:t>
            </a:r>
          </a:p>
        </p:txBody>
      </p:sp>
      <p:sp>
        <p:nvSpPr>
          <p:cNvPr id="451587" name="Rectangle 3"/>
          <p:cNvSpPr>
            <a:spLocks noGrp="1" noChangeArrowheads="1"/>
          </p:cNvSpPr>
          <p:nvPr>
            <p:ph type="subTitle" idx="1"/>
          </p:nvPr>
        </p:nvSpPr>
        <p:spPr/>
        <p:txBody>
          <a:bodyPr/>
          <a:lstStyle/>
          <a:p>
            <a:pPr eaLnBrk="1" hangingPunct="1">
              <a:defRPr/>
            </a:pPr>
            <a:r>
              <a:rPr lang="en-US" dirty="0" smtClean="0"/>
              <a:t>Lecture # 7 – Inheritance </a:t>
            </a:r>
            <a:r>
              <a:rPr lang="en-US" dirty="0" err="1" smtClean="0"/>
              <a:t>cont</a:t>
            </a:r>
            <a:r>
              <a:rPr lang="en-US" dirty="0" smtClean="0"/>
              <a:t>…</a:t>
            </a:r>
          </a:p>
          <a:p>
            <a:pPr eaLnBrk="1" hangingPunct="1">
              <a:defRPr/>
            </a:pPr>
            <a:r>
              <a:rPr lang="en-US" dirty="0" smtClean="0"/>
              <a:t>&amp; Polymorphism</a:t>
            </a:r>
          </a:p>
        </p:txBody>
      </p:sp>
      <p:sp>
        <p:nvSpPr>
          <p:cNvPr id="7"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D4E646E9-D9A1-44F5-86F8-EC77F7784E86}" type="slidenum">
              <a:rPr lang="he-IL" altLang="he-IL" sz="1000" smtClean="0">
                <a:latin typeface="Arial" pitchFamily="34" charset="0"/>
              </a:rPr>
              <a:pPr eaLnBrk="1" hangingPunct="1">
                <a:spcBef>
                  <a:spcPct val="0"/>
                </a:spcBef>
                <a:buClrTx/>
                <a:buSzTx/>
                <a:buFontTx/>
                <a:buNone/>
              </a:pPr>
              <a:t>10</a:t>
            </a:fld>
            <a:endParaRPr lang="en-US" altLang="he-IL" sz="1000" smtClean="0">
              <a:latin typeface="Arial" pitchFamily="34" charset="0"/>
            </a:endParaRPr>
          </a:p>
        </p:txBody>
      </p:sp>
      <p:sp>
        <p:nvSpPr>
          <p:cNvPr id="910338" name="Rectangle 2"/>
          <p:cNvSpPr>
            <a:spLocks noGrp="1" noRot="1" noChangeArrowheads="1"/>
          </p:cNvSpPr>
          <p:nvPr>
            <p:ph type="title"/>
          </p:nvPr>
        </p:nvSpPr>
        <p:spPr/>
        <p:txBody>
          <a:bodyPr/>
          <a:lstStyle/>
          <a:p>
            <a:pPr rtl="1" eaLnBrk="1" hangingPunct="1">
              <a:defRPr/>
            </a:pPr>
            <a:r>
              <a:rPr lang="he-IL" dirty="0" smtClean="0"/>
              <a:t>מתודה וירטואלית</a:t>
            </a:r>
            <a:endParaRPr lang="en-US" dirty="0" smtClean="0"/>
          </a:p>
        </p:txBody>
      </p:sp>
      <p:sp>
        <p:nvSpPr>
          <p:cNvPr id="910339"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solidFill>
                  <a:srgbClr val="FFC000"/>
                </a:solidFill>
              </a:rPr>
              <a:t>מתודה המוגדרת וירטואלית </a:t>
            </a:r>
            <a:r>
              <a:rPr lang="he-IL" sz="2800" b="1" dirty="0" smtClean="0">
                <a:solidFill>
                  <a:srgbClr val="FFC000"/>
                </a:solidFill>
              </a:rPr>
              <a:t>במחלקת הבסיס</a:t>
            </a:r>
            <a:r>
              <a:rPr lang="he-IL" sz="2800" dirty="0" smtClean="0">
                <a:solidFill>
                  <a:srgbClr val="FFC000"/>
                </a:solidFill>
              </a:rPr>
              <a:t> היא </a:t>
            </a:r>
            <a:r>
              <a:rPr lang="he-IL" sz="2800" u="sng" dirty="0" smtClean="0">
                <a:solidFill>
                  <a:srgbClr val="FFC000"/>
                </a:solidFill>
              </a:rPr>
              <a:t>אוטומטית וירטואלית בכל הצאצאים</a:t>
            </a:r>
            <a:r>
              <a:rPr lang="he-IL" sz="2800" dirty="0" smtClean="0">
                <a:solidFill>
                  <a:srgbClr val="FFC000"/>
                </a:solidFill>
              </a:rPr>
              <a:t> (הפומביים) של אותה מחלקה!</a:t>
            </a:r>
          </a:p>
          <a:p>
            <a:pPr lvl="1" algn="just" rtl="1" eaLnBrk="1" hangingPunct="1">
              <a:lnSpc>
                <a:spcPct val="80000"/>
              </a:lnSpc>
              <a:buFont typeface="Wingdings" pitchFamily="2" charset="2"/>
              <a:buChar char="v"/>
              <a:defRPr/>
            </a:pPr>
            <a:r>
              <a:rPr lang="he-IL" sz="2400" dirty="0" smtClean="0"/>
              <a:t>כל המתודות של המחלקות הנגזרות שתואמות את החתימה של המתודה במחלקת הבסיס יקראו תוך שימוש במנגנון הווירטואלי.</a:t>
            </a:r>
          </a:p>
          <a:p>
            <a:pPr lvl="1" algn="just" rtl="1" eaLnBrk="1" hangingPunct="1">
              <a:lnSpc>
                <a:spcPct val="80000"/>
              </a:lnSpc>
              <a:buFont typeface="Wingdings" pitchFamily="2" charset="2"/>
              <a:buChar char="v"/>
              <a:defRPr/>
            </a:pPr>
            <a:r>
              <a:rPr lang="he-IL" sz="2400" dirty="0" smtClean="0"/>
              <a:t>שכתוב (</a:t>
            </a:r>
            <a:r>
              <a:rPr lang="en-US" sz="2400" dirty="0" smtClean="0"/>
              <a:t>redefinition</a:t>
            </a:r>
            <a:r>
              <a:rPr lang="he-IL" sz="2400" dirty="0" smtClean="0"/>
              <a:t>) של מתודה וירטואלית המחלקה הנגזרת נקראת </a:t>
            </a:r>
            <a:r>
              <a:rPr lang="en-US" sz="2400" u="sng" dirty="0" smtClean="0"/>
              <a:t>overriding</a:t>
            </a:r>
            <a:r>
              <a:rPr lang="he-IL" sz="2400" dirty="0" smtClean="0"/>
              <a:t>.</a:t>
            </a:r>
          </a:p>
          <a:p>
            <a:pPr lvl="1" algn="just" rtl="1" eaLnBrk="1" hangingPunct="1">
              <a:lnSpc>
                <a:spcPct val="80000"/>
              </a:lnSpc>
              <a:buFont typeface="Wingdings" pitchFamily="2" charset="2"/>
              <a:buChar char="v"/>
              <a:defRPr/>
            </a:pPr>
            <a:r>
              <a:rPr lang="he-IL" sz="2400" b="1" dirty="0" smtClean="0"/>
              <a:t>רק</a:t>
            </a:r>
            <a:r>
              <a:rPr lang="he-IL" sz="2400" dirty="0" smtClean="0"/>
              <a:t> מתודות יכולות להיות וירטואליות!</a:t>
            </a:r>
            <a:endParaRPr lang="he-IL" sz="2400" b="1" dirty="0" smtClean="0"/>
          </a:p>
          <a:p>
            <a:pPr algn="just" rtl="1" eaLnBrk="1" hangingPunct="1">
              <a:lnSpc>
                <a:spcPct val="80000"/>
              </a:lnSpc>
              <a:buFont typeface="Wingdings" panose="05000000000000000000" pitchFamily="2" charset="2"/>
              <a:buChar char="v"/>
              <a:defRPr/>
            </a:pPr>
            <a:r>
              <a:rPr lang="he-IL" sz="2800" dirty="0" smtClean="0">
                <a:solidFill>
                  <a:srgbClr val="FFC000"/>
                </a:solidFill>
              </a:rPr>
              <a:t>קישור מאוחר קורה </a:t>
            </a:r>
            <a:r>
              <a:rPr lang="he-IL" sz="2800" b="1" dirty="0" smtClean="0">
                <a:solidFill>
                  <a:srgbClr val="FFC000"/>
                </a:solidFill>
              </a:rPr>
              <a:t>רק במתודות וירטואליות</a:t>
            </a:r>
            <a:r>
              <a:rPr lang="he-IL" sz="2800" dirty="0" smtClean="0">
                <a:solidFill>
                  <a:srgbClr val="FFC000"/>
                </a:solidFill>
              </a:rPr>
              <a:t>, ורק כאשר משתמשים בכתובות (מצביע או </a:t>
            </a:r>
            <a:r>
              <a:rPr lang="he-IL" sz="2800" dirty="0" err="1" smtClean="0">
                <a:solidFill>
                  <a:srgbClr val="FFC000"/>
                </a:solidFill>
              </a:rPr>
              <a:t>רפרנס</a:t>
            </a:r>
            <a:r>
              <a:rPr lang="he-IL" sz="2800" dirty="0" smtClean="0">
                <a:solidFill>
                  <a:srgbClr val="FFC000"/>
                </a:solidFill>
              </a:rPr>
              <a:t>) של מחלקת בסיס בה המתודות האלו קיימות והוגדרו כווירטואליות</a:t>
            </a:r>
            <a:r>
              <a:rPr lang="he-IL" sz="2800" dirty="0">
                <a:solidFill>
                  <a:srgbClr val="FFC000"/>
                </a:solidFill>
              </a:rPr>
              <a:t> </a:t>
            </a:r>
            <a:r>
              <a:rPr lang="he-IL" sz="2800" dirty="0" smtClean="0">
                <a:solidFill>
                  <a:srgbClr val="FFC000"/>
                </a:solidFill>
              </a:rPr>
              <a:t>(במחלקת הבסיס או באחד האבות הקדמונים שלה).</a:t>
            </a:r>
            <a:endParaRPr lang="en-US" sz="2800" dirty="0" smtClean="0">
              <a:solidFill>
                <a:srgbClr val="FFC000"/>
              </a:solidFill>
            </a:endParaRPr>
          </a:p>
        </p:txBody>
      </p:sp>
      <p:sp>
        <p:nvSpPr>
          <p:cNvPr id="5" name="Rectangle 1"/>
          <p:cNvSpPr>
            <a:spLocks noChangeArrowheads="1"/>
          </p:cNvSpPr>
          <p:nvPr/>
        </p:nvSpPr>
        <p:spPr bwMode="auto">
          <a:xfrm>
            <a:off x="2286000"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5629E74D-A8D1-47A9-AD8B-78EA87788026}" type="slidenum">
              <a:rPr lang="he-IL" altLang="he-IL" sz="1000" smtClean="0">
                <a:latin typeface="Arial" pitchFamily="34" charset="0"/>
              </a:rPr>
              <a:pPr eaLnBrk="1" hangingPunct="1">
                <a:spcBef>
                  <a:spcPct val="0"/>
                </a:spcBef>
                <a:buClrTx/>
                <a:buSzTx/>
                <a:buFontTx/>
                <a:buNone/>
              </a:pPr>
              <a:t>11</a:t>
            </a:fld>
            <a:endParaRPr lang="en-US" altLang="he-IL" sz="1000" smtClean="0">
              <a:latin typeface="Arial" pitchFamily="34" charset="0"/>
            </a:endParaRPr>
          </a:p>
        </p:txBody>
      </p:sp>
      <p:sp>
        <p:nvSpPr>
          <p:cNvPr id="911362" name="Rectangle 2"/>
          <p:cNvSpPr>
            <a:spLocks noGrp="1" noRot="1" noChangeArrowheads="1"/>
          </p:cNvSpPr>
          <p:nvPr>
            <p:ph type="title"/>
          </p:nvPr>
        </p:nvSpPr>
        <p:spPr/>
        <p:txBody>
          <a:bodyPr/>
          <a:lstStyle/>
          <a:p>
            <a:pPr eaLnBrk="1" hangingPunct="1">
              <a:defRPr/>
            </a:pPr>
            <a:r>
              <a:rPr lang="en-US" smtClean="0"/>
              <a:t>Virtual functions </a:t>
            </a:r>
            <a:r>
              <a:rPr lang="en-US" sz="3200" smtClean="0"/>
              <a:t>cont..</a:t>
            </a:r>
            <a:endParaRPr lang="en-US" smtClean="0"/>
          </a:p>
        </p:txBody>
      </p:sp>
      <p:sp>
        <p:nvSpPr>
          <p:cNvPr id="911363" name="Rectangle 3"/>
          <p:cNvSpPr>
            <a:spLocks noGrp="1" noRot="1" noChangeArrowheads="1"/>
          </p:cNvSpPr>
          <p:nvPr>
            <p:ph type="body" idx="1"/>
          </p:nvPr>
        </p:nvSpPr>
        <p:spPr/>
        <p:txBody>
          <a:bodyPr/>
          <a:lstStyle/>
          <a:p>
            <a:pPr algn="just" rtl="1" eaLnBrk="1" hangingPunct="1">
              <a:lnSpc>
                <a:spcPct val="90000"/>
              </a:lnSpc>
              <a:buFont typeface="Wingdings" panose="05000000000000000000" pitchFamily="2" charset="2"/>
              <a:buChar char="v"/>
              <a:defRPr/>
            </a:pPr>
            <a:r>
              <a:rPr lang="he-IL" sz="2800" dirty="0" smtClean="0"/>
              <a:t>מתודה וירטואלית מאפשרת למתכנת להגדיר מתודות במחלקת האב כך שכל מחלקת בן יכולה לתת להם מימוש אחר</a:t>
            </a:r>
            <a:r>
              <a:rPr lang="en-US" sz="2800" dirty="0" smtClean="0"/>
              <a:t> </a:t>
            </a:r>
            <a:r>
              <a:rPr lang="he-IL" sz="2800" dirty="0" smtClean="0"/>
              <a:t>(שכתוב). הקומפיילר וה-</a:t>
            </a:r>
            <a:r>
              <a:rPr lang="en-US" sz="2800" dirty="0" smtClean="0"/>
              <a:t>loader</a:t>
            </a:r>
            <a:r>
              <a:rPr lang="he-IL" sz="2800" dirty="0" smtClean="0"/>
              <a:t> יוודאו שהקישור הנכון מתבצע בין האובייקטים והקריאה למתודה.</a:t>
            </a:r>
            <a:endParaRPr lang="en-US" sz="2800" dirty="0" smtClean="0"/>
          </a:p>
          <a:p>
            <a:pPr algn="just" rtl="1" eaLnBrk="1" hangingPunct="1">
              <a:lnSpc>
                <a:spcPct val="90000"/>
              </a:lnSpc>
              <a:buFont typeface="Wingdings" panose="05000000000000000000" pitchFamily="2" charset="2"/>
              <a:buChar char="v"/>
              <a:defRPr/>
            </a:pPr>
            <a:endParaRPr lang="en-US" sz="2800" dirty="0" smtClean="0"/>
          </a:p>
          <a:p>
            <a:pPr algn="just" rtl="1" eaLnBrk="1" hangingPunct="1">
              <a:lnSpc>
                <a:spcPct val="90000"/>
              </a:lnSpc>
              <a:buFont typeface="Wingdings" panose="05000000000000000000" pitchFamily="2" charset="2"/>
              <a:buChar char="v"/>
              <a:defRPr/>
            </a:pPr>
            <a:r>
              <a:rPr lang="he-IL" sz="2800" dirty="0" smtClean="0"/>
              <a:t>מתודות וירטואליות עוברות קישור דינמי בזמן ריצה, דבר המאפשר שימוש במערך של מצביעים מסוג האב שבעצם יכול להצביע לכל הצאצאים של מחלקת האב והפעלה נכונה של מתודת הצאצא!</a:t>
            </a:r>
            <a:endParaRPr lang="en-US" sz="2800" dirty="0" smtClean="0"/>
          </a:p>
          <a:p>
            <a:pPr lvl="1" algn="just" rtl="1" eaLnBrk="1" hangingPunct="1">
              <a:lnSpc>
                <a:spcPct val="90000"/>
              </a:lnSpc>
              <a:buFont typeface="Wingdings" pitchFamily="2" charset="2"/>
              <a:buChar char="v"/>
              <a:defRPr/>
            </a:pPr>
            <a:r>
              <a:rPr lang="he-IL" sz="2400" dirty="0" smtClean="0"/>
              <a:t>העלות היא קבועה: המצביע הווירטואלי (</a:t>
            </a:r>
            <a:r>
              <a:rPr lang="en-US" sz="2400" dirty="0" smtClean="0"/>
              <a:t>VPTR</a:t>
            </a:r>
            <a:r>
              <a:rPr lang="he-IL" sz="2400" dirty="0" smtClean="0"/>
              <a:t>).</a:t>
            </a:r>
            <a:endParaRPr lang="en-US" sz="2400" dirty="0" smtClean="0"/>
          </a:p>
        </p:txBody>
      </p:sp>
      <p:sp>
        <p:nvSpPr>
          <p:cNvPr id="5" name="Rectangle 1"/>
          <p:cNvSpPr>
            <a:spLocks noChangeArrowheads="1"/>
          </p:cNvSpPr>
          <p:nvPr/>
        </p:nvSpPr>
        <p:spPr bwMode="auto">
          <a:xfrm>
            <a:off x="2314575" y="6142831"/>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668B23E6-E257-499E-A06D-9329A6E8269C}" type="slidenum">
              <a:rPr lang="he-IL" altLang="he-IL" sz="1000" smtClean="0">
                <a:latin typeface="Arial" pitchFamily="34" charset="0"/>
              </a:rPr>
              <a:pPr eaLnBrk="1" hangingPunct="1">
                <a:spcBef>
                  <a:spcPct val="0"/>
                </a:spcBef>
                <a:buClrTx/>
                <a:buSzTx/>
                <a:buFontTx/>
                <a:buNone/>
              </a:pPr>
              <a:t>12</a:t>
            </a:fld>
            <a:endParaRPr lang="en-US" altLang="he-IL" sz="1000" smtClean="0">
              <a:latin typeface="Arial" pitchFamily="34" charset="0"/>
            </a:endParaRPr>
          </a:p>
        </p:txBody>
      </p:sp>
      <p:sp>
        <p:nvSpPr>
          <p:cNvPr id="912386" name="Rectangle 2"/>
          <p:cNvSpPr>
            <a:spLocks noGrp="1" noRot="1" noChangeArrowheads="1"/>
          </p:cNvSpPr>
          <p:nvPr>
            <p:ph type="title"/>
          </p:nvPr>
        </p:nvSpPr>
        <p:spPr/>
        <p:txBody>
          <a:bodyPr/>
          <a:lstStyle/>
          <a:p>
            <a:pPr rtl="1" eaLnBrk="1" hangingPunct="1">
              <a:defRPr/>
            </a:pPr>
            <a:r>
              <a:rPr lang="he-IL" sz="4000" dirty="0" smtClean="0"/>
              <a:t>אין ממומש קישור דינמי בשפת </a:t>
            </a:r>
            <a:r>
              <a:rPr lang="en-US" sz="4000" dirty="0" smtClean="0"/>
              <a:t>C++</a:t>
            </a:r>
            <a:r>
              <a:rPr lang="he-IL" sz="4000" dirty="0" smtClean="0"/>
              <a:t>?</a:t>
            </a:r>
            <a:endParaRPr lang="en-US" sz="4000" dirty="0" smtClean="0"/>
          </a:p>
        </p:txBody>
      </p:sp>
      <p:sp>
        <p:nvSpPr>
          <p:cNvPr id="912387"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solidFill>
                  <a:srgbClr val="FFC000"/>
                </a:solidFill>
              </a:rPr>
              <a:t>עבור כל מחלקה שמכילה מתודה וירטואלית – הקומפיילר בונה טבלה, הנקראת: הטבלה הווירטואלית (</a:t>
            </a:r>
            <a:r>
              <a:rPr lang="en-US" sz="2800" dirty="0" smtClean="0">
                <a:solidFill>
                  <a:srgbClr val="FFC000"/>
                </a:solidFill>
              </a:rPr>
              <a:t>VTABLE</a:t>
            </a:r>
            <a:r>
              <a:rPr lang="he-IL" sz="2800" dirty="0" smtClean="0">
                <a:solidFill>
                  <a:srgbClr val="FFC000"/>
                </a:solidFill>
              </a:rPr>
              <a:t>).</a:t>
            </a:r>
          </a:p>
          <a:p>
            <a:pPr algn="just" rtl="1" eaLnBrk="1" hangingPunct="1">
              <a:lnSpc>
                <a:spcPct val="80000"/>
              </a:lnSpc>
              <a:buFont typeface="Wingdings" panose="05000000000000000000" pitchFamily="2" charset="2"/>
              <a:buChar char="v"/>
              <a:defRPr/>
            </a:pPr>
            <a:r>
              <a:rPr lang="he-IL" sz="2800" dirty="0" smtClean="0">
                <a:solidFill>
                  <a:srgbClr val="FFC000"/>
                </a:solidFill>
              </a:rPr>
              <a:t>הטבלה הווירטואלית מכילה את הכתובות של המתודות הווירטואליות (ורק שלהן!).</a:t>
            </a:r>
          </a:p>
          <a:p>
            <a:pPr algn="just" rtl="1" eaLnBrk="1" hangingPunct="1">
              <a:lnSpc>
                <a:spcPct val="80000"/>
              </a:lnSpc>
              <a:buFont typeface="Wingdings" panose="05000000000000000000" pitchFamily="2" charset="2"/>
              <a:buChar char="v"/>
              <a:defRPr/>
            </a:pPr>
            <a:r>
              <a:rPr lang="he-IL" sz="2800" dirty="0" smtClean="0">
                <a:solidFill>
                  <a:srgbClr val="FFC000"/>
                </a:solidFill>
              </a:rPr>
              <a:t>לכל אובייקט ממחלקה עם מתודות ווירטואליות, הקומפיילר מוסיף (בצורה שקופה למתכנת) מצביע שנקרא </a:t>
            </a:r>
            <a:r>
              <a:rPr lang="en-US" sz="2800" dirty="0" err="1" smtClean="0">
                <a:solidFill>
                  <a:srgbClr val="FFC000"/>
                </a:solidFill>
              </a:rPr>
              <a:t>vpointer</a:t>
            </a:r>
            <a:r>
              <a:rPr lang="en-US" sz="2800" dirty="0" smtClean="0">
                <a:solidFill>
                  <a:srgbClr val="FFC000"/>
                </a:solidFill>
              </a:rPr>
              <a:t> (VPTR)</a:t>
            </a:r>
            <a:r>
              <a:rPr lang="he-IL" sz="2800" dirty="0" smtClean="0">
                <a:solidFill>
                  <a:srgbClr val="FFC000"/>
                </a:solidFill>
              </a:rPr>
              <a:t> שתפקידו הוא להצביע ל-</a:t>
            </a:r>
            <a:r>
              <a:rPr lang="en-US" sz="2800" dirty="0" smtClean="0">
                <a:solidFill>
                  <a:srgbClr val="FFC000"/>
                </a:solidFill>
              </a:rPr>
              <a:t>VTABLE</a:t>
            </a:r>
            <a:r>
              <a:rPr lang="he-IL" sz="2800" dirty="0" smtClean="0">
                <a:solidFill>
                  <a:srgbClr val="FFC000"/>
                </a:solidFill>
              </a:rPr>
              <a:t> של אותו אובייקט.</a:t>
            </a:r>
          </a:p>
          <a:p>
            <a:pPr algn="just" rtl="1" eaLnBrk="1" hangingPunct="1">
              <a:lnSpc>
                <a:spcPct val="80000"/>
              </a:lnSpc>
              <a:buFont typeface="Wingdings" panose="05000000000000000000" pitchFamily="2" charset="2"/>
              <a:buChar char="v"/>
              <a:defRPr/>
            </a:pPr>
            <a:r>
              <a:rPr lang="he-IL" sz="2800" dirty="0" smtClean="0"/>
              <a:t>כאשר נקרא בנאי (</a:t>
            </a:r>
            <a:r>
              <a:rPr lang="en-US" sz="2800" dirty="0" err="1" smtClean="0"/>
              <a:t>Ctor</a:t>
            </a:r>
            <a:r>
              <a:rPr lang="he-IL" sz="2800" dirty="0" smtClean="0"/>
              <a:t>), אחד הדברים הראשונים שהוא עושה זה אתחול ה-</a:t>
            </a:r>
            <a:r>
              <a:rPr lang="en-US" sz="2800" dirty="0" smtClean="0"/>
              <a:t>VPTR</a:t>
            </a:r>
            <a:r>
              <a:rPr lang="he-IL" sz="2800" dirty="0" smtClean="0"/>
              <a:t>. אך, הוא יודע רק לאתחל אותו להצביע לטבלה (</a:t>
            </a:r>
            <a:r>
              <a:rPr lang="en-US" sz="2800" dirty="0" smtClean="0"/>
              <a:t>VTABLE</a:t>
            </a:r>
            <a:r>
              <a:rPr lang="he-IL" sz="2800" dirty="0" smtClean="0"/>
              <a:t>) של המחלקה מסוג הבנאי.</a:t>
            </a:r>
          </a:p>
        </p:txBody>
      </p:sp>
      <p:sp>
        <p:nvSpPr>
          <p:cNvPr id="5" name="Rectangle 1"/>
          <p:cNvSpPr>
            <a:spLocks noChangeArrowheads="1"/>
          </p:cNvSpPr>
          <p:nvPr/>
        </p:nvSpPr>
        <p:spPr bwMode="auto">
          <a:xfrm>
            <a:off x="2314574" y="6056312"/>
            <a:ext cx="579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DFBEE9FE-8160-4CC1-ADF5-63B9B13ACE47}" type="slidenum">
              <a:rPr lang="he-IL" altLang="he-IL" sz="1000" smtClean="0">
                <a:latin typeface="Arial" pitchFamily="34" charset="0"/>
              </a:rPr>
              <a:pPr eaLnBrk="1" hangingPunct="1">
                <a:spcBef>
                  <a:spcPct val="0"/>
                </a:spcBef>
                <a:buClrTx/>
                <a:buSzTx/>
                <a:buFontTx/>
                <a:buNone/>
              </a:pPr>
              <a:t>13</a:t>
            </a:fld>
            <a:endParaRPr lang="en-US" altLang="he-IL" sz="1000" smtClean="0">
              <a:latin typeface="Arial" pitchFamily="34" charset="0"/>
            </a:endParaRPr>
          </a:p>
        </p:txBody>
      </p:sp>
      <p:sp>
        <p:nvSpPr>
          <p:cNvPr id="913410" name="Rectangle 2"/>
          <p:cNvSpPr>
            <a:spLocks noGrp="1" noRot="1" noChangeArrowheads="1"/>
          </p:cNvSpPr>
          <p:nvPr>
            <p:ph type="title"/>
          </p:nvPr>
        </p:nvSpPr>
        <p:spPr/>
        <p:txBody>
          <a:bodyPr/>
          <a:lstStyle/>
          <a:p>
            <a:pPr eaLnBrk="1" hangingPunct="1">
              <a:defRPr/>
            </a:pPr>
            <a:r>
              <a:rPr lang="en-US" sz="4000" smtClean="0"/>
              <a:t>How does C++ implement late binding? </a:t>
            </a:r>
            <a:r>
              <a:rPr lang="en-US" sz="3200" smtClean="0"/>
              <a:t>cont...</a:t>
            </a:r>
            <a:endParaRPr lang="en-US" sz="4000" smtClean="0"/>
          </a:p>
        </p:txBody>
      </p:sp>
      <p:sp>
        <p:nvSpPr>
          <p:cNvPr id="913412" name="Rectangle 4"/>
          <p:cNvSpPr>
            <a:spLocks noRot="1" noChangeArrowheads="1"/>
          </p:cNvSpPr>
          <p:nvPr/>
        </p:nvSpPr>
        <p:spPr bwMode="auto">
          <a:xfrm>
            <a:off x="246063" y="1470025"/>
            <a:ext cx="3621087" cy="530225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class Base  {</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m_x</a:t>
            </a: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void f1();</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virtual void print();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virtual void v();</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endParaRPr lang="en-US" sz="2000" b="0" dirty="0">
              <a:effectLst>
                <a:outerShdw blurRad="38100" dist="38100" dir="2700000" algn="tl">
                  <a:srgbClr val="000000"/>
                </a:outerShdw>
              </a:effectLst>
              <a:latin typeface="Times New Roman" pitchFamily="18" charset="0"/>
              <a:cs typeface="Times New Roman" pitchFamily="18" charset="0"/>
            </a:endParaRP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class Derived : public Base {</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m_y</a:t>
            </a: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virtual void f2();</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void print();	</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p:txBody>
      </p:sp>
      <p:sp>
        <p:nvSpPr>
          <p:cNvPr id="913413" name="Rectangle 5"/>
          <p:cNvSpPr>
            <a:spLocks noRot="1" noChangeArrowheads="1"/>
          </p:cNvSpPr>
          <p:nvPr/>
        </p:nvSpPr>
        <p:spPr bwMode="auto">
          <a:xfrm>
            <a:off x="4605338" y="1963738"/>
            <a:ext cx="3621087" cy="4075112"/>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main() {</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Base b;</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Derived d;</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solidFill>
                  <a:srgbClr val="FFC000"/>
                </a:solidFill>
                <a:effectLst>
                  <a:outerShdw blurRad="38100" dist="38100" dir="2700000" algn="tl">
                    <a:srgbClr val="000000"/>
                  </a:outerShdw>
                </a:effectLst>
                <a:latin typeface="Times New Roman" pitchFamily="18" charset="0"/>
                <a:cs typeface="Times New Roman" pitchFamily="18" charset="0"/>
              </a:rPr>
              <a:t>d.print</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Base* </a:t>
            </a:r>
            <a:r>
              <a:rPr lang="en-US" sz="2000" b="0" dirty="0" err="1">
                <a:effectLst>
                  <a:outerShdw blurRad="38100" dist="38100" dir="2700000" algn="tl">
                    <a:srgbClr val="000000"/>
                  </a:outerShdw>
                </a:effectLst>
                <a:latin typeface="Times New Roman" pitchFamily="18" charset="0"/>
                <a:cs typeface="Times New Roman" pitchFamily="18" charset="0"/>
              </a:rPr>
              <a:t>pBase</a:t>
            </a:r>
            <a:r>
              <a:rPr lang="en-US" sz="2000" b="0" dirty="0">
                <a:effectLst>
                  <a:outerShdw blurRad="38100" dist="38100" dir="2700000" algn="tl">
                    <a:srgbClr val="000000"/>
                  </a:outerShdw>
                </a:effectLst>
                <a:latin typeface="Times New Roman" pitchFamily="18" charset="0"/>
                <a:cs typeface="Times New Roman" pitchFamily="18" charset="0"/>
              </a:rPr>
              <a:t> = &amp;b;</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solidFill>
                  <a:srgbClr val="FFC000"/>
                </a:solidFill>
                <a:effectLst>
                  <a:outerShdw blurRad="38100" dist="38100" dir="2700000" algn="tl">
                    <a:srgbClr val="000000"/>
                  </a:outerShdw>
                </a:effectLst>
                <a:latin typeface="Times New Roman" pitchFamily="18" charset="0"/>
                <a:cs typeface="Times New Roman" pitchFamily="18" charset="0"/>
              </a:rPr>
              <a:t>pBase</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-&gt;print();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pBase</a:t>
            </a:r>
            <a:r>
              <a:rPr lang="en-US" sz="2000" b="0" dirty="0">
                <a:effectLst>
                  <a:outerShdw blurRad="38100" dist="38100" dir="2700000" algn="tl">
                    <a:srgbClr val="000000"/>
                  </a:outerShdw>
                </a:effectLst>
                <a:latin typeface="Times New Roman" pitchFamily="18" charset="0"/>
                <a:cs typeface="Times New Roman" pitchFamily="18" charset="0"/>
              </a:rPr>
              <a:t> = &amp;d;</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solidFill>
                  <a:srgbClr val="FFC000"/>
                </a:solidFill>
                <a:effectLst>
                  <a:outerShdw blurRad="38100" dist="38100" dir="2700000" algn="tl">
                    <a:srgbClr val="000000"/>
                  </a:outerShdw>
                </a:effectLst>
                <a:latin typeface="Times New Roman" pitchFamily="18" charset="0"/>
                <a:cs typeface="Times New Roman" pitchFamily="18" charset="0"/>
              </a:rPr>
              <a:t>pBase</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-&gt;print();</a:t>
            </a:r>
          </a:p>
          <a:p>
            <a:pPr marL="342900" indent="-342900">
              <a:spcBef>
                <a:spcPct val="20000"/>
              </a:spcBef>
              <a:buClr>
                <a:schemeClr val="hlink"/>
              </a:buClr>
              <a:buSzPct val="80000"/>
              <a:buFont typeface="Arial" pitchFamily="34" charset="0"/>
              <a:buNone/>
              <a:defRPr/>
            </a:pPr>
            <a:endParaRPr lang="en-US" sz="2000" b="0" dirty="0">
              <a:effectLst>
                <a:outerShdw blurRad="38100" dist="38100" dir="2700000" algn="tl">
                  <a:srgbClr val="000000"/>
                </a:outerShdw>
              </a:effectLst>
              <a:latin typeface="Times New Roman" pitchFamily="18" charset="0"/>
              <a:cs typeface="Times New Roman" pitchFamily="18" charset="0"/>
            </a:endParaRP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return 0;</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E0409671-C6C0-41F4-BC22-32B6FFA97EDE}" type="slidenum">
              <a:rPr lang="he-IL" altLang="he-IL" sz="1000" smtClean="0">
                <a:latin typeface="Arial" pitchFamily="34" charset="0"/>
              </a:rPr>
              <a:pPr eaLnBrk="1" hangingPunct="1">
                <a:spcBef>
                  <a:spcPct val="0"/>
                </a:spcBef>
                <a:buClrTx/>
                <a:buSzTx/>
                <a:buFontTx/>
                <a:buNone/>
              </a:pPr>
              <a:t>14</a:t>
            </a:fld>
            <a:endParaRPr lang="en-US" altLang="he-IL" sz="1000" smtClean="0">
              <a:latin typeface="Arial" pitchFamily="34" charset="0"/>
            </a:endParaRPr>
          </a:p>
        </p:txBody>
      </p:sp>
      <p:sp>
        <p:nvSpPr>
          <p:cNvPr id="914434" name="Rectangle 2"/>
          <p:cNvSpPr>
            <a:spLocks noGrp="1" noRot="1" noChangeArrowheads="1"/>
          </p:cNvSpPr>
          <p:nvPr>
            <p:ph type="title"/>
          </p:nvPr>
        </p:nvSpPr>
        <p:spPr/>
        <p:txBody>
          <a:bodyPr/>
          <a:lstStyle/>
          <a:p>
            <a:pPr eaLnBrk="1" hangingPunct="1">
              <a:defRPr/>
            </a:pPr>
            <a:r>
              <a:rPr lang="en-US" sz="4000" smtClean="0"/>
              <a:t>How does C++ implement late binding? </a:t>
            </a:r>
            <a:r>
              <a:rPr lang="en-US" sz="3200" smtClean="0"/>
              <a:t>cont...</a:t>
            </a:r>
          </a:p>
        </p:txBody>
      </p:sp>
      <p:sp>
        <p:nvSpPr>
          <p:cNvPr id="46084" name="Text Box 4"/>
          <p:cNvSpPr txBox="1">
            <a:spLocks noChangeArrowheads="1"/>
          </p:cNvSpPr>
          <p:nvPr/>
        </p:nvSpPr>
        <p:spPr bwMode="auto">
          <a:xfrm>
            <a:off x="1087438" y="1960563"/>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pBase</a:t>
            </a:r>
          </a:p>
        </p:txBody>
      </p:sp>
      <p:sp>
        <p:nvSpPr>
          <p:cNvPr id="46085" name="Text Box 7"/>
          <p:cNvSpPr txBox="1">
            <a:spLocks noChangeArrowheads="1"/>
          </p:cNvSpPr>
          <p:nvPr/>
        </p:nvSpPr>
        <p:spPr bwMode="auto">
          <a:xfrm>
            <a:off x="3775075" y="1960563"/>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m_x</a:t>
            </a:r>
          </a:p>
        </p:txBody>
      </p:sp>
      <p:sp>
        <p:nvSpPr>
          <p:cNvPr id="46086" name="Text Box 8"/>
          <p:cNvSpPr txBox="1">
            <a:spLocks noChangeArrowheads="1"/>
          </p:cNvSpPr>
          <p:nvPr/>
        </p:nvSpPr>
        <p:spPr bwMode="auto">
          <a:xfrm>
            <a:off x="6462713" y="1960563"/>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Base::print</a:t>
            </a:r>
          </a:p>
        </p:txBody>
      </p:sp>
      <p:sp>
        <p:nvSpPr>
          <p:cNvPr id="46087" name="Text Box 9"/>
          <p:cNvSpPr txBox="1">
            <a:spLocks noChangeArrowheads="1"/>
          </p:cNvSpPr>
          <p:nvPr/>
        </p:nvSpPr>
        <p:spPr bwMode="auto">
          <a:xfrm>
            <a:off x="3776663" y="2379663"/>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VPTR</a:t>
            </a:r>
          </a:p>
        </p:txBody>
      </p:sp>
      <p:sp>
        <p:nvSpPr>
          <p:cNvPr id="46088" name="Text Box 10"/>
          <p:cNvSpPr txBox="1">
            <a:spLocks noChangeArrowheads="1"/>
          </p:cNvSpPr>
          <p:nvPr/>
        </p:nvSpPr>
        <p:spPr bwMode="auto">
          <a:xfrm>
            <a:off x="6464300" y="2379663"/>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Base::v</a:t>
            </a:r>
          </a:p>
        </p:txBody>
      </p:sp>
      <p:cxnSp>
        <p:nvCxnSpPr>
          <p:cNvPr id="46089" name="AutoShape 11"/>
          <p:cNvCxnSpPr>
            <a:cxnSpLocks noChangeShapeType="1"/>
            <a:stCxn id="46084" idx="3"/>
            <a:endCxn id="46085" idx="1"/>
          </p:cNvCxnSpPr>
          <p:nvPr/>
        </p:nvCxnSpPr>
        <p:spPr bwMode="auto">
          <a:xfrm>
            <a:off x="3076575" y="2163763"/>
            <a:ext cx="6985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0" name="AutoShape 12"/>
          <p:cNvCxnSpPr>
            <a:cxnSpLocks noChangeShapeType="1"/>
            <a:stCxn id="46087" idx="3"/>
            <a:endCxn id="46086" idx="1"/>
          </p:cNvCxnSpPr>
          <p:nvPr/>
        </p:nvCxnSpPr>
        <p:spPr bwMode="auto">
          <a:xfrm flipV="1">
            <a:off x="5765800" y="2163763"/>
            <a:ext cx="696913" cy="419100"/>
          </a:xfrm>
          <a:prstGeom prst="bentConnector3">
            <a:avLst>
              <a:gd name="adj1" fmla="val 49884"/>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1" name="Text Box 13"/>
          <p:cNvSpPr txBox="1">
            <a:spLocks noChangeArrowheads="1"/>
          </p:cNvSpPr>
          <p:nvPr/>
        </p:nvSpPr>
        <p:spPr bwMode="auto">
          <a:xfrm>
            <a:off x="4521200" y="1525588"/>
            <a:ext cx="47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400" b="0"/>
              <a:t>b</a:t>
            </a:r>
          </a:p>
        </p:txBody>
      </p:sp>
      <p:sp>
        <p:nvSpPr>
          <p:cNvPr id="46092" name="Text Box 14"/>
          <p:cNvSpPr txBox="1">
            <a:spLocks noChangeArrowheads="1"/>
          </p:cNvSpPr>
          <p:nvPr/>
        </p:nvSpPr>
        <p:spPr bwMode="auto">
          <a:xfrm>
            <a:off x="6337300" y="1512888"/>
            <a:ext cx="23669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i="1"/>
              <a:t>Base virtual table</a:t>
            </a:r>
          </a:p>
        </p:txBody>
      </p:sp>
      <p:sp>
        <p:nvSpPr>
          <p:cNvPr id="46093" name="Line 15"/>
          <p:cNvSpPr>
            <a:spLocks noChangeShapeType="1"/>
          </p:cNvSpPr>
          <p:nvPr/>
        </p:nvSpPr>
        <p:spPr bwMode="auto">
          <a:xfrm>
            <a:off x="0" y="3629025"/>
            <a:ext cx="9144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46094" name="Text Box 16"/>
          <p:cNvSpPr txBox="1">
            <a:spLocks noChangeArrowheads="1"/>
          </p:cNvSpPr>
          <p:nvPr/>
        </p:nvSpPr>
        <p:spPr bwMode="auto">
          <a:xfrm>
            <a:off x="1074738" y="459105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pBase</a:t>
            </a:r>
          </a:p>
        </p:txBody>
      </p:sp>
      <p:sp>
        <p:nvSpPr>
          <p:cNvPr id="46095" name="Text Box 17"/>
          <p:cNvSpPr txBox="1">
            <a:spLocks noChangeArrowheads="1"/>
          </p:cNvSpPr>
          <p:nvPr/>
        </p:nvSpPr>
        <p:spPr bwMode="auto">
          <a:xfrm>
            <a:off x="3762375" y="4591050"/>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Base::m_x</a:t>
            </a:r>
          </a:p>
        </p:txBody>
      </p:sp>
      <p:sp>
        <p:nvSpPr>
          <p:cNvPr id="46096" name="Text Box 18"/>
          <p:cNvSpPr txBox="1">
            <a:spLocks noChangeArrowheads="1"/>
          </p:cNvSpPr>
          <p:nvPr/>
        </p:nvSpPr>
        <p:spPr bwMode="auto">
          <a:xfrm>
            <a:off x="6450013" y="459105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Derived::print</a:t>
            </a:r>
          </a:p>
        </p:txBody>
      </p:sp>
      <p:sp>
        <p:nvSpPr>
          <p:cNvPr id="46097" name="Text Box 19"/>
          <p:cNvSpPr txBox="1">
            <a:spLocks noChangeArrowheads="1"/>
          </p:cNvSpPr>
          <p:nvPr/>
        </p:nvSpPr>
        <p:spPr bwMode="auto">
          <a:xfrm>
            <a:off x="3763963" y="501015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m_y</a:t>
            </a:r>
          </a:p>
        </p:txBody>
      </p:sp>
      <p:sp>
        <p:nvSpPr>
          <p:cNvPr id="46098" name="Text Box 20"/>
          <p:cNvSpPr txBox="1">
            <a:spLocks noChangeArrowheads="1"/>
          </p:cNvSpPr>
          <p:nvPr/>
        </p:nvSpPr>
        <p:spPr bwMode="auto">
          <a:xfrm>
            <a:off x="6451600" y="5010150"/>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Base::v</a:t>
            </a:r>
          </a:p>
        </p:txBody>
      </p:sp>
      <p:cxnSp>
        <p:nvCxnSpPr>
          <p:cNvPr id="46099" name="AutoShape 21"/>
          <p:cNvCxnSpPr>
            <a:cxnSpLocks noChangeShapeType="1"/>
            <a:stCxn id="46094" idx="3"/>
            <a:endCxn id="46095" idx="1"/>
          </p:cNvCxnSpPr>
          <p:nvPr/>
        </p:nvCxnSpPr>
        <p:spPr bwMode="auto">
          <a:xfrm>
            <a:off x="3063875" y="4794250"/>
            <a:ext cx="6985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0" name="AutoShape 22"/>
          <p:cNvCxnSpPr>
            <a:cxnSpLocks noChangeShapeType="1"/>
            <a:stCxn id="46103" idx="3"/>
            <a:endCxn id="46096" idx="1"/>
          </p:cNvCxnSpPr>
          <p:nvPr/>
        </p:nvCxnSpPr>
        <p:spPr bwMode="auto">
          <a:xfrm flipV="1">
            <a:off x="5754688" y="4794250"/>
            <a:ext cx="695325" cy="83502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01" name="Text Box 23"/>
          <p:cNvSpPr txBox="1">
            <a:spLocks noChangeArrowheads="1"/>
          </p:cNvSpPr>
          <p:nvPr/>
        </p:nvSpPr>
        <p:spPr bwMode="auto">
          <a:xfrm>
            <a:off x="4508500" y="4156075"/>
            <a:ext cx="47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400" b="0"/>
              <a:t>d</a:t>
            </a:r>
          </a:p>
        </p:txBody>
      </p:sp>
      <p:sp>
        <p:nvSpPr>
          <p:cNvPr id="46102" name="Text Box 24"/>
          <p:cNvSpPr txBox="1">
            <a:spLocks noChangeArrowheads="1"/>
          </p:cNvSpPr>
          <p:nvPr/>
        </p:nvSpPr>
        <p:spPr bwMode="auto">
          <a:xfrm>
            <a:off x="6324600" y="4143375"/>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i="1"/>
              <a:t>Derived virtual table</a:t>
            </a:r>
          </a:p>
        </p:txBody>
      </p:sp>
      <p:sp>
        <p:nvSpPr>
          <p:cNvPr id="46103" name="Text Box 25"/>
          <p:cNvSpPr txBox="1">
            <a:spLocks noChangeArrowheads="1"/>
          </p:cNvSpPr>
          <p:nvPr/>
        </p:nvSpPr>
        <p:spPr bwMode="auto">
          <a:xfrm>
            <a:off x="3765550" y="5426075"/>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VPTR</a:t>
            </a:r>
          </a:p>
        </p:txBody>
      </p:sp>
      <p:sp>
        <p:nvSpPr>
          <p:cNvPr id="46104" name="Text Box 26"/>
          <p:cNvSpPr txBox="1">
            <a:spLocks noChangeArrowheads="1"/>
          </p:cNvSpPr>
          <p:nvPr/>
        </p:nvSpPr>
        <p:spPr bwMode="auto">
          <a:xfrm>
            <a:off x="6453188" y="5426075"/>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Derived::f2</a:t>
            </a:r>
          </a:p>
        </p:txBody>
      </p:sp>
      <p:sp>
        <p:nvSpPr>
          <p:cNvPr id="25" name="Rectangle 1"/>
          <p:cNvSpPr>
            <a:spLocks noChangeArrowheads="1"/>
          </p:cNvSpPr>
          <p:nvPr/>
        </p:nvSpPr>
        <p:spPr bwMode="auto">
          <a:xfrm>
            <a:off x="2314575" y="6279356"/>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67564C28-14B2-4F57-B332-36373818CAC3}" type="slidenum">
              <a:rPr lang="he-IL" altLang="he-IL" sz="1000" smtClean="0">
                <a:latin typeface="Arial" pitchFamily="34" charset="0"/>
              </a:rPr>
              <a:pPr eaLnBrk="1" hangingPunct="1">
                <a:spcBef>
                  <a:spcPct val="0"/>
                </a:spcBef>
                <a:buClrTx/>
                <a:buSzTx/>
                <a:buFontTx/>
                <a:buNone/>
              </a:pPr>
              <a:t>15</a:t>
            </a:fld>
            <a:endParaRPr lang="en-US" altLang="he-IL" sz="1000" smtClean="0">
              <a:latin typeface="Arial" pitchFamily="34" charset="0"/>
            </a:endParaRPr>
          </a:p>
        </p:txBody>
      </p:sp>
      <p:sp>
        <p:nvSpPr>
          <p:cNvPr id="947202" name="Rectangle 2"/>
          <p:cNvSpPr>
            <a:spLocks noGrp="1" noRot="1" noChangeArrowheads="1"/>
          </p:cNvSpPr>
          <p:nvPr>
            <p:ph type="title"/>
          </p:nvPr>
        </p:nvSpPr>
        <p:spPr/>
        <p:txBody>
          <a:bodyPr/>
          <a:lstStyle/>
          <a:p>
            <a:pPr eaLnBrk="1" hangingPunct="1">
              <a:defRPr/>
            </a:pPr>
            <a:r>
              <a:rPr lang="en-US" sz="4000" smtClean="0"/>
              <a:t>How does C++ implement late binding? </a:t>
            </a:r>
            <a:r>
              <a:rPr lang="en-US" sz="3200" smtClean="0"/>
              <a:t>cont...</a:t>
            </a:r>
          </a:p>
        </p:txBody>
      </p:sp>
      <p:sp>
        <p:nvSpPr>
          <p:cNvPr id="947204" name="Rectangle 4"/>
          <p:cNvSpPr>
            <a:spLocks noRot="1" noChangeArrowheads="1"/>
          </p:cNvSpPr>
          <p:nvPr/>
        </p:nvSpPr>
        <p:spPr bwMode="auto">
          <a:xfrm>
            <a:off x="738188" y="1543050"/>
            <a:ext cx="2517775" cy="192722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NoVirtual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int m_a;</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void f()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sp>
        <p:nvSpPr>
          <p:cNvPr id="947205" name="Rectangle 5"/>
          <p:cNvSpPr>
            <a:spLocks noRot="1" noChangeArrowheads="1"/>
          </p:cNvSpPr>
          <p:nvPr/>
        </p:nvSpPr>
        <p:spPr bwMode="auto">
          <a:xfrm>
            <a:off x="496888" y="3879850"/>
            <a:ext cx="7685087" cy="2595563"/>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int main()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cout&lt;&lt;“int		: “&lt;&lt;sizeof(int)&lt;&lt;endl;</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cout&lt;&lt;“NoVirtual	: “&lt;&lt;sizeof(NoVirtual)&lt;&lt;endl;</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cout&lt;&lt;“YesVirtual 	: “&lt;&lt;sizeof(YesVirtual)&lt;&lt;endl;</a:t>
            </a:r>
          </a:p>
          <a:p>
            <a:pPr marL="342900" indent="-342900">
              <a:spcBef>
                <a:spcPct val="20000"/>
              </a:spcBef>
              <a:buClr>
                <a:schemeClr val="hlink"/>
              </a:buClr>
              <a:buSzPct val="80000"/>
              <a:buFont typeface="Arial" pitchFamily="34" charset="0"/>
              <a:buNone/>
              <a:defRPr/>
            </a:pPr>
            <a:endParaRPr lang="en-US" sz="2000" b="0">
              <a:effectLst>
                <a:outerShdw blurRad="38100" dist="38100" dir="2700000" algn="tl">
                  <a:srgbClr val="000000"/>
                </a:outerShdw>
              </a:effectLst>
              <a:latin typeface="Times New Roman" pitchFamily="18" charset="0"/>
              <a:cs typeface="Times New Roman" pitchFamily="18" charset="0"/>
            </a:endParaRP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return 0;</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sp>
        <p:nvSpPr>
          <p:cNvPr id="947206" name="Rectangle 6"/>
          <p:cNvSpPr>
            <a:spLocks noRot="1" noChangeArrowheads="1"/>
          </p:cNvSpPr>
          <p:nvPr/>
        </p:nvSpPr>
        <p:spPr bwMode="auto">
          <a:xfrm>
            <a:off x="5011738" y="1543050"/>
            <a:ext cx="2517775" cy="192722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YesVirtual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int m_a;</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5AF2C58F-8CDB-406C-A4D8-F5C006A7FC35}" type="slidenum">
              <a:rPr lang="he-IL" altLang="he-IL" sz="1000" smtClean="0">
                <a:latin typeface="Arial" pitchFamily="34" charset="0"/>
              </a:rPr>
              <a:pPr eaLnBrk="1" hangingPunct="1">
                <a:spcBef>
                  <a:spcPct val="0"/>
                </a:spcBef>
                <a:buClrTx/>
                <a:buSzTx/>
                <a:buFontTx/>
                <a:buNone/>
              </a:pPr>
              <a:t>16</a:t>
            </a:fld>
            <a:endParaRPr lang="en-US" altLang="he-IL" sz="1000" smtClean="0">
              <a:latin typeface="Arial" pitchFamily="34" charset="0"/>
            </a:endParaRPr>
          </a:p>
        </p:txBody>
      </p:sp>
      <p:sp>
        <p:nvSpPr>
          <p:cNvPr id="948226" name="Rectangle 2"/>
          <p:cNvSpPr>
            <a:spLocks noGrp="1" noRot="1" noChangeArrowheads="1"/>
          </p:cNvSpPr>
          <p:nvPr>
            <p:ph type="title"/>
          </p:nvPr>
        </p:nvSpPr>
        <p:spPr/>
        <p:txBody>
          <a:bodyPr/>
          <a:lstStyle/>
          <a:p>
            <a:pPr eaLnBrk="1" hangingPunct="1">
              <a:defRPr/>
            </a:pPr>
            <a:r>
              <a:rPr lang="en-US" sz="4000" smtClean="0"/>
              <a:t>How does C++ implement late binding? </a:t>
            </a:r>
            <a:r>
              <a:rPr lang="en-US" sz="3200" smtClean="0"/>
              <a:t>cont...</a:t>
            </a:r>
          </a:p>
        </p:txBody>
      </p:sp>
      <p:sp>
        <p:nvSpPr>
          <p:cNvPr id="948227" name="Rectangle 3"/>
          <p:cNvSpPr>
            <a:spLocks noGrp="1" noRot="1" noChangeArrowheads="1"/>
          </p:cNvSpPr>
          <p:nvPr>
            <p:ph type="body" idx="1"/>
          </p:nvPr>
        </p:nvSpPr>
        <p:spPr>
          <a:xfrm>
            <a:off x="301625" y="1600200"/>
            <a:ext cx="8540750" cy="4732338"/>
          </a:xfrm>
        </p:spPr>
        <p:txBody>
          <a:bodyPr/>
          <a:lstStyle/>
          <a:p>
            <a:pPr algn="just" rtl="1" eaLnBrk="1" hangingPunct="1">
              <a:lnSpc>
                <a:spcPct val="90000"/>
              </a:lnSpc>
              <a:buFont typeface="Wingdings" panose="05000000000000000000" pitchFamily="2" charset="2"/>
              <a:buChar char="v"/>
              <a:defRPr/>
            </a:pPr>
            <a:r>
              <a:rPr lang="he-IL" sz="2400" dirty="0" smtClean="0"/>
              <a:t>כאשר הקומפיילר מעדכן את קוד הקריאה לבנאי (</a:t>
            </a:r>
            <a:r>
              <a:rPr lang="en-US" sz="2400" dirty="0" err="1" smtClean="0"/>
              <a:t>Ctor</a:t>
            </a:r>
            <a:r>
              <a:rPr lang="he-IL" sz="2400" dirty="0" smtClean="0"/>
              <a:t>) הוא מוסיף קוד שקשור לאותה מחלקה עצמה(!) ולא למחלקות הבסיס שלה או לצאצאים שלה (מחלקה לא יודעת מי יורש אותה!). ולכן ה-</a:t>
            </a:r>
            <a:r>
              <a:rPr lang="en-US" sz="2400" dirty="0" smtClean="0"/>
              <a:t>VPTR</a:t>
            </a:r>
            <a:r>
              <a:rPr lang="he-IL" sz="2400" dirty="0" smtClean="0"/>
              <a:t> שבו הוא משתמש </a:t>
            </a:r>
            <a:r>
              <a:rPr lang="he-IL" sz="2400" b="1" dirty="0" smtClean="0"/>
              <a:t>חייב להצביע על ה-</a:t>
            </a:r>
            <a:r>
              <a:rPr lang="en-US" sz="2400" b="1" dirty="0" smtClean="0"/>
              <a:t>VTABLE</a:t>
            </a:r>
            <a:r>
              <a:rPr lang="he-IL" sz="2400" b="1" dirty="0" smtClean="0"/>
              <a:t> של אותה מחלקה!</a:t>
            </a:r>
            <a:endParaRPr lang="he-IL" sz="2400" dirty="0" smtClean="0"/>
          </a:p>
          <a:p>
            <a:pPr algn="just" rtl="1" eaLnBrk="1" hangingPunct="1">
              <a:lnSpc>
                <a:spcPct val="90000"/>
              </a:lnSpc>
              <a:buFont typeface="Wingdings" panose="05000000000000000000" pitchFamily="2" charset="2"/>
              <a:buChar char="v"/>
              <a:defRPr/>
            </a:pPr>
            <a:r>
              <a:rPr lang="he-IL" sz="2400" dirty="0" smtClean="0"/>
              <a:t>מצביע </a:t>
            </a:r>
            <a:r>
              <a:rPr lang="en-US" sz="2400" dirty="0" smtClean="0"/>
              <a:t>VPTR</a:t>
            </a:r>
            <a:r>
              <a:rPr lang="he-IL" sz="2400" dirty="0" smtClean="0"/>
              <a:t> מאותחל ל-</a:t>
            </a:r>
            <a:r>
              <a:rPr lang="en-US" sz="2400" dirty="0" smtClean="0"/>
              <a:t>VTABLE</a:t>
            </a:r>
            <a:r>
              <a:rPr lang="he-IL" sz="2400" dirty="0" smtClean="0"/>
              <a:t> של אותו אובייקט במשך כל החיים של אותו אובייקט, אלא אם כן יש קריאות נוספות ל-</a:t>
            </a:r>
            <a:r>
              <a:rPr lang="en-US" sz="2400" dirty="0" err="1" smtClean="0"/>
              <a:t>Ctor</a:t>
            </a:r>
            <a:r>
              <a:rPr lang="he-IL" sz="2400" dirty="0" smtClean="0"/>
              <a:t> לשם בניית אותו אובייקט.</a:t>
            </a:r>
          </a:p>
          <a:p>
            <a:pPr algn="just" rtl="1" eaLnBrk="1" hangingPunct="1">
              <a:lnSpc>
                <a:spcPct val="90000"/>
              </a:lnSpc>
              <a:buFont typeface="Wingdings" panose="05000000000000000000" pitchFamily="2" charset="2"/>
              <a:buChar char="v"/>
              <a:defRPr/>
            </a:pPr>
            <a:r>
              <a:rPr lang="he-IL" sz="2400" dirty="0" smtClean="0"/>
              <a:t>הטבלה עליה </a:t>
            </a:r>
            <a:r>
              <a:rPr lang="en-US" sz="2400" dirty="0" smtClean="0"/>
              <a:t>VPTR</a:t>
            </a:r>
            <a:r>
              <a:rPr lang="he-IL" sz="2400" dirty="0" smtClean="0"/>
              <a:t> מצביע נקבעת על ידי הבנאי האחרון שמופעל על האובייקט.</a:t>
            </a:r>
          </a:p>
          <a:p>
            <a:pPr algn="just" rtl="1" eaLnBrk="1" hangingPunct="1">
              <a:lnSpc>
                <a:spcPct val="90000"/>
              </a:lnSpc>
              <a:buFont typeface="Wingdings" panose="05000000000000000000" pitchFamily="2" charset="2"/>
              <a:buChar char="v"/>
              <a:defRPr/>
            </a:pPr>
            <a:r>
              <a:rPr lang="he-IL" sz="2400" u="sng" dirty="0" smtClean="0"/>
              <a:t>נחשו</a:t>
            </a:r>
            <a:r>
              <a:rPr lang="he-IL" sz="2400" dirty="0" smtClean="0"/>
              <a:t>: מה קורה כאשר מפעילים מתודה וירטואלית מתוך בנאי? מדוע?</a:t>
            </a:r>
          </a:p>
          <a:p>
            <a:pPr algn="just" rtl="1" eaLnBrk="1" hangingPunct="1">
              <a:lnSpc>
                <a:spcPct val="90000"/>
              </a:lnSpc>
              <a:buFont typeface="Wingdings" panose="05000000000000000000" pitchFamily="2" charset="2"/>
              <a:buChar char="v"/>
              <a:defRPr/>
            </a:pPr>
            <a:r>
              <a:rPr lang="he-IL" sz="2400" dirty="0" smtClean="0"/>
              <a:t>ומה קורה ב-</a:t>
            </a:r>
            <a:r>
              <a:rPr lang="en-US" sz="2400" dirty="0" err="1" smtClean="0"/>
              <a:t>Dtor</a:t>
            </a:r>
            <a:r>
              <a:rPr lang="he-IL" sz="2400" dirty="0" smtClean="0"/>
              <a:t>?</a:t>
            </a:r>
          </a:p>
        </p:txBody>
      </p:sp>
      <p:sp>
        <p:nvSpPr>
          <p:cNvPr id="5" name="Rectangle 1"/>
          <p:cNvSpPr>
            <a:spLocks noChangeArrowheads="1"/>
          </p:cNvSpPr>
          <p:nvPr/>
        </p:nvSpPr>
        <p:spPr bwMode="auto">
          <a:xfrm>
            <a:off x="2286000" y="6060281"/>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76E17F41-3B00-4081-B073-8800293DD490}" type="slidenum">
              <a:rPr lang="he-IL" altLang="he-IL" sz="1000" smtClean="0">
                <a:latin typeface="Arial" pitchFamily="34" charset="0"/>
              </a:rPr>
              <a:pPr eaLnBrk="1" hangingPunct="1">
                <a:spcBef>
                  <a:spcPct val="0"/>
                </a:spcBef>
                <a:buClrTx/>
                <a:buSzTx/>
                <a:buFontTx/>
                <a:buNone/>
              </a:pPr>
              <a:t>17</a:t>
            </a:fld>
            <a:endParaRPr lang="en-US" altLang="he-IL" sz="1000" smtClean="0">
              <a:latin typeface="Arial" pitchFamily="34" charset="0"/>
            </a:endParaRPr>
          </a:p>
        </p:txBody>
      </p:sp>
      <p:sp>
        <p:nvSpPr>
          <p:cNvPr id="949250" name="Rectangle 2"/>
          <p:cNvSpPr>
            <a:spLocks noGrp="1" noRot="1" noChangeArrowheads="1"/>
          </p:cNvSpPr>
          <p:nvPr>
            <p:ph type="title"/>
          </p:nvPr>
        </p:nvSpPr>
        <p:spPr/>
        <p:txBody>
          <a:bodyPr/>
          <a:lstStyle/>
          <a:p>
            <a:pPr eaLnBrk="1" hangingPunct="1">
              <a:defRPr/>
            </a:pPr>
            <a:r>
              <a:rPr lang="en-US" sz="4000" smtClean="0"/>
              <a:t>Inheritance and addition virtual functions</a:t>
            </a:r>
          </a:p>
        </p:txBody>
      </p:sp>
      <p:sp>
        <p:nvSpPr>
          <p:cNvPr id="949251" name="Rectangle 3"/>
          <p:cNvSpPr>
            <a:spLocks noGrp="1" noRot="1" noChangeArrowheads="1"/>
          </p:cNvSpPr>
          <p:nvPr>
            <p:ph type="body" idx="1"/>
          </p:nvPr>
        </p:nvSpPr>
        <p:spPr>
          <a:xfrm>
            <a:off x="4449763" y="1600200"/>
            <a:ext cx="4608512" cy="5021263"/>
          </a:xfrm>
        </p:spPr>
        <p:txBody>
          <a:bodyPr/>
          <a:lstStyle/>
          <a:p>
            <a:pPr algn="just" rtl="1" eaLnBrk="1" hangingPunct="1">
              <a:lnSpc>
                <a:spcPct val="80000"/>
              </a:lnSpc>
              <a:buFont typeface="Wingdings" panose="05000000000000000000" pitchFamily="2" charset="2"/>
              <a:buChar char="v"/>
              <a:defRPr/>
            </a:pPr>
            <a:r>
              <a:rPr lang="he-IL" sz="2400" dirty="0" smtClean="0"/>
              <a:t>הקומפיילר ממפה את המיקום של הכתובת  </a:t>
            </a:r>
            <a:r>
              <a:rPr lang="en-US" sz="2400" dirty="0" smtClean="0"/>
              <a:t>f1()</a:t>
            </a:r>
            <a:r>
              <a:rPr lang="he-IL" sz="2400" dirty="0" smtClean="0"/>
              <a:t> בדיוק לאותה נקודה גם בטבלה הווירטואלית של </a:t>
            </a:r>
            <a:r>
              <a:rPr lang="en-US" sz="2400" dirty="0" smtClean="0"/>
              <a:t>Base</a:t>
            </a:r>
            <a:r>
              <a:rPr lang="he-IL" sz="2400" dirty="0" smtClean="0"/>
              <a:t> וגם בטבלה הווירטואלית של </a:t>
            </a:r>
            <a:r>
              <a:rPr lang="en-US" sz="2400" dirty="0" smtClean="0"/>
              <a:t>Derived</a:t>
            </a:r>
            <a:r>
              <a:rPr lang="he-IL" sz="2400" dirty="0" smtClean="0"/>
              <a:t>.</a:t>
            </a:r>
          </a:p>
          <a:p>
            <a:pPr algn="just" rtl="1" eaLnBrk="1" hangingPunct="1">
              <a:lnSpc>
                <a:spcPct val="80000"/>
              </a:lnSpc>
              <a:buFont typeface="Wingdings" panose="05000000000000000000" pitchFamily="2" charset="2"/>
              <a:buChar char="v"/>
              <a:defRPr/>
            </a:pPr>
            <a:endParaRPr lang="en-US" sz="2400" dirty="0" smtClean="0"/>
          </a:p>
          <a:p>
            <a:pPr algn="just" rtl="1" eaLnBrk="1" hangingPunct="1">
              <a:lnSpc>
                <a:spcPct val="80000"/>
              </a:lnSpc>
              <a:buFont typeface="Wingdings" panose="05000000000000000000" pitchFamily="2" charset="2"/>
              <a:buChar char="v"/>
              <a:defRPr/>
            </a:pPr>
            <a:r>
              <a:rPr lang="he-IL" sz="2400" dirty="0" smtClean="0"/>
              <a:t>משום שהקומפיילר עובד רק עם פוינטר למחלקת הבסיס – ניתן להפעיל רק מתודות שהוגדרו במחלקת הבסיס!</a:t>
            </a:r>
          </a:p>
          <a:p>
            <a:pPr algn="just" rtl="1" eaLnBrk="1" hangingPunct="1">
              <a:lnSpc>
                <a:spcPct val="80000"/>
              </a:lnSpc>
              <a:buFont typeface="Wingdings" panose="05000000000000000000" pitchFamily="2" charset="2"/>
              <a:buChar char="v"/>
              <a:defRPr/>
            </a:pPr>
            <a:endParaRPr lang="he-IL" sz="2400" dirty="0"/>
          </a:p>
          <a:p>
            <a:pPr algn="just" rtl="1" eaLnBrk="1" hangingPunct="1">
              <a:lnSpc>
                <a:spcPct val="80000"/>
              </a:lnSpc>
              <a:buFont typeface="Wingdings" panose="05000000000000000000" pitchFamily="2" charset="2"/>
              <a:buChar char="v"/>
              <a:defRPr/>
            </a:pPr>
            <a:r>
              <a:rPr lang="he-IL" sz="2400" dirty="0" smtClean="0"/>
              <a:t>הקומפיילר מגן עלינו מפני קריאה לפונקציות ווירטואליות שהוגדרו רק בבן (שגיאת קומפילציה).</a:t>
            </a:r>
            <a:endParaRPr lang="en-US" sz="2400" dirty="0" smtClean="0"/>
          </a:p>
        </p:txBody>
      </p:sp>
      <p:sp>
        <p:nvSpPr>
          <p:cNvPr id="949252" name="Rectangle 4"/>
          <p:cNvSpPr>
            <a:spLocks noRot="1" noChangeArrowheads="1"/>
          </p:cNvSpPr>
          <p:nvPr/>
        </p:nvSpPr>
        <p:spPr bwMode="auto">
          <a:xfrm>
            <a:off x="317500" y="1471613"/>
            <a:ext cx="3578225" cy="371157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Base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f1();</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f2();</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Derived : public Base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f2();</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f3();</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sp>
        <p:nvSpPr>
          <p:cNvPr id="49158" name="Text Box 5"/>
          <p:cNvSpPr txBox="1">
            <a:spLocks noChangeArrowheads="1"/>
          </p:cNvSpPr>
          <p:nvPr/>
        </p:nvSpPr>
        <p:spPr bwMode="auto">
          <a:xfrm>
            <a:off x="198438" y="533400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Base::f1</a:t>
            </a:r>
          </a:p>
        </p:txBody>
      </p:sp>
      <p:sp>
        <p:nvSpPr>
          <p:cNvPr id="49159" name="Text Box 6"/>
          <p:cNvSpPr txBox="1">
            <a:spLocks noChangeArrowheads="1"/>
          </p:cNvSpPr>
          <p:nvPr/>
        </p:nvSpPr>
        <p:spPr bwMode="auto">
          <a:xfrm>
            <a:off x="198438" y="575310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Base::f2</a:t>
            </a:r>
          </a:p>
        </p:txBody>
      </p:sp>
      <p:sp>
        <p:nvSpPr>
          <p:cNvPr id="49160" name="Text Box 8"/>
          <p:cNvSpPr txBox="1">
            <a:spLocks noChangeArrowheads="1"/>
          </p:cNvSpPr>
          <p:nvPr/>
        </p:nvSpPr>
        <p:spPr bwMode="auto">
          <a:xfrm>
            <a:off x="2428875" y="5335588"/>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Base::f1</a:t>
            </a:r>
          </a:p>
        </p:txBody>
      </p:sp>
      <p:sp>
        <p:nvSpPr>
          <p:cNvPr id="49161" name="Text Box 9"/>
          <p:cNvSpPr txBox="1">
            <a:spLocks noChangeArrowheads="1"/>
          </p:cNvSpPr>
          <p:nvPr/>
        </p:nvSpPr>
        <p:spPr bwMode="auto">
          <a:xfrm>
            <a:off x="2428875" y="5754688"/>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Derived::f2</a:t>
            </a:r>
          </a:p>
        </p:txBody>
      </p:sp>
      <p:sp>
        <p:nvSpPr>
          <p:cNvPr id="49162" name="Text Box 10"/>
          <p:cNvSpPr txBox="1">
            <a:spLocks noChangeArrowheads="1"/>
          </p:cNvSpPr>
          <p:nvPr/>
        </p:nvSpPr>
        <p:spPr bwMode="auto">
          <a:xfrm>
            <a:off x="2428875" y="6170613"/>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Derived::f3</a:t>
            </a:r>
          </a:p>
        </p:txBody>
      </p:sp>
      <p:sp>
        <p:nvSpPr>
          <p:cNvPr id="49163" name="Line 11"/>
          <p:cNvSpPr>
            <a:spLocks noChangeShapeType="1"/>
          </p:cNvSpPr>
          <p:nvPr/>
        </p:nvSpPr>
        <p:spPr bwMode="auto">
          <a:xfrm>
            <a:off x="2176463" y="5327650"/>
            <a:ext cx="261937" cy="0"/>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49164" name="Line 12"/>
          <p:cNvSpPr>
            <a:spLocks noChangeShapeType="1"/>
          </p:cNvSpPr>
          <p:nvPr/>
        </p:nvSpPr>
        <p:spPr bwMode="auto">
          <a:xfrm>
            <a:off x="2178050" y="6157913"/>
            <a:ext cx="261938" cy="0"/>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8337AB67-3D0C-4C73-9044-18AB7B8354E4}" type="slidenum">
              <a:rPr lang="he-IL" altLang="he-IL" sz="1000" smtClean="0">
                <a:latin typeface="Arial" pitchFamily="34" charset="0"/>
              </a:rPr>
              <a:pPr eaLnBrk="1" hangingPunct="1">
                <a:spcBef>
                  <a:spcPct val="0"/>
                </a:spcBef>
                <a:buClrTx/>
                <a:buSzTx/>
                <a:buFontTx/>
                <a:buNone/>
              </a:pPr>
              <a:t>18</a:t>
            </a:fld>
            <a:endParaRPr lang="en-US" altLang="he-IL" sz="1000" smtClean="0">
              <a:latin typeface="Arial" pitchFamily="34" charset="0"/>
            </a:endParaRPr>
          </a:p>
        </p:txBody>
      </p:sp>
      <p:sp>
        <p:nvSpPr>
          <p:cNvPr id="1000450" name="Rectangle 2"/>
          <p:cNvSpPr>
            <a:spLocks noGrp="1" noRot="1" noChangeArrowheads="1"/>
          </p:cNvSpPr>
          <p:nvPr>
            <p:ph type="title"/>
          </p:nvPr>
        </p:nvSpPr>
        <p:spPr/>
        <p:txBody>
          <a:bodyPr/>
          <a:lstStyle/>
          <a:p>
            <a:pPr rtl="1" eaLnBrk="1" hangingPunct="1">
              <a:defRPr/>
            </a:pPr>
            <a:r>
              <a:rPr lang="en-US" u="sng" dirty="0" smtClean="0"/>
              <a:t>Redefinition</a:t>
            </a:r>
            <a:r>
              <a:rPr lang="he-IL" u="sng" dirty="0" smtClean="0"/>
              <a:t> במחלקה נגזרת</a:t>
            </a:r>
            <a:endParaRPr lang="en-US" u="sng" dirty="0" smtClean="0"/>
          </a:p>
        </p:txBody>
      </p:sp>
      <p:sp>
        <p:nvSpPr>
          <p:cNvPr id="1000451" name="Rectangle 3"/>
          <p:cNvSpPr>
            <a:spLocks noGrp="1" noRot="1" noChangeArrowheads="1"/>
          </p:cNvSpPr>
          <p:nvPr>
            <p:ph type="body" idx="1"/>
          </p:nvPr>
        </p:nvSpPr>
        <p:spPr>
          <a:xfrm>
            <a:off x="457200" y="1981200"/>
            <a:ext cx="8229600" cy="4543425"/>
          </a:xfrm>
        </p:spPr>
        <p:txBody>
          <a:bodyPr/>
          <a:lstStyle/>
          <a:p>
            <a:pPr algn="just" rtl="1" eaLnBrk="1" hangingPunct="1">
              <a:buFont typeface="Wingdings" panose="05000000000000000000" pitchFamily="2" charset="2"/>
              <a:buChar char="v"/>
              <a:defRPr/>
            </a:pPr>
            <a:endParaRPr lang="en-US" sz="2400" dirty="0" smtClean="0"/>
          </a:p>
          <a:p>
            <a:pPr algn="just" rtl="1" eaLnBrk="1" hangingPunct="1">
              <a:buFont typeface="Wingdings" panose="05000000000000000000" pitchFamily="2" charset="2"/>
              <a:buChar char="v"/>
              <a:defRPr/>
            </a:pPr>
            <a:endParaRPr lang="en-US" sz="2400" dirty="0" smtClean="0"/>
          </a:p>
          <a:p>
            <a:pPr algn="just" rtl="1" eaLnBrk="1" hangingPunct="1">
              <a:buFont typeface="Wingdings" panose="05000000000000000000" pitchFamily="2" charset="2"/>
              <a:buChar char="v"/>
              <a:defRPr/>
            </a:pPr>
            <a:r>
              <a:rPr lang="en-US" sz="2400" dirty="0" smtClean="0"/>
              <a:t>Redefinition</a:t>
            </a:r>
            <a:r>
              <a:rPr lang="he-IL" sz="2400" dirty="0" smtClean="0"/>
              <a:t> של מתודה (לדוגמא על ידי שימוש בשם זהה אך רשימת פרמטרים אחרת) מחביאה (</a:t>
            </a:r>
            <a:r>
              <a:rPr lang="en-US" sz="2400" dirty="0" smtClean="0"/>
              <a:t>hide</a:t>
            </a:r>
            <a:r>
              <a:rPr lang="he-IL" sz="2400" dirty="0" smtClean="0"/>
              <a:t>) את המתודה המקורית של מחלקת הבסיס.</a:t>
            </a:r>
          </a:p>
          <a:p>
            <a:pPr algn="just" rtl="1" eaLnBrk="1" hangingPunct="1">
              <a:buFont typeface="Wingdings" panose="05000000000000000000" pitchFamily="2" charset="2"/>
              <a:buChar char="v"/>
              <a:defRPr/>
            </a:pPr>
            <a:r>
              <a:rPr lang="he-IL" sz="2400" dirty="0" smtClean="0"/>
              <a:t>בנוסף, אם במחלקת הבסיס יש מספר מתודות שהן </a:t>
            </a:r>
            <a:r>
              <a:rPr lang="en-US" sz="2400" dirty="0" smtClean="0"/>
              <a:t>overloaded</a:t>
            </a:r>
            <a:r>
              <a:rPr lang="he-IL" sz="2400" dirty="0" smtClean="0"/>
              <a:t> (אותו שם, אך לא חתימה זהה) ואנו רוצים לשכתב אותן במחלקת הבן -&gt; אנחנו </a:t>
            </a:r>
            <a:r>
              <a:rPr lang="he-IL" sz="2400" u="sng" dirty="0" smtClean="0"/>
              <a:t>מוכרחים לשכתב את כולן</a:t>
            </a:r>
            <a:r>
              <a:rPr lang="he-IL" sz="2400" dirty="0" smtClean="0"/>
              <a:t>! אלו שלא ישוכתבו בבן – יוחבאו!</a:t>
            </a:r>
          </a:p>
          <a:p>
            <a:pPr algn="just" rtl="1" eaLnBrk="1" hangingPunct="1">
              <a:buFont typeface="Wingdings" panose="05000000000000000000" pitchFamily="2" charset="2"/>
              <a:buChar char="v"/>
              <a:defRPr/>
            </a:pPr>
            <a:r>
              <a:rPr lang="he-IL" sz="2400" dirty="0" smtClean="0"/>
              <a:t>(הערה: אם אין באמת צורך לשנות את המתודה של האב, ורק רוצים למנוע החבאה – ניתן במימוש של הבן פשוט לקרוא למתודה של האב)</a:t>
            </a:r>
            <a:r>
              <a:rPr lang="he-IL" sz="2400" dirty="0"/>
              <a:t>.</a:t>
            </a:r>
            <a:endParaRPr lang="en-US" sz="2400" dirty="0" smtClean="0"/>
          </a:p>
        </p:txBody>
      </p:sp>
      <p:sp>
        <p:nvSpPr>
          <p:cNvPr id="50181" name="Text Box 4"/>
          <p:cNvSpPr txBox="1">
            <a:spLocks noChangeArrowheads="1"/>
          </p:cNvSpPr>
          <p:nvPr/>
        </p:nvSpPr>
        <p:spPr bwMode="auto">
          <a:xfrm>
            <a:off x="431800" y="1419225"/>
            <a:ext cx="3563938" cy="1187450"/>
          </a:xfrm>
          <a:prstGeom prst="rect">
            <a:avLst/>
          </a:prstGeom>
          <a:solidFill>
            <a:srgbClr val="800080"/>
          </a:solidFill>
          <a:ln>
            <a:noFill/>
          </a:ln>
          <a:effectLst/>
          <a:extLs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400">
                <a:latin typeface="Times New Roman" pitchFamily="18" charset="0"/>
              </a:rPr>
              <a:t>class A {</a:t>
            </a:r>
            <a:br>
              <a:rPr lang="en-US" altLang="he-IL" sz="2400">
                <a:latin typeface="Times New Roman" pitchFamily="18" charset="0"/>
              </a:rPr>
            </a:br>
            <a:r>
              <a:rPr lang="en-US" altLang="he-IL" sz="2400">
                <a:latin typeface="Times New Roman" pitchFamily="18" charset="0"/>
              </a:rPr>
              <a:t>   virtual void f(int) {…}</a:t>
            </a:r>
            <a:br>
              <a:rPr lang="en-US" altLang="he-IL" sz="2400">
                <a:latin typeface="Times New Roman" pitchFamily="18" charset="0"/>
              </a:rPr>
            </a:br>
            <a:r>
              <a:rPr lang="en-US" altLang="he-IL" sz="2400">
                <a:latin typeface="Times New Roman" pitchFamily="18" charset="0"/>
              </a:rPr>
              <a:t>};</a:t>
            </a:r>
          </a:p>
        </p:txBody>
      </p:sp>
      <p:sp>
        <p:nvSpPr>
          <p:cNvPr id="50182" name="Text Box 5"/>
          <p:cNvSpPr txBox="1">
            <a:spLocks noChangeArrowheads="1"/>
          </p:cNvSpPr>
          <p:nvPr/>
        </p:nvSpPr>
        <p:spPr bwMode="auto">
          <a:xfrm>
            <a:off x="4140200" y="1419225"/>
            <a:ext cx="4392613" cy="1187450"/>
          </a:xfrm>
          <a:prstGeom prst="rect">
            <a:avLst/>
          </a:prstGeom>
          <a:solidFill>
            <a:srgbClr val="800080"/>
          </a:solidFill>
          <a:ln>
            <a:noFill/>
          </a:ln>
          <a:effectLst/>
          <a:extLs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400">
                <a:latin typeface="Times New Roman" pitchFamily="18" charset="0"/>
              </a:rPr>
              <a:t>class B : public A {</a:t>
            </a:r>
            <a:br>
              <a:rPr lang="en-US" altLang="he-IL" sz="2400">
                <a:latin typeface="Times New Roman" pitchFamily="18" charset="0"/>
              </a:rPr>
            </a:br>
            <a:r>
              <a:rPr lang="en-US" altLang="he-IL" sz="2400">
                <a:latin typeface="Times New Roman" pitchFamily="18" charset="0"/>
              </a:rPr>
              <a:t>   virtual void f() {…}</a:t>
            </a:r>
            <a:br>
              <a:rPr lang="en-US" altLang="he-IL" sz="2400">
                <a:latin typeface="Times New Roman" pitchFamily="18" charset="0"/>
              </a:rPr>
            </a:br>
            <a:r>
              <a:rPr lang="en-US" altLang="he-IL" sz="2400">
                <a:latin typeface="Times New Roman"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35E5D790-30E4-4F09-8E8D-812ECD402220}" type="slidenum">
              <a:rPr lang="he-IL" altLang="he-IL" sz="1000" smtClean="0">
                <a:latin typeface="Arial" pitchFamily="34" charset="0"/>
              </a:rPr>
              <a:pPr eaLnBrk="1" hangingPunct="1">
                <a:spcBef>
                  <a:spcPct val="0"/>
                </a:spcBef>
                <a:buClrTx/>
                <a:buSzTx/>
                <a:buFontTx/>
                <a:buNone/>
              </a:pPr>
              <a:t>19</a:t>
            </a:fld>
            <a:endParaRPr lang="en-US" altLang="he-IL" sz="1000" smtClean="0">
              <a:latin typeface="Arial" pitchFamily="34" charset="0"/>
            </a:endParaRPr>
          </a:p>
        </p:txBody>
      </p:sp>
      <p:sp>
        <p:nvSpPr>
          <p:cNvPr id="950274" name="Rectangle 2"/>
          <p:cNvSpPr>
            <a:spLocks noGrp="1" noRot="1" noChangeArrowheads="1"/>
          </p:cNvSpPr>
          <p:nvPr>
            <p:ph type="title"/>
          </p:nvPr>
        </p:nvSpPr>
        <p:spPr/>
        <p:txBody>
          <a:bodyPr/>
          <a:lstStyle/>
          <a:p>
            <a:pPr rtl="1" eaLnBrk="1" hangingPunct="1">
              <a:defRPr/>
            </a:pPr>
            <a:r>
              <a:rPr lang="he-IL" dirty="0" smtClean="0"/>
              <a:t>מדוע המנגנון של ווירטואל?</a:t>
            </a:r>
            <a:endParaRPr lang="en-US" dirty="0" smtClean="0"/>
          </a:p>
        </p:txBody>
      </p:sp>
      <p:sp>
        <p:nvSpPr>
          <p:cNvPr id="950275"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t>אם מדובר במנגנון כל כך חשוב וחזק, שמאפשר לבצע את המתודה ה'נכונה' כל הזמן, </a:t>
            </a:r>
            <a:r>
              <a:rPr lang="he-IL" sz="2800" b="1" dirty="0" smtClean="0"/>
              <a:t>מדוע זה אופציונלי</a:t>
            </a:r>
            <a:r>
              <a:rPr lang="he-IL" sz="2800" dirty="0" smtClean="0"/>
              <a:t>? מדוע אנחנו בכלל מודעים למנגנון הזה ויכולים לבחור האם להשתמש בו או לא?</a:t>
            </a:r>
            <a:endParaRPr lang="en-US" sz="2800" dirty="0" smtClean="0"/>
          </a:p>
          <a:p>
            <a:pPr lvl="1" algn="just" rtl="1" eaLnBrk="1" hangingPunct="1">
              <a:lnSpc>
                <a:spcPct val="80000"/>
              </a:lnSpc>
              <a:buFont typeface="Wingdings" pitchFamily="2" charset="2"/>
              <a:buChar char="v"/>
              <a:defRPr/>
            </a:pPr>
            <a:r>
              <a:rPr lang="he-IL" sz="2400" dirty="0" smtClean="0"/>
              <a:t>יעילות:</a:t>
            </a:r>
            <a:endParaRPr lang="en-US" sz="2400" dirty="0" smtClean="0"/>
          </a:p>
          <a:p>
            <a:pPr lvl="2" algn="just" rtl="1" eaLnBrk="1" hangingPunct="1">
              <a:lnSpc>
                <a:spcPct val="80000"/>
              </a:lnSpc>
              <a:buFont typeface="Wingdings" panose="05000000000000000000" pitchFamily="2" charset="2"/>
              <a:buChar char="v"/>
              <a:defRPr/>
            </a:pPr>
            <a:r>
              <a:rPr lang="he-IL" sz="2000" dirty="0" smtClean="0"/>
              <a:t>זמן ומקום</a:t>
            </a:r>
            <a:endParaRPr lang="en-US" sz="2000" dirty="0" smtClean="0"/>
          </a:p>
          <a:p>
            <a:pPr lvl="2" algn="just" rtl="1" eaLnBrk="1" hangingPunct="1">
              <a:lnSpc>
                <a:spcPct val="80000"/>
              </a:lnSpc>
              <a:buFont typeface="Wingdings" panose="05000000000000000000" pitchFamily="2" charset="2"/>
              <a:buChar char="v"/>
              <a:defRPr/>
            </a:pPr>
            <a:r>
              <a:rPr lang="he-IL" sz="2000" dirty="0" smtClean="0"/>
              <a:t>מתודות </a:t>
            </a:r>
            <a:r>
              <a:rPr lang="en-US" sz="2000" dirty="0" smtClean="0"/>
              <a:t>Inline</a:t>
            </a:r>
            <a:r>
              <a:rPr lang="he-IL" sz="2000" dirty="0" smtClean="0"/>
              <a:t>: למתודה ווירטואלית חייבת להיות כתובת – כי זה מה שנכתב ב-</a:t>
            </a:r>
            <a:r>
              <a:rPr lang="en-US" sz="2000" dirty="0" smtClean="0"/>
              <a:t>VTABLE</a:t>
            </a:r>
            <a:r>
              <a:rPr lang="he-IL" sz="2000" dirty="0" smtClean="0"/>
              <a:t>!</a:t>
            </a:r>
            <a:endParaRPr lang="en-US" sz="2000" dirty="0" smtClean="0"/>
          </a:p>
          <a:p>
            <a:pPr lvl="1" algn="just" rtl="1" eaLnBrk="1" hangingPunct="1">
              <a:lnSpc>
                <a:spcPct val="80000"/>
              </a:lnSpc>
              <a:buFont typeface="Wingdings" pitchFamily="2" charset="2"/>
              <a:buChar char="v"/>
              <a:defRPr/>
            </a:pPr>
            <a:r>
              <a:rPr lang="en-US" sz="2400" dirty="0" smtClean="0"/>
              <a:t>“If you don’t use it, you don’t pay for it” (</a:t>
            </a:r>
            <a:r>
              <a:rPr lang="en-US" sz="2400" dirty="0" err="1" smtClean="0"/>
              <a:t>Stroustrup</a:t>
            </a:r>
            <a:r>
              <a:rPr lang="en-US" sz="2400" dirty="0" smtClean="0"/>
              <a:t>).</a:t>
            </a:r>
          </a:p>
          <a:p>
            <a:pPr algn="just" rtl="1" eaLnBrk="1" hangingPunct="1">
              <a:lnSpc>
                <a:spcPct val="80000"/>
              </a:lnSpc>
              <a:buFont typeface="Wingdings" panose="05000000000000000000" pitchFamily="2" charset="2"/>
              <a:buChar char="v"/>
              <a:defRPr/>
            </a:pPr>
            <a:r>
              <a:rPr lang="he-IL" sz="2800" dirty="0" smtClean="0"/>
              <a:t>מספר שפות מונחות עצמים (</a:t>
            </a:r>
            <a:r>
              <a:rPr lang="en-US" sz="2800" dirty="0" smtClean="0"/>
              <a:t>Smalltalk, Java, Python</a:t>
            </a:r>
            <a:r>
              <a:rPr lang="he-IL" sz="2800" dirty="0" smtClean="0"/>
              <a:t> ועוד) אימצו את הגישה שקישור מאוחר כל כך קריטי לתכנות מונחה עצמים שתמיד צריך להשתמש בו.</a:t>
            </a:r>
            <a:endParaRPr lang="en-US" sz="2800" dirty="0" smtClean="0"/>
          </a:p>
          <a:p>
            <a:pPr algn="just" rtl="1" eaLnBrk="1" hangingPunct="1">
              <a:lnSpc>
                <a:spcPct val="80000"/>
              </a:lnSpc>
              <a:buFont typeface="Wingdings" panose="05000000000000000000" pitchFamily="2" charset="2"/>
              <a:buChar char="v"/>
              <a:defRPr/>
            </a:pPr>
            <a:endParaRPr lang="en-US" sz="2800" dirty="0" smtClean="0"/>
          </a:p>
        </p:txBody>
      </p:sp>
      <p:sp>
        <p:nvSpPr>
          <p:cNvPr id="5" name="Rectangle 1"/>
          <p:cNvSpPr>
            <a:spLocks noChangeArrowheads="1"/>
          </p:cNvSpPr>
          <p:nvPr/>
        </p:nvSpPr>
        <p:spPr bwMode="auto">
          <a:xfrm>
            <a:off x="2286000" y="609917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הורשה – חזרה מהירה</a:t>
            </a:r>
            <a:endParaRPr lang="he-IL" dirty="0"/>
          </a:p>
        </p:txBody>
      </p:sp>
      <p:sp>
        <p:nvSpPr>
          <p:cNvPr id="3" name="Content Placeholder 2"/>
          <p:cNvSpPr>
            <a:spLocks noGrp="1"/>
          </p:cNvSpPr>
          <p:nvPr>
            <p:ph idx="1"/>
          </p:nvPr>
        </p:nvSpPr>
        <p:spPr>
          <a:xfrm>
            <a:off x="301625" y="1233714"/>
            <a:ext cx="8540750" cy="4865461"/>
          </a:xfrm>
        </p:spPr>
        <p:txBody>
          <a:bodyPr/>
          <a:lstStyle/>
          <a:p>
            <a:pPr algn="just" rtl="1">
              <a:buFont typeface="Wingdings" panose="05000000000000000000" pitchFamily="2" charset="2"/>
              <a:buChar char="v"/>
            </a:pPr>
            <a:r>
              <a:rPr lang="he-IL" sz="2800" dirty="0" smtClean="0"/>
              <a:t>הורשה – יצירת תת סוג (הורשה פומבית).</a:t>
            </a:r>
          </a:p>
          <a:p>
            <a:pPr lvl="1" algn="just" rtl="1">
              <a:buFont typeface="Wingdings" panose="05000000000000000000" pitchFamily="2" charset="2"/>
              <a:buChar char="v"/>
            </a:pPr>
            <a:r>
              <a:rPr lang="he-IL" sz="2400" dirty="0" smtClean="0"/>
              <a:t>כל מה שיש באב – עובר לבן.</a:t>
            </a:r>
          </a:p>
          <a:p>
            <a:pPr lvl="1" algn="just" rtl="1">
              <a:buFont typeface="Wingdings" panose="05000000000000000000" pitchFamily="2" charset="2"/>
              <a:buChar char="v"/>
            </a:pPr>
            <a:r>
              <a:rPr lang="en-US" sz="2400" dirty="0" smtClean="0"/>
              <a:t>Hiding</a:t>
            </a:r>
            <a:r>
              <a:rPr lang="he-IL" sz="2400" dirty="0" smtClean="0"/>
              <a:t>, וגישה דרך שם מלא.</a:t>
            </a:r>
          </a:p>
          <a:p>
            <a:pPr lvl="1" algn="just" rtl="1">
              <a:buFont typeface="Wingdings" panose="05000000000000000000" pitchFamily="2" charset="2"/>
              <a:buChar char="v"/>
            </a:pPr>
            <a:r>
              <a:rPr lang="he-IL" sz="2400" dirty="0" smtClean="0"/>
              <a:t>אין לבן גישה למשתני </a:t>
            </a:r>
            <a:r>
              <a:rPr lang="en-US" sz="2400" dirty="0" smtClean="0"/>
              <a:t>private</a:t>
            </a:r>
            <a:r>
              <a:rPr lang="he-IL" sz="2400" dirty="0" smtClean="0"/>
              <a:t>.</a:t>
            </a:r>
            <a:endParaRPr lang="en-US" sz="2400" dirty="0" smtClean="0"/>
          </a:p>
          <a:p>
            <a:pPr lvl="1" algn="just" rtl="1">
              <a:buFont typeface="Wingdings" panose="05000000000000000000" pitchFamily="2" charset="2"/>
              <a:buChar char="v"/>
            </a:pPr>
            <a:r>
              <a:rPr lang="en-US" sz="2400" dirty="0" smtClean="0"/>
              <a:t>protected</a:t>
            </a:r>
            <a:r>
              <a:rPr lang="he-IL" sz="2400" dirty="0" smtClean="0"/>
              <a:t>.</a:t>
            </a:r>
          </a:p>
          <a:p>
            <a:pPr lvl="1" algn="just" rtl="1">
              <a:buFont typeface="Wingdings" panose="05000000000000000000" pitchFamily="2" charset="2"/>
              <a:buChar char="v"/>
            </a:pPr>
            <a:r>
              <a:rPr lang="he-IL" sz="2400" dirty="0" smtClean="0"/>
              <a:t>4 מתנות הקומפיילר בהורשה.</a:t>
            </a:r>
          </a:p>
          <a:p>
            <a:pPr lvl="1" algn="just" rtl="1">
              <a:buFont typeface="Wingdings" panose="05000000000000000000" pitchFamily="2" charset="2"/>
              <a:buChar char="v"/>
            </a:pPr>
            <a:r>
              <a:rPr lang="he-IL" sz="2400" dirty="0" smtClean="0"/>
              <a:t>יצירה והריסה בהורשה ורשימת אתחול.</a:t>
            </a:r>
          </a:p>
          <a:p>
            <a:pPr lvl="1" algn="just" rtl="1">
              <a:buFont typeface="Wingdings" panose="05000000000000000000" pitchFamily="2" charset="2"/>
              <a:buChar char="v"/>
            </a:pPr>
            <a:r>
              <a:rPr lang="en-US" sz="2400" dirty="0" smtClean="0"/>
              <a:t>Hiding </a:t>
            </a:r>
            <a:r>
              <a:rPr lang="he-IL" sz="2400" dirty="0" smtClean="0"/>
              <a:t> מול </a:t>
            </a:r>
            <a:r>
              <a:rPr lang="en-US" sz="2400" dirty="0" smtClean="0"/>
              <a:t>overriding</a:t>
            </a:r>
            <a:r>
              <a:rPr lang="he-IL" sz="2400" dirty="0" smtClean="0"/>
              <a:t>.</a:t>
            </a:r>
          </a:p>
          <a:p>
            <a:pPr lvl="1" algn="just" rtl="1">
              <a:buFont typeface="Wingdings" panose="05000000000000000000" pitchFamily="2" charset="2"/>
              <a:buChar char="v"/>
            </a:pPr>
            <a:r>
              <a:rPr lang="en-US" sz="2400" dirty="0" err="1" smtClean="0"/>
              <a:t>Upcasting</a:t>
            </a:r>
            <a:r>
              <a:rPr lang="he-IL" sz="2400" dirty="0" smtClean="0"/>
              <a:t>.</a:t>
            </a:r>
            <a:endParaRPr lang="he-IL" sz="2400" dirty="0"/>
          </a:p>
          <a:p>
            <a:pPr algn="just" rtl="1">
              <a:buFont typeface="Wingdings" panose="05000000000000000000" pitchFamily="2" charset="2"/>
              <a:buChar char="v"/>
            </a:pPr>
            <a:r>
              <a:rPr lang="he-IL" sz="2800" dirty="0" smtClean="0"/>
              <a:t>הורשה פרטית – </a:t>
            </a:r>
            <a:r>
              <a:rPr lang="he-IL" sz="2800" dirty="0" err="1" smtClean="0"/>
              <a:t>בדר"כ</a:t>
            </a:r>
            <a:r>
              <a:rPr lang="he-IL" sz="2800" dirty="0" smtClean="0"/>
              <a:t> להורשת מימוש.</a:t>
            </a:r>
          </a:p>
          <a:p>
            <a:pPr algn="just" rtl="1">
              <a:buFont typeface="Wingdings" panose="05000000000000000000" pitchFamily="2" charset="2"/>
              <a:buChar char="v"/>
            </a:pPr>
            <a:r>
              <a:rPr lang="he-IL" sz="2800" dirty="0" smtClean="0"/>
              <a:t>הורשה מוגנת (</a:t>
            </a:r>
            <a:r>
              <a:rPr lang="en-US" sz="2800" dirty="0" smtClean="0"/>
              <a:t>protected</a:t>
            </a:r>
            <a:r>
              <a:rPr lang="he-IL" sz="2800" dirty="0" smtClean="0">
                <a:effectLst/>
              </a:rPr>
              <a:t>)</a:t>
            </a:r>
            <a:r>
              <a:rPr lang="he-IL" sz="2800" dirty="0" smtClean="0"/>
              <a:t> – חסרת שימוש.</a:t>
            </a:r>
          </a:p>
          <a:p>
            <a:pPr algn="just" rtl="1">
              <a:buFont typeface="Wingdings" panose="05000000000000000000" pitchFamily="2" charset="2"/>
              <a:buChar char="v"/>
            </a:pPr>
            <a:r>
              <a:rPr lang="he-IL" sz="2800" dirty="0" smtClean="0"/>
              <a:t>הורשה יחידה מול הורשה מרובה.</a:t>
            </a:r>
            <a:endParaRPr lang="he-IL" sz="2800" dirty="0"/>
          </a:p>
        </p:txBody>
      </p:sp>
      <p:sp>
        <p:nvSpPr>
          <p:cNvPr id="4" name="Slide Number Placeholder 3"/>
          <p:cNvSpPr>
            <a:spLocks noGrp="1"/>
          </p:cNvSpPr>
          <p:nvPr>
            <p:ph type="sldNum" sz="quarter" idx="12"/>
          </p:nvPr>
        </p:nvSpPr>
        <p:spPr/>
        <p:txBody>
          <a:bodyPr/>
          <a:lstStyle/>
          <a:p>
            <a:pPr>
              <a:defRPr/>
            </a:pPr>
            <a:fld id="{4DDB7857-050C-4A16-9469-0C606B403921}" type="slidenum">
              <a:rPr lang="he-IL" smtClean="0"/>
              <a:pPr>
                <a:defRPr/>
              </a:pPr>
              <a:t>2</a:t>
            </a:fld>
            <a:endParaRPr lang="en-US"/>
          </a:p>
        </p:txBody>
      </p:sp>
    </p:spTree>
    <p:extLst>
      <p:ext uri="{BB962C8B-B14F-4D97-AF65-F5344CB8AC3E}">
        <p14:creationId xmlns:p14="http://schemas.microsoft.com/office/powerpoint/2010/main" val="1040799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Upcasting</a:t>
            </a:r>
            <a:r>
              <a:rPr lang="en-US" dirty="0" smtClean="0"/>
              <a:t> vs Slicing</a:t>
            </a:r>
            <a:endParaRPr lang="he-IL" dirty="0"/>
          </a:p>
        </p:txBody>
      </p:sp>
      <p:sp>
        <p:nvSpPr>
          <p:cNvPr id="3" name="Content Placeholder 2"/>
          <p:cNvSpPr>
            <a:spLocks noGrp="1"/>
          </p:cNvSpPr>
          <p:nvPr>
            <p:ph idx="1"/>
          </p:nvPr>
        </p:nvSpPr>
        <p:spPr/>
        <p:txBody>
          <a:bodyPr/>
          <a:lstStyle/>
          <a:p>
            <a:pPr algn="just" rtl="1">
              <a:buFont typeface="Wingdings" panose="05000000000000000000" pitchFamily="2" charset="2"/>
              <a:buChar char="v"/>
            </a:pPr>
            <a:r>
              <a:rPr lang="he-IL" sz="2800" dirty="0" smtClean="0"/>
              <a:t>כאשר יש לנו מצביע (או </a:t>
            </a:r>
            <a:r>
              <a:rPr lang="he-IL" sz="2800" dirty="0" err="1" smtClean="0"/>
              <a:t>רפרנס</a:t>
            </a:r>
            <a:r>
              <a:rPr lang="he-IL" sz="2800" dirty="0" smtClean="0"/>
              <a:t>) מסוג אב שמצביע לצאצא – זהו </a:t>
            </a:r>
            <a:r>
              <a:rPr lang="en-US" sz="2800" dirty="0" err="1" smtClean="0"/>
              <a:t>upcasting</a:t>
            </a:r>
            <a:r>
              <a:rPr lang="he-IL" sz="2800" dirty="0" smtClean="0"/>
              <a:t>.</a:t>
            </a:r>
          </a:p>
          <a:p>
            <a:pPr algn="just" rtl="1">
              <a:buFont typeface="Wingdings" panose="05000000000000000000" pitchFamily="2" charset="2"/>
              <a:buChar char="v"/>
            </a:pPr>
            <a:r>
              <a:rPr lang="he-IL" sz="2800" dirty="0" smtClean="0"/>
              <a:t>מה קורה כאשר אנו שולחים </a:t>
            </a:r>
            <a:r>
              <a:rPr lang="en-US" sz="2800" dirty="0" smtClean="0"/>
              <a:t>by value</a:t>
            </a:r>
            <a:r>
              <a:rPr lang="he-IL" sz="2800" dirty="0" smtClean="0"/>
              <a:t> אובייקט מסוג בן למקום שמצפה לקבל אב?</a:t>
            </a:r>
          </a:p>
          <a:p>
            <a:pPr lvl="1" algn="just" rtl="1">
              <a:buFont typeface="Wingdings" panose="05000000000000000000" pitchFamily="2" charset="2"/>
              <a:buChar char="v"/>
            </a:pPr>
            <a:r>
              <a:rPr lang="en-US" sz="2400" dirty="0" smtClean="0"/>
              <a:t>Copy </a:t>
            </a:r>
            <a:r>
              <a:rPr lang="en-US" sz="2400" dirty="0" err="1" smtClean="0"/>
              <a:t>ctor</a:t>
            </a:r>
            <a:r>
              <a:rPr lang="he-IL" sz="2400" dirty="0" smtClean="0"/>
              <a:t>! של מי?</a:t>
            </a:r>
          </a:p>
          <a:p>
            <a:pPr lvl="1" algn="just" rtl="1">
              <a:buFont typeface="Wingdings" panose="05000000000000000000" pitchFamily="2" charset="2"/>
              <a:buChar char="v"/>
            </a:pPr>
            <a:r>
              <a:rPr lang="he-IL" sz="2400" dirty="0" smtClean="0"/>
              <a:t>של האב!</a:t>
            </a:r>
          </a:p>
          <a:p>
            <a:pPr lvl="1" algn="just" rtl="1">
              <a:buFont typeface="Wingdings" panose="05000000000000000000" pitchFamily="2" charset="2"/>
              <a:buChar char="v"/>
            </a:pPr>
            <a:r>
              <a:rPr lang="he-IL" sz="2400" dirty="0" smtClean="0"/>
              <a:t>נוצר אובייקט מסוג האב שזהה בחלק האב לאובייקט מסוג הבן!</a:t>
            </a:r>
          </a:p>
          <a:p>
            <a:pPr lvl="1" algn="just" rtl="1">
              <a:buFont typeface="Wingdings" panose="05000000000000000000" pitchFamily="2" charset="2"/>
              <a:buChar char="v"/>
            </a:pPr>
            <a:r>
              <a:rPr lang="he-IL" sz="2400" dirty="0" smtClean="0"/>
              <a:t>=&gt; </a:t>
            </a:r>
            <a:r>
              <a:rPr lang="en-US" sz="2400" dirty="0" smtClean="0"/>
              <a:t>Slicing</a:t>
            </a:r>
            <a:r>
              <a:rPr lang="he-IL" sz="2400" dirty="0" smtClean="0"/>
              <a:t>!</a:t>
            </a:r>
          </a:p>
          <a:p>
            <a:pPr lvl="1" algn="just" rtl="1">
              <a:buFont typeface="Wingdings" panose="05000000000000000000" pitchFamily="2" charset="2"/>
              <a:buChar char="v"/>
            </a:pPr>
            <a:r>
              <a:rPr lang="he-IL" sz="2400" dirty="0" smtClean="0"/>
              <a:t>מה יקרה בהפעלת מתודה וירטואלית? מדוע?</a:t>
            </a:r>
            <a:endParaRPr lang="he-IL" sz="2400" dirty="0"/>
          </a:p>
        </p:txBody>
      </p:sp>
      <p:sp>
        <p:nvSpPr>
          <p:cNvPr id="4" name="Slide Number Placeholder 3"/>
          <p:cNvSpPr>
            <a:spLocks noGrp="1"/>
          </p:cNvSpPr>
          <p:nvPr>
            <p:ph type="sldNum" sz="quarter" idx="12"/>
          </p:nvPr>
        </p:nvSpPr>
        <p:spPr/>
        <p:txBody>
          <a:bodyPr/>
          <a:lstStyle/>
          <a:p>
            <a:pPr>
              <a:defRPr/>
            </a:pPr>
            <a:fld id="{4DDB7857-050C-4A16-9469-0C606B403921}" type="slidenum">
              <a:rPr lang="he-IL" smtClean="0"/>
              <a:pPr>
                <a:defRPr/>
              </a:pPr>
              <a:t>20</a:t>
            </a:fld>
            <a:endParaRPr lang="en-US"/>
          </a:p>
        </p:txBody>
      </p:sp>
      <p:sp>
        <p:nvSpPr>
          <p:cNvPr id="5" name="Rectangle 1"/>
          <p:cNvSpPr>
            <a:spLocks noChangeArrowheads="1"/>
          </p:cNvSpPr>
          <p:nvPr/>
        </p:nvSpPr>
        <p:spPr bwMode="auto">
          <a:xfrm>
            <a:off x="2343150" y="609917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89816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smtClean="0">
                <a:solidFill>
                  <a:srgbClr val="FFC000"/>
                </a:solidFill>
              </a:rPr>
              <a:t>שלושת התנאים לפולימורפיזם</a:t>
            </a:r>
            <a:endParaRPr lang="he-IL" dirty="0">
              <a:solidFill>
                <a:srgbClr val="FFC000"/>
              </a:solidFill>
            </a:endParaRPr>
          </a:p>
        </p:txBody>
      </p:sp>
      <p:sp>
        <p:nvSpPr>
          <p:cNvPr id="3" name="Content Placeholder 2"/>
          <p:cNvSpPr>
            <a:spLocks noGrp="1"/>
          </p:cNvSpPr>
          <p:nvPr>
            <p:ph idx="1"/>
          </p:nvPr>
        </p:nvSpPr>
        <p:spPr/>
        <p:txBody>
          <a:bodyPr/>
          <a:lstStyle/>
          <a:p>
            <a:pPr marL="514350" indent="-514350" algn="just" rtl="1">
              <a:buFont typeface="+mj-lt"/>
              <a:buAutoNum type="arabicPeriod"/>
            </a:pPr>
            <a:r>
              <a:rPr lang="en-US" dirty="0" err="1" smtClean="0">
                <a:solidFill>
                  <a:srgbClr val="FFC000"/>
                </a:solidFill>
              </a:rPr>
              <a:t>Upcasting</a:t>
            </a:r>
            <a:r>
              <a:rPr lang="he-IL" dirty="0" smtClean="0">
                <a:solidFill>
                  <a:srgbClr val="FFC000"/>
                </a:solidFill>
              </a:rPr>
              <a:t> – מצביע או </a:t>
            </a:r>
            <a:r>
              <a:rPr lang="he-IL" dirty="0" err="1" smtClean="0">
                <a:solidFill>
                  <a:srgbClr val="FFC000"/>
                </a:solidFill>
              </a:rPr>
              <a:t>רפרנס</a:t>
            </a:r>
            <a:r>
              <a:rPr lang="he-IL" dirty="0" smtClean="0">
                <a:solidFill>
                  <a:srgbClr val="FFC000"/>
                </a:solidFill>
              </a:rPr>
              <a:t> מסוג אב שמצביע לצאצא.</a:t>
            </a:r>
          </a:p>
          <a:p>
            <a:pPr marL="514350" indent="-514350" algn="just" rtl="1">
              <a:buFont typeface="+mj-lt"/>
              <a:buAutoNum type="arabicPeriod"/>
            </a:pPr>
            <a:r>
              <a:rPr lang="he-IL" dirty="0" smtClean="0">
                <a:solidFill>
                  <a:srgbClr val="FFC000"/>
                </a:solidFill>
              </a:rPr>
              <a:t>המתודה מוגדרת כ-</a:t>
            </a:r>
            <a:r>
              <a:rPr lang="en-US" dirty="0" smtClean="0">
                <a:solidFill>
                  <a:srgbClr val="FFC000"/>
                </a:solidFill>
              </a:rPr>
              <a:t>virtual</a:t>
            </a:r>
            <a:r>
              <a:rPr lang="he-IL" dirty="0" smtClean="0">
                <a:solidFill>
                  <a:srgbClr val="FFC000"/>
                </a:solidFill>
              </a:rPr>
              <a:t> במחלקת הבסיס!</a:t>
            </a:r>
          </a:p>
          <a:p>
            <a:pPr marL="514350" indent="-514350" algn="just" rtl="1">
              <a:buFont typeface="+mj-lt"/>
              <a:buAutoNum type="arabicPeriod"/>
            </a:pPr>
            <a:r>
              <a:rPr lang="he-IL" dirty="0" smtClean="0">
                <a:solidFill>
                  <a:srgbClr val="FFC000"/>
                </a:solidFill>
              </a:rPr>
              <a:t>לצאצא יש מימוש אחר למתודה (שלו, או של אב שלו שגם משמש כצאצא של מחלקת הבסיס).</a:t>
            </a:r>
            <a:endParaRPr lang="he-IL" dirty="0">
              <a:solidFill>
                <a:srgbClr val="FFC000"/>
              </a:solidFill>
            </a:endParaRPr>
          </a:p>
        </p:txBody>
      </p:sp>
      <p:sp>
        <p:nvSpPr>
          <p:cNvPr id="4" name="Slide Number Placeholder 3"/>
          <p:cNvSpPr>
            <a:spLocks noGrp="1"/>
          </p:cNvSpPr>
          <p:nvPr>
            <p:ph type="sldNum" sz="quarter" idx="12"/>
          </p:nvPr>
        </p:nvSpPr>
        <p:spPr/>
        <p:txBody>
          <a:bodyPr/>
          <a:lstStyle/>
          <a:p>
            <a:pPr>
              <a:defRPr/>
            </a:pPr>
            <a:fld id="{4DDB7857-050C-4A16-9469-0C606B403921}" type="slidenum">
              <a:rPr lang="he-IL" smtClean="0"/>
              <a:pPr>
                <a:defRPr/>
              </a:pPr>
              <a:t>21</a:t>
            </a:fld>
            <a:endParaRPr lang="en-US"/>
          </a:p>
        </p:txBody>
      </p:sp>
      <p:sp>
        <p:nvSpPr>
          <p:cNvPr id="5" name="Rectangle 1"/>
          <p:cNvSpPr>
            <a:spLocks noChangeArrowheads="1"/>
          </p:cNvSpPr>
          <p:nvPr/>
        </p:nvSpPr>
        <p:spPr bwMode="auto">
          <a:xfrm>
            <a:off x="2171700"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1421671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516061" y="57945"/>
            <a:ext cx="3970784" cy="1066800"/>
          </a:xfrm>
        </p:spPr>
        <p:txBody>
          <a:bodyPr/>
          <a:lstStyle/>
          <a:p>
            <a:pPr algn="just" rtl="1"/>
            <a:r>
              <a:rPr lang="he-IL" b="1" dirty="0" smtClean="0"/>
              <a:t>דוגמא </a:t>
            </a:r>
            <a:r>
              <a:rPr lang="en-US" b="1" dirty="0" smtClean="0"/>
              <a:t>1</a:t>
            </a:r>
            <a:endParaRPr lang="en-US" b="1" dirty="0" smtClean="0">
              <a:cs typeface="Arial" pitchFamily="34" charset="0"/>
            </a:endParaRPr>
          </a:p>
        </p:txBody>
      </p:sp>
      <p:sp>
        <p:nvSpPr>
          <p:cNvPr id="34820" name="TextBox 4"/>
          <p:cNvSpPr txBox="1">
            <a:spLocks noChangeArrowheads="1"/>
          </p:cNvSpPr>
          <p:nvPr/>
        </p:nvSpPr>
        <p:spPr bwMode="auto">
          <a:xfrm>
            <a:off x="142875" y="1124745"/>
            <a:ext cx="4717157"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en-US" sz="1600" dirty="0" smtClean="0"/>
              <a:t>class A{</a:t>
            </a:r>
          </a:p>
          <a:p>
            <a:pPr algn="l" rtl="0"/>
            <a:r>
              <a:rPr lang="en-US" sz="1600" dirty="0" smtClean="0"/>
              <a:t>public:</a:t>
            </a:r>
          </a:p>
          <a:p>
            <a:pPr algn="l" rtl="0"/>
            <a:r>
              <a:rPr lang="en-US" sz="1600" dirty="0" smtClean="0"/>
              <a:t>        </a:t>
            </a:r>
            <a:r>
              <a:rPr lang="en-US" sz="1600" dirty="0" smtClean="0">
                <a:solidFill>
                  <a:srgbClr val="FFC000"/>
                </a:solidFill>
              </a:rPr>
              <a:t>virtual</a:t>
            </a:r>
            <a:r>
              <a:rPr lang="en-US" sz="1600" dirty="0" smtClean="0"/>
              <a:t> void f() {</a:t>
            </a:r>
            <a:r>
              <a:rPr lang="en-US" sz="1600" dirty="0" err="1" smtClean="0"/>
              <a:t>cout</a:t>
            </a:r>
            <a:r>
              <a:rPr lang="en-US" sz="1600" dirty="0" smtClean="0"/>
              <a:t>&lt;&lt;"</a:t>
            </a:r>
            <a:r>
              <a:rPr lang="en-US" sz="1600" dirty="0" err="1" smtClean="0"/>
              <a:t>fa</a:t>
            </a:r>
            <a:r>
              <a:rPr lang="en-US" sz="1600" dirty="0" smtClean="0"/>
              <a:t>"&lt;&lt;</a:t>
            </a:r>
            <a:r>
              <a:rPr lang="en-US" sz="1600" dirty="0" err="1" smtClean="0"/>
              <a:t>endl</a:t>
            </a:r>
            <a:r>
              <a:rPr lang="en-US" sz="1600" dirty="0" smtClean="0"/>
              <a:t>;}</a:t>
            </a:r>
          </a:p>
          <a:p>
            <a:pPr algn="l" rtl="0"/>
            <a:r>
              <a:rPr lang="en-US" sz="1600" dirty="0" smtClean="0"/>
              <a:t>        void k()             {</a:t>
            </a:r>
            <a:r>
              <a:rPr lang="en-US" sz="1600" dirty="0" err="1" smtClean="0"/>
              <a:t>cout</a:t>
            </a:r>
            <a:r>
              <a:rPr lang="en-US" sz="1600" dirty="0" smtClean="0"/>
              <a:t>&lt;&lt;"ka"&lt;&lt;</a:t>
            </a:r>
            <a:r>
              <a:rPr lang="en-US" sz="1600" dirty="0" err="1" smtClean="0"/>
              <a:t>endl</a:t>
            </a:r>
            <a:r>
              <a:rPr lang="en-US" sz="1600" dirty="0" smtClean="0"/>
              <a:t>;}</a:t>
            </a:r>
          </a:p>
          <a:p>
            <a:pPr algn="l" rtl="0"/>
            <a:r>
              <a:rPr lang="en-US" sz="1600" dirty="0" smtClean="0"/>
              <a:t>};</a:t>
            </a:r>
          </a:p>
          <a:p>
            <a:pPr algn="l" rtl="0"/>
            <a:endParaRPr lang="en-US" sz="1600" dirty="0" smtClean="0"/>
          </a:p>
          <a:p>
            <a:pPr algn="l" rtl="0"/>
            <a:r>
              <a:rPr lang="en-US" sz="1600" dirty="0" smtClean="0"/>
              <a:t>class B : public A{</a:t>
            </a:r>
          </a:p>
          <a:p>
            <a:pPr algn="l" rtl="0"/>
            <a:r>
              <a:rPr lang="en-US" sz="1600" dirty="0" smtClean="0"/>
              <a:t>public:</a:t>
            </a:r>
          </a:p>
          <a:p>
            <a:pPr algn="l" rtl="0"/>
            <a:r>
              <a:rPr lang="en-US" sz="1600" dirty="0" smtClean="0"/>
              <a:t>        </a:t>
            </a:r>
            <a:r>
              <a:rPr lang="en-US" sz="1600" dirty="0" smtClean="0">
                <a:solidFill>
                  <a:srgbClr val="FFC000"/>
                </a:solidFill>
              </a:rPr>
              <a:t>virtual</a:t>
            </a:r>
            <a:r>
              <a:rPr lang="en-US" sz="1600" dirty="0" smtClean="0"/>
              <a:t> void f() {</a:t>
            </a:r>
            <a:r>
              <a:rPr lang="en-US" sz="1600" dirty="0" err="1" smtClean="0"/>
              <a:t>cout</a:t>
            </a:r>
            <a:r>
              <a:rPr lang="en-US" sz="1600" dirty="0" smtClean="0"/>
              <a:t>&lt;&lt;"</a:t>
            </a:r>
            <a:r>
              <a:rPr lang="en-US" sz="1600" dirty="0" err="1" smtClean="0"/>
              <a:t>fb</a:t>
            </a:r>
            <a:r>
              <a:rPr lang="en-US" sz="1600" dirty="0" smtClean="0"/>
              <a:t>"&lt;&lt;</a:t>
            </a:r>
            <a:r>
              <a:rPr lang="en-US" sz="1600" dirty="0" err="1" smtClean="0"/>
              <a:t>endl</a:t>
            </a:r>
            <a:r>
              <a:rPr lang="en-US" sz="1600" dirty="0" smtClean="0"/>
              <a:t>;}</a:t>
            </a:r>
          </a:p>
          <a:p>
            <a:pPr algn="l" rtl="0"/>
            <a:r>
              <a:rPr lang="en-US" sz="1600" dirty="0" smtClean="0"/>
              <a:t>        void k()             {</a:t>
            </a:r>
            <a:r>
              <a:rPr lang="en-US" sz="1600" dirty="0" err="1" smtClean="0"/>
              <a:t>cout</a:t>
            </a:r>
            <a:r>
              <a:rPr lang="en-US" sz="1600" dirty="0" smtClean="0"/>
              <a:t>&lt;&lt;"kb"&lt;&lt;</a:t>
            </a:r>
            <a:r>
              <a:rPr lang="en-US" sz="1600" dirty="0" err="1" smtClean="0"/>
              <a:t>endl</a:t>
            </a:r>
            <a:r>
              <a:rPr lang="en-US" sz="1600" dirty="0" smtClean="0"/>
              <a:t>;}</a:t>
            </a:r>
          </a:p>
          <a:p>
            <a:pPr algn="l" rtl="0"/>
            <a:r>
              <a:rPr lang="en-US" sz="1600" dirty="0" smtClean="0"/>
              <a:t>};</a:t>
            </a:r>
          </a:p>
          <a:p>
            <a:pPr algn="l" rtl="0"/>
            <a:endParaRPr lang="en-US" sz="1600" dirty="0" smtClean="0"/>
          </a:p>
          <a:p>
            <a:pPr algn="l" rtl="0"/>
            <a:r>
              <a:rPr lang="en-US" sz="1600" dirty="0" smtClean="0"/>
              <a:t>class C : public B{</a:t>
            </a:r>
          </a:p>
          <a:p>
            <a:pPr algn="l" rtl="0"/>
            <a:r>
              <a:rPr lang="en-US" sz="1600" dirty="0" smtClean="0"/>
              <a:t>public:</a:t>
            </a:r>
          </a:p>
          <a:p>
            <a:pPr lvl="1" algn="l" rtl="0"/>
            <a:r>
              <a:rPr lang="en-US" sz="1600" dirty="0" smtClean="0">
                <a:solidFill>
                  <a:srgbClr val="FFC000"/>
                </a:solidFill>
              </a:rPr>
              <a:t>virtual</a:t>
            </a:r>
            <a:r>
              <a:rPr lang="en-US" sz="1600" dirty="0" smtClean="0"/>
              <a:t> void f()  {</a:t>
            </a:r>
            <a:r>
              <a:rPr lang="en-US" sz="1600" dirty="0" err="1" smtClean="0"/>
              <a:t>cout</a:t>
            </a:r>
            <a:r>
              <a:rPr lang="en-US" sz="1600" dirty="0" smtClean="0"/>
              <a:t>&lt;&lt;"</a:t>
            </a:r>
            <a:r>
              <a:rPr lang="en-US" sz="1600" dirty="0" err="1" smtClean="0"/>
              <a:t>fc</a:t>
            </a:r>
            <a:r>
              <a:rPr lang="en-US" sz="1600" dirty="0" smtClean="0"/>
              <a:t>"&lt;&lt;</a:t>
            </a:r>
            <a:r>
              <a:rPr lang="en-US" sz="1600" dirty="0" err="1" smtClean="0"/>
              <a:t>endl</a:t>
            </a:r>
            <a:r>
              <a:rPr lang="en-US" sz="1600" dirty="0" smtClean="0"/>
              <a:t>;}</a:t>
            </a:r>
          </a:p>
          <a:p>
            <a:pPr lvl="1" algn="l" rtl="0"/>
            <a:r>
              <a:rPr lang="en-US" sz="1600" dirty="0" smtClean="0">
                <a:solidFill>
                  <a:srgbClr val="FF0000"/>
                </a:solidFill>
              </a:rPr>
              <a:t>virtual</a:t>
            </a:r>
            <a:r>
              <a:rPr lang="en-US" sz="1600" dirty="0" smtClean="0"/>
              <a:t> void k() {</a:t>
            </a:r>
            <a:r>
              <a:rPr lang="en-US" sz="1600" dirty="0" err="1" smtClean="0"/>
              <a:t>cout</a:t>
            </a:r>
            <a:r>
              <a:rPr lang="en-US" sz="1600" dirty="0" smtClean="0"/>
              <a:t>&lt;&lt;"</a:t>
            </a:r>
            <a:r>
              <a:rPr lang="en-US" sz="1600" dirty="0" err="1" smtClean="0"/>
              <a:t>kc</a:t>
            </a:r>
            <a:r>
              <a:rPr lang="en-US" sz="1600" dirty="0" smtClean="0"/>
              <a:t>"&lt;&lt;</a:t>
            </a:r>
            <a:r>
              <a:rPr lang="en-US" sz="1600" dirty="0" err="1" smtClean="0"/>
              <a:t>endl</a:t>
            </a:r>
            <a:r>
              <a:rPr lang="en-US" sz="1600" dirty="0" smtClean="0"/>
              <a:t>;}</a:t>
            </a:r>
          </a:p>
          <a:p>
            <a:pPr algn="l" rtl="0"/>
            <a:endParaRPr lang="en-US" sz="1600" dirty="0" smtClean="0"/>
          </a:p>
          <a:p>
            <a:pPr algn="l" rtl="0"/>
            <a:r>
              <a:rPr lang="en-US" sz="1600" dirty="0" smtClean="0"/>
              <a:t>};</a:t>
            </a:r>
          </a:p>
        </p:txBody>
      </p:sp>
      <p:sp>
        <p:nvSpPr>
          <p:cNvPr id="5" name="Slide Number Placeholder 4"/>
          <p:cNvSpPr>
            <a:spLocks noGrp="1"/>
          </p:cNvSpPr>
          <p:nvPr>
            <p:ph type="sldNum" sz="quarter" idx="12"/>
          </p:nvPr>
        </p:nvSpPr>
        <p:spPr/>
        <p:txBody>
          <a:bodyPr/>
          <a:lstStyle/>
          <a:p>
            <a:pPr>
              <a:defRPr/>
            </a:pPr>
            <a:fld id="{D2757B66-EB26-4EEC-A1F1-F330A36EBDCE}" type="slidenum">
              <a:rPr lang="he-IL" smtClean="0"/>
              <a:pPr>
                <a:defRPr/>
              </a:pPr>
              <a:t>22</a:t>
            </a:fld>
            <a:endParaRPr lang="he-IL" dirty="0"/>
          </a:p>
        </p:txBody>
      </p:sp>
      <p:sp>
        <p:nvSpPr>
          <p:cNvPr id="7" name="TextBox 4"/>
          <p:cNvSpPr txBox="1">
            <a:spLocks noChangeArrowheads="1"/>
          </p:cNvSpPr>
          <p:nvPr/>
        </p:nvSpPr>
        <p:spPr bwMode="auto">
          <a:xfrm>
            <a:off x="4644008" y="476672"/>
            <a:ext cx="1944216"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en-US" sz="1600" dirty="0" err="1" smtClean="0"/>
              <a:t>int</a:t>
            </a:r>
            <a:r>
              <a:rPr lang="en-US" sz="1600" dirty="0" smtClean="0"/>
              <a:t> main() {</a:t>
            </a:r>
          </a:p>
          <a:p>
            <a:pPr lvl="1" algn="l" rtl="0"/>
            <a:r>
              <a:rPr lang="en-US" sz="1600" b="1" dirty="0" smtClean="0"/>
              <a:t>C </a:t>
            </a:r>
            <a:r>
              <a:rPr lang="en-US" sz="1600" b="1" dirty="0" err="1" smtClean="0"/>
              <a:t>c</a:t>
            </a:r>
            <a:r>
              <a:rPr lang="en-US" sz="1600" b="1" dirty="0" smtClean="0"/>
              <a:t>;</a:t>
            </a:r>
          </a:p>
          <a:p>
            <a:pPr lvl="1" algn="l" rtl="0"/>
            <a:r>
              <a:rPr lang="en-US" sz="1600" dirty="0" err="1" smtClean="0"/>
              <a:t>c.f</a:t>
            </a:r>
            <a:r>
              <a:rPr lang="en-US" sz="1600" dirty="0" smtClean="0"/>
              <a:t>();</a:t>
            </a:r>
          </a:p>
          <a:p>
            <a:pPr lvl="1" algn="l" rtl="0"/>
            <a:r>
              <a:rPr lang="en-US" sz="1600" dirty="0" err="1" smtClean="0"/>
              <a:t>c.k</a:t>
            </a:r>
            <a:r>
              <a:rPr lang="en-US" sz="1600" dirty="0" smtClean="0"/>
              <a:t>();</a:t>
            </a:r>
          </a:p>
          <a:p>
            <a:pPr lvl="1" algn="l" rtl="0"/>
            <a:r>
              <a:rPr lang="en-US" sz="1600" b="1" dirty="0" smtClean="0"/>
              <a:t>A&amp; a1 = c;</a:t>
            </a:r>
          </a:p>
          <a:p>
            <a:pPr lvl="1" algn="l" rtl="0"/>
            <a:r>
              <a:rPr lang="en-US" sz="1600" dirty="0" smtClean="0"/>
              <a:t>a1.f();</a:t>
            </a:r>
          </a:p>
          <a:p>
            <a:pPr lvl="1" algn="l" rtl="0"/>
            <a:r>
              <a:rPr lang="en-US" sz="1600" dirty="0" smtClean="0"/>
              <a:t>a1.k();</a:t>
            </a:r>
          </a:p>
          <a:p>
            <a:pPr lvl="1" algn="l" rtl="0"/>
            <a:r>
              <a:rPr lang="en-US" sz="1600" b="1" dirty="0" smtClean="0"/>
              <a:t>B&amp; b1 = c;</a:t>
            </a:r>
          </a:p>
          <a:p>
            <a:pPr lvl="1" algn="l" rtl="0"/>
            <a:r>
              <a:rPr lang="en-US" sz="1600" dirty="0" smtClean="0"/>
              <a:t>b1.f();</a:t>
            </a:r>
          </a:p>
          <a:p>
            <a:pPr lvl="1" algn="l" rtl="0"/>
            <a:r>
              <a:rPr lang="en-US" sz="1600" dirty="0" smtClean="0"/>
              <a:t>b1.k();</a:t>
            </a:r>
          </a:p>
          <a:p>
            <a:pPr lvl="1" algn="l" rtl="0"/>
            <a:r>
              <a:rPr lang="en-US" sz="1600" b="1" dirty="0" smtClean="0"/>
              <a:t>B b2 = c; </a:t>
            </a:r>
          </a:p>
          <a:p>
            <a:pPr lvl="1" algn="l" rtl="0"/>
            <a:r>
              <a:rPr lang="en-US" sz="1600" dirty="0" smtClean="0"/>
              <a:t>b2.f();</a:t>
            </a:r>
          </a:p>
          <a:p>
            <a:pPr lvl="1" algn="l" rtl="0"/>
            <a:r>
              <a:rPr lang="en-US" sz="1600" dirty="0" smtClean="0"/>
              <a:t>b2.k();</a:t>
            </a:r>
          </a:p>
          <a:p>
            <a:pPr lvl="1" algn="l" rtl="0"/>
            <a:r>
              <a:rPr lang="en-US" sz="1600" b="1" dirty="0" smtClean="0"/>
              <a:t>A a2 = c; </a:t>
            </a:r>
          </a:p>
          <a:p>
            <a:pPr lvl="1" algn="l" rtl="0"/>
            <a:r>
              <a:rPr lang="en-US" sz="1600" dirty="0" smtClean="0"/>
              <a:t>a2.f();</a:t>
            </a:r>
          </a:p>
          <a:p>
            <a:pPr lvl="1" algn="l" rtl="0"/>
            <a:r>
              <a:rPr lang="en-US" sz="1600" dirty="0" smtClean="0"/>
              <a:t>a2.k();</a:t>
            </a:r>
          </a:p>
          <a:p>
            <a:pPr lvl="1" algn="l" rtl="0"/>
            <a:r>
              <a:rPr lang="en-US" sz="1600" b="1" dirty="0" smtClean="0"/>
              <a:t>A *a3 = &amp;c;</a:t>
            </a:r>
          </a:p>
          <a:p>
            <a:pPr lvl="1" algn="l" rtl="0"/>
            <a:r>
              <a:rPr lang="en-US" sz="1600" dirty="0" smtClean="0"/>
              <a:t>a3-&gt;f();</a:t>
            </a:r>
          </a:p>
          <a:p>
            <a:pPr lvl="1" algn="l" rtl="0"/>
            <a:r>
              <a:rPr lang="en-US" sz="1600" dirty="0" smtClean="0"/>
              <a:t>a3-&gt;k();</a:t>
            </a:r>
          </a:p>
          <a:p>
            <a:pPr lvl="1" algn="l" rtl="0"/>
            <a:r>
              <a:rPr lang="en-US" sz="1600" b="1" dirty="0" smtClean="0"/>
              <a:t>B *b3 = &amp;c;</a:t>
            </a:r>
          </a:p>
          <a:p>
            <a:pPr lvl="1" algn="l" rtl="0"/>
            <a:r>
              <a:rPr lang="en-US" sz="1600" dirty="0" smtClean="0"/>
              <a:t>b3-&gt;f();</a:t>
            </a:r>
          </a:p>
          <a:p>
            <a:pPr lvl="1" algn="l" rtl="0"/>
            <a:r>
              <a:rPr lang="en-US" sz="1600" dirty="0" smtClean="0"/>
              <a:t>b3-&gt;k();</a:t>
            </a:r>
          </a:p>
          <a:p>
            <a:pPr algn="l" rtl="0"/>
            <a:r>
              <a:rPr lang="en-US" sz="1600" dirty="0" smtClean="0"/>
              <a:t>}</a:t>
            </a:r>
          </a:p>
        </p:txBody>
      </p:sp>
      <p:cxnSp>
        <p:nvCxnSpPr>
          <p:cNvPr id="9" name="Straight Connector 8"/>
          <p:cNvCxnSpPr/>
          <p:nvPr/>
        </p:nvCxnSpPr>
        <p:spPr>
          <a:xfrm>
            <a:off x="4644008" y="1124744"/>
            <a:ext cx="0" cy="532859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5544616" y="479876"/>
            <a:ext cx="3275856"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endParaRPr lang="en-US" sz="1600" dirty="0" smtClean="0"/>
          </a:p>
          <a:p>
            <a:pPr lvl="1" algn="l" rtl="0"/>
            <a:endParaRPr lang="en-US" sz="1600" dirty="0" smtClean="0"/>
          </a:p>
          <a:p>
            <a:pPr lvl="1" algn="l" rtl="0"/>
            <a:r>
              <a:rPr lang="en-US" sz="1600" dirty="0" smtClean="0"/>
              <a:t>// fc (regular call)</a:t>
            </a:r>
          </a:p>
          <a:p>
            <a:pPr lvl="1" algn="l" rtl="0"/>
            <a:r>
              <a:rPr lang="en-US" sz="1600" dirty="0" smtClean="0"/>
              <a:t>// </a:t>
            </a:r>
            <a:r>
              <a:rPr lang="en-US" sz="1600" dirty="0" err="1" smtClean="0"/>
              <a:t>kc</a:t>
            </a:r>
            <a:r>
              <a:rPr lang="en-US" sz="1600" dirty="0" smtClean="0"/>
              <a:t> (regular call)</a:t>
            </a:r>
          </a:p>
          <a:p>
            <a:pPr lvl="1" algn="l" rtl="0"/>
            <a:endParaRPr lang="en-US" sz="1600" b="1" dirty="0" smtClean="0"/>
          </a:p>
          <a:p>
            <a:pPr lvl="1" algn="l" rtl="0"/>
            <a:r>
              <a:rPr lang="en-US" sz="1600" dirty="0" smtClean="0"/>
              <a:t>// fc (f virtual in A)</a:t>
            </a:r>
          </a:p>
          <a:p>
            <a:pPr lvl="1" algn="l" rtl="0"/>
            <a:r>
              <a:rPr lang="en-US" sz="1600" dirty="0" smtClean="0"/>
              <a:t>// ka (k not virtual in A)</a:t>
            </a:r>
          </a:p>
          <a:p>
            <a:pPr lvl="1" algn="l" rtl="0"/>
            <a:endParaRPr lang="en-US" sz="1600" b="1" dirty="0" smtClean="0"/>
          </a:p>
          <a:p>
            <a:pPr lvl="1" algn="l" rtl="0"/>
            <a:r>
              <a:rPr lang="en-US" sz="1600" dirty="0" smtClean="0"/>
              <a:t>// fc (f virtual in A)</a:t>
            </a:r>
          </a:p>
          <a:p>
            <a:pPr lvl="1" algn="l" rtl="0"/>
            <a:r>
              <a:rPr lang="en-US" sz="1600" dirty="0" smtClean="0"/>
              <a:t>// kb (k not virtual in B)</a:t>
            </a:r>
          </a:p>
          <a:p>
            <a:pPr lvl="1" algn="l" rtl="0"/>
            <a:endParaRPr lang="en-US" sz="1600" b="1" dirty="0" smtClean="0"/>
          </a:p>
          <a:p>
            <a:pPr lvl="1" algn="l" rtl="0"/>
            <a:r>
              <a:rPr lang="en-US" sz="1600" dirty="0" smtClean="0"/>
              <a:t>// </a:t>
            </a:r>
            <a:r>
              <a:rPr lang="en-US" sz="1600" dirty="0" err="1" smtClean="0"/>
              <a:t>fb</a:t>
            </a:r>
            <a:r>
              <a:rPr lang="en-US" sz="1600" dirty="0" smtClean="0"/>
              <a:t> (slicing)</a:t>
            </a:r>
          </a:p>
          <a:p>
            <a:pPr lvl="1" algn="l" rtl="0"/>
            <a:r>
              <a:rPr lang="en-US" sz="1600" dirty="0" smtClean="0"/>
              <a:t>// kb (slicing)</a:t>
            </a:r>
          </a:p>
          <a:p>
            <a:pPr lvl="1" algn="l" rtl="0"/>
            <a:endParaRPr lang="en-US" sz="1600" b="1" dirty="0" smtClean="0"/>
          </a:p>
          <a:p>
            <a:pPr lvl="1" algn="l" rtl="0"/>
            <a:r>
              <a:rPr lang="en-US" sz="1600" dirty="0" smtClean="0"/>
              <a:t>// </a:t>
            </a:r>
            <a:r>
              <a:rPr lang="en-US" sz="1600" dirty="0" err="1" smtClean="0"/>
              <a:t>fa</a:t>
            </a:r>
            <a:r>
              <a:rPr lang="en-US" sz="1600" dirty="0" smtClean="0"/>
              <a:t> (slicing)</a:t>
            </a:r>
          </a:p>
          <a:p>
            <a:pPr lvl="1" algn="l" rtl="0"/>
            <a:r>
              <a:rPr lang="en-US" sz="1600" dirty="0" smtClean="0"/>
              <a:t>// ka (slicing)</a:t>
            </a:r>
          </a:p>
          <a:p>
            <a:pPr lvl="1" algn="l" rtl="0"/>
            <a:endParaRPr lang="en-US" sz="1600" b="1" dirty="0" smtClean="0"/>
          </a:p>
          <a:p>
            <a:pPr lvl="1" algn="l" rtl="0"/>
            <a:r>
              <a:rPr lang="en-US" sz="1600" dirty="0" smtClean="0"/>
              <a:t>// fc (f virtual in A)</a:t>
            </a:r>
          </a:p>
          <a:p>
            <a:pPr lvl="1" algn="l" rtl="0"/>
            <a:r>
              <a:rPr lang="en-US" sz="1600" dirty="0" smtClean="0"/>
              <a:t>// ka (k not virtual in A)</a:t>
            </a:r>
          </a:p>
          <a:p>
            <a:pPr lvl="1" algn="l" rtl="0"/>
            <a:endParaRPr lang="en-US" sz="1600" b="1" dirty="0" smtClean="0"/>
          </a:p>
          <a:p>
            <a:pPr lvl="1" algn="l" rtl="0"/>
            <a:r>
              <a:rPr lang="en-US" sz="1600" dirty="0" smtClean="0"/>
              <a:t>// fc (f virtual in B)</a:t>
            </a:r>
          </a:p>
          <a:p>
            <a:pPr lvl="1" algn="l" rtl="0"/>
            <a:r>
              <a:rPr lang="en-US" sz="1600" dirty="0" smtClean="0"/>
              <a:t>// kb (k not virtual in B)</a:t>
            </a:r>
          </a:p>
        </p:txBody>
      </p:sp>
      <p:sp>
        <p:nvSpPr>
          <p:cNvPr id="11" name="Rectangle 1"/>
          <p:cNvSpPr>
            <a:spLocks noChangeArrowheads="1"/>
          </p:cNvSpPr>
          <p:nvPr/>
        </p:nvSpPr>
        <p:spPr bwMode="auto">
          <a:xfrm>
            <a:off x="1874837" y="6251576"/>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38882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
                                            <p:txEl>
                                              <p:pRg st="20" end="2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8">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טבלה 29"/>
          <p:cNvGraphicFramePr>
            <a:graphicFrameLocks noGrp="1"/>
          </p:cNvGraphicFramePr>
          <p:nvPr>
            <p:extLst>
              <p:ext uri="{D42A27DB-BD31-4B8C-83A1-F6EECF244321}">
                <p14:modId xmlns:p14="http://schemas.microsoft.com/office/powerpoint/2010/main" val="2775972351"/>
              </p:ext>
            </p:extLst>
          </p:nvPr>
        </p:nvGraphicFramePr>
        <p:xfrm>
          <a:off x="364817" y="5128596"/>
          <a:ext cx="1512168" cy="365760"/>
        </p:xfrm>
        <a:graphic>
          <a:graphicData uri="http://schemas.openxmlformats.org/drawingml/2006/table">
            <a:tbl>
              <a:tblPr rtl="1" firstRow="1" bandRow="1">
                <a:tableStyleId>{5C22544A-7EE6-4342-B048-85BDC9FD1C3A}</a:tableStyleId>
              </a:tblPr>
              <a:tblGrid>
                <a:gridCol w="1512168"/>
              </a:tblGrid>
              <a:tr h="327901">
                <a:tc>
                  <a:txBody>
                    <a:bodyPr/>
                    <a:lstStyle/>
                    <a:p>
                      <a:pPr algn="ctr" rtl="1"/>
                      <a:r>
                        <a:rPr lang="en-US" dirty="0" smtClean="0"/>
                        <a:t>A::VTBL</a:t>
                      </a:r>
                      <a:endParaRPr lang="he-IL" dirty="0"/>
                    </a:p>
                  </a:txBody>
                  <a:tcPr anchor="ctr"/>
                </a:tc>
              </a:tr>
            </a:tbl>
          </a:graphicData>
        </a:graphic>
      </p:graphicFrame>
      <p:sp>
        <p:nvSpPr>
          <p:cNvPr id="4" name="מציין מיקום של מספר שקופית 3"/>
          <p:cNvSpPr>
            <a:spLocks noGrp="1"/>
          </p:cNvSpPr>
          <p:nvPr>
            <p:ph type="sldNum" sz="quarter" idx="12"/>
          </p:nvPr>
        </p:nvSpPr>
        <p:spPr/>
        <p:txBody>
          <a:bodyPr/>
          <a:lstStyle/>
          <a:p>
            <a:pPr>
              <a:defRPr/>
            </a:pPr>
            <a:fld id="{D2757B66-EB26-4EEC-A1F1-F330A36EBDCE}" type="slidenum">
              <a:rPr lang="he-IL" smtClean="0"/>
              <a:pPr>
                <a:defRPr/>
              </a:pPr>
              <a:t>23</a:t>
            </a:fld>
            <a:endParaRPr lang="he-IL" dirty="0"/>
          </a:p>
        </p:txBody>
      </p:sp>
      <p:sp>
        <p:nvSpPr>
          <p:cNvPr id="6" name="מלבן 5"/>
          <p:cNvSpPr/>
          <p:nvPr/>
        </p:nvSpPr>
        <p:spPr>
          <a:xfrm>
            <a:off x="0" y="404664"/>
            <a:ext cx="4572000" cy="4616648"/>
          </a:xfrm>
          <a:prstGeom prst="rect">
            <a:avLst/>
          </a:prstGeom>
        </p:spPr>
        <p:txBody>
          <a:bodyPr wrap="square">
            <a:spAutoFit/>
          </a:bodyPr>
          <a:lstStyle/>
          <a:p>
            <a:pPr algn="l" rtl="0"/>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A</a:t>
            </a:r>
            <a:r>
              <a:rPr lang="en-US" sz="1400" dirty="0">
                <a:solidFill>
                  <a:srgbClr val="000000"/>
                </a:solidFill>
                <a:highlight>
                  <a:srgbClr val="FFFFFF"/>
                </a:highlight>
                <a:latin typeface="Consolas"/>
              </a:rPr>
              <a:t>{</a:t>
            </a:r>
          </a:p>
          <a:p>
            <a:pPr algn="l" rtl="0"/>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a:t>
            </a:r>
            <a:r>
              <a:rPr lang="en-US" sz="1400" dirty="0">
                <a:solidFill>
                  <a:srgbClr val="000000"/>
                </a:solidFill>
                <a:highlight>
                  <a:srgbClr val="FFFFFF"/>
                </a:highlight>
                <a:latin typeface="Consolas"/>
              </a:rPr>
              <a:t>() {</a:t>
            </a:r>
          </a:p>
          <a:p>
            <a:pPr algn="l" rtl="0"/>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Ctor</a:t>
            </a:r>
            <a:r>
              <a:rPr lang="en-US" sz="1400" dirty="0">
                <a:solidFill>
                  <a:srgbClr val="A31515"/>
                </a:solidFill>
                <a:highlight>
                  <a:srgbClr val="FFFFFF"/>
                </a:highlight>
                <a:latin typeface="Consolas"/>
              </a:rPr>
              <a:t> A"</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r>
              <a:rPr lang="he-IL" sz="1400" dirty="0" smtClean="0">
                <a:solidFill>
                  <a:srgbClr val="000000"/>
                </a:solidFill>
                <a:highlight>
                  <a:srgbClr val="FFFFFF"/>
                </a:highlight>
                <a:latin typeface="Consolas"/>
              </a:rPr>
              <a:t>{</a:t>
            </a:r>
            <a:endParaRPr lang="he-IL" sz="1400" dirty="0">
              <a:solidFill>
                <a:srgbClr val="000000"/>
              </a:solidFill>
              <a:highlight>
                <a:srgbClr val="FFFFFF"/>
              </a:highlight>
              <a:latin typeface="Consolas"/>
            </a:endParaRPr>
          </a:p>
          <a:p>
            <a:pPr algn="l" rtl="0"/>
            <a:r>
              <a:rPr lang="da-DK" sz="1400" dirty="0" smtClean="0">
                <a:solidFill>
                  <a:srgbClr val="0000FF"/>
                </a:solidFill>
                <a:highlight>
                  <a:srgbClr val="FFFFFF"/>
                </a:highlight>
                <a:latin typeface="Consolas"/>
              </a:rPr>
              <a:t>    void</a:t>
            </a:r>
            <a:r>
              <a:rPr lang="da-DK" sz="1400" dirty="0" smtClean="0">
                <a:solidFill>
                  <a:srgbClr val="000000"/>
                </a:solidFill>
                <a:highlight>
                  <a:srgbClr val="FFFFFF"/>
                </a:highlight>
                <a:latin typeface="Consolas"/>
              </a:rPr>
              <a:t> </a:t>
            </a:r>
            <a:r>
              <a:rPr lang="da-DK" sz="1400" dirty="0">
                <a:solidFill>
                  <a:srgbClr val="000000"/>
                </a:solidFill>
                <a:highlight>
                  <a:srgbClr val="FFFFFF"/>
                </a:highlight>
                <a:latin typeface="Consolas"/>
              </a:rPr>
              <a:t>f() {cout&lt;&lt;</a:t>
            </a:r>
            <a:r>
              <a:rPr lang="da-DK" sz="1400" dirty="0">
                <a:solidFill>
                  <a:srgbClr val="A31515"/>
                </a:solidFill>
                <a:highlight>
                  <a:srgbClr val="FFFFFF"/>
                </a:highlight>
                <a:latin typeface="Consolas"/>
              </a:rPr>
              <a:t>"af"</a:t>
            </a:r>
            <a:r>
              <a:rPr lang="da-DK" sz="1400" dirty="0">
                <a:solidFill>
                  <a:srgbClr val="000000"/>
                </a:solidFill>
                <a:highlight>
                  <a:srgbClr val="FFFFFF"/>
                </a:highlight>
                <a:latin typeface="Consolas"/>
              </a:rPr>
              <a:t>&lt;&lt;endl;t();}</a:t>
            </a:r>
          </a:p>
          <a:p>
            <a:pPr algn="l" rtl="0"/>
            <a:r>
              <a:rPr lang="fr-FR" sz="1400" dirty="0" smtClean="0">
                <a:solidFill>
                  <a:srgbClr val="0000FF"/>
                </a:solidFill>
                <a:highlight>
                  <a:srgbClr val="FFFFFF"/>
                </a:highlight>
                <a:latin typeface="Consolas"/>
              </a:rPr>
              <a:t>    </a:t>
            </a:r>
            <a:r>
              <a:rPr lang="fr-FR" sz="1400" dirty="0" err="1" smtClean="0">
                <a:solidFill>
                  <a:srgbClr val="0000FF"/>
                </a:solidFill>
                <a:highlight>
                  <a:srgbClr val="FFFFFF"/>
                </a:highlight>
                <a:latin typeface="Consolas"/>
              </a:rPr>
              <a:t>void</a:t>
            </a:r>
            <a:r>
              <a:rPr lang="fr-FR" sz="1400" dirty="0" smtClean="0">
                <a:solidFill>
                  <a:srgbClr val="000000"/>
                </a:solidFill>
                <a:highlight>
                  <a:srgbClr val="FFFFFF"/>
                </a:highlight>
                <a:latin typeface="Consolas"/>
              </a:rPr>
              <a:t> </a:t>
            </a:r>
            <a:r>
              <a:rPr lang="fr-FR" sz="1400" dirty="0">
                <a:solidFill>
                  <a:srgbClr val="000000"/>
                </a:solidFill>
                <a:highlight>
                  <a:srgbClr val="FFFFFF"/>
                </a:highlight>
                <a:latin typeface="Consolas"/>
              </a:rPr>
              <a:t>t() {cout&lt;&lt;</a:t>
            </a:r>
            <a:r>
              <a:rPr lang="fr-FR" sz="1400" dirty="0">
                <a:solidFill>
                  <a:srgbClr val="A31515"/>
                </a:solidFill>
                <a:highlight>
                  <a:srgbClr val="FFFFFF"/>
                </a:highlight>
                <a:latin typeface="Consolas"/>
              </a:rPr>
              <a:t>"</a:t>
            </a:r>
            <a:r>
              <a:rPr lang="fr-FR" sz="1400" dirty="0" err="1">
                <a:solidFill>
                  <a:srgbClr val="A31515"/>
                </a:solidFill>
                <a:highlight>
                  <a:srgbClr val="FFFFFF"/>
                </a:highlight>
                <a:latin typeface="Consolas"/>
              </a:rPr>
              <a:t>at</a:t>
            </a:r>
            <a:r>
              <a:rPr lang="fr-FR" sz="1400" dirty="0">
                <a:solidFill>
                  <a:srgbClr val="A31515"/>
                </a:solidFill>
                <a:highlight>
                  <a:srgbClr val="FFFFFF"/>
                </a:highlight>
                <a:latin typeface="Consolas"/>
              </a:rPr>
              <a:t>"</a:t>
            </a:r>
            <a:r>
              <a:rPr lang="fr-FR" sz="1400" dirty="0">
                <a:solidFill>
                  <a:srgbClr val="000000"/>
                </a:solidFill>
                <a:highlight>
                  <a:srgbClr val="FFFFFF"/>
                </a:highlight>
                <a:latin typeface="Consolas"/>
              </a:rPr>
              <a:t>&lt;&lt;</a:t>
            </a:r>
            <a:r>
              <a:rPr lang="fr-FR" sz="1400" dirty="0" err="1">
                <a:solidFill>
                  <a:srgbClr val="000000"/>
                </a:solidFill>
                <a:highlight>
                  <a:srgbClr val="FFFFFF"/>
                </a:highlight>
                <a:latin typeface="Consolas"/>
              </a:rPr>
              <a:t>endl</a:t>
            </a:r>
            <a:r>
              <a:rPr lang="fr-FR" sz="1400" dirty="0">
                <a:solidFill>
                  <a:srgbClr val="000000"/>
                </a:solidFill>
                <a:highlight>
                  <a:srgbClr val="FFFFFF"/>
                </a:highlight>
                <a:latin typeface="Consolas"/>
              </a:rPr>
              <a:t>;}</a:t>
            </a:r>
          </a:p>
          <a:p>
            <a:pPr algn="l" rtl="0"/>
            <a:r>
              <a:rPr lang="en-US" sz="1400" dirty="0" smtClean="0">
                <a:solidFill>
                  <a:srgbClr val="0000FF"/>
                </a:solidFill>
                <a:highlight>
                  <a:srgbClr val="FFFFFF"/>
                </a:highlight>
                <a:latin typeface="Consolas"/>
              </a:rPr>
              <a:t>    void</a:t>
            </a:r>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k()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ak</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A()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Dtor</a:t>
            </a:r>
            <a:r>
              <a:rPr lang="en-US" sz="1400" dirty="0">
                <a:solidFill>
                  <a:srgbClr val="A31515"/>
                </a:solidFill>
                <a:highlight>
                  <a:srgbClr val="FFFFFF"/>
                </a:highlight>
                <a:latin typeface="Consolas"/>
              </a:rPr>
              <a:t> A"</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a:t>
            </a:r>
          </a:p>
          <a:p>
            <a:pPr algn="l" rtl="0"/>
            <a:endParaRPr lang="en-US" sz="1400" dirty="0">
              <a:solidFill>
                <a:srgbClr val="000000"/>
              </a:solidFill>
              <a:highlight>
                <a:srgbClr val="FFFFFF"/>
              </a:highlight>
              <a:latin typeface="Consolas"/>
            </a:endParaRPr>
          </a:p>
          <a:p>
            <a:pPr algn="l" rtl="0"/>
            <a:r>
              <a:rPr lang="en-US" sz="1400" dirty="0" smtClean="0">
                <a:solidFill>
                  <a:srgbClr val="0000FF"/>
                </a:solidFill>
                <a:highlight>
                  <a:srgbClr val="FFFFFF"/>
                </a:highlight>
                <a:latin typeface="Consolas"/>
              </a:rPr>
              <a:t>class</a:t>
            </a:r>
            <a:r>
              <a:rPr lang="en-US" sz="1400" dirty="0" smtClean="0">
                <a:solidFill>
                  <a:srgbClr val="000000"/>
                </a:solidFill>
                <a:highlight>
                  <a:srgbClr val="FFFFFF"/>
                </a:highlight>
                <a:latin typeface="Consolas"/>
              </a:rPr>
              <a:t> </a:t>
            </a:r>
            <a:r>
              <a:rPr lang="en-US" sz="1400" dirty="0">
                <a:solidFill>
                  <a:srgbClr val="FF0000"/>
                </a:solidFill>
                <a:highlight>
                  <a:srgbClr val="FFFFFF"/>
                </a:highlight>
                <a:latin typeface="Consolas"/>
              </a:rPr>
              <a:t>B</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A</a:t>
            </a:r>
            <a:r>
              <a:rPr lang="en-US" sz="1400" dirty="0">
                <a:solidFill>
                  <a:srgbClr val="000000"/>
                </a:solidFill>
                <a:highlight>
                  <a:srgbClr val="FFFFFF"/>
                </a:highlight>
                <a:latin typeface="Consolas"/>
              </a:rPr>
              <a:t>{</a:t>
            </a:r>
          </a:p>
          <a:p>
            <a:pPr algn="l" rtl="0"/>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B() {</a:t>
            </a:r>
          </a:p>
          <a:p>
            <a:pPr algn="l" rtl="0"/>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Ctor</a:t>
            </a:r>
            <a:r>
              <a:rPr lang="en-US" sz="1400" dirty="0">
                <a:solidFill>
                  <a:srgbClr val="A31515"/>
                </a:solidFill>
                <a:highlight>
                  <a:srgbClr val="FFFFFF"/>
                </a:highlight>
                <a:latin typeface="Consolas"/>
              </a:rPr>
              <a:t> B"</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r>
              <a:rPr lang="he-IL" sz="1400" dirty="0" smtClean="0">
                <a:solidFill>
                  <a:srgbClr val="000000"/>
                </a:solidFill>
                <a:highlight>
                  <a:srgbClr val="FFFFFF"/>
                </a:highlight>
                <a:latin typeface="Consolas"/>
              </a:rPr>
              <a:t>{</a:t>
            </a:r>
            <a:endParaRPr lang="he-IL" sz="1400" dirty="0">
              <a:solidFill>
                <a:srgbClr val="000000"/>
              </a:solidFill>
              <a:highlight>
                <a:srgbClr val="FFFFFF"/>
              </a:highlight>
              <a:latin typeface="Consolas"/>
            </a:endParaRPr>
          </a:p>
          <a:p>
            <a:pPr algn="l" rtl="0"/>
            <a:r>
              <a:rPr lang="en-US" sz="1400" dirty="0" smtClean="0">
                <a:solidFill>
                  <a:srgbClr val="0000FF"/>
                </a:solidFill>
                <a:highlight>
                  <a:srgbClr val="FFFFFF"/>
                </a:highlight>
                <a:latin typeface="Consolas"/>
              </a:rPr>
              <a:t>    void</a:t>
            </a:r>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k()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bk</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FF"/>
                </a:solidFill>
                <a:highlight>
                  <a:srgbClr val="FFFFFF"/>
                </a:highlight>
                <a:latin typeface="Consolas"/>
              </a:rPr>
              <a:t>    virtual</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t() </a:t>
            </a:r>
            <a:r>
              <a:rPr lang="en-US" sz="1400" dirty="0" smtClean="0">
                <a:solidFill>
                  <a:srgbClr val="000000"/>
                </a:solidFill>
                <a:highlight>
                  <a:srgbClr val="FFFFFF"/>
                </a:highlight>
                <a:latin typeface="Consolas"/>
              </a:rPr>
              <a:t>{</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bt</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endl;k</a:t>
            </a:r>
            <a:r>
              <a:rPr lang="en-US" sz="1400" dirty="0">
                <a:solidFill>
                  <a:srgbClr val="000000"/>
                </a:solidFill>
                <a:highlight>
                  <a:srgbClr val="FFFFFF"/>
                </a:highlight>
                <a:latin typeface="Consolas"/>
              </a:rPr>
              <a:t>();}</a:t>
            </a:r>
          </a:p>
          <a:p>
            <a:pPr algn="l" rtl="0"/>
            <a:r>
              <a:rPr lang="en-US" sz="1400" dirty="0" smtClean="0">
                <a:solidFill>
                  <a:srgbClr val="0000FF"/>
                </a:solidFill>
                <a:highlight>
                  <a:srgbClr val="FFFFFF"/>
                </a:highlight>
                <a:latin typeface="Consolas"/>
              </a:rPr>
              <a:t>    virtual</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m()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bm</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endl;f</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~B()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Dtor</a:t>
            </a:r>
            <a:r>
              <a:rPr lang="en-US" sz="1400" dirty="0">
                <a:solidFill>
                  <a:srgbClr val="A31515"/>
                </a:solidFill>
                <a:highlight>
                  <a:srgbClr val="FFFFFF"/>
                </a:highlight>
                <a:latin typeface="Consolas"/>
              </a:rPr>
              <a:t> B"</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a:t>
            </a:r>
            <a:endParaRPr lang="he-IL" sz="1400" dirty="0"/>
          </a:p>
        </p:txBody>
      </p:sp>
      <p:cxnSp>
        <p:nvCxnSpPr>
          <p:cNvPr id="8" name="מחבר ישר 7"/>
          <p:cNvCxnSpPr/>
          <p:nvPr/>
        </p:nvCxnSpPr>
        <p:spPr>
          <a:xfrm>
            <a:off x="4427984" y="548680"/>
            <a:ext cx="0" cy="4392488"/>
          </a:xfrm>
          <a:prstGeom prst="line">
            <a:avLst/>
          </a:prstGeom>
        </p:spPr>
        <p:style>
          <a:lnRef idx="1">
            <a:schemeClr val="accent1"/>
          </a:lnRef>
          <a:fillRef idx="0">
            <a:schemeClr val="accent1"/>
          </a:fillRef>
          <a:effectRef idx="0">
            <a:schemeClr val="accent1"/>
          </a:effectRef>
          <a:fontRef idx="minor">
            <a:schemeClr val="tx1"/>
          </a:fontRef>
        </p:style>
      </p:cxnSp>
      <p:sp>
        <p:nvSpPr>
          <p:cNvPr id="9" name="מלבן 8"/>
          <p:cNvSpPr/>
          <p:nvPr/>
        </p:nvSpPr>
        <p:spPr>
          <a:xfrm>
            <a:off x="4463179" y="836712"/>
            <a:ext cx="4572000" cy="3970318"/>
          </a:xfrm>
          <a:prstGeom prst="rect">
            <a:avLst/>
          </a:prstGeom>
        </p:spPr>
        <p:txBody>
          <a:bodyPr>
            <a:spAutoFit/>
          </a:bodyPr>
          <a:lstStyle/>
          <a:p>
            <a:pPr algn="l" rtl="0"/>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C</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B</a:t>
            </a:r>
            <a:r>
              <a:rPr lang="en-US" sz="1400" dirty="0">
                <a:solidFill>
                  <a:srgbClr val="000000"/>
                </a:solidFill>
                <a:highlight>
                  <a:srgbClr val="FFFFFF"/>
                </a:highlight>
                <a:latin typeface="Consolas"/>
              </a:rPr>
              <a:t>{</a:t>
            </a:r>
          </a:p>
          <a:p>
            <a:pPr algn="l" rtl="0"/>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C() {</a:t>
            </a:r>
          </a:p>
          <a:p>
            <a:pPr algn="l" rtl="0"/>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Ctor</a:t>
            </a:r>
            <a:r>
              <a:rPr lang="en-US" sz="1400" dirty="0">
                <a:solidFill>
                  <a:srgbClr val="A31515"/>
                </a:solidFill>
                <a:highlight>
                  <a:srgbClr val="FFFFFF"/>
                </a:highlight>
                <a:latin typeface="Consolas"/>
              </a:rPr>
              <a:t> C"</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endParaRPr lang="he-IL" sz="1400" dirty="0">
              <a:solidFill>
                <a:srgbClr val="000000"/>
              </a:solidFill>
              <a:highlight>
                <a:srgbClr val="FFFFFF"/>
              </a:highlight>
              <a:latin typeface="Consolas"/>
            </a:endParaRPr>
          </a:p>
          <a:p>
            <a:pPr algn="l" rtl="0"/>
            <a:r>
              <a:rPr lang="en-US" sz="1400" dirty="0" smtClean="0">
                <a:solidFill>
                  <a:srgbClr val="0000FF"/>
                </a:solidFill>
                <a:highlight>
                  <a:srgbClr val="FFFFFF"/>
                </a:highlight>
                <a:latin typeface="Consolas"/>
              </a:rPr>
              <a:t>    virtual</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k()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ck</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endl;f</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~C()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Dtor</a:t>
            </a:r>
            <a:r>
              <a:rPr lang="en-US" sz="1400" dirty="0">
                <a:solidFill>
                  <a:srgbClr val="A31515"/>
                </a:solidFill>
                <a:highlight>
                  <a:srgbClr val="FFFFFF"/>
                </a:highlight>
                <a:latin typeface="Consolas"/>
              </a:rPr>
              <a:t> C"</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a:t>
            </a:r>
            <a:endParaRPr lang="he-IL" sz="1400" dirty="0" smtClean="0">
              <a:solidFill>
                <a:srgbClr val="000000"/>
              </a:solidFill>
              <a:highlight>
                <a:srgbClr val="FFFFFF"/>
              </a:highlight>
              <a:latin typeface="Consolas"/>
            </a:endParaRPr>
          </a:p>
          <a:p>
            <a:pPr algn="l" rtl="0"/>
            <a:endParaRPr lang="he-IL" sz="1400" dirty="0">
              <a:solidFill>
                <a:srgbClr val="000000"/>
              </a:solidFill>
              <a:highlight>
                <a:srgbClr val="FFFFFF"/>
              </a:highlight>
              <a:latin typeface="Consolas"/>
            </a:endParaRPr>
          </a:p>
          <a:p>
            <a:pPr algn="l" rtl="0"/>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E</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C</a:t>
            </a:r>
            <a:r>
              <a:rPr lang="en-US" sz="1400" dirty="0">
                <a:solidFill>
                  <a:srgbClr val="000000"/>
                </a:solidFill>
                <a:highlight>
                  <a:srgbClr val="FFFFFF"/>
                </a:highlight>
                <a:latin typeface="Consolas"/>
              </a:rPr>
              <a:t>{</a:t>
            </a:r>
          </a:p>
          <a:p>
            <a:pPr algn="l" rtl="0"/>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E() {</a:t>
            </a:r>
          </a:p>
          <a:p>
            <a:pPr algn="l" rtl="0"/>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Ctor</a:t>
            </a:r>
            <a:r>
              <a:rPr lang="en-US" sz="1400" dirty="0">
                <a:solidFill>
                  <a:srgbClr val="A31515"/>
                </a:solidFill>
                <a:highlight>
                  <a:srgbClr val="FFFFFF"/>
                </a:highlight>
                <a:latin typeface="Consolas"/>
              </a:rPr>
              <a:t> E"</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r>
              <a:rPr lang="he-IL" sz="1400" dirty="0" smtClean="0">
                <a:solidFill>
                  <a:srgbClr val="000000"/>
                </a:solidFill>
                <a:highlight>
                  <a:srgbClr val="FFFFFF"/>
                </a:highlight>
                <a:latin typeface="Consolas"/>
              </a:rPr>
              <a:t>{</a:t>
            </a:r>
            <a:endParaRPr lang="he-IL" sz="1400" dirty="0">
              <a:solidFill>
                <a:srgbClr val="000000"/>
              </a:solidFill>
              <a:highlight>
                <a:srgbClr val="FFFFFF"/>
              </a:highlight>
              <a:latin typeface="Consolas"/>
            </a:endParaRPr>
          </a:p>
          <a:p>
            <a:pPr algn="l" rtl="0"/>
            <a:r>
              <a:rPr lang="en-US" sz="1400" dirty="0" smtClean="0">
                <a:solidFill>
                  <a:srgbClr val="0000FF"/>
                </a:solidFill>
                <a:highlight>
                  <a:srgbClr val="FFFFFF"/>
                </a:highlight>
                <a:latin typeface="Consolas"/>
              </a:rPr>
              <a:t>    virtual</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f()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ef</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endl;t</a:t>
            </a:r>
            <a:r>
              <a:rPr lang="en-US" sz="1400" dirty="0">
                <a:solidFill>
                  <a:srgbClr val="000000"/>
                </a:solidFill>
                <a:highlight>
                  <a:srgbClr val="FFFFFF"/>
                </a:highlight>
                <a:latin typeface="Consolas"/>
              </a:rPr>
              <a:t>();}</a:t>
            </a:r>
          </a:p>
          <a:p>
            <a:pPr algn="l" rtl="0"/>
            <a:r>
              <a:rPr lang="fr-FR" sz="1400" dirty="0" smtClean="0">
                <a:solidFill>
                  <a:srgbClr val="0000FF"/>
                </a:solidFill>
                <a:highlight>
                  <a:srgbClr val="FFFFFF"/>
                </a:highlight>
                <a:latin typeface="Consolas"/>
              </a:rPr>
              <a:t>    </a:t>
            </a:r>
            <a:r>
              <a:rPr lang="fr-FR" sz="1400" dirty="0" err="1" smtClean="0">
                <a:solidFill>
                  <a:srgbClr val="0000FF"/>
                </a:solidFill>
                <a:highlight>
                  <a:srgbClr val="FFFFFF"/>
                </a:highlight>
                <a:latin typeface="Consolas"/>
              </a:rPr>
              <a:t>void</a:t>
            </a:r>
            <a:r>
              <a:rPr lang="fr-FR" sz="1400" dirty="0" smtClean="0">
                <a:solidFill>
                  <a:srgbClr val="000000"/>
                </a:solidFill>
                <a:highlight>
                  <a:srgbClr val="FFFFFF"/>
                </a:highlight>
                <a:latin typeface="Consolas"/>
              </a:rPr>
              <a:t> </a:t>
            </a:r>
            <a:r>
              <a:rPr lang="fr-FR" sz="1400" dirty="0">
                <a:solidFill>
                  <a:srgbClr val="000000"/>
                </a:solidFill>
                <a:highlight>
                  <a:srgbClr val="FFFFFF"/>
                </a:highlight>
                <a:latin typeface="Consolas"/>
              </a:rPr>
              <a:t>t() {cout&lt;&lt;</a:t>
            </a:r>
            <a:r>
              <a:rPr lang="fr-FR" sz="1400" dirty="0">
                <a:solidFill>
                  <a:srgbClr val="A31515"/>
                </a:solidFill>
                <a:highlight>
                  <a:srgbClr val="FFFFFF"/>
                </a:highlight>
                <a:latin typeface="Consolas"/>
              </a:rPr>
              <a:t>"et"</a:t>
            </a:r>
            <a:r>
              <a:rPr lang="fr-FR" sz="1400" dirty="0">
                <a:solidFill>
                  <a:srgbClr val="000000"/>
                </a:solidFill>
                <a:highlight>
                  <a:srgbClr val="FFFFFF"/>
                </a:highlight>
                <a:latin typeface="Consolas"/>
              </a:rPr>
              <a:t>&lt;&lt;</a:t>
            </a:r>
            <a:r>
              <a:rPr lang="fr-FR" sz="1400" dirty="0" err="1">
                <a:solidFill>
                  <a:srgbClr val="000000"/>
                </a:solidFill>
                <a:highlight>
                  <a:srgbClr val="FFFFFF"/>
                </a:highlight>
                <a:latin typeface="Consolas"/>
              </a:rPr>
              <a:t>endl;k</a:t>
            </a:r>
            <a:r>
              <a:rPr lang="fr-FR"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~E()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Dtor</a:t>
            </a:r>
            <a:r>
              <a:rPr lang="en-US" sz="1400" dirty="0">
                <a:solidFill>
                  <a:srgbClr val="A31515"/>
                </a:solidFill>
                <a:highlight>
                  <a:srgbClr val="FFFFFF"/>
                </a:highlight>
                <a:latin typeface="Consolas"/>
              </a:rPr>
              <a:t> E"</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a:t>
            </a:r>
            <a:endParaRPr lang="he-IL" sz="1400" dirty="0">
              <a:solidFill>
                <a:srgbClr val="000000"/>
              </a:solidFill>
              <a:highlight>
                <a:srgbClr val="FFFFFF"/>
              </a:highlight>
              <a:latin typeface="Consolas"/>
            </a:endParaRPr>
          </a:p>
        </p:txBody>
      </p:sp>
      <p:cxnSp>
        <p:nvCxnSpPr>
          <p:cNvPr id="12" name="מחבר ישר 11"/>
          <p:cNvCxnSpPr/>
          <p:nvPr/>
        </p:nvCxnSpPr>
        <p:spPr>
          <a:xfrm>
            <a:off x="0" y="4941168"/>
            <a:ext cx="9144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טבלה 12"/>
          <p:cNvGraphicFramePr>
            <a:graphicFrameLocks noGrp="1"/>
          </p:cNvGraphicFramePr>
          <p:nvPr>
            <p:extLst>
              <p:ext uri="{D42A27DB-BD31-4B8C-83A1-F6EECF244321}">
                <p14:modId xmlns:p14="http://schemas.microsoft.com/office/powerpoint/2010/main" val="690676483"/>
              </p:ext>
            </p:extLst>
          </p:nvPr>
        </p:nvGraphicFramePr>
        <p:xfrm>
          <a:off x="2286000" y="5021312"/>
          <a:ext cx="1512168" cy="408045"/>
        </p:xfrm>
        <a:graphic>
          <a:graphicData uri="http://schemas.openxmlformats.org/drawingml/2006/table">
            <a:tbl>
              <a:tblPr rtl="1" firstRow="1" bandRow="1">
                <a:tableStyleId>{5C22544A-7EE6-4342-B048-85BDC9FD1C3A}</a:tableStyleId>
              </a:tblPr>
              <a:tblGrid>
                <a:gridCol w="1512168"/>
              </a:tblGrid>
              <a:tr h="408045">
                <a:tc>
                  <a:txBody>
                    <a:bodyPr/>
                    <a:lstStyle/>
                    <a:p>
                      <a:pPr algn="ctr" rtl="1"/>
                      <a:r>
                        <a:rPr lang="en-US" dirty="0" smtClean="0"/>
                        <a:t>B::VTBL</a:t>
                      </a:r>
                      <a:endParaRPr lang="he-IL" dirty="0"/>
                    </a:p>
                  </a:txBody>
                  <a:tcPr anchor="ctr"/>
                </a:tc>
              </a:tr>
            </a:tbl>
          </a:graphicData>
        </a:graphic>
      </p:graphicFrame>
      <p:graphicFrame>
        <p:nvGraphicFramePr>
          <p:cNvPr id="14" name="טבלה 13"/>
          <p:cNvGraphicFramePr>
            <a:graphicFrameLocks noGrp="1"/>
          </p:cNvGraphicFramePr>
          <p:nvPr>
            <p:extLst>
              <p:ext uri="{D42A27DB-BD31-4B8C-83A1-F6EECF244321}">
                <p14:modId xmlns:p14="http://schemas.microsoft.com/office/powerpoint/2010/main" val="1798238541"/>
              </p:ext>
            </p:extLst>
          </p:nvPr>
        </p:nvGraphicFramePr>
        <p:xfrm>
          <a:off x="2286000" y="5453360"/>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B::t()</a:t>
                      </a:r>
                      <a:endParaRPr lang="he-IL" dirty="0"/>
                    </a:p>
                  </a:txBody>
                  <a:tcPr anchor="ctr"/>
                </a:tc>
              </a:tr>
            </a:tbl>
          </a:graphicData>
        </a:graphic>
      </p:graphicFrame>
      <p:graphicFrame>
        <p:nvGraphicFramePr>
          <p:cNvPr id="15" name="טבלה 14"/>
          <p:cNvGraphicFramePr>
            <a:graphicFrameLocks noGrp="1"/>
          </p:cNvGraphicFramePr>
          <p:nvPr>
            <p:extLst>
              <p:ext uri="{D42A27DB-BD31-4B8C-83A1-F6EECF244321}">
                <p14:modId xmlns:p14="http://schemas.microsoft.com/office/powerpoint/2010/main" val="2744353280"/>
              </p:ext>
            </p:extLst>
          </p:nvPr>
        </p:nvGraphicFramePr>
        <p:xfrm>
          <a:off x="2286000" y="5813400"/>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B::m()</a:t>
                      </a:r>
                      <a:endParaRPr lang="he-IL" dirty="0"/>
                    </a:p>
                  </a:txBody>
                  <a:tcPr anchor="ctr"/>
                </a:tc>
              </a:tr>
            </a:tbl>
          </a:graphicData>
        </a:graphic>
      </p:graphicFrame>
      <p:graphicFrame>
        <p:nvGraphicFramePr>
          <p:cNvPr id="16" name="טבלה 15"/>
          <p:cNvGraphicFramePr>
            <a:graphicFrameLocks noGrp="1"/>
          </p:cNvGraphicFramePr>
          <p:nvPr>
            <p:extLst>
              <p:ext uri="{D42A27DB-BD31-4B8C-83A1-F6EECF244321}">
                <p14:modId xmlns:p14="http://schemas.microsoft.com/office/powerpoint/2010/main" val="617067647"/>
              </p:ext>
            </p:extLst>
          </p:nvPr>
        </p:nvGraphicFramePr>
        <p:xfrm>
          <a:off x="4246060" y="5021312"/>
          <a:ext cx="1512168" cy="408045"/>
        </p:xfrm>
        <a:graphic>
          <a:graphicData uri="http://schemas.openxmlformats.org/drawingml/2006/table">
            <a:tbl>
              <a:tblPr rtl="1" firstRow="1" bandRow="1">
                <a:tableStyleId>{5C22544A-7EE6-4342-B048-85BDC9FD1C3A}</a:tableStyleId>
              </a:tblPr>
              <a:tblGrid>
                <a:gridCol w="1512168"/>
              </a:tblGrid>
              <a:tr h="408045">
                <a:tc>
                  <a:txBody>
                    <a:bodyPr/>
                    <a:lstStyle/>
                    <a:p>
                      <a:pPr algn="ctr" rtl="1"/>
                      <a:r>
                        <a:rPr lang="en-US" dirty="0" smtClean="0"/>
                        <a:t>C::VTBL</a:t>
                      </a:r>
                      <a:endParaRPr lang="he-IL" dirty="0"/>
                    </a:p>
                  </a:txBody>
                  <a:tcPr anchor="ctr"/>
                </a:tc>
              </a:tr>
            </a:tbl>
          </a:graphicData>
        </a:graphic>
      </p:graphicFrame>
      <p:graphicFrame>
        <p:nvGraphicFramePr>
          <p:cNvPr id="17" name="טבלה 16"/>
          <p:cNvGraphicFramePr>
            <a:graphicFrameLocks noGrp="1"/>
          </p:cNvGraphicFramePr>
          <p:nvPr>
            <p:extLst>
              <p:ext uri="{D42A27DB-BD31-4B8C-83A1-F6EECF244321}">
                <p14:modId xmlns:p14="http://schemas.microsoft.com/office/powerpoint/2010/main" val="358327578"/>
              </p:ext>
            </p:extLst>
          </p:nvPr>
        </p:nvGraphicFramePr>
        <p:xfrm>
          <a:off x="4246060" y="5453360"/>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B::t()</a:t>
                      </a:r>
                      <a:endParaRPr lang="he-IL" dirty="0"/>
                    </a:p>
                  </a:txBody>
                  <a:tcPr anchor="ctr"/>
                </a:tc>
              </a:tr>
            </a:tbl>
          </a:graphicData>
        </a:graphic>
      </p:graphicFrame>
      <p:graphicFrame>
        <p:nvGraphicFramePr>
          <p:cNvPr id="18" name="טבלה 17"/>
          <p:cNvGraphicFramePr>
            <a:graphicFrameLocks noGrp="1"/>
          </p:cNvGraphicFramePr>
          <p:nvPr>
            <p:extLst>
              <p:ext uri="{D42A27DB-BD31-4B8C-83A1-F6EECF244321}">
                <p14:modId xmlns:p14="http://schemas.microsoft.com/office/powerpoint/2010/main" val="3782374283"/>
              </p:ext>
            </p:extLst>
          </p:nvPr>
        </p:nvGraphicFramePr>
        <p:xfrm>
          <a:off x="4246060" y="5813400"/>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B::m()</a:t>
                      </a:r>
                      <a:endParaRPr lang="he-IL" dirty="0"/>
                    </a:p>
                  </a:txBody>
                  <a:tcPr anchor="ctr"/>
                </a:tc>
              </a:tr>
            </a:tbl>
          </a:graphicData>
        </a:graphic>
      </p:graphicFrame>
      <p:graphicFrame>
        <p:nvGraphicFramePr>
          <p:cNvPr id="19" name="טבלה 18"/>
          <p:cNvGraphicFramePr>
            <a:graphicFrameLocks noGrp="1"/>
          </p:cNvGraphicFramePr>
          <p:nvPr>
            <p:extLst>
              <p:ext uri="{D42A27DB-BD31-4B8C-83A1-F6EECF244321}">
                <p14:modId xmlns:p14="http://schemas.microsoft.com/office/powerpoint/2010/main" val="1134881402"/>
              </p:ext>
            </p:extLst>
          </p:nvPr>
        </p:nvGraphicFramePr>
        <p:xfrm>
          <a:off x="4246060" y="6173440"/>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C::k()</a:t>
                      </a:r>
                      <a:endParaRPr lang="he-IL" dirty="0"/>
                    </a:p>
                  </a:txBody>
                  <a:tcPr anchor="ctr"/>
                </a:tc>
              </a:tr>
            </a:tbl>
          </a:graphicData>
        </a:graphic>
      </p:graphicFrame>
      <p:graphicFrame>
        <p:nvGraphicFramePr>
          <p:cNvPr id="25" name="טבלה 24"/>
          <p:cNvGraphicFramePr>
            <a:graphicFrameLocks noGrp="1"/>
          </p:cNvGraphicFramePr>
          <p:nvPr>
            <p:extLst>
              <p:ext uri="{D42A27DB-BD31-4B8C-83A1-F6EECF244321}">
                <p14:modId xmlns:p14="http://schemas.microsoft.com/office/powerpoint/2010/main" val="1379948802"/>
              </p:ext>
            </p:extLst>
          </p:nvPr>
        </p:nvGraphicFramePr>
        <p:xfrm>
          <a:off x="6372200" y="4941168"/>
          <a:ext cx="1512168" cy="408045"/>
        </p:xfrm>
        <a:graphic>
          <a:graphicData uri="http://schemas.openxmlformats.org/drawingml/2006/table">
            <a:tbl>
              <a:tblPr rtl="1" firstRow="1" bandRow="1">
                <a:tableStyleId>{5C22544A-7EE6-4342-B048-85BDC9FD1C3A}</a:tableStyleId>
              </a:tblPr>
              <a:tblGrid>
                <a:gridCol w="1512168"/>
              </a:tblGrid>
              <a:tr h="408045">
                <a:tc>
                  <a:txBody>
                    <a:bodyPr/>
                    <a:lstStyle/>
                    <a:p>
                      <a:pPr algn="ctr" rtl="1"/>
                      <a:r>
                        <a:rPr lang="en-US" dirty="0" smtClean="0"/>
                        <a:t>E::VTBL</a:t>
                      </a:r>
                      <a:endParaRPr lang="he-IL" dirty="0"/>
                    </a:p>
                  </a:txBody>
                  <a:tcPr anchor="ctr"/>
                </a:tc>
              </a:tr>
            </a:tbl>
          </a:graphicData>
        </a:graphic>
      </p:graphicFrame>
      <p:graphicFrame>
        <p:nvGraphicFramePr>
          <p:cNvPr id="26" name="טבלה 25"/>
          <p:cNvGraphicFramePr>
            <a:graphicFrameLocks noGrp="1"/>
          </p:cNvGraphicFramePr>
          <p:nvPr>
            <p:extLst>
              <p:ext uri="{D42A27DB-BD31-4B8C-83A1-F6EECF244321}">
                <p14:modId xmlns:p14="http://schemas.microsoft.com/office/powerpoint/2010/main" val="2022770037"/>
              </p:ext>
            </p:extLst>
          </p:nvPr>
        </p:nvGraphicFramePr>
        <p:xfrm>
          <a:off x="6372200" y="5373216"/>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E::t()</a:t>
                      </a:r>
                      <a:endParaRPr lang="he-IL" dirty="0"/>
                    </a:p>
                  </a:txBody>
                  <a:tcPr anchor="ctr"/>
                </a:tc>
              </a:tr>
            </a:tbl>
          </a:graphicData>
        </a:graphic>
      </p:graphicFrame>
      <p:graphicFrame>
        <p:nvGraphicFramePr>
          <p:cNvPr id="27" name="טבלה 26"/>
          <p:cNvGraphicFramePr>
            <a:graphicFrameLocks noGrp="1"/>
          </p:cNvGraphicFramePr>
          <p:nvPr>
            <p:extLst>
              <p:ext uri="{D42A27DB-BD31-4B8C-83A1-F6EECF244321}">
                <p14:modId xmlns:p14="http://schemas.microsoft.com/office/powerpoint/2010/main" val="1551598375"/>
              </p:ext>
            </p:extLst>
          </p:nvPr>
        </p:nvGraphicFramePr>
        <p:xfrm>
          <a:off x="6372200" y="5733256"/>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B::m()</a:t>
                      </a:r>
                      <a:endParaRPr lang="he-IL" dirty="0"/>
                    </a:p>
                  </a:txBody>
                  <a:tcPr anchor="ctr"/>
                </a:tc>
              </a:tr>
            </a:tbl>
          </a:graphicData>
        </a:graphic>
      </p:graphicFrame>
      <p:graphicFrame>
        <p:nvGraphicFramePr>
          <p:cNvPr id="28" name="טבלה 27"/>
          <p:cNvGraphicFramePr>
            <a:graphicFrameLocks noGrp="1"/>
          </p:cNvGraphicFramePr>
          <p:nvPr>
            <p:extLst>
              <p:ext uri="{D42A27DB-BD31-4B8C-83A1-F6EECF244321}">
                <p14:modId xmlns:p14="http://schemas.microsoft.com/office/powerpoint/2010/main" val="849026201"/>
              </p:ext>
            </p:extLst>
          </p:nvPr>
        </p:nvGraphicFramePr>
        <p:xfrm>
          <a:off x="6372200" y="6093296"/>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C::k()</a:t>
                      </a:r>
                      <a:endParaRPr lang="he-IL" dirty="0"/>
                    </a:p>
                  </a:txBody>
                  <a:tcPr anchor="ctr"/>
                </a:tc>
              </a:tr>
            </a:tbl>
          </a:graphicData>
        </a:graphic>
      </p:graphicFrame>
      <p:graphicFrame>
        <p:nvGraphicFramePr>
          <p:cNvPr id="29" name="טבלה 28"/>
          <p:cNvGraphicFramePr>
            <a:graphicFrameLocks noGrp="1"/>
          </p:cNvGraphicFramePr>
          <p:nvPr>
            <p:extLst>
              <p:ext uri="{D42A27DB-BD31-4B8C-83A1-F6EECF244321}">
                <p14:modId xmlns:p14="http://schemas.microsoft.com/office/powerpoint/2010/main" val="751928053"/>
              </p:ext>
            </p:extLst>
          </p:nvPr>
        </p:nvGraphicFramePr>
        <p:xfrm>
          <a:off x="6372200" y="6453336"/>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E::f()</a:t>
                      </a:r>
                      <a:endParaRPr lang="he-IL" dirty="0"/>
                    </a:p>
                  </a:txBody>
                  <a:tcPr anchor="ctr"/>
                </a:tc>
              </a:tr>
            </a:tbl>
          </a:graphicData>
        </a:graphic>
      </p:graphicFrame>
    </p:spTree>
    <p:extLst>
      <p:ext uri="{BB962C8B-B14F-4D97-AF65-F5344CB8AC3E}">
        <p14:creationId xmlns:p14="http://schemas.microsoft.com/office/powerpoint/2010/main" val="270024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xit" presetSubtype="0" fill="hold" nodeType="clickEffect">
                                  <p:stCondLst>
                                    <p:cond delay="0"/>
                                  </p:stCondLst>
                                  <p:childTnLst>
                                    <p:anim calcmode="lin" valueType="num">
                                      <p:cBhvr>
                                        <p:cTn id="10" dur="1000"/>
                                        <p:tgtEl>
                                          <p:spTgt spid="30"/>
                                        </p:tgtEl>
                                        <p:attrNameLst>
                                          <p:attrName>ppt_w</p:attrName>
                                        </p:attrNameLst>
                                      </p:cBhvr>
                                      <p:tavLst>
                                        <p:tav tm="0">
                                          <p:val>
                                            <p:strVal val="ppt_w"/>
                                          </p:val>
                                        </p:tav>
                                        <p:tav tm="100000">
                                          <p:val>
                                            <p:fltVal val="0"/>
                                          </p:val>
                                        </p:tav>
                                      </p:tavLst>
                                    </p:anim>
                                    <p:anim calcmode="lin" valueType="num">
                                      <p:cBhvr>
                                        <p:cTn id="11" dur="1000"/>
                                        <p:tgtEl>
                                          <p:spTgt spid="30"/>
                                        </p:tgtEl>
                                        <p:attrNameLst>
                                          <p:attrName>ppt_h</p:attrName>
                                        </p:attrNameLst>
                                      </p:cBhvr>
                                      <p:tavLst>
                                        <p:tav tm="0">
                                          <p:val>
                                            <p:strVal val="ppt_h"/>
                                          </p:val>
                                        </p:tav>
                                        <p:tav tm="100000">
                                          <p:val>
                                            <p:fltVal val="0"/>
                                          </p:val>
                                        </p:tav>
                                      </p:tavLst>
                                    </p:anim>
                                    <p:anim calcmode="lin" valueType="num">
                                      <p:cBhvr>
                                        <p:cTn id="12" dur="1000"/>
                                        <p:tgtEl>
                                          <p:spTgt spid="30"/>
                                        </p:tgtEl>
                                        <p:attrNameLst>
                                          <p:attrName>style.rotation</p:attrName>
                                        </p:attrNameLst>
                                      </p:cBhvr>
                                      <p:tavLst>
                                        <p:tav tm="0">
                                          <p:val>
                                            <p:fltVal val="0"/>
                                          </p:val>
                                        </p:tav>
                                        <p:tav tm="100000">
                                          <p:val>
                                            <p:fltVal val="90"/>
                                          </p:val>
                                        </p:tav>
                                      </p:tavLst>
                                    </p:anim>
                                    <p:animEffect transition="out" filter="fade">
                                      <p:cBhvr>
                                        <p:cTn id="13" dur="1000"/>
                                        <p:tgtEl>
                                          <p:spTgt spid="30"/>
                                        </p:tgtEl>
                                      </p:cBhvr>
                                    </p:animEffect>
                                    <p:set>
                                      <p:cBhvr>
                                        <p:cTn id="14" dur="1" fill="hold">
                                          <p:stCondLst>
                                            <p:cond delay="999"/>
                                          </p:stCondLst>
                                        </p:cTn>
                                        <p:tgtEl>
                                          <p:spTgt spid="3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467544" y="404664"/>
            <a:ext cx="4104456" cy="576064"/>
          </a:xfrm>
        </p:spPr>
        <p:txBody>
          <a:bodyPr/>
          <a:lstStyle/>
          <a:p>
            <a:pPr algn="r"/>
            <a:r>
              <a:rPr lang="he-IL" b="1" dirty="0" smtClean="0"/>
              <a:t>דוגמא 2</a:t>
            </a:r>
            <a:endParaRPr lang="en-US" b="1" dirty="0"/>
          </a:p>
        </p:txBody>
      </p:sp>
      <p:sp>
        <p:nvSpPr>
          <p:cNvPr id="5" name="Slide Number Placeholder 4"/>
          <p:cNvSpPr>
            <a:spLocks noGrp="1"/>
          </p:cNvSpPr>
          <p:nvPr>
            <p:ph type="sldNum" sz="quarter" idx="12"/>
          </p:nvPr>
        </p:nvSpPr>
        <p:spPr/>
        <p:txBody>
          <a:bodyPr/>
          <a:lstStyle/>
          <a:p>
            <a:pPr>
              <a:defRPr/>
            </a:pPr>
            <a:fld id="{D2757B66-EB26-4EEC-A1F1-F330A36EBDCE}" type="slidenum">
              <a:rPr lang="he-IL" smtClean="0"/>
              <a:pPr>
                <a:defRPr/>
              </a:pPr>
              <a:t>24</a:t>
            </a:fld>
            <a:endParaRPr lang="he-IL" dirty="0"/>
          </a:p>
        </p:txBody>
      </p:sp>
      <p:sp>
        <p:nvSpPr>
          <p:cNvPr id="7" name="TextBox 4"/>
          <p:cNvSpPr txBox="1">
            <a:spLocks noChangeArrowheads="1"/>
          </p:cNvSpPr>
          <p:nvPr/>
        </p:nvSpPr>
        <p:spPr bwMode="auto">
          <a:xfrm>
            <a:off x="2339752" y="1304255"/>
            <a:ext cx="144016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pt-BR" b="1" u="sng" dirty="0" smtClean="0"/>
              <a:t>Output</a:t>
            </a:r>
            <a:r>
              <a:rPr lang="pt-BR" dirty="0" smtClean="0"/>
              <a:t>:</a:t>
            </a:r>
          </a:p>
          <a:p>
            <a:pPr algn="l" rtl="0"/>
            <a:r>
              <a:rPr lang="pt-BR" dirty="0" smtClean="0"/>
              <a:t>Ctor </a:t>
            </a:r>
            <a:r>
              <a:rPr lang="pt-BR" dirty="0"/>
              <a:t>A</a:t>
            </a:r>
          </a:p>
          <a:p>
            <a:pPr algn="l" rtl="0"/>
            <a:r>
              <a:rPr lang="pt-BR" dirty="0"/>
              <a:t>Ctor A</a:t>
            </a:r>
          </a:p>
          <a:p>
            <a:pPr algn="l" rtl="0"/>
            <a:r>
              <a:rPr lang="pt-BR" dirty="0"/>
              <a:t>Ctor B</a:t>
            </a:r>
          </a:p>
          <a:p>
            <a:pPr algn="l" rtl="0"/>
            <a:r>
              <a:rPr lang="pt-BR" dirty="0"/>
              <a:t>Ctor A</a:t>
            </a:r>
          </a:p>
          <a:p>
            <a:pPr algn="l" rtl="0"/>
            <a:r>
              <a:rPr lang="pt-BR" dirty="0"/>
              <a:t>Ctor B</a:t>
            </a:r>
          </a:p>
          <a:p>
            <a:pPr algn="l" rtl="0"/>
            <a:r>
              <a:rPr lang="pt-BR" dirty="0"/>
              <a:t>Ctor C</a:t>
            </a:r>
          </a:p>
          <a:p>
            <a:pPr algn="l" rtl="0"/>
            <a:r>
              <a:rPr lang="pt-BR" dirty="0"/>
              <a:t>Ctor A</a:t>
            </a:r>
          </a:p>
          <a:p>
            <a:pPr algn="l" rtl="0"/>
            <a:r>
              <a:rPr lang="pt-BR" dirty="0"/>
              <a:t>Ctor B</a:t>
            </a:r>
          </a:p>
          <a:p>
            <a:pPr algn="l" rtl="0"/>
            <a:r>
              <a:rPr lang="pt-BR" dirty="0"/>
              <a:t>Ctor C</a:t>
            </a:r>
          </a:p>
          <a:p>
            <a:pPr algn="l" rtl="0"/>
            <a:r>
              <a:rPr lang="pt-BR" dirty="0"/>
              <a:t>Ctor E</a:t>
            </a:r>
            <a:endParaRPr lang="en-US" dirty="0" smtClean="0"/>
          </a:p>
        </p:txBody>
      </p:sp>
      <p:cxnSp>
        <p:nvCxnSpPr>
          <p:cNvPr id="9" name="Straight Connector 8"/>
          <p:cNvCxnSpPr/>
          <p:nvPr/>
        </p:nvCxnSpPr>
        <p:spPr>
          <a:xfrm>
            <a:off x="2051720" y="1268760"/>
            <a:ext cx="0" cy="532859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3"/>
          <p:cNvSpPr/>
          <p:nvPr/>
        </p:nvSpPr>
        <p:spPr>
          <a:xfrm>
            <a:off x="32048" y="1268760"/>
            <a:ext cx="1587624" cy="2031325"/>
          </a:xfrm>
          <a:prstGeom prst="rect">
            <a:avLst/>
          </a:prstGeom>
        </p:spPr>
        <p:txBody>
          <a:bodyPr wrap="square">
            <a:spAutoFit/>
          </a:bodyPr>
          <a:lstStyle/>
          <a:p>
            <a:pPr algn="l" rtl="0"/>
            <a:r>
              <a:rPr lang="en-US" dirty="0" err="1"/>
              <a:t>int</a:t>
            </a:r>
            <a:r>
              <a:rPr lang="en-US" dirty="0"/>
              <a:t> main(){</a:t>
            </a:r>
            <a:endParaRPr lang="he-IL" b="1" dirty="0" smtClean="0"/>
          </a:p>
          <a:p>
            <a:pPr algn="l" rtl="0"/>
            <a:r>
              <a:rPr lang="en-US" dirty="0" smtClean="0"/>
              <a:t>        A </a:t>
            </a:r>
            <a:r>
              <a:rPr lang="en-US" dirty="0" err="1"/>
              <a:t>a</a:t>
            </a:r>
            <a:r>
              <a:rPr lang="en-US" dirty="0"/>
              <a:t>;</a:t>
            </a:r>
          </a:p>
          <a:p>
            <a:pPr algn="l" rtl="0"/>
            <a:r>
              <a:rPr lang="en-US" dirty="0" smtClean="0"/>
              <a:t>        B </a:t>
            </a:r>
            <a:r>
              <a:rPr lang="en-US" dirty="0" err="1"/>
              <a:t>b</a:t>
            </a:r>
            <a:r>
              <a:rPr lang="en-US" dirty="0"/>
              <a:t>;</a:t>
            </a:r>
          </a:p>
          <a:p>
            <a:pPr algn="l" rtl="0"/>
            <a:r>
              <a:rPr lang="en-US" dirty="0" smtClean="0"/>
              <a:t>        C </a:t>
            </a:r>
            <a:r>
              <a:rPr lang="en-US" dirty="0" err="1"/>
              <a:t>c</a:t>
            </a:r>
            <a:r>
              <a:rPr lang="en-US" dirty="0"/>
              <a:t>;</a:t>
            </a:r>
          </a:p>
          <a:p>
            <a:pPr algn="l" rtl="0"/>
            <a:r>
              <a:rPr lang="en-US" dirty="0" smtClean="0"/>
              <a:t>        E </a:t>
            </a:r>
            <a:r>
              <a:rPr lang="en-US" dirty="0" err="1"/>
              <a:t>e</a:t>
            </a:r>
            <a:r>
              <a:rPr lang="en-US" dirty="0" smtClean="0"/>
              <a:t>;</a:t>
            </a:r>
          </a:p>
          <a:p>
            <a:pPr algn="l" rtl="0"/>
            <a:endParaRPr lang="en-US" dirty="0"/>
          </a:p>
          <a:p>
            <a:pPr algn="l" rtl="0"/>
            <a:r>
              <a:rPr lang="en-US" dirty="0" smtClean="0"/>
              <a:t>}</a:t>
            </a:r>
            <a:endParaRPr lang="he-IL" dirty="0"/>
          </a:p>
        </p:txBody>
      </p:sp>
      <p:pic>
        <p:nvPicPr>
          <p:cNvPr id="10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1268760"/>
            <a:ext cx="509587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rotWithShape="1">
          <a:blip r:embed="rId4">
            <a:extLst>
              <a:ext uri="{28A0092B-C50C-407E-A947-70E740481C1C}">
                <a14:useLocalDpi xmlns:a14="http://schemas.microsoft.com/office/drawing/2010/main" val="0"/>
              </a:ext>
            </a:extLst>
          </a:blip>
          <a:srcRect b="3484"/>
          <a:stretch/>
        </p:blipFill>
        <p:spPr bwMode="auto">
          <a:xfrm>
            <a:off x="4029205" y="1268761"/>
            <a:ext cx="5105400" cy="4164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rotWithShape="1">
          <a:blip r:embed="rId5">
            <a:extLst>
              <a:ext uri="{28A0092B-C50C-407E-A947-70E740481C1C}">
                <a14:useLocalDpi xmlns:a14="http://schemas.microsoft.com/office/drawing/2010/main" val="0"/>
              </a:ext>
            </a:extLst>
          </a:blip>
          <a:srcRect b="4781"/>
          <a:stretch/>
        </p:blipFill>
        <p:spPr bwMode="auto">
          <a:xfrm>
            <a:off x="4048125" y="1268760"/>
            <a:ext cx="5105400" cy="384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rotWithShape="1">
          <a:blip r:embed="rId6">
            <a:extLst>
              <a:ext uri="{28A0092B-C50C-407E-A947-70E740481C1C}">
                <a14:useLocalDpi xmlns:a14="http://schemas.microsoft.com/office/drawing/2010/main" val="0"/>
              </a:ext>
            </a:extLst>
          </a:blip>
          <a:srcRect b="4330"/>
          <a:stretch/>
        </p:blipFill>
        <p:spPr bwMode="auto">
          <a:xfrm>
            <a:off x="4048124" y="1268760"/>
            <a:ext cx="5095875" cy="384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680" y="1268760"/>
            <a:ext cx="51149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678" y="1268760"/>
            <a:ext cx="5114925"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2055" y="1268760"/>
            <a:ext cx="516255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5"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0386" y="1268760"/>
            <a:ext cx="514350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696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250"/>
                                        <p:tgtEl>
                                          <p:spTgt spid="1038"/>
                                        </p:tgtEl>
                                      </p:cBhvr>
                                    </p:animEffect>
                                    <p:set>
                                      <p:cBhvr>
                                        <p:cTn id="19" dur="1" fill="hold">
                                          <p:stCondLst>
                                            <p:cond delay="249"/>
                                          </p:stCondLst>
                                        </p:cTn>
                                        <p:tgtEl>
                                          <p:spTgt spid="1038"/>
                                        </p:tgtEl>
                                        <p:attrNameLst>
                                          <p:attrName>style.visibility</p:attrName>
                                        </p:attrNameLst>
                                      </p:cBhvr>
                                      <p:to>
                                        <p:strVal val="hidden"/>
                                      </p:to>
                                    </p:set>
                                  </p:childTnLst>
                                </p:cTn>
                              </p:par>
                            </p:childTnLst>
                          </p:cTn>
                        </p:par>
                        <p:par>
                          <p:cTn id="20" fill="hold">
                            <p:stCondLst>
                              <p:cond delay="250"/>
                            </p:stCondLst>
                            <p:childTnLst>
                              <p:par>
                                <p:cTn id="21" presetID="1" presetClass="entr" presetSubtype="0"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03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04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0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041"/>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0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nodeType="clickEffect">
                                  <p:stCondLst>
                                    <p:cond delay="0"/>
                                  </p:stCondLst>
                                  <p:childTnLst>
                                    <p:animEffect transition="out" filter="wipe(down)">
                                      <p:cBhvr>
                                        <p:cTn id="56" dur="250"/>
                                        <p:tgtEl>
                                          <p:spTgt spid="1042"/>
                                        </p:tgtEl>
                                      </p:cBhvr>
                                    </p:animEffect>
                                    <p:set>
                                      <p:cBhvr>
                                        <p:cTn id="57" dur="1" fill="hold">
                                          <p:stCondLst>
                                            <p:cond delay="249"/>
                                          </p:stCondLst>
                                        </p:cTn>
                                        <p:tgtEl>
                                          <p:spTgt spid="1042"/>
                                        </p:tgtEl>
                                        <p:attrNameLst>
                                          <p:attrName>style.visibility</p:attrName>
                                        </p:attrNameLst>
                                      </p:cBhvr>
                                      <p:to>
                                        <p:strVal val="hidden"/>
                                      </p:to>
                                    </p:set>
                                  </p:childTnLst>
                                </p:cTn>
                              </p:par>
                            </p:childTnLst>
                          </p:cTn>
                        </p:par>
                        <p:par>
                          <p:cTn id="58" fill="hold">
                            <p:stCondLst>
                              <p:cond delay="250"/>
                            </p:stCondLst>
                            <p:childTnLst>
                              <p:par>
                                <p:cTn id="59" presetID="1" presetClass="entr" presetSubtype="0"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1043"/>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10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nodeType="clickEffect">
                                  <p:stCondLst>
                                    <p:cond delay="0"/>
                                  </p:stCondLst>
                                  <p:childTnLst>
                                    <p:animEffect transition="out" filter="wipe(down)">
                                      <p:cBhvr>
                                        <p:cTn id="86" dur="250"/>
                                        <p:tgtEl>
                                          <p:spTgt spid="1044"/>
                                        </p:tgtEl>
                                      </p:cBhvr>
                                    </p:animEffect>
                                    <p:set>
                                      <p:cBhvr>
                                        <p:cTn id="87" dur="1" fill="hold">
                                          <p:stCondLst>
                                            <p:cond delay="249"/>
                                          </p:stCondLst>
                                        </p:cTn>
                                        <p:tgtEl>
                                          <p:spTgt spid="1044"/>
                                        </p:tgtEl>
                                        <p:attrNameLst>
                                          <p:attrName>style.visibility</p:attrName>
                                        </p:attrNameLst>
                                      </p:cBhvr>
                                      <p:to>
                                        <p:strVal val="hidden"/>
                                      </p:to>
                                    </p:set>
                                  </p:childTnLst>
                                </p:cTn>
                              </p:par>
                            </p:childTnLst>
                          </p:cTn>
                        </p:par>
                        <p:par>
                          <p:cTn id="88" fill="hold">
                            <p:stCondLst>
                              <p:cond delay="250"/>
                            </p:stCondLst>
                            <p:childTnLst>
                              <p:par>
                                <p:cTn id="89" presetID="1" presetClass="entr" presetSubtype="0" fill="hold" nodeType="after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611849" y="404664"/>
            <a:ext cx="3970784" cy="576064"/>
          </a:xfrm>
        </p:spPr>
        <p:txBody>
          <a:bodyPr/>
          <a:lstStyle/>
          <a:p>
            <a:pPr algn="r"/>
            <a:r>
              <a:rPr lang="he-IL" b="1" dirty="0" smtClean="0"/>
              <a:t>דוגמא 2 - המשך</a:t>
            </a:r>
            <a:endParaRPr lang="en-US" b="1" dirty="0" smtClean="0">
              <a:cs typeface="Arial" pitchFamily="34" charset="0"/>
            </a:endParaRPr>
          </a:p>
        </p:txBody>
      </p:sp>
      <p:sp>
        <p:nvSpPr>
          <p:cNvPr id="5" name="Slide Number Placeholder 4"/>
          <p:cNvSpPr>
            <a:spLocks noGrp="1"/>
          </p:cNvSpPr>
          <p:nvPr>
            <p:ph type="sldNum" sz="quarter" idx="12"/>
          </p:nvPr>
        </p:nvSpPr>
        <p:spPr/>
        <p:txBody>
          <a:bodyPr/>
          <a:lstStyle/>
          <a:p>
            <a:pPr>
              <a:defRPr/>
            </a:pPr>
            <a:fld id="{D2757B66-EB26-4EEC-A1F1-F330A36EBDCE}" type="slidenum">
              <a:rPr lang="he-IL" smtClean="0"/>
              <a:pPr>
                <a:defRPr/>
              </a:pPr>
              <a:t>25</a:t>
            </a:fld>
            <a:endParaRPr lang="he-IL" dirty="0"/>
          </a:p>
        </p:txBody>
      </p:sp>
      <p:sp>
        <p:nvSpPr>
          <p:cNvPr id="7" name="TextBox 4"/>
          <p:cNvSpPr txBox="1">
            <a:spLocks noChangeArrowheads="1"/>
          </p:cNvSpPr>
          <p:nvPr/>
        </p:nvSpPr>
        <p:spPr bwMode="auto">
          <a:xfrm>
            <a:off x="323528" y="1124744"/>
            <a:ext cx="158417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en-US" dirty="0" err="1" smtClean="0"/>
              <a:t>int</a:t>
            </a:r>
            <a:r>
              <a:rPr lang="en-US" dirty="0" smtClean="0"/>
              <a:t> main() {</a:t>
            </a:r>
          </a:p>
          <a:p>
            <a:pPr lvl="1" algn="l" rtl="0"/>
            <a:r>
              <a:rPr lang="en-US" b="1" dirty="0" smtClean="0"/>
              <a:t>…</a:t>
            </a:r>
          </a:p>
          <a:p>
            <a:pPr algn="l"/>
            <a:r>
              <a:rPr lang="en-US" dirty="0" err="1">
                <a:solidFill>
                  <a:srgbClr val="000000"/>
                </a:solidFill>
                <a:highlight>
                  <a:srgbClr val="FFFFFF"/>
                </a:highlight>
                <a:latin typeface="Consolas"/>
              </a:rPr>
              <a:t>a.f</a:t>
            </a:r>
            <a:r>
              <a:rPr lang="en-US" dirty="0">
                <a:solidFill>
                  <a:srgbClr val="000000"/>
                </a:solidFill>
                <a:highlight>
                  <a:srgbClr val="FFFFFF"/>
                </a:highlight>
                <a:latin typeface="Consolas"/>
              </a:rPr>
              <a:t>();</a:t>
            </a:r>
          </a:p>
          <a:p>
            <a:pPr algn="l"/>
            <a:r>
              <a:rPr lang="en-US" dirty="0" err="1">
                <a:solidFill>
                  <a:srgbClr val="000000"/>
                </a:solidFill>
                <a:highlight>
                  <a:srgbClr val="FFFFFF"/>
                </a:highlight>
                <a:latin typeface="Consolas"/>
              </a:rPr>
              <a:t>a.k</a:t>
            </a:r>
            <a:r>
              <a:rPr lang="en-US" dirty="0">
                <a:solidFill>
                  <a:srgbClr val="000000"/>
                </a:solidFill>
                <a:highlight>
                  <a:srgbClr val="FFFFFF"/>
                </a:highlight>
                <a:latin typeface="Consolas"/>
              </a:rPr>
              <a:t>();</a:t>
            </a:r>
          </a:p>
          <a:p>
            <a:pPr algn="l"/>
            <a:endParaRPr lang="he-IL" dirty="0">
              <a:solidFill>
                <a:srgbClr val="000000"/>
              </a:solidFill>
              <a:highlight>
                <a:srgbClr val="FFFFFF"/>
              </a:highlight>
              <a:latin typeface="Consolas"/>
            </a:endParaRPr>
          </a:p>
          <a:p>
            <a:pPr algn="l"/>
            <a:r>
              <a:rPr lang="en-US" dirty="0" err="1">
                <a:solidFill>
                  <a:srgbClr val="000000"/>
                </a:solidFill>
                <a:highlight>
                  <a:srgbClr val="FFFFFF"/>
                </a:highlight>
                <a:latin typeface="Consolas"/>
              </a:rPr>
              <a:t>b.m</a:t>
            </a:r>
            <a:r>
              <a:rPr lang="en-US" dirty="0">
                <a:solidFill>
                  <a:srgbClr val="000000"/>
                </a:solidFill>
                <a:highlight>
                  <a:srgbClr val="FFFFFF"/>
                </a:highlight>
                <a:latin typeface="Consolas"/>
              </a:rPr>
              <a:t>();</a:t>
            </a:r>
          </a:p>
          <a:p>
            <a:pPr algn="l"/>
            <a:r>
              <a:rPr lang="en-US" dirty="0">
                <a:solidFill>
                  <a:srgbClr val="2B91AF"/>
                </a:solidFill>
                <a:highlight>
                  <a:srgbClr val="FFFFFF"/>
                </a:highlight>
                <a:latin typeface="Consolas"/>
              </a:rPr>
              <a:t>A</a:t>
            </a:r>
            <a:r>
              <a:rPr lang="en-US" dirty="0">
                <a:solidFill>
                  <a:srgbClr val="000000"/>
                </a:solidFill>
                <a:highlight>
                  <a:srgbClr val="FFFFFF"/>
                </a:highlight>
                <a:latin typeface="Consolas"/>
              </a:rPr>
              <a:t>* pa=&amp;b;</a:t>
            </a:r>
          </a:p>
          <a:p>
            <a:pPr algn="l"/>
            <a:r>
              <a:rPr lang="en-US" dirty="0">
                <a:solidFill>
                  <a:srgbClr val="000000"/>
                </a:solidFill>
                <a:highlight>
                  <a:srgbClr val="FFFFFF"/>
                </a:highlight>
                <a:latin typeface="Consolas"/>
              </a:rPr>
              <a:t>pa-&gt;t();</a:t>
            </a:r>
          </a:p>
          <a:p>
            <a:pPr algn="l"/>
            <a:endParaRPr lang="he-IL" dirty="0">
              <a:solidFill>
                <a:srgbClr val="000000"/>
              </a:solidFill>
              <a:highlight>
                <a:srgbClr val="FFFFFF"/>
              </a:highlight>
              <a:latin typeface="Consolas"/>
            </a:endParaRPr>
          </a:p>
          <a:p>
            <a:pPr algn="l"/>
            <a:r>
              <a:rPr lang="en-US" dirty="0" err="1">
                <a:solidFill>
                  <a:srgbClr val="000000"/>
                </a:solidFill>
                <a:highlight>
                  <a:srgbClr val="FFFFFF"/>
                </a:highlight>
                <a:latin typeface="Consolas"/>
              </a:rPr>
              <a:t>c.k</a:t>
            </a:r>
            <a:r>
              <a:rPr lang="en-US" dirty="0">
                <a:solidFill>
                  <a:srgbClr val="000000"/>
                </a:solidFill>
                <a:highlight>
                  <a:srgbClr val="FFFFFF"/>
                </a:highlight>
                <a:latin typeface="Consolas"/>
              </a:rPr>
              <a:t>();</a:t>
            </a:r>
          </a:p>
          <a:p>
            <a:pPr algn="l"/>
            <a:r>
              <a:rPr lang="en-US" dirty="0">
                <a:solidFill>
                  <a:srgbClr val="2B91AF"/>
                </a:solidFill>
                <a:highlight>
                  <a:srgbClr val="FFFFFF"/>
                </a:highlight>
                <a:latin typeface="Consolas"/>
              </a:rPr>
              <a:t>B</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=&amp;c;</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-&gt;t();</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-&gt;k();</a:t>
            </a:r>
          </a:p>
          <a:p>
            <a:pPr algn="l"/>
            <a:endParaRPr lang="he-IL" dirty="0">
              <a:solidFill>
                <a:srgbClr val="000000"/>
              </a:solidFill>
              <a:highlight>
                <a:srgbClr val="FFFFFF"/>
              </a:highlight>
              <a:latin typeface="Consolas"/>
            </a:endParaRPr>
          </a:p>
          <a:p>
            <a:pPr algn="l"/>
            <a:r>
              <a:rPr lang="en-US" dirty="0" err="1">
                <a:solidFill>
                  <a:srgbClr val="000000"/>
                </a:solidFill>
                <a:highlight>
                  <a:srgbClr val="FFFFFF"/>
                </a:highlight>
                <a:latin typeface="Consolas"/>
              </a:rPr>
              <a:t>e.f</a:t>
            </a:r>
            <a:r>
              <a:rPr lang="en-US" dirty="0">
                <a:solidFill>
                  <a:srgbClr val="000000"/>
                </a:solidFill>
                <a:highlight>
                  <a:srgbClr val="FFFFFF"/>
                </a:highlight>
                <a:latin typeface="Consolas"/>
              </a:rPr>
              <a:t>();</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 = &amp;e;</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-&gt;m();</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-&gt;t</a:t>
            </a:r>
            <a:r>
              <a:rPr lang="en-US" dirty="0" smtClean="0">
                <a:solidFill>
                  <a:srgbClr val="000000"/>
                </a:solidFill>
                <a:highlight>
                  <a:srgbClr val="FFFFFF"/>
                </a:highlight>
                <a:latin typeface="Consolas"/>
              </a:rPr>
              <a:t>();</a:t>
            </a:r>
          </a:p>
          <a:p>
            <a:pPr marL="0" lvl="1" indent="0"/>
            <a:r>
              <a:rPr lang="en-US" b="1" dirty="0" smtClean="0"/>
              <a:t>…</a:t>
            </a:r>
            <a:endParaRPr lang="en-US" dirty="0" smtClean="0"/>
          </a:p>
          <a:p>
            <a:pPr algn="l" rtl="0"/>
            <a:r>
              <a:rPr lang="en-US" dirty="0" smtClean="0"/>
              <a:t>}</a:t>
            </a:r>
          </a:p>
        </p:txBody>
      </p:sp>
      <p:cxnSp>
        <p:nvCxnSpPr>
          <p:cNvPr id="9" name="Straight Connector 8"/>
          <p:cNvCxnSpPr/>
          <p:nvPr/>
        </p:nvCxnSpPr>
        <p:spPr>
          <a:xfrm>
            <a:off x="2267744" y="1276603"/>
            <a:ext cx="0" cy="54804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2627784" y="1276603"/>
            <a:ext cx="115212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pt-BR" b="1" u="sng" dirty="0" smtClean="0"/>
              <a:t>Output</a:t>
            </a:r>
            <a:r>
              <a:rPr lang="pt-BR" dirty="0" smtClean="0"/>
              <a:t>:</a:t>
            </a:r>
          </a:p>
          <a:p>
            <a:pPr algn="l" rtl="0"/>
            <a:endParaRPr lang="pt-BR" dirty="0" smtClean="0"/>
          </a:p>
          <a:p>
            <a:pPr algn="l" rtl="0"/>
            <a:r>
              <a:rPr lang="da-DK" dirty="0"/>
              <a:t>af</a:t>
            </a:r>
          </a:p>
          <a:p>
            <a:pPr algn="l" rtl="0"/>
            <a:r>
              <a:rPr lang="da-DK" dirty="0"/>
              <a:t>at</a:t>
            </a:r>
          </a:p>
          <a:p>
            <a:pPr algn="l" rtl="0"/>
            <a:endParaRPr lang="da-DK" dirty="0"/>
          </a:p>
          <a:p>
            <a:pPr algn="l" rtl="0"/>
            <a:r>
              <a:rPr lang="da-DK" dirty="0"/>
              <a:t>ak</a:t>
            </a:r>
          </a:p>
          <a:p>
            <a:pPr algn="l" rtl="0"/>
            <a:endParaRPr lang="da-DK" dirty="0"/>
          </a:p>
          <a:p>
            <a:pPr algn="l" rtl="0"/>
            <a:r>
              <a:rPr lang="da-DK" dirty="0" smtClean="0"/>
              <a:t>bm</a:t>
            </a:r>
            <a:endParaRPr lang="da-DK" dirty="0"/>
          </a:p>
          <a:p>
            <a:pPr algn="l" rtl="0"/>
            <a:r>
              <a:rPr lang="da-DK" dirty="0"/>
              <a:t>af</a:t>
            </a:r>
          </a:p>
          <a:p>
            <a:pPr algn="l" rtl="0"/>
            <a:r>
              <a:rPr lang="da-DK" dirty="0"/>
              <a:t>at</a:t>
            </a:r>
          </a:p>
          <a:p>
            <a:pPr algn="l" rtl="0"/>
            <a:endParaRPr lang="da-DK" dirty="0"/>
          </a:p>
          <a:p>
            <a:pPr algn="l" rtl="0"/>
            <a:r>
              <a:rPr lang="da-DK" dirty="0"/>
              <a:t>at</a:t>
            </a:r>
          </a:p>
          <a:p>
            <a:pPr algn="l" rtl="0"/>
            <a:endParaRPr lang="da-DK" dirty="0"/>
          </a:p>
          <a:p>
            <a:pPr algn="l" rtl="0"/>
            <a:r>
              <a:rPr lang="da-DK" dirty="0"/>
              <a:t>ck</a:t>
            </a:r>
          </a:p>
          <a:p>
            <a:pPr algn="l" rtl="0"/>
            <a:r>
              <a:rPr lang="da-DK" dirty="0"/>
              <a:t>af</a:t>
            </a:r>
          </a:p>
          <a:p>
            <a:pPr algn="l" rtl="0"/>
            <a:r>
              <a:rPr lang="da-DK" dirty="0"/>
              <a:t>at</a:t>
            </a:r>
          </a:p>
          <a:p>
            <a:pPr algn="l" rtl="0"/>
            <a:endParaRPr lang="da-DK" dirty="0"/>
          </a:p>
        </p:txBody>
      </p:sp>
      <p:graphicFrame>
        <p:nvGraphicFramePr>
          <p:cNvPr id="10" name="טבלה 9"/>
          <p:cNvGraphicFramePr>
            <a:graphicFrameLocks noGrp="1"/>
          </p:cNvGraphicFramePr>
          <p:nvPr>
            <p:extLst>
              <p:ext uri="{D42A27DB-BD31-4B8C-83A1-F6EECF244321}">
                <p14:modId xmlns:p14="http://schemas.microsoft.com/office/powerpoint/2010/main" val="1338473932"/>
              </p:ext>
            </p:extLst>
          </p:nvPr>
        </p:nvGraphicFramePr>
        <p:xfrm>
          <a:off x="7631832" y="1052736"/>
          <a:ext cx="1512168" cy="408045"/>
        </p:xfrm>
        <a:graphic>
          <a:graphicData uri="http://schemas.openxmlformats.org/drawingml/2006/table">
            <a:tbl>
              <a:tblPr rtl="1" firstRow="1" bandRow="1">
                <a:tableStyleId>{5C22544A-7EE6-4342-B048-85BDC9FD1C3A}</a:tableStyleId>
              </a:tblPr>
              <a:tblGrid>
                <a:gridCol w="1512168"/>
              </a:tblGrid>
              <a:tr h="408045">
                <a:tc>
                  <a:txBody>
                    <a:bodyPr/>
                    <a:lstStyle/>
                    <a:p>
                      <a:pPr algn="ctr" rtl="1"/>
                      <a:r>
                        <a:rPr lang="en-US" dirty="0" smtClean="0"/>
                        <a:t>B::VTBL</a:t>
                      </a:r>
                      <a:endParaRPr lang="he-IL" dirty="0"/>
                    </a:p>
                  </a:txBody>
                  <a:tcPr anchor="ctr"/>
                </a:tc>
              </a:tr>
            </a:tbl>
          </a:graphicData>
        </a:graphic>
      </p:graphicFrame>
      <p:graphicFrame>
        <p:nvGraphicFramePr>
          <p:cNvPr id="11" name="טבלה 10"/>
          <p:cNvGraphicFramePr>
            <a:graphicFrameLocks noGrp="1"/>
          </p:cNvGraphicFramePr>
          <p:nvPr>
            <p:extLst>
              <p:ext uri="{D42A27DB-BD31-4B8C-83A1-F6EECF244321}">
                <p14:modId xmlns:p14="http://schemas.microsoft.com/office/powerpoint/2010/main" val="350031337"/>
              </p:ext>
            </p:extLst>
          </p:nvPr>
        </p:nvGraphicFramePr>
        <p:xfrm>
          <a:off x="7631832" y="1484784"/>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B::t()</a:t>
                      </a:r>
                      <a:endParaRPr lang="he-IL" dirty="0"/>
                    </a:p>
                  </a:txBody>
                  <a:tcPr anchor="ctr"/>
                </a:tc>
              </a:tr>
            </a:tbl>
          </a:graphicData>
        </a:graphic>
      </p:graphicFrame>
      <p:graphicFrame>
        <p:nvGraphicFramePr>
          <p:cNvPr id="12" name="טבלה 11"/>
          <p:cNvGraphicFramePr>
            <a:graphicFrameLocks noGrp="1"/>
          </p:cNvGraphicFramePr>
          <p:nvPr>
            <p:extLst>
              <p:ext uri="{D42A27DB-BD31-4B8C-83A1-F6EECF244321}">
                <p14:modId xmlns:p14="http://schemas.microsoft.com/office/powerpoint/2010/main" val="3417010579"/>
              </p:ext>
            </p:extLst>
          </p:nvPr>
        </p:nvGraphicFramePr>
        <p:xfrm>
          <a:off x="7631832" y="1844824"/>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B::m()</a:t>
                      </a:r>
                      <a:endParaRPr lang="he-IL" dirty="0"/>
                    </a:p>
                  </a:txBody>
                  <a:tcPr anchor="ctr"/>
                </a:tc>
              </a:tr>
            </a:tbl>
          </a:graphicData>
        </a:graphic>
      </p:graphicFrame>
      <p:graphicFrame>
        <p:nvGraphicFramePr>
          <p:cNvPr id="13" name="טבלה 12"/>
          <p:cNvGraphicFramePr>
            <a:graphicFrameLocks noGrp="1"/>
          </p:cNvGraphicFramePr>
          <p:nvPr>
            <p:extLst>
              <p:ext uri="{D42A27DB-BD31-4B8C-83A1-F6EECF244321}">
                <p14:modId xmlns:p14="http://schemas.microsoft.com/office/powerpoint/2010/main" val="3752632379"/>
              </p:ext>
            </p:extLst>
          </p:nvPr>
        </p:nvGraphicFramePr>
        <p:xfrm>
          <a:off x="7631832" y="2348880"/>
          <a:ext cx="1512168" cy="408045"/>
        </p:xfrm>
        <a:graphic>
          <a:graphicData uri="http://schemas.openxmlformats.org/drawingml/2006/table">
            <a:tbl>
              <a:tblPr rtl="1" firstRow="1" bandRow="1">
                <a:tableStyleId>{5C22544A-7EE6-4342-B048-85BDC9FD1C3A}</a:tableStyleId>
              </a:tblPr>
              <a:tblGrid>
                <a:gridCol w="1512168"/>
              </a:tblGrid>
              <a:tr h="408045">
                <a:tc>
                  <a:txBody>
                    <a:bodyPr/>
                    <a:lstStyle/>
                    <a:p>
                      <a:pPr algn="ctr" rtl="1"/>
                      <a:r>
                        <a:rPr lang="en-US" dirty="0" smtClean="0"/>
                        <a:t>C::VTBL</a:t>
                      </a:r>
                      <a:endParaRPr lang="he-IL" dirty="0"/>
                    </a:p>
                  </a:txBody>
                  <a:tcPr anchor="ctr"/>
                </a:tc>
              </a:tr>
            </a:tbl>
          </a:graphicData>
        </a:graphic>
      </p:graphicFrame>
      <p:graphicFrame>
        <p:nvGraphicFramePr>
          <p:cNvPr id="14" name="טבלה 13"/>
          <p:cNvGraphicFramePr>
            <a:graphicFrameLocks noGrp="1"/>
          </p:cNvGraphicFramePr>
          <p:nvPr>
            <p:extLst>
              <p:ext uri="{D42A27DB-BD31-4B8C-83A1-F6EECF244321}">
                <p14:modId xmlns:p14="http://schemas.microsoft.com/office/powerpoint/2010/main" val="3192061396"/>
              </p:ext>
            </p:extLst>
          </p:nvPr>
        </p:nvGraphicFramePr>
        <p:xfrm>
          <a:off x="7631832" y="2780928"/>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B::t()</a:t>
                      </a:r>
                      <a:endParaRPr lang="he-IL" dirty="0"/>
                    </a:p>
                  </a:txBody>
                  <a:tcPr anchor="ctr"/>
                </a:tc>
              </a:tr>
            </a:tbl>
          </a:graphicData>
        </a:graphic>
      </p:graphicFrame>
      <p:graphicFrame>
        <p:nvGraphicFramePr>
          <p:cNvPr id="15" name="טבלה 14"/>
          <p:cNvGraphicFramePr>
            <a:graphicFrameLocks noGrp="1"/>
          </p:cNvGraphicFramePr>
          <p:nvPr>
            <p:extLst>
              <p:ext uri="{D42A27DB-BD31-4B8C-83A1-F6EECF244321}">
                <p14:modId xmlns:p14="http://schemas.microsoft.com/office/powerpoint/2010/main" val="3995653049"/>
              </p:ext>
            </p:extLst>
          </p:nvPr>
        </p:nvGraphicFramePr>
        <p:xfrm>
          <a:off x="7631832" y="3140968"/>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B::m()</a:t>
                      </a:r>
                      <a:endParaRPr lang="he-IL" dirty="0"/>
                    </a:p>
                  </a:txBody>
                  <a:tcPr anchor="ctr"/>
                </a:tc>
              </a:tr>
            </a:tbl>
          </a:graphicData>
        </a:graphic>
      </p:graphicFrame>
      <p:graphicFrame>
        <p:nvGraphicFramePr>
          <p:cNvPr id="16" name="טבלה 15"/>
          <p:cNvGraphicFramePr>
            <a:graphicFrameLocks noGrp="1"/>
          </p:cNvGraphicFramePr>
          <p:nvPr>
            <p:extLst>
              <p:ext uri="{D42A27DB-BD31-4B8C-83A1-F6EECF244321}">
                <p14:modId xmlns:p14="http://schemas.microsoft.com/office/powerpoint/2010/main" val="3082919195"/>
              </p:ext>
            </p:extLst>
          </p:nvPr>
        </p:nvGraphicFramePr>
        <p:xfrm>
          <a:off x="7631832" y="3501008"/>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C::k()</a:t>
                      </a:r>
                      <a:endParaRPr lang="he-IL" dirty="0"/>
                    </a:p>
                  </a:txBody>
                  <a:tcPr anchor="ctr"/>
                </a:tc>
              </a:tr>
            </a:tbl>
          </a:graphicData>
        </a:graphic>
      </p:graphicFrame>
      <p:graphicFrame>
        <p:nvGraphicFramePr>
          <p:cNvPr id="17" name="טבלה 16"/>
          <p:cNvGraphicFramePr>
            <a:graphicFrameLocks noGrp="1"/>
          </p:cNvGraphicFramePr>
          <p:nvPr>
            <p:extLst>
              <p:ext uri="{D42A27DB-BD31-4B8C-83A1-F6EECF244321}">
                <p14:modId xmlns:p14="http://schemas.microsoft.com/office/powerpoint/2010/main" val="1508338620"/>
              </p:ext>
            </p:extLst>
          </p:nvPr>
        </p:nvGraphicFramePr>
        <p:xfrm>
          <a:off x="7631832" y="4077072"/>
          <a:ext cx="1512168" cy="408045"/>
        </p:xfrm>
        <a:graphic>
          <a:graphicData uri="http://schemas.openxmlformats.org/drawingml/2006/table">
            <a:tbl>
              <a:tblPr rtl="1" firstRow="1" bandRow="1">
                <a:tableStyleId>{5C22544A-7EE6-4342-B048-85BDC9FD1C3A}</a:tableStyleId>
              </a:tblPr>
              <a:tblGrid>
                <a:gridCol w="1512168"/>
              </a:tblGrid>
              <a:tr h="408045">
                <a:tc>
                  <a:txBody>
                    <a:bodyPr/>
                    <a:lstStyle/>
                    <a:p>
                      <a:pPr algn="ctr" rtl="1"/>
                      <a:r>
                        <a:rPr lang="en-US" dirty="0" smtClean="0"/>
                        <a:t>E::VTBL</a:t>
                      </a:r>
                      <a:endParaRPr lang="he-IL" dirty="0"/>
                    </a:p>
                  </a:txBody>
                  <a:tcPr anchor="ctr"/>
                </a:tc>
              </a:tr>
            </a:tbl>
          </a:graphicData>
        </a:graphic>
      </p:graphicFrame>
      <p:graphicFrame>
        <p:nvGraphicFramePr>
          <p:cNvPr id="18" name="טבלה 17"/>
          <p:cNvGraphicFramePr>
            <a:graphicFrameLocks noGrp="1"/>
          </p:cNvGraphicFramePr>
          <p:nvPr>
            <p:extLst>
              <p:ext uri="{D42A27DB-BD31-4B8C-83A1-F6EECF244321}">
                <p14:modId xmlns:p14="http://schemas.microsoft.com/office/powerpoint/2010/main" val="4130669034"/>
              </p:ext>
            </p:extLst>
          </p:nvPr>
        </p:nvGraphicFramePr>
        <p:xfrm>
          <a:off x="7631832" y="4509120"/>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E::t()</a:t>
                      </a:r>
                      <a:endParaRPr lang="he-IL" dirty="0"/>
                    </a:p>
                  </a:txBody>
                  <a:tcPr anchor="ctr"/>
                </a:tc>
              </a:tr>
            </a:tbl>
          </a:graphicData>
        </a:graphic>
      </p:graphicFrame>
      <p:graphicFrame>
        <p:nvGraphicFramePr>
          <p:cNvPr id="19" name="טבלה 18"/>
          <p:cNvGraphicFramePr>
            <a:graphicFrameLocks noGrp="1"/>
          </p:cNvGraphicFramePr>
          <p:nvPr>
            <p:extLst>
              <p:ext uri="{D42A27DB-BD31-4B8C-83A1-F6EECF244321}">
                <p14:modId xmlns:p14="http://schemas.microsoft.com/office/powerpoint/2010/main" val="3517268601"/>
              </p:ext>
            </p:extLst>
          </p:nvPr>
        </p:nvGraphicFramePr>
        <p:xfrm>
          <a:off x="7631832" y="4869160"/>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B::m()</a:t>
                      </a:r>
                      <a:endParaRPr lang="he-IL" dirty="0"/>
                    </a:p>
                  </a:txBody>
                  <a:tcPr anchor="ctr"/>
                </a:tc>
              </a:tr>
            </a:tbl>
          </a:graphicData>
        </a:graphic>
      </p:graphicFrame>
      <p:graphicFrame>
        <p:nvGraphicFramePr>
          <p:cNvPr id="20" name="טבלה 19"/>
          <p:cNvGraphicFramePr>
            <a:graphicFrameLocks noGrp="1"/>
          </p:cNvGraphicFramePr>
          <p:nvPr>
            <p:extLst>
              <p:ext uri="{D42A27DB-BD31-4B8C-83A1-F6EECF244321}">
                <p14:modId xmlns:p14="http://schemas.microsoft.com/office/powerpoint/2010/main" val="3715757603"/>
              </p:ext>
            </p:extLst>
          </p:nvPr>
        </p:nvGraphicFramePr>
        <p:xfrm>
          <a:off x="7631832" y="5229200"/>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C::k()</a:t>
                      </a:r>
                      <a:endParaRPr lang="he-IL" dirty="0"/>
                    </a:p>
                  </a:txBody>
                  <a:tcPr anchor="ctr"/>
                </a:tc>
              </a:tr>
            </a:tbl>
          </a:graphicData>
        </a:graphic>
      </p:graphicFrame>
      <p:graphicFrame>
        <p:nvGraphicFramePr>
          <p:cNvPr id="21" name="טבלה 20"/>
          <p:cNvGraphicFramePr>
            <a:graphicFrameLocks noGrp="1"/>
          </p:cNvGraphicFramePr>
          <p:nvPr>
            <p:extLst>
              <p:ext uri="{D42A27DB-BD31-4B8C-83A1-F6EECF244321}">
                <p14:modId xmlns:p14="http://schemas.microsoft.com/office/powerpoint/2010/main" val="1121551384"/>
              </p:ext>
            </p:extLst>
          </p:nvPr>
        </p:nvGraphicFramePr>
        <p:xfrm>
          <a:off x="7631832" y="5589240"/>
          <a:ext cx="1512168" cy="370840"/>
        </p:xfrm>
        <a:graphic>
          <a:graphicData uri="http://schemas.openxmlformats.org/drawingml/2006/table">
            <a:tbl>
              <a:tblPr rtl="1" bandRow="1">
                <a:tableStyleId>{5C22544A-7EE6-4342-B048-85BDC9FD1C3A}</a:tableStyleId>
              </a:tblPr>
              <a:tblGrid>
                <a:gridCol w="1512168"/>
              </a:tblGrid>
              <a:tr h="370840">
                <a:tc>
                  <a:txBody>
                    <a:bodyPr/>
                    <a:lstStyle/>
                    <a:p>
                      <a:pPr algn="ctr" rtl="1"/>
                      <a:r>
                        <a:rPr lang="en-US" dirty="0" smtClean="0"/>
                        <a:t>E::f()</a:t>
                      </a:r>
                      <a:endParaRPr lang="he-IL" dirty="0"/>
                    </a:p>
                  </a:txBody>
                  <a:tcPr anchor="ctr"/>
                </a:tc>
              </a:tr>
            </a:tbl>
          </a:graphicData>
        </a:graphic>
      </p:graphicFrame>
      <p:sp>
        <p:nvSpPr>
          <p:cNvPr id="2" name="מלבן 1"/>
          <p:cNvSpPr/>
          <p:nvPr/>
        </p:nvSpPr>
        <p:spPr>
          <a:xfrm>
            <a:off x="4427984" y="1358627"/>
            <a:ext cx="1075832" cy="5355312"/>
          </a:xfrm>
          <a:prstGeom prst="rect">
            <a:avLst/>
          </a:prstGeom>
        </p:spPr>
        <p:txBody>
          <a:bodyPr wrap="square">
            <a:spAutoFit/>
          </a:bodyPr>
          <a:lstStyle/>
          <a:p>
            <a:pPr algn="l" rtl="0"/>
            <a:r>
              <a:rPr lang="da-DK" dirty="0" smtClean="0"/>
              <a:t>bt</a:t>
            </a:r>
          </a:p>
          <a:p>
            <a:pPr algn="l" rtl="0"/>
            <a:r>
              <a:rPr lang="da-DK" dirty="0" smtClean="0"/>
              <a:t>bk</a:t>
            </a:r>
          </a:p>
          <a:p>
            <a:pPr algn="l" rtl="0"/>
            <a:endParaRPr lang="da-DK" dirty="0"/>
          </a:p>
          <a:p>
            <a:pPr algn="l" rtl="0"/>
            <a:r>
              <a:rPr lang="da-DK" dirty="0"/>
              <a:t>bk</a:t>
            </a:r>
          </a:p>
          <a:p>
            <a:pPr algn="l" rtl="0"/>
            <a:endParaRPr lang="da-DK" dirty="0"/>
          </a:p>
          <a:p>
            <a:pPr algn="l" rtl="0"/>
            <a:r>
              <a:rPr lang="da-DK" dirty="0"/>
              <a:t>ef</a:t>
            </a:r>
          </a:p>
          <a:p>
            <a:pPr algn="l" rtl="0"/>
            <a:r>
              <a:rPr lang="da-DK" dirty="0"/>
              <a:t>et</a:t>
            </a:r>
          </a:p>
          <a:p>
            <a:pPr algn="l" rtl="0"/>
            <a:r>
              <a:rPr lang="da-DK" dirty="0"/>
              <a:t>ck</a:t>
            </a:r>
          </a:p>
          <a:p>
            <a:pPr algn="l" rtl="0"/>
            <a:r>
              <a:rPr lang="da-DK" dirty="0"/>
              <a:t>af</a:t>
            </a:r>
          </a:p>
          <a:p>
            <a:pPr algn="l" rtl="0"/>
            <a:r>
              <a:rPr lang="da-DK" dirty="0"/>
              <a:t>at</a:t>
            </a:r>
          </a:p>
          <a:p>
            <a:pPr algn="l" rtl="0"/>
            <a:endParaRPr lang="da-DK" dirty="0"/>
          </a:p>
          <a:p>
            <a:pPr algn="l" rtl="0"/>
            <a:r>
              <a:rPr lang="da-DK" dirty="0"/>
              <a:t>bm</a:t>
            </a:r>
          </a:p>
          <a:p>
            <a:pPr algn="l" rtl="0"/>
            <a:r>
              <a:rPr lang="da-DK" dirty="0"/>
              <a:t>af</a:t>
            </a:r>
          </a:p>
          <a:p>
            <a:pPr algn="l" rtl="0"/>
            <a:r>
              <a:rPr lang="da-DK" dirty="0"/>
              <a:t>at</a:t>
            </a:r>
          </a:p>
          <a:p>
            <a:pPr algn="l" rtl="0"/>
            <a:endParaRPr lang="da-DK" dirty="0"/>
          </a:p>
          <a:p>
            <a:pPr algn="l" rtl="0"/>
            <a:r>
              <a:rPr lang="da-DK" dirty="0"/>
              <a:t>et</a:t>
            </a:r>
          </a:p>
          <a:p>
            <a:pPr algn="l" rtl="0"/>
            <a:r>
              <a:rPr lang="da-DK" dirty="0"/>
              <a:t>ck</a:t>
            </a:r>
          </a:p>
          <a:p>
            <a:pPr algn="l" rtl="0"/>
            <a:r>
              <a:rPr lang="da-DK" dirty="0"/>
              <a:t>af</a:t>
            </a:r>
          </a:p>
          <a:p>
            <a:pPr algn="l" rtl="0"/>
            <a:r>
              <a:rPr lang="da-DK" dirty="0"/>
              <a:t>at</a:t>
            </a:r>
            <a:endParaRPr lang="pt-BR" dirty="0"/>
          </a:p>
        </p:txBody>
      </p:sp>
      <p:cxnSp>
        <p:nvCxnSpPr>
          <p:cNvPr id="22" name="Straight Connector 8"/>
          <p:cNvCxnSpPr/>
          <p:nvPr/>
        </p:nvCxnSpPr>
        <p:spPr>
          <a:xfrm>
            <a:off x="4067944" y="1772815"/>
            <a:ext cx="0" cy="4984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8"/>
          <p:cNvCxnSpPr/>
          <p:nvPr/>
        </p:nvCxnSpPr>
        <p:spPr>
          <a:xfrm>
            <a:off x="5796136" y="1124744"/>
            <a:ext cx="0" cy="55348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86600" y="1916832"/>
            <a:ext cx="1609736" cy="3970318"/>
          </a:xfrm>
          <a:prstGeom prst="rect">
            <a:avLst/>
          </a:prstGeom>
          <a:noFill/>
        </p:spPr>
        <p:txBody>
          <a:bodyPr wrap="none" rtlCol="1">
            <a:spAutoFit/>
          </a:bodyPr>
          <a:lstStyle/>
          <a:p>
            <a:pPr algn="l" rtl="0"/>
            <a:r>
              <a:rPr lang="en-US" u="sng" dirty="0" smtClean="0"/>
              <a:t>Recall </a:t>
            </a:r>
            <a:br>
              <a:rPr lang="en-US" u="sng" dirty="0" smtClean="0"/>
            </a:br>
            <a:r>
              <a:rPr lang="en-US" u="sng" dirty="0" err="1" smtClean="0"/>
              <a:t>funcs</a:t>
            </a:r>
            <a:r>
              <a:rPr lang="en-US" u="sng" dirty="0" smtClean="0"/>
              <a:t> that call</a:t>
            </a:r>
            <a:br>
              <a:rPr lang="en-US" u="sng" dirty="0" smtClean="0"/>
            </a:br>
            <a:r>
              <a:rPr lang="en-US" u="sng" dirty="0" smtClean="0"/>
              <a:t>other </a:t>
            </a:r>
            <a:r>
              <a:rPr lang="en-US" u="sng" dirty="0" err="1" smtClean="0"/>
              <a:t>funcs</a:t>
            </a:r>
            <a:r>
              <a:rPr lang="en-US" u="sng" dirty="0" smtClean="0"/>
              <a:t>:</a:t>
            </a:r>
            <a:endParaRPr lang="he-IL" u="sng" dirty="0" smtClean="0"/>
          </a:p>
          <a:p>
            <a:pPr algn="l" rtl="0"/>
            <a:endParaRPr lang="he-IL" dirty="0"/>
          </a:p>
          <a:p>
            <a:pPr algn="l" rtl="0"/>
            <a:r>
              <a:rPr lang="en-US" dirty="0" smtClean="0"/>
              <a:t>A::f(){…t();}</a:t>
            </a:r>
          </a:p>
          <a:p>
            <a:pPr algn="l" rtl="0"/>
            <a:endParaRPr lang="en-US" dirty="0"/>
          </a:p>
          <a:p>
            <a:pPr algn="l" rtl="0"/>
            <a:r>
              <a:rPr lang="en-US" dirty="0" smtClean="0"/>
              <a:t>B::t(){…k();}</a:t>
            </a:r>
          </a:p>
          <a:p>
            <a:pPr algn="l" rtl="0"/>
            <a:r>
              <a:rPr lang="en-US" dirty="0" smtClean="0"/>
              <a:t>B::m(){…f();}</a:t>
            </a:r>
          </a:p>
          <a:p>
            <a:pPr algn="l" rtl="0"/>
            <a:endParaRPr lang="en-US" dirty="0"/>
          </a:p>
          <a:p>
            <a:pPr algn="l" rtl="0"/>
            <a:r>
              <a:rPr lang="en-US" dirty="0" smtClean="0"/>
              <a:t>C::k(){…f();}</a:t>
            </a:r>
          </a:p>
          <a:p>
            <a:pPr algn="l" rtl="0"/>
            <a:endParaRPr lang="en-US" dirty="0" smtClean="0"/>
          </a:p>
          <a:p>
            <a:pPr algn="l" rtl="0"/>
            <a:r>
              <a:rPr lang="en-US" dirty="0" smtClean="0"/>
              <a:t>E::</a:t>
            </a:r>
            <a:r>
              <a:rPr lang="en-US" dirty="0"/>
              <a:t>f(){…t();}</a:t>
            </a:r>
          </a:p>
          <a:p>
            <a:pPr algn="l" rtl="0"/>
            <a:r>
              <a:rPr lang="en-US" dirty="0" smtClean="0"/>
              <a:t>E::</a:t>
            </a:r>
            <a:r>
              <a:rPr lang="en-US" dirty="0"/>
              <a:t>t(){…k();}</a:t>
            </a:r>
          </a:p>
          <a:p>
            <a:pPr algn="l" rtl="0"/>
            <a:endParaRPr lang="he-IL" dirty="0"/>
          </a:p>
        </p:txBody>
      </p:sp>
    </p:spTree>
    <p:extLst>
      <p:ext uri="{BB962C8B-B14F-4D97-AF65-F5344CB8AC3E}">
        <p14:creationId xmlns:p14="http://schemas.microsoft.com/office/powerpoint/2010/main" val="405796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defRPr/>
            </a:pPr>
            <a:r>
              <a:rPr lang="en-US" dirty="0" smtClean="0"/>
              <a:t>Abstract Classes</a:t>
            </a:r>
            <a:endParaRPr lang="he-IL" dirty="0"/>
          </a:p>
        </p:txBody>
      </p:sp>
      <p:sp>
        <p:nvSpPr>
          <p:cNvPr id="6" name="Text Placeholder 5"/>
          <p:cNvSpPr>
            <a:spLocks noGrp="1"/>
          </p:cNvSpPr>
          <p:nvPr>
            <p:ph type="body" idx="1"/>
          </p:nvPr>
        </p:nvSpPr>
        <p:spPr/>
        <p:txBody>
          <a:bodyPr/>
          <a:lstStyle/>
          <a:p>
            <a:pPr>
              <a:defRPr/>
            </a:pPr>
            <a:endParaRPr lang="he-IL"/>
          </a:p>
        </p:txBody>
      </p:sp>
      <p:sp>
        <p:nvSpPr>
          <p:cNvPr id="52228" name="Slide Number Placeholder 3"/>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9F0EF2B8-EFF0-4740-8EE4-34F501911EBC}" type="slidenum">
              <a:rPr lang="he-IL" altLang="he-IL" b="0" smtClean="0">
                <a:latin typeface="Arial" pitchFamily="34" charset="0"/>
              </a:rPr>
              <a:pPr eaLnBrk="1" hangingPunct="1"/>
              <a:t>26</a:t>
            </a:fld>
            <a:endParaRPr lang="en-US" altLang="he-IL" b="0" smtClean="0">
              <a:latin typeface="Arial" pitchFamily="34" charset="0"/>
            </a:endParaRPr>
          </a:p>
        </p:txBody>
      </p:sp>
      <p:sp>
        <p:nvSpPr>
          <p:cNvPr id="7" name="Rectangle 1"/>
          <p:cNvSpPr>
            <a:spLocks noChangeArrowheads="1"/>
          </p:cNvSpPr>
          <p:nvPr/>
        </p:nvSpPr>
        <p:spPr bwMode="auto">
          <a:xfrm>
            <a:off x="2114550"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Rot="1" noChangeArrowheads="1"/>
          </p:cNvSpPr>
          <p:nvPr>
            <p:ph type="title"/>
          </p:nvPr>
        </p:nvSpPr>
        <p:spPr>
          <a:xfrm>
            <a:off x="300038" y="227013"/>
            <a:ext cx="8540750" cy="796925"/>
          </a:xfrm>
        </p:spPr>
        <p:txBody>
          <a:bodyPr/>
          <a:lstStyle/>
          <a:p>
            <a:pPr eaLnBrk="1" hangingPunct="1">
              <a:defRPr/>
            </a:pPr>
            <a:r>
              <a:rPr lang="en-US" sz="4000" dirty="0" smtClean="0"/>
              <a:t>Polymorphism - </a:t>
            </a:r>
            <a:r>
              <a:rPr lang="en-US" sz="3600" dirty="0" smtClean="0">
                <a:latin typeface="Comic Sans MS" pitchFamily="66" charset="0"/>
              </a:rPr>
              <a:t>Abstract Classes</a:t>
            </a:r>
            <a:endParaRPr lang="en-US" sz="3600" b="1" dirty="0" smtClean="0"/>
          </a:p>
        </p:txBody>
      </p:sp>
      <p:sp>
        <p:nvSpPr>
          <p:cNvPr id="996355" name="Rectangle 3"/>
          <p:cNvSpPr>
            <a:spLocks noChangeArrowheads="1"/>
          </p:cNvSpPr>
          <p:nvPr/>
        </p:nvSpPr>
        <p:spPr bwMode="auto">
          <a:xfrm>
            <a:off x="273050" y="1428750"/>
            <a:ext cx="8274050" cy="430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ישנם מקרים (במיוחד כשרוצים לממש מבני נתונים), שבהם </a:t>
            </a:r>
            <a:r>
              <a:rPr lang="he-IL" sz="2800" b="0" dirty="0">
                <a:solidFill>
                  <a:srgbClr val="FFC000"/>
                </a:solidFill>
                <a:effectLst>
                  <a:outerShdw blurRad="38100" dist="38100" dir="2700000" algn="tl">
                    <a:srgbClr val="000000"/>
                  </a:outerShdw>
                </a:effectLst>
              </a:rPr>
              <a:t>אין לנו שום כוונה באמת לייצר אובייקט ממחלקת הבסיס.</a:t>
            </a:r>
          </a:p>
          <a:p>
            <a:pPr marL="609600" indent="-6096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במקרים כאלו אנו מעוניינים ל:</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dirty="0">
                <a:effectLst>
                  <a:outerShdw blurRad="38100" dist="38100" dir="2700000" algn="tl">
                    <a:srgbClr val="000000"/>
                  </a:outerShdw>
                </a:effectLst>
              </a:rPr>
              <a:t>למנוע</a:t>
            </a:r>
            <a:r>
              <a:rPr lang="he-IL" sz="2400" b="0" dirty="0">
                <a:effectLst>
                  <a:outerShdw blurRad="38100" dist="38100" dir="2700000" algn="tl">
                    <a:srgbClr val="000000"/>
                  </a:outerShdw>
                </a:effectLst>
              </a:rPr>
              <a:t> מהמתכנת את האפשרות </a:t>
            </a:r>
            <a:r>
              <a:rPr lang="he-IL" sz="2400" dirty="0">
                <a:effectLst>
                  <a:outerShdw blurRad="38100" dist="38100" dir="2700000" algn="tl">
                    <a:srgbClr val="000000"/>
                  </a:outerShdw>
                </a:effectLst>
              </a:rPr>
              <a:t>לייצר אובייקט</a:t>
            </a:r>
            <a:r>
              <a:rPr lang="he-IL" sz="2400" b="0" dirty="0">
                <a:effectLst>
                  <a:outerShdw blurRad="38100" dist="38100" dir="2700000" algn="tl">
                    <a:srgbClr val="000000"/>
                  </a:outerShdw>
                </a:effectLst>
              </a:rPr>
              <a:t> מסוג מחלקת הבסיס.</a:t>
            </a:r>
            <a:endParaRPr lang="he-IL" sz="2400" dirty="0">
              <a:effectLst>
                <a:outerShdw blurRad="38100" dist="38100" dir="2700000" algn="tl">
                  <a:srgbClr val="000000"/>
                </a:outerShdw>
              </a:effectLst>
            </a:endParaRP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dirty="0">
                <a:effectLst>
                  <a:outerShdw blurRad="38100" dist="38100" dir="2700000" algn="tl">
                    <a:srgbClr val="000000"/>
                  </a:outerShdw>
                </a:effectLst>
              </a:rPr>
              <a:t>להימנע ממימוש</a:t>
            </a:r>
            <a:r>
              <a:rPr lang="he-IL" sz="2400" b="0" dirty="0">
                <a:effectLst>
                  <a:outerShdw blurRad="38100" dist="38100" dir="2700000" algn="tl">
                    <a:srgbClr val="000000"/>
                  </a:outerShdw>
                </a:effectLst>
              </a:rPr>
              <a:t> חלק מ</a:t>
            </a:r>
            <a:r>
              <a:rPr lang="he-IL" sz="2400" dirty="0">
                <a:effectLst>
                  <a:outerShdw blurRad="38100" dist="38100" dir="2700000" algn="tl">
                    <a:srgbClr val="000000"/>
                  </a:outerShdw>
                </a:effectLst>
              </a:rPr>
              <a:t>המתודות</a:t>
            </a:r>
            <a:r>
              <a:rPr lang="he-IL" sz="2400" b="0" dirty="0">
                <a:effectLst>
                  <a:outerShdw blurRad="38100" dist="38100" dir="2700000" algn="tl">
                    <a:srgbClr val="000000"/>
                  </a:outerShdw>
                </a:effectLst>
              </a:rPr>
              <a:t> הווירטואליות של מחלקת הבסיס (הבנים יכולים לשכתב).</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dirty="0">
                <a:effectLst>
                  <a:outerShdw blurRad="38100" dist="38100" dir="2700000" algn="tl">
                    <a:srgbClr val="000000"/>
                  </a:outerShdw>
                </a:effectLst>
              </a:rPr>
              <a:t>להכריח</a:t>
            </a:r>
            <a:r>
              <a:rPr lang="he-IL" sz="2400" b="0" dirty="0">
                <a:effectLst>
                  <a:outerShdw blurRad="38100" dist="38100" dir="2700000" algn="tl">
                    <a:srgbClr val="000000"/>
                  </a:outerShdw>
                </a:effectLst>
              </a:rPr>
              <a:t> את המחלקות הנגזרות לשכתב את המתודות שלא מומשו במחלקת הבסיס.</a:t>
            </a:r>
          </a:p>
          <a:p>
            <a:pPr marL="609600" indent="-609600" algn="just" rtl="1">
              <a:lnSpc>
                <a:spcPct val="80000"/>
              </a:lnSpc>
              <a:spcBef>
                <a:spcPct val="20000"/>
              </a:spcBef>
              <a:buClr>
                <a:schemeClr val="hlink"/>
              </a:buClr>
              <a:buSzPct val="80000"/>
              <a:buFont typeface="Wingdings" panose="05000000000000000000" pitchFamily="2" charset="2"/>
              <a:buChar char="v"/>
              <a:defRPr/>
            </a:pPr>
            <a:r>
              <a:rPr lang="he-IL" sz="2800" b="0" dirty="0">
                <a:solidFill>
                  <a:srgbClr val="FFC000"/>
                </a:solidFill>
                <a:effectLst>
                  <a:outerShdw blurRad="38100" dist="38100" dir="2700000" algn="tl">
                    <a:srgbClr val="000000"/>
                  </a:outerShdw>
                </a:effectLst>
              </a:rPr>
              <a:t>הפתרון הוא מתודות ווירטואליות טהורות </a:t>
            </a:r>
            <a:r>
              <a:rPr lang="he-IL" sz="2800" b="0" dirty="0">
                <a:effectLst>
                  <a:outerShdw blurRad="38100" dist="38100" dir="2700000" algn="tl">
                    <a:srgbClr val="000000"/>
                  </a:outerShdw>
                </a:effectLst>
              </a:rPr>
              <a:t>(</a:t>
            </a:r>
            <a:r>
              <a:rPr lang="en-US" sz="2800" u="sng" dirty="0">
                <a:effectLst>
                  <a:outerShdw blurRad="38100" dist="38100" dir="2700000" algn="tl">
                    <a:srgbClr val="000000"/>
                  </a:outerShdw>
                </a:effectLst>
              </a:rPr>
              <a:t>Pure Functions</a:t>
            </a:r>
            <a:r>
              <a:rPr lang="he-IL" sz="2800" u="sng" dirty="0">
                <a:effectLst>
                  <a:outerShdw blurRad="38100" dist="38100" dir="2700000" algn="tl">
                    <a:srgbClr val="000000"/>
                  </a:outerShdw>
                </a:effectLst>
              </a:rPr>
              <a:t>) </a:t>
            </a:r>
            <a:r>
              <a:rPr lang="he-IL" sz="2800" b="0" dirty="0">
                <a:effectLst>
                  <a:outerShdw blurRad="38100" dist="38100" dir="2700000" algn="tl">
                    <a:srgbClr val="000000"/>
                  </a:outerShdw>
                </a:effectLst>
              </a:rPr>
              <a:t> </a:t>
            </a:r>
            <a:r>
              <a:rPr lang="he-IL" sz="2800" b="0" dirty="0">
                <a:solidFill>
                  <a:srgbClr val="FFC000"/>
                </a:solidFill>
                <a:effectLst>
                  <a:outerShdw blurRad="38100" dist="38100" dir="2700000" algn="tl">
                    <a:srgbClr val="000000"/>
                  </a:outerShdw>
                </a:effectLst>
              </a:rPr>
              <a:t>ומחלקות אבסטרקטיות </a:t>
            </a:r>
            <a:r>
              <a:rPr lang="he-IL" sz="2800" b="0" dirty="0">
                <a:effectLst>
                  <a:outerShdw blurRad="38100" dist="38100" dir="2700000" algn="tl">
                    <a:srgbClr val="000000"/>
                  </a:outerShdw>
                </a:effectLst>
              </a:rPr>
              <a:t>(</a:t>
            </a:r>
            <a:r>
              <a:rPr lang="en-US" sz="2800" u="sng" dirty="0">
                <a:effectLst>
                  <a:outerShdw blurRad="38100" dist="38100" dir="2700000" algn="tl">
                    <a:srgbClr val="000000"/>
                  </a:outerShdw>
                </a:effectLst>
              </a:rPr>
              <a:t>Abstract Classes.</a:t>
            </a:r>
            <a:r>
              <a:rPr lang="he-IL" sz="2800" b="0" dirty="0">
                <a:effectLst>
                  <a:outerShdw blurRad="38100" dist="38100" dir="2700000" algn="tl">
                    <a:srgbClr val="000000"/>
                  </a:outerShdw>
                </a:effectLst>
              </a:rPr>
              <a:t>).</a:t>
            </a:r>
            <a:endParaRPr lang="en-US" sz="2800" b="0" dirty="0">
              <a:effectLst>
                <a:outerShdw blurRad="38100" dist="38100" dir="2700000" algn="tl">
                  <a:srgbClr val="000000"/>
                </a:outerShdw>
              </a:effectLst>
            </a:endParaRPr>
          </a:p>
        </p:txBody>
      </p:sp>
      <p:sp>
        <p:nvSpPr>
          <p:cNvPr id="996356" name="Rectangle 4"/>
          <p:cNvSpPr>
            <a:spLocks noChangeArrowheads="1"/>
          </p:cNvSpPr>
          <p:nvPr/>
        </p:nvSpPr>
        <p:spPr bwMode="auto">
          <a:xfrm>
            <a:off x="455613" y="125253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endParaRPr lang="he-IL" sz="2800">
              <a:effectLst>
                <a:outerShdw blurRad="38100" dist="38100" dir="2700000" algn="tl">
                  <a:srgbClr val="000000"/>
                </a:outerShdw>
              </a:effectLst>
            </a:endParaRPr>
          </a:p>
        </p:txBody>
      </p:sp>
      <p:sp>
        <p:nvSpPr>
          <p:cNvPr id="53253"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004FFE2A-2F6E-49B2-9064-A790A218EF9E}" type="slidenum">
              <a:rPr lang="he-IL" altLang="he-IL" b="0" smtClean="0">
                <a:latin typeface="Arial" pitchFamily="34" charset="0"/>
              </a:rPr>
              <a:pPr eaLnBrk="1" hangingPunct="1"/>
              <a:t>27</a:t>
            </a:fld>
            <a:endParaRPr lang="en-US" altLang="he-IL" b="0" smtClean="0">
              <a:latin typeface="Arial" pitchFamily="34" charset="0"/>
            </a:endParaRPr>
          </a:p>
        </p:txBody>
      </p:sp>
      <p:sp>
        <p:nvSpPr>
          <p:cNvPr id="6" name="Rectangle 1"/>
          <p:cNvSpPr>
            <a:spLocks noChangeArrowheads="1"/>
          </p:cNvSpPr>
          <p:nvPr/>
        </p:nvSpPr>
        <p:spPr bwMode="auto">
          <a:xfrm>
            <a:off x="2300288" y="6298406"/>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635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635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63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Rot="1" noChangeArrowheads="1"/>
          </p:cNvSpPr>
          <p:nvPr>
            <p:ph type="title"/>
          </p:nvPr>
        </p:nvSpPr>
        <p:spPr>
          <a:xfrm>
            <a:off x="300038" y="227013"/>
            <a:ext cx="8540750" cy="796925"/>
          </a:xfrm>
        </p:spPr>
        <p:txBody>
          <a:bodyPr/>
          <a:lstStyle/>
          <a:p>
            <a:pPr eaLnBrk="1" hangingPunct="1">
              <a:defRPr/>
            </a:pPr>
            <a:r>
              <a:rPr lang="en-US" sz="4000" smtClean="0"/>
              <a:t>Polymorphism - </a:t>
            </a:r>
            <a:r>
              <a:rPr lang="en-US" sz="3600" smtClean="0">
                <a:latin typeface="Comic Sans MS" pitchFamily="66" charset="0"/>
              </a:rPr>
              <a:t>Abstract Classes </a:t>
            </a:r>
            <a:r>
              <a:rPr lang="en-US" sz="2800" smtClean="0">
                <a:latin typeface="Comic Sans MS" pitchFamily="66" charset="0"/>
              </a:rPr>
              <a:t>cont</a:t>
            </a:r>
            <a:endParaRPr lang="en-US" sz="3600" b="1" smtClean="0"/>
          </a:p>
        </p:txBody>
      </p:sp>
      <p:sp>
        <p:nvSpPr>
          <p:cNvPr id="998403" name="Rectangle 3"/>
          <p:cNvSpPr>
            <a:spLocks noChangeArrowheads="1"/>
          </p:cNvSpPr>
          <p:nvPr/>
        </p:nvSpPr>
        <p:spPr bwMode="auto">
          <a:xfrm>
            <a:off x="347663" y="1760538"/>
            <a:ext cx="79121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הפתרון הוא מתודות ווירטואליות טהורות (</a:t>
            </a:r>
            <a:r>
              <a:rPr lang="en-US" sz="2800" u="sng" dirty="0">
                <a:effectLst>
                  <a:outerShdw blurRad="38100" dist="38100" dir="2700000" algn="tl">
                    <a:srgbClr val="000000"/>
                  </a:outerShdw>
                </a:effectLst>
              </a:rPr>
              <a:t>Pure Functions</a:t>
            </a:r>
            <a:r>
              <a:rPr lang="he-IL" sz="2800" u="sng" dirty="0">
                <a:effectLst>
                  <a:outerShdw blurRad="38100" dist="38100" dir="2700000" algn="tl">
                    <a:srgbClr val="000000"/>
                  </a:outerShdw>
                </a:effectLst>
              </a:rPr>
              <a:t>) </a:t>
            </a:r>
            <a:r>
              <a:rPr lang="he-IL" sz="2800" b="0" dirty="0">
                <a:effectLst>
                  <a:outerShdw blurRad="38100" dist="38100" dir="2700000" algn="tl">
                    <a:srgbClr val="000000"/>
                  </a:outerShdw>
                </a:effectLst>
              </a:rPr>
              <a:t> ומחלקות אבסטרקטיות (</a:t>
            </a:r>
            <a:r>
              <a:rPr lang="en-US" sz="2800" u="sng" dirty="0">
                <a:effectLst>
                  <a:outerShdw blurRad="38100" dist="38100" dir="2700000" algn="tl">
                    <a:srgbClr val="000000"/>
                  </a:outerShdw>
                </a:effectLst>
              </a:rPr>
              <a:t>Abstract Classes.</a:t>
            </a:r>
            <a:r>
              <a:rPr lang="he-IL" sz="2800" b="0" dirty="0">
                <a:effectLst>
                  <a:outerShdw blurRad="38100" dist="38100" dir="2700000" algn="tl">
                    <a:srgbClr val="000000"/>
                  </a:outerShdw>
                </a:effectLst>
              </a:rPr>
              <a:t>):</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מתודה ווירטואלית טהורה </a:t>
            </a:r>
            <a:r>
              <a:rPr lang="he-IL" sz="2400" b="0" dirty="0">
                <a:effectLst>
                  <a:outerShdw blurRad="38100" dist="38100" dir="2700000" algn="tl">
                    <a:srgbClr val="000000"/>
                  </a:outerShdw>
                </a:effectLst>
              </a:rPr>
              <a:t>היא </a:t>
            </a:r>
            <a:r>
              <a:rPr lang="he-IL" sz="2400" b="0" dirty="0">
                <a:solidFill>
                  <a:srgbClr val="FFC000"/>
                </a:solidFill>
                <a:effectLst>
                  <a:outerShdw blurRad="38100" dist="38100" dir="2700000" algn="tl">
                    <a:srgbClr val="000000"/>
                  </a:outerShdw>
                </a:effectLst>
              </a:rPr>
              <a:t>מתודה וירטואלית שמוצהרת במחלקת הבסיס אך ורק לשם הוספת למימוש והכרחת הצאצאים שלה לממש אותה.</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לשם הגדרתה – יש להוסיף </a:t>
            </a:r>
            <a:r>
              <a:rPr lang="en-US" sz="2400" b="0" dirty="0">
                <a:solidFill>
                  <a:srgbClr val="FFC000"/>
                </a:solidFill>
                <a:effectLst>
                  <a:outerShdw blurRad="38100" dist="38100" dir="2700000" algn="tl">
                    <a:srgbClr val="000000"/>
                  </a:outerShdw>
                </a:effectLst>
              </a:rPr>
              <a:t>=0</a:t>
            </a:r>
            <a:r>
              <a:rPr lang="he-IL" sz="2400" b="0" dirty="0">
                <a:solidFill>
                  <a:srgbClr val="FFC000"/>
                </a:solidFill>
                <a:effectLst>
                  <a:outerShdw blurRad="38100" dist="38100" dir="2700000" algn="tl">
                    <a:srgbClr val="000000"/>
                  </a:outerShdw>
                </a:effectLst>
              </a:rPr>
              <a:t> להגדרה (</a:t>
            </a:r>
            <a:r>
              <a:rPr lang="en-US" sz="2400" b="0" dirty="0">
                <a:solidFill>
                  <a:srgbClr val="FFC000"/>
                </a:solidFill>
                <a:effectLst>
                  <a:outerShdw blurRad="38100" dist="38100" dir="2700000" algn="tl">
                    <a:srgbClr val="000000"/>
                  </a:outerShdw>
                </a:effectLst>
              </a:rPr>
              <a:t>prototype</a:t>
            </a:r>
            <a:r>
              <a:rPr lang="he-IL" sz="2400" b="0" dirty="0">
                <a:solidFill>
                  <a:srgbClr val="FFC000"/>
                </a:solidFill>
                <a:effectLst>
                  <a:outerShdw blurRad="38100" dist="38100" dir="2700000" algn="tl">
                    <a:srgbClr val="000000"/>
                  </a:outerShdw>
                </a:effectLst>
              </a:rPr>
              <a:t>) של המתודה בקובץ ה-</a:t>
            </a:r>
            <a:r>
              <a:rPr lang="en-US" sz="2400" b="0" dirty="0">
                <a:solidFill>
                  <a:srgbClr val="FFC000"/>
                </a:solidFill>
                <a:effectLst>
                  <a:outerShdw blurRad="38100" dist="38100" dir="2700000" algn="tl">
                    <a:srgbClr val="000000"/>
                  </a:outerShdw>
                </a:effectLst>
              </a:rPr>
              <a:t>H</a:t>
            </a:r>
            <a:r>
              <a:rPr lang="he-IL" sz="2400" b="0" dirty="0">
                <a:solidFill>
                  <a:srgbClr val="FFC000"/>
                </a:solidFill>
                <a:effectLst>
                  <a:outerShdw blurRad="38100" dist="38100" dir="2700000" algn="tl">
                    <a:srgbClr val="000000"/>
                  </a:outerShdw>
                </a:effectLst>
              </a:rPr>
              <a:t>.</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המתודה </a:t>
            </a:r>
            <a:r>
              <a:rPr lang="he-IL" sz="2400" dirty="0">
                <a:effectLst>
                  <a:outerShdw blurRad="38100" dist="38100" dir="2700000" algn="tl">
                    <a:srgbClr val="000000"/>
                  </a:outerShdw>
                </a:effectLst>
              </a:rPr>
              <a:t>לא תמומש</a:t>
            </a:r>
            <a:r>
              <a:rPr lang="he-IL" sz="2400" b="0" dirty="0">
                <a:effectLst>
                  <a:outerShdw blurRad="38100" dist="38100" dir="2700000" algn="tl">
                    <a:srgbClr val="000000"/>
                  </a:outerShdw>
                </a:effectLst>
              </a:rPr>
              <a:t> (למעט </a:t>
            </a:r>
            <a:r>
              <a:rPr lang="en-US" sz="2400" b="0" dirty="0" err="1">
                <a:effectLst>
                  <a:outerShdw blurRad="38100" dist="38100" dir="2700000" algn="tl">
                    <a:srgbClr val="000000"/>
                  </a:outerShdw>
                </a:effectLst>
              </a:rPr>
              <a:t>Dtor</a:t>
            </a:r>
            <a:r>
              <a:rPr lang="he-IL" sz="2400" b="0" dirty="0">
                <a:effectLst>
                  <a:outerShdw blurRad="38100" dist="38100" dir="2700000" algn="tl">
                    <a:srgbClr val="000000"/>
                  </a:outerShdw>
                </a:effectLst>
              </a:rPr>
              <a:t>, פרטים בהמשך).</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מחלקה עם מתודות </a:t>
            </a:r>
            <a:r>
              <a:rPr lang="en-US" sz="2400" b="0" dirty="0">
                <a:solidFill>
                  <a:srgbClr val="FFC000"/>
                </a:solidFill>
                <a:effectLst>
                  <a:outerShdw blurRad="38100" dist="38100" dir="2700000" algn="tl">
                    <a:srgbClr val="000000"/>
                  </a:outerShdw>
                </a:effectLst>
              </a:rPr>
              <a:t>pure virtual</a:t>
            </a:r>
            <a:r>
              <a:rPr lang="he-IL" sz="2400" b="0" dirty="0">
                <a:solidFill>
                  <a:srgbClr val="FFC000"/>
                </a:solidFill>
                <a:effectLst>
                  <a:outerShdw blurRad="38100" dist="38100" dir="2700000" algn="tl">
                    <a:srgbClr val="000000"/>
                  </a:outerShdw>
                </a:effectLst>
              </a:rPr>
              <a:t> (לפחות אחת) היא אוטומטית – מחלקה אבסטרקטית</a:t>
            </a:r>
            <a:r>
              <a:rPr lang="he-IL" sz="2400" b="0" dirty="0">
                <a:effectLst>
                  <a:outerShdw blurRad="38100" dist="38100" dir="2700000" algn="tl">
                    <a:srgbClr val="000000"/>
                  </a:outerShdw>
                </a:effectLst>
              </a:rPr>
              <a:t>! -&gt; לא ניתן לייצר אובייקטים מסוג מחלקה זאת (שגיאת קומפילציה).</a:t>
            </a:r>
          </a:p>
        </p:txBody>
      </p:sp>
      <p:sp>
        <p:nvSpPr>
          <p:cNvPr id="54276"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EC1B351D-794F-42CA-A31D-C4F9F89DFD59}" type="slidenum">
              <a:rPr lang="he-IL" altLang="he-IL" b="0" smtClean="0">
                <a:latin typeface="Arial" pitchFamily="34" charset="0"/>
              </a:rPr>
              <a:pPr eaLnBrk="1" hangingPunct="1"/>
              <a:t>28</a:t>
            </a:fld>
            <a:endParaRPr lang="en-US" altLang="he-IL" b="0" smtClean="0">
              <a:latin typeface="Arial" pitchFamily="34" charset="0"/>
            </a:endParaRPr>
          </a:p>
        </p:txBody>
      </p:sp>
      <p:sp>
        <p:nvSpPr>
          <p:cNvPr id="5" name="Rectangle 1"/>
          <p:cNvSpPr>
            <a:spLocks noChangeArrowheads="1"/>
          </p:cNvSpPr>
          <p:nvPr/>
        </p:nvSpPr>
        <p:spPr bwMode="auto">
          <a:xfrm>
            <a:off x="2000250" y="6298406"/>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F7BC0EDD-3189-4A2A-88BD-1D12DDDD12E5}" type="slidenum">
              <a:rPr lang="he-IL" altLang="he-IL" sz="1000" smtClean="0">
                <a:latin typeface="Arial" pitchFamily="34" charset="0"/>
              </a:rPr>
              <a:pPr eaLnBrk="1" hangingPunct="1">
                <a:spcBef>
                  <a:spcPct val="0"/>
                </a:spcBef>
                <a:buClrTx/>
                <a:buSzTx/>
                <a:buFontTx/>
                <a:buNone/>
              </a:pPr>
              <a:t>29</a:t>
            </a:fld>
            <a:endParaRPr lang="en-US" altLang="he-IL" sz="1000" smtClean="0">
              <a:latin typeface="Arial" pitchFamily="34" charset="0"/>
            </a:endParaRPr>
          </a:p>
        </p:txBody>
      </p:sp>
      <p:sp>
        <p:nvSpPr>
          <p:cNvPr id="951298" name="Rectangle 2"/>
          <p:cNvSpPr>
            <a:spLocks noGrp="1" noRot="1" noChangeArrowheads="1"/>
          </p:cNvSpPr>
          <p:nvPr>
            <p:ph type="title"/>
          </p:nvPr>
        </p:nvSpPr>
        <p:spPr/>
        <p:txBody>
          <a:bodyPr/>
          <a:lstStyle/>
          <a:p>
            <a:pPr eaLnBrk="1" hangingPunct="1">
              <a:defRPr/>
            </a:pPr>
            <a:r>
              <a:rPr lang="en-US" sz="4000" dirty="0" smtClean="0"/>
              <a:t>Abstract classes &amp; Pure virtual methods</a:t>
            </a:r>
          </a:p>
        </p:txBody>
      </p:sp>
      <p:sp>
        <p:nvSpPr>
          <p:cNvPr id="951299"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solidFill>
                  <a:srgbClr val="FFC000"/>
                </a:solidFill>
              </a:rPr>
              <a:t>אנו רוצים את מחלקת הבסיס רק בשביל לייצג ממשק (</a:t>
            </a:r>
            <a:r>
              <a:rPr lang="en-US" sz="2800" dirty="0" smtClean="0">
                <a:solidFill>
                  <a:srgbClr val="FFC000"/>
                </a:solidFill>
              </a:rPr>
              <a:t>interface</a:t>
            </a:r>
            <a:r>
              <a:rPr lang="he-IL" sz="2800" dirty="0" smtClean="0">
                <a:solidFill>
                  <a:srgbClr val="FFC000"/>
                </a:solidFill>
              </a:rPr>
              <a:t>) משותף לכל צאצאיה</a:t>
            </a:r>
            <a:r>
              <a:rPr lang="he-IL" sz="2800" dirty="0" smtClean="0"/>
              <a:t>!</a:t>
            </a:r>
            <a:endParaRPr lang="en-US" sz="2800" dirty="0" smtClean="0"/>
          </a:p>
          <a:p>
            <a:pPr lvl="1" algn="just" rtl="1" eaLnBrk="1" hangingPunct="1">
              <a:lnSpc>
                <a:spcPct val="80000"/>
              </a:lnSpc>
              <a:buFont typeface="Wingdings" pitchFamily="2" charset="2"/>
              <a:buChar char="v"/>
              <a:defRPr/>
            </a:pPr>
            <a:r>
              <a:rPr lang="he-IL" sz="2400" dirty="0" smtClean="0"/>
              <a:t>למחלקת </a:t>
            </a:r>
            <a:r>
              <a:rPr lang="en-US" sz="2400" dirty="0" smtClean="0"/>
              <a:t>Employee</a:t>
            </a:r>
            <a:r>
              <a:rPr lang="he-IL" sz="2400" dirty="0" smtClean="0"/>
              <a:t> יש משמעות וגם למחלקה הנגזרת ממנה </a:t>
            </a:r>
            <a:r>
              <a:rPr lang="en-US" sz="2400" dirty="0" smtClean="0"/>
              <a:t>Manager</a:t>
            </a:r>
            <a:r>
              <a:rPr lang="he-IL" sz="2400" dirty="0" smtClean="0"/>
              <a:t>. לעומת זאת למחלקת </a:t>
            </a:r>
            <a:r>
              <a:rPr lang="en-US" sz="2400" dirty="0" smtClean="0"/>
              <a:t>Shape</a:t>
            </a:r>
            <a:r>
              <a:rPr lang="he-IL" sz="2400" dirty="0" smtClean="0"/>
              <a:t> אין שום משמעות, אלא רק לצאצאים שלה!</a:t>
            </a:r>
          </a:p>
          <a:p>
            <a:pPr lvl="1" algn="just" rtl="1" eaLnBrk="1" hangingPunct="1">
              <a:lnSpc>
                <a:spcPct val="80000"/>
              </a:lnSpc>
              <a:buFont typeface="Wingdings" pitchFamily="2" charset="2"/>
              <a:buChar char="v"/>
              <a:defRPr/>
            </a:pPr>
            <a:r>
              <a:rPr lang="he-IL" sz="2400" dirty="0" smtClean="0"/>
              <a:t>במצב זה (</a:t>
            </a:r>
            <a:r>
              <a:rPr lang="en-US" sz="2400" dirty="0" smtClean="0"/>
              <a:t>Shape</a:t>
            </a:r>
            <a:r>
              <a:rPr lang="he-IL" sz="2400" dirty="0" smtClean="0"/>
              <a:t>) אנו לא רוצים שמישהו באמת ייצר אובייקט מסוג האב, אלא רק ישתמש במצביעים (או </a:t>
            </a:r>
            <a:r>
              <a:rPr lang="he-IL" sz="2400" dirty="0" err="1" smtClean="0"/>
              <a:t>רפרנס</a:t>
            </a:r>
            <a:r>
              <a:rPr lang="he-IL" sz="2400" dirty="0" smtClean="0"/>
              <a:t>) של המחלקה על מנת לעשות </a:t>
            </a:r>
            <a:r>
              <a:rPr lang="en-US" sz="2400" dirty="0" err="1" smtClean="0"/>
              <a:t>upcasting</a:t>
            </a:r>
            <a:r>
              <a:rPr lang="he-IL" sz="2400" dirty="0" smtClean="0"/>
              <a:t> – כדי שיהיה לנו אפשרות לכתוב קוד כללי שמשתמש בכל הצאצאים (דרך הממשק המשותף).</a:t>
            </a:r>
            <a:endParaRPr lang="en-US" sz="2400" dirty="0" smtClean="0"/>
          </a:p>
          <a:p>
            <a:pPr algn="just" rtl="1" eaLnBrk="1" hangingPunct="1">
              <a:lnSpc>
                <a:spcPct val="80000"/>
              </a:lnSpc>
              <a:buFont typeface="Wingdings" panose="05000000000000000000" pitchFamily="2" charset="2"/>
              <a:buChar char="v"/>
              <a:defRPr/>
            </a:pPr>
            <a:r>
              <a:rPr lang="he-IL" sz="2800" dirty="0" smtClean="0"/>
              <a:t>ברגע שהגדרנו לפחות מתודה </a:t>
            </a:r>
            <a:r>
              <a:rPr lang="en-US" sz="2800" i="1" u="sng" dirty="0" smtClean="0"/>
              <a:t>pure virtual</a:t>
            </a:r>
            <a:r>
              <a:rPr lang="he-IL" sz="2800" dirty="0" smtClean="0"/>
              <a:t> אחת בתוך מחלקה – המחלקה אוטומטית נהפכת למחלקה אבסטרקטית (</a:t>
            </a:r>
            <a:r>
              <a:rPr lang="en-US" sz="2800" i="1" u="sng" dirty="0" smtClean="0"/>
              <a:t>abstract class</a:t>
            </a:r>
            <a:r>
              <a:rPr lang="he-IL" sz="2800" dirty="0" smtClean="0"/>
              <a:t>).</a:t>
            </a:r>
            <a:endParaRPr lang="en-US" sz="2800" dirty="0" smtClean="0"/>
          </a:p>
          <a:p>
            <a:pPr lvl="1" algn="just" rtl="1" eaLnBrk="1" hangingPunct="1">
              <a:lnSpc>
                <a:spcPct val="80000"/>
              </a:lnSpc>
              <a:buFont typeface="Wingdings" pitchFamily="2" charset="2"/>
              <a:buChar char="v"/>
              <a:defRPr/>
            </a:pPr>
            <a:r>
              <a:rPr lang="he-IL" sz="2400" dirty="0" smtClean="0"/>
              <a:t>ניתן לזהות מתודה </a:t>
            </a:r>
            <a:r>
              <a:rPr lang="en-US" sz="2400" dirty="0" smtClean="0"/>
              <a:t>pure virtual</a:t>
            </a:r>
            <a:r>
              <a:rPr lang="he-IL" sz="2400" dirty="0" smtClean="0"/>
              <a:t> משום שהיא מוגדרת בווירטואלית ולאחר החתימה שלה מופיע </a:t>
            </a:r>
            <a:r>
              <a:rPr lang="en-US" sz="2400" dirty="0" smtClean="0"/>
              <a:t>=0</a:t>
            </a:r>
            <a:r>
              <a:rPr lang="he-IL" sz="2400" dirty="0" smtClean="0"/>
              <a:t>.</a:t>
            </a:r>
            <a:endParaRPr lang="en-US" sz="2400" i="1" dirty="0" smtClean="0"/>
          </a:p>
        </p:txBody>
      </p:sp>
      <p:sp>
        <p:nvSpPr>
          <p:cNvPr id="5" name="Rectangle 1"/>
          <p:cNvSpPr>
            <a:spLocks noChangeArrowheads="1"/>
          </p:cNvSpPr>
          <p:nvPr/>
        </p:nvSpPr>
        <p:spPr bwMode="auto">
          <a:xfrm>
            <a:off x="2371725"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7"/>
          <p:cNvSpPr>
            <a:spLocks noGrp="1" noChangeArrowheads="1"/>
          </p:cNvSpPr>
          <p:nvPr>
            <p:ph type="sldNum" sz="quarter" idx="12"/>
          </p:nvPr>
        </p:nvSpPr>
        <p:spPr/>
        <p:txBody>
          <a:bodyPr/>
          <a:lstStyle/>
          <a:p>
            <a:pPr>
              <a:defRPr/>
            </a:pPr>
            <a:fld id="{C27310C6-56B1-4135-BF72-D77BAB516D0E}" type="slidenum">
              <a:rPr lang="he-IL"/>
              <a:pPr>
                <a:defRPr/>
              </a:pPr>
              <a:t>3</a:t>
            </a:fld>
            <a:endParaRPr lang="en-US"/>
          </a:p>
        </p:txBody>
      </p:sp>
      <p:sp>
        <p:nvSpPr>
          <p:cNvPr id="965636" name="Rectangle 4"/>
          <p:cNvSpPr>
            <a:spLocks noGrp="1" noChangeArrowheads="1"/>
          </p:cNvSpPr>
          <p:nvPr>
            <p:ph type="ctrTitle"/>
          </p:nvPr>
        </p:nvSpPr>
        <p:spPr>
          <a:xfrm>
            <a:off x="685800" y="2595563"/>
            <a:ext cx="7772400" cy="909637"/>
          </a:xfrm>
        </p:spPr>
        <p:txBody>
          <a:bodyPr/>
          <a:lstStyle/>
          <a:p>
            <a:pPr eaLnBrk="1" hangingPunct="1">
              <a:defRPr/>
            </a:pPr>
            <a:r>
              <a:rPr lang="en-US" sz="4400" b="1" smtClean="0"/>
              <a:t>Polymorphism</a:t>
            </a:r>
          </a:p>
        </p:txBody>
      </p:sp>
      <p:sp>
        <p:nvSpPr>
          <p:cNvPr id="4" name="Rectangle 1"/>
          <p:cNvSpPr>
            <a:spLocks noChangeArrowheads="1"/>
          </p:cNvSpPr>
          <p:nvPr/>
        </p:nvSpPr>
        <p:spPr bwMode="auto">
          <a:xfrm>
            <a:off x="2085975" y="610711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3511BA8F-90B9-4ED6-B7A7-03E5CC9E55D8}" type="slidenum">
              <a:rPr lang="he-IL" altLang="he-IL" sz="1000" smtClean="0">
                <a:latin typeface="Arial" pitchFamily="34" charset="0"/>
              </a:rPr>
              <a:pPr eaLnBrk="1" hangingPunct="1">
                <a:spcBef>
                  <a:spcPct val="0"/>
                </a:spcBef>
                <a:buClrTx/>
                <a:buSzTx/>
                <a:buFontTx/>
                <a:buNone/>
              </a:pPr>
              <a:t>30</a:t>
            </a:fld>
            <a:endParaRPr lang="en-US" altLang="he-IL" sz="1000" smtClean="0">
              <a:latin typeface="Arial" pitchFamily="34" charset="0"/>
            </a:endParaRPr>
          </a:p>
        </p:txBody>
      </p:sp>
      <p:sp>
        <p:nvSpPr>
          <p:cNvPr id="915458" name="Rectangle 2"/>
          <p:cNvSpPr>
            <a:spLocks noGrp="1" noRot="1" noChangeArrowheads="1"/>
          </p:cNvSpPr>
          <p:nvPr>
            <p:ph type="title"/>
          </p:nvPr>
        </p:nvSpPr>
        <p:spPr/>
        <p:txBody>
          <a:bodyPr/>
          <a:lstStyle/>
          <a:p>
            <a:pPr eaLnBrk="1" hangingPunct="1">
              <a:defRPr/>
            </a:pPr>
            <a:r>
              <a:rPr lang="en-US" sz="4000" smtClean="0"/>
              <a:t>Abstract classes &amp; Pure virtual functions </a:t>
            </a:r>
            <a:r>
              <a:rPr lang="en-US" sz="3200" smtClean="0"/>
              <a:t>cont…</a:t>
            </a:r>
            <a:endParaRPr lang="en-US" sz="4000" smtClean="0"/>
          </a:p>
        </p:txBody>
      </p:sp>
      <p:sp>
        <p:nvSpPr>
          <p:cNvPr id="915459"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t>אי אפשר לייצר אובייקט ממחלקה אבסטרקטית! (שגיאת קומפילציה!).</a:t>
            </a:r>
            <a:endParaRPr lang="en-US" sz="2800" dirty="0" smtClean="0"/>
          </a:p>
          <a:p>
            <a:pPr lvl="1" algn="just" rtl="1" eaLnBrk="1" hangingPunct="1">
              <a:lnSpc>
                <a:spcPct val="80000"/>
              </a:lnSpc>
              <a:buFont typeface="Wingdings" pitchFamily="2" charset="2"/>
              <a:buChar char="v"/>
              <a:defRPr/>
            </a:pPr>
            <a:r>
              <a:rPr lang="he-IL" sz="2400" dirty="0" smtClean="0"/>
              <a:t>שימו לב שאי אפשר לשלוח אובייקט אבסטרקטי </a:t>
            </a:r>
            <a:r>
              <a:rPr lang="en-US" sz="2400" dirty="0" smtClean="0"/>
              <a:t>by value</a:t>
            </a:r>
            <a:r>
              <a:rPr lang="he-IL" sz="2400" dirty="0" smtClean="0"/>
              <a:t>! </a:t>
            </a:r>
            <a:r>
              <a:rPr lang="he-IL" sz="2400" b="1" dirty="0" smtClean="0"/>
              <a:t>למה?</a:t>
            </a:r>
            <a:endParaRPr lang="en-US" sz="2400" b="1" dirty="0" smtClean="0"/>
          </a:p>
          <a:p>
            <a:pPr algn="just" rtl="1" eaLnBrk="1" hangingPunct="1">
              <a:lnSpc>
                <a:spcPct val="80000"/>
              </a:lnSpc>
              <a:buFont typeface="Wingdings" panose="05000000000000000000" pitchFamily="2" charset="2"/>
              <a:buChar char="v"/>
              <a:defRPr/>
            </a:pPr>
            <a:r>
              <a:rPr lang="he-IL" sz="2800" dirty="0" smtClean="0">
                <a:solidFill>
                  <a:srgbClr val="FFC000"/>
                </a:solidFill>
              </a:rPr>
              <a:t>כאשר יורשים ממחלקה אבסטרקטית חייבים לממש (</a:t>
            </a:r>
            <a:r>
              <a:rPr lang="en-US" sz="2800" dirty="0" smtClean="0">
                <a:solidFill>
                  <a:srgbClr val="FFC000"/>
                </a:solidFill>
              </a:rPr>
              <a:t>implement</a:t>
            </a:r>
            <a:r>
              <a:rPr lang="he-IL" sz="2800" dirty="0" smtClean="0">
                <a:solidFill>
                  <a:srgbClr val="FFC000"/>
                </a:solidFill>
              </a:rPr>
              <a:t>) את כל המתודות הווירטואליות הטהורות, או שגם המחלקה היורשת תהיה מחלקה אבסטרקטית.</a:t>
            </a:r>
          </a:p>
          <a:p>
            <a:pPr algn="just" rtl="1" eaLnBrk="1" hangingPunct="1">
              <a:lnSpc>
                <a:spcPct val="80000"/>
              </a:lnSpc>
              <a:buFont typeface="Wingdings" panose="05000000000000000000" pitchFamily="2" charset="2"/>
              <a:buChar char="v"/>
              <a:defRPr/>
            </a:pPr>
            <a:r>
              <a:rPr lang="he-IL" sz="2800" dirty="0" smtClean="0"/>
              <a:t>יוצרים מחלקה אבסטרקטית כאשר אנו רוצים ליצור מספר מחלקות באות ממשק זהה ולתפעל את כולם דרך הממשק המשותף, אך לממשק המשותף אין משמעות בפני עצמו או שאין צורך לממש אותו (מימוש מלא).</a:t>
            </a:r>
            <a:endParaRPr lang="en-US" sz="2800" dirty="0" smtClean="0"/>
          </a:p>
        </p:txBody>
      </p:sp>
      <p:sp>
        <p:nvSpPr>
          <p:cNvPr id="5" name="Rectangle 1"/>
          <p:cNvSpPr>
            <a:spLocks noChangeArrowheads="1"/>
          </p:cNvSpPr>
          <p:nvPr/>
        </p:nvSpPr>
        <p:spPr bwMode="auto">
          <a:xfrm>
            <a:off x="2357437"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2DE2D73E-FA11-4D76-9CE8-ED37D47DAE16}" type="slidenum">
              <a:rPr lang="he-IL" altLang="he-IL" sz="1000" smtClean="0">
                <a:latin typeface="Arial" pitchFamily="34" charset="0"/>
              </a:rPr>
              <a:pPr eaLnBrk="1" hangingPunct="1">
                <a:spcBef>
                  <a:spcPct val="0"/>
                </a:spcBef>
                <a:buClrTx/>
                <a:buSzTx/>
                <a:buFontTx/>
                <a:buNone/>
              </a:pPr>
              <a:t>31</a:t>
            </a:fld>
            <a:endParaRPr lang="en-US" altLang="he-IL" sz="1000" smtClean="0">
              <a:latin typeface="Arial" pitchFamily="34" charset="0"/>
            </a:endParaRPr>
          </a:p>
        </p:txBody>
      </p:sp>
      <p:sp>
        <p:nvSpPr>
          <p:cNvPr id="916482" name="Rectangle 2"/>
          <p:cNvSpPr>
            <a:spLocks noGrp="1" noRot="1" noChangeArrowheads="1"/>
          </p:cNvSpPr>
          <p:nvPr>
            <p:ph type="title"/>
          </p:nvPr>
        </p:nvSpPr>
        <p:spPr/>
        <p:txBody>
          <a:bodyPr/>
          <a:lstStyle/>
          <a:p>
            <a:pPr eaLnBrk="1" hangingPunct="1">
              <a:defRPr/>
            </a:pPr>
            <a:r>
              <a:rPr lang="en-US" sz="4000" smtClean="0"/>
              <a:t>Abstract classes &amp; Pure virtual functions </a:t>
            </a:r>
            <a:r>
              <a:rPr lang="en-US" sz="3200" smtClean="0"/>
              <a:t>cont…</a:t>
            </a:r>
          </a:p>
        </p:txBody>
      </p:sp>
      <p:sp>
        <p:nvSpPr>
          <p:cNvPr id="57348" name="Text Box 4"/>
          <p:cNvSpPr txBox="1">
            <a:spLocks noChangeArrowheads="1"/>
          </p:cNvSpPr>
          <p:nvPr/>
        </p:nvSpPr>
        <p:spPr bwMode="auto">
          <a:xfrm>
            <a:off x="2497138" y="1611313"/>
            <a:ext cx="40925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Shape</a:t>
            </a:r>
          </a:p>
        </p:txBody>
      </p:sp>
      <p:sp>
        <p:nvSpPr>
          <p:cNvPr id="57349" name="Text Box 11"/>
          <p:cNvSpPr txBox="1">
            <a:spLocks noChangeArrowheads="1"/>
          </p:cNvSpPr>
          <p:nvPr/>
        </p:nvSpPr>
        <p:spPr bwMode="auto">
          <a:xfrm>
            <a:off x="2498725" y="2070100"/>
            <a:ext cx="4095750" cy="155257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latin typeface="Times New Roman" pitchFamily="18" charset="0"/>
                <a:cs typeface="Times New Roman" pitchFamily="18" charset="0"/>
              </a:rPr>
              <a:t>virtual void Draw()=0;</a:t>
            </a:r>
          </a:p>
          <a:p>
            <a:pPr algn="ctr" eaLnBrk="1" hangingPunct="1">
              <a:spcBef>
                <a:spcPct val="50000"/>
              </a:spcBef>
              <a:buClrTx/>
              <a:buSzTx/>
              <a:buFontTx/>
              <a:buNone/>
            </a:pPr>
            <a:r>
              <a:rPr lang="en-US" altLang="he-IL" sz="2400">
                <a:latin typeface="Times New Roman" pitchFamily="18" charset="0"/>
                <a:cs typeface="Times New Roman" pitchFamily="18" charset="0"/>
              </a:rPr>
              <a:t>virtual void Rotate(float)=0;</a:t>
            </a:r>
          </a:p>
          <a:p>
            <a:pPr algn="ctr" eaLnBrk="1" hangingPunct="1">
              <a:spcBef>
                <a:spcPct val="50000"/>
              </a:spcBef>
              <a:buClrTx/>
              <a:buSzTx/>
              <a:buFontTx/>
              <a:buNone/>
            </a:pPr>
            <a:r>
              <a:rPr lang="en-US" altLang="he-IL" sz="2400">
                <a:latin typeface="Times New Roman" pitchFamily="18" charset="0"/>
                <a:cs typeface="Times New Roman" pitchFamily="18" charset="0"/>
              </a:rPr>
              <a:t>virtual void Enlarge(float)=0;</a:t>
            </a:r>
          </a:p>
        </p:txBody>
      </p:sp>
      <p:sp>
        <p:nvSpPr>
          <p:cNvPr id="57350" name="Text Box 12"/>
          <p:cNvSpPr txBox="1">
            <a:spLocks noChangeArrowheads="1"/>
          </p:cNvSpPr>
          <p:nvPr/>
        </p:nvSpPr>
        <p:spPr bwMode="auto">
          <a:xfrm>
            <a:off x="755650" y="3927475"/>
            <a:ext cx="26860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Rectangle</a:t>
            </a:r>
          </a:p>
        </p:txBody>
      </p:sp>
      <p:sp>
        <p:nvSpPr>
          <p:cNvPr id="57351" name="Text Box 14"/>
          <p:cNvSpPr txBox="1">
            <a:spLocks noChangeArrowheads="1"/>
          </p:cNvSpPr>
          <p:nvPr/>
        </p:nvSpPr>
        <p:spPr bwMode="auto">
          <a:xfrm>
            <a:off x="5978525" y="3914775"/>
            <a:ext cx="2684463"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Circle</a:t>
            </a:r>
          </a:p>
        </p:txBody>
      </p:sp>
      <p:sp>
        <p:nvSpPr>
          <p:cNvPr id="57352" name="Text Box 15"/>
          <p:cNvSpPr txBox="1">
            <a:spLocks noChangeArrowheads="1"/>
          </p:cNvSpPr>
          <p:nvPr/>
        </p:nvSpPr>
        <p:spPr bwMode="auto">
          <a:xfrm>
            <a:off x="5978525" y="4373563"/>
            <a:ext cx="2687638" cy="155257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latin typeface="Times New Roman" pitchFamily="18" charset="0"/>
                <a:cs typeface="Times New Roman" pitchFamily="18" charset="0"/>
              </a:rPr>
              <a:t>Draw() {…}</a:t>
            </a:r>
          </a:p>
          <a:p>
            <a:pPr algn="ctr" eaLnBrk="1" hangingPunct="1">
              <a:spcBef>
                <a:spcPct val="50000"/>
              </a:spcBef>
              <a:buClrTx/>
              <a:buSzTx/>
              <a:buFontTx/>
              <a:buNone/>
            </a:pPr>
            <a:r>
              <a:rPr lang="en-US" altLang="he-IL" sz="2400">
                <a:latin typeface="Times New Roman" pitchFamily="18" charset="0"/>
                <a:cs typeface="Times New Roman" pitchFamily="18" charset="0"/>
              </a:rPr>
              <a:t>Rotate(float) {…}</a:t>
            </a:r>
          </a:p>
          <a:p>
            <a:pPr algn="ctr" eaLnBrk="1" hangingPunct="1">
              <a:spcBef>
                <a:spcPct val="50000"/>
              </a:spcBef>
              <a:buClrTx/>
              <a:buSzTx/>
              <a:buFontTx/>
              <a:buNone/>
            </a:pPr>
            <a:r>
              <a:rPr lang="en-US" altLang="he-IL" sz="2400">
                <a:latin typeface="Times New Roman" pitchFamily="18" charset="0"/>
                <a:cs typeface="Times New Roman" pitchFamily="18" charset="0"/>
              </a:rPr>
              <a:t>Enlarge(float) {…}</a:t>
            </a:r>
          </a:p>
        </p:txBody>
      </p:sp>
      <p:sp>
        <p:nvSpPr>
          <p:cNvPr id="57353" name="Text Box 16"/>
          <p:cNvSpPr txBox="1">
            <a:spLocks noChangeArrowheads="1"/>
          </p:cNvSpPr>
          <p:nvPr/>
        </p:nvSpPr>
        <p:spPr bwMode="auto">
          <a:xfrm>
            <a:off x="779463" y="4389438"/>
            <a:ext cx="2687637" cy="155257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latin typeface="Times New Roman" pitchFamily="18" charset="0"/>
                <a:cs typeface="Times New Roman" pitchFamily="18" charset="0"/>
              </a:rPr>
              <a:t>Draw() {…}</a:t>
            </a:r>
          </a:p>
          <a:p>
            <a:pPr algn="ctr" eaLnBrk="1" hangingPunct="1">
              <a:spcBef>
                <a:spcPct val="50000"/>
              </a:spcBef>
              <a:buClrTx/>
              <a:buSzTx/>
              <a:buFontTx/>
              <a:buNone/>
            </a:pPr>
            <a:r>
              <a:rPr lang="en-US" altLang="he-IL" sz="2400">
                <a:latin typeface="Times New Roman" pitchFamily="18" charset="0"/>
                <a:cs typeface="Times New Roman" pitchFamily="18" charset="0"/>
              </a:rPr>
              <a:t>Rotate(float) {…}</a:t>
            </a:r>
          </a:p>
          <a:p>
            <a:pPr algn="ctr" eaLnBrk="1" hangingPunct="1">
              <a:spcBef>
                <a:spcPct val="50000"/>
              </a:spcBef>
              <a:buClrTx/>
              <a:buSzTx/>
              <a:buFontTx/>
              <a:buNone/>
            </a:pPr>
            <a:r>
              <a:rPr lang="en-US" altLang="he-IL" sz="2400">
                <a:latin typeface="Times New Roman" pitchFamily="18" charset="0"/>
                <a:cs typeface="Times New Roman" pitchFamily="18" charset="0"/>
              </a:rPr>
              <a:t>Enlarge(float) {…}</a:t>
            </a:r>
          </a:p>
        </p:txBody>
      </p:sp>
      <p:sp>
        <p:nvSpPr>
          <p:cNvPr id="57354" name="Line 17"/>
          <p:cNvSpPr>
            <a:spLocks noChangeShapeType="1"/>
          </p:cNvSpPr>
          <p:nvPr/>
        </p:nvSpPr>
        <p:spPr bwMode="auto">
          <a:xfrm flipV="1">
            <a:off x="1785938" y="2743200"/>
            <a:ext cx="695325" cy="117633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57355" name="Line 18"/>
          <p:cNvSpPr>
            <a:spLocks noChangeShapeType="1"/>
          </p:cNvSpPr>
          <p:nvPr/>
        </p:nvSpPr>
        <p:spPr bwMode="auto">
          <a:xfrm flipH="1" flipV="1">
            <a:off x="6604000" y="2714625"/>
            <a:ext cx="1233488" cy="116046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2" name="Rectangle 1"/>
          <p:cNvSpPr>
            <a:spLocks noChangeArrowheads="1"/>
          </p:cNvSpPr>
          <p:nvPr/>
        </p:nvSpPr>
        <p:spPr bwMode="auto">
          <a:xfrm>
            <a:off x="2133600" y="6277769"/>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DE86D0AC-772C-49EF-B248-A663D8A1E86A}" type="slidenum">
              <a:rPr lang="he-IL" altLang="he-IL" sz="1000" smtClean="0">
                <a:latin typeface="Arial" pitchFamily="34" charset="0"/>
              </a:rPr>
              <a:pPr eaLnBrk="1" hangingPunct="1">
                <a:spcBef>
                  <a:spcPct val="0"/>
                </a:spcBef>
                <a:buClrTx/>
                <a:buSzTx/>
                <a:buFontTx/>
                <a:buNone/>
              </a:pPr>
              <a:t>32</a:t>
            </a:fld>
            <a:endParaRPr lang="en-US" altLang="he-IL" sz="1000" smtClean="0">
              <a:latin typeface="Arial" pitchFamily="34" charset="0"/>
            </a:endParaRPr>
          </a:p>
        </p:txBody>
      </p:sp>
      <p:sp>
        <p:nvSpPr>
          <p:cNvPr id="917506" name="Rectangle 2"/>
          <p:cNvSpPr>
            <a:spLocks noGrp="1" noRot="1" noChangeArrowheads="1"/>
          </p:cNvSpPr>
          <p:nvPr>
            <p:ph type="title"/>
          </p:nvPr>
        </p:nvSpPr>
        <p:spPr/>
        <p:txBody>
          <a:bodyPr/>
          <a:lstStyle/>
          <a:p>
            <a:pPr eaLnBrk="1" hangingPunct="1">
              <a:defRPr/>
            </a:pPr>
            <a:r>
              <a:rPr lang="en-US" smtClean="0"/>
              <a:t>Virtual Destructor</a:t>
            </a:r>
          </a:p>
        </p:txBody>
      </p:sp>
      <p:sp>
        <p:nvSpPr>
          <p:cNvPr id="917507" name="Rectangle 3"/>
          <p:cNvSpPr>
            <a:spLocks noGrp="1" noRot="1" noChangeArrowheads="1"/>
          </p:cNvSpPr>
          <p:nvPr>
            <p:ph type="body" idx="1"/>
          </p:nvPr>
        </p:nvSpPr>
        <p:spPr>
          <a:xfrm>
            <a:off x="301625" y="1600200"/>
            <a:ext cx="8540750" cy="4702175"/>
          </a:xfrm>
        </p:spPr>
        <p:txBody>
          <a:bodyPr/>
          <a:lstStyle/>
          <a:p>
            <a:pPr algn="just" rtl="1" eaLnBrk="1" hangingPunct="1">
              <a:lnSpc>
                <a:spcPct val="80000"/>
              </a:lnSpc>
              <a:buFont typeface="Wingdings" panose="05000000000000000000" pitchFamily="2" charset="2"/>
              <a:buChar char="v"/>
              <a:defRPr/>
            </a:pPr>
            <a:r>
              <a:rPr lang="he-IL" sz="2800" dirty="0" smtClean="0"/>
              <a:t>נניח שאנחנו רוצים למחוק אובייקט ממחלקה נגזרת שהוקצה דינמית.</a:t>
            </a:r>
          </a:p>
          <a:p>
            <a:pPr algn="just" rtl="1" eaLnBrk="1" hangingPunct="1">
              <a:lnSpc>
                <a:spcPct val="80000"/>
              </a:lnSpc>
              <a:buFont typeface="Wingdings" panose="05000000000000000000" pitchFamily="2" charset="2"/>
              <a:buChar char="v"/>
              <a:defRPr/>
            </a:pPr>
            <a:r>
              <a:rPr lang="he-IL" sz="2800" dirty="0" smtClean="0"/>
              <a:t>אנו נעשה זאת על ידי </a:t>
            </a:r>
            <a:r>
              <a:rPr lang="en-US" sz="2800" dirty="0" smtClean="0"/>
              <a:t>delete</a:t>
            </a:r>
            <a:r>
              <a:rPr lang="he-IL" sz="2800" dirty="0" smtClean="0"/>
              <a:t> למציע שמצביע עליו.</a:t>
            </a:r>
          </a:p>
          <a:p>
            <a:pPr algn="just" rtl="1" eaLnBrk="1" hangingPunct="1">
              <a:lnSpc>
                <a:spcPct val="80000"/>
              </a:lnSpc>
              <a:buFont typeface="Wingdings" panose="05000000000000000000" pitchFamily="2" charset="2"/>
              <a:buChar char="v"/>
              <a:defRPr/>
            </a:pPr>
            <a:r>
              <a:rPr lang="he-IL" sz="2800" dirty="0" smtClean="0"/>
              <a:t>אם </a:t>
            </a:r>
            <a:r>
              <a:rPr lang="he-IL" sz="2800" dirty="0" smtClean="0">
                <a:solidFill>
                  <a:srgbClr val="FFC000"/>
                </a:solidFill>
              </a:rPr>
              <a:t>המצביע הוא מסוג מחלקת האב</a:t>
            </a:r>
            <a:r>
              <a:rPr lang="he-IL" sz="2800" dirty="0" smtClean="0"/>
              <a:t>, הקומפיילר, בזמן קומפילציה </a:t>
            </a:r>
            <a:r>
              <a:rPr lang="he-IL" sz="2800" dirty="0" smtClean="0">
                <a:solidFill>
                  <a:srgbClr val="FFC000"/>
                </a:solidFill>
              </a:rPr>
              <a:t>יכול לקשר אותו רק עם ה-</a:t>
            </a:r>
            <a:r>
              <a:rPr lang="en-US" sz="2800" dirty="0" err="1" smtClean="0">
                <a:solidFill>
                  <a:srgbClr val="FFC000"/>
                </a:solidFill>
              </a:rPr>
              <a:t>Dtor</a:t>
            </a:r>
            <a:r>
              <a:rPr lang="he-IL" sz="2800" dirty="0" smtClean="0">
                <a:solidFill>
                  <a:srgbClr val="FFC000"/>
                </a:solidFill>
              </a:rPr>
              <a:t> של מחלקת האב.</a:t>
            </a:r>
          </a:p>
          <a:p>
            <a:pPr algn="just" rtl="1" eaLnBrk="1" hangingPunct="1">
              <a:lnSpc>
                <a:spcPct val="80000"/>
              </a:lnSpc>
              <a:buFont typeface="Wingdings" panose="05000000000000000000" pitchFamily="2" charset="2"/>
              <a:buChar char="v"/>
              <a:defRPr/>
            </a:pPr>
            <a:r>
              <a:rPr lang="he-IL" sz="2800" b="1" dirty="0" smtClean="0"/>
              <a:t>הבעיה:</a:t>
            </a:r>
            <a:r>
              <a:rPr lang="he-IL" sz="2800" dirty="0" smtClean="0"/>
              <a:t> אנחנו </a:t>
            </a:r>
            <a:r>
              <a:rPr lang="he-IL" sz="2800" dirty="0" smtClean="0">
                <a:solidFill>
                  <a:srgbClr val="FFC000"/>
                </a:solidFill>
              </a:rPr>
              <a:t>רוצים לקרוא להורס של הבן, כדי שינקה </a:t>
            </a:r>
            <a:r>
              <a:rPr lang="he-IL" sz="2800" dirty="0" err="1" smtClean="0">
                <a:solidFill>
                  <a:srgbClr val="FFC000"/>
                </a:solidFill>
              </a:rPr>
              <a:t>הכל</a:t>
            </a:r>
            <a:r>
              <a:rPr lang="he-IL" sz="2800" dirty="0" smtClean="0">
                <a:solidFill>
                  <a:srgbClr val="FFC000"/>
                </a:solidFill>
              </a:rPr>
              <a:t> כמו שצריך.</a:t>
            </a:r>
          </a:p>
          <a:p>
            <a:pPr algn="just" rtl="1" eaLnBrk="1" hangingPunct="1">
              <a:lnSpc>
                <a:spcPct val="80000"/>
              </a:lnSpc>
              <a:buFont typeface="Wingdings" panose="05000000000000000000" pitchFamily="2" charset="2"/>
              <a:buChar char="v"/>
              <a:defRPr/>
            </a:pPr>
            <a:r>
              <a:rPr lang="he-IL" sz="2800" b="1" dirty="0" smtClean="0"/>
              <a:t>נשמע מוכר?</a:t>
            </a:r>
            <a:r>
              <a:rPr lang="he-IL" sz="2800" dirty="0" smtClean="0"/>
              <a:t> זאת אותה בעיה שבשבילה השתמשנו במתודות ווירטואליות!</a:t>
            </a:r>
          </a:p>
          <a:p>
            <a:pPr algn="just" rtl="1" eaLnBrk="1" hangingPunct="1">
              <a:lnSpc>
                <a:spcPct val="80000"/>
              </a:lnSpc>
              <a:buFont typeface="Wingdings" panose="05000000000000000000" pitchFamily="2" charset="2"/>
              <a:buChar char="v"/>
              <a:defRPr/>
            </a:pPr>
            <a:r>
              <a:rPr lang="he-IL" sz="2800" b="1" dirty="0" smtClean="0">
                <a:solidFill>
                  <a:srgbClr val="FFC000"/>
                </a:solidFill>
              </a:rPr>
              <a:t>פתרון:</a:t>
            </a:r>
            <a:r>
              <a:rPr lang="he-IL" sz="2800" dirty="0" smtClean="0">
                <a:solidFill>
                  <a:srgbClr val="FFC000"/>
                </a:solidFill>
              </a:rPr>
              <a:t> נגדיר את ההורס כווירטואלי!</a:t>
            </a:r>
            <a:endParaRPr lang="en-US" sz="2800" b="1" dirty="0" smtClean="0">
              <a:solidFill>
                <a:srgbClr val="FFC000"/>
              </a:solidFill>
            </a:endParaRPr>
          </a:p>
        </p:txBody>
      </p:sp>
      <p:sp>
        <p:nvSpPr>
          <p:cNvPr id="5" name="Rectangle 1"/>
          <p:cNvSpPr>
            <a:spLocks noChangeArrowheads="1"/>
          </p:cNvSpPr>
          <p:nvPr/>
        </p:nvSpPr>
        <p:spPr bwMode="auto">
          <a:xfrm>
            <a:off x="2357437"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pPr rtl="1">
              <a:defRPr/>
            </a:pPr>
            <a:r>
              <a:rPr lang="he-IL" dirty="0" smtClean="0"/>
              <a:t>האם ניתן לממש פונקציה </a:t>
            </a:r>
            <a:r>
              <a:rPr lang="en-US" dirty="0" smtClean="0"/>
              <a:t>pure virtual</a:t>
            </a:r>
            <a:r>
              <a:rPr lang="he-IL" dirty="0" smtClean="0"/>
              <a:t>?</a:t>
            </a:r>
            <a:endParaRPr lang="en-US" dirty="0" smtClean="0"/>
          </a:p>
        </p:txBody>
      </p:sp>
      <p:sp>
        <p:nvSpPr>
          <p:cNvPr id="40963" name="Rectangle 3"/>
          <p:cNvSpPr>
            <a:spLocks noGrp="1"/>
          </p:cNvSpPr>
          <p:nvPr>
            <p:ph type="body" idx="1"/>
          </p:nvPr>
        </p:nvSpPr>
        <p:spPr>
          <a:xfrm>
            <a:off x="104775" y="1566863"/>
            <a:ext cx="5511800" cy="5081587"/>
          </a:xfrm>
          <a:solidFill>
            <a:srgbClr val="7030A0"/>
          </a:solidFill>
        </p:spPr>
        <p:txBody>
          <a:bodyPr/>
          <a:lstStyle/>
          <a:p>
            <a:pPr>
              <a:lnSpc>
                <a:spcPct val="80000"/>
              </a:lnSpc>
              <a:buFont typeface="Georgia" pitchFamily="18" charset="0"/>
              <a:buNone/>
              <a:defRPr/>
            </a:pPr>
            <a:r>
              <a:rPr lang="en-US" sz="2000" noProof="1" smtClean="0">
                <a:cs typeface="Times New Roman" pitchFamily="18" charset="0"/>
              </a:rPr>
              <a:t>class </a:t>
            </a:r>
            <a:r>
              <a:rPr lang="en-US" sz="2000" b="1" dirty="0" smtClean="0">
                <a:cs typeface="Times New Roman" pitchFamily="18" charset="0"/>
              </a:rPr>
              <a:t>A</a:t>
            </a:r>
            <a:r>
              <a:rPr lang="en-US" sz="2000" b="1" noProof="1">
                <a:cs typeface="Times New Roman" pitchFamily="18" charset="0"/>
              </a:rPr>
              <a:t> </a:t>
            </a:r>
            <a:r>
              <a:rPr lang="en-US" sz="2000" noProof="1" smtClean="0">
                <a:cs typeface="Times New Roman" pitchFamily="18" charset="0"/>
              </a:rPr>
              <a:t>{</a:t>
            </a:r>
          </a:p>
          <a:p>
            <a:pPr>
              <a:lnSpc>
                <a:spcPct val="80000"/>
              </a:lnSpc>
              <a:buFont typeface="Georgia" pitchFamily="18" charset="0"/>
              <a:buNone/>
              <a:defRPr/>
            </a:pPr>
            <a:r>
              <a:rPr lang="en-US" sz="2000" noProof="1" smtClean="0">
                <a:cs typeface="Times New Roman" pitchFamily="18" charset="0"/>
              </a:rPr>
              <a:t>public:</a:t>
            </a:r>
          </a:p>
          <a:p>
            <a:pPr>
              <a:lnSpc>
                <a:spcPct val="80000"/>
              </a:lnSpc>
              <a:buFont typeface="Georgia" pitchFamily="18" charset="0"/>
              <a:buNone/>
              <a:defRPr/>
            </a:pPr>
            <a:r>
              <a:rPr lang="en-US" sz="2000" noProof="1" smtClean="0">
                <a:cs typeface="Times New Roman" pitchFamily="18" charset="0"/>
              </a:rPr>
              <a:t>	</a:t>
            </a:r>
            <a:r>
              <a:rPr lang="en-US" sz="2000" b="1" dirty="0" smtClean="0">
                <a:cs typeface="Times New Roman" pitchFamily="18" charset="0"/>
              </a:rPr>
              <a:t>A</a:t>
            </a:r>
            <a:r>
              <a:rPr lang="en-US" sz="2000" noProof="1" smtClean="0">
                <a:cs typeface="Times New Roman" pitchFamily="18" charset="0"/>
              </a:rPr>
              <a:t>() {cout &lt;&lt; "</a:t>
            </a:r>
            <a:r>
              <a:rPr lang="en-US" sz="2000" dirty="0" smtClean="0">
                <a:cs typeface="Times New Roman" pitchFamily="18" charset="0"/>
              </a:rPr>
              <a:t>A’s CTOR</a:t>
            </a:r>
            <a:r>
              <a:rPr lang="en-US" sz="2000" noProof="1" smtClean="0">
                <a:cs typeface="Times New Roman" pitchFamily="18" charset="0"/>
              </a:rPr>
              <a:t>\n";}</a:t>
            </a:r>
          </a:p>
          <a:p>
            <a:pPr>
              <a:lnSpc>
                <a:spcPct val="80000"/>
              </a:lnSpc>
              <a:buFont typeface="Georgia" pitchFamily="18" charset="0"/>
              <a:buNone/>
              <a:defRPr/>
            </a:pPr>
            <a:r>
              <a:rPr lang="en-US" sz="2000" noProof="1" smtClean="0">
                <a:cs typeface="Times New Roman" pitchFamily="18" charset="0"/>
              </a:rPr>
              <a:t>	~</a:t>
            </a:r>
            <a:r>
              <a:rPr lang="en-US" sz="2000" b="1" dirty="0" smtClean="0">
                <a:cs typeface="Times New Roman" pitchFamily="18" charset="0"/>
              </a:rPr>
              <a:t>A</a:t>
            </a:r>
            <a:r>
              <a:rPr lang="en-US" sz="2000" noProof="1" smtClean="0">
                <a:cs typeface="Times New Roman" pitchFamily="18" charset="0"/>
              </a:rPr>
              <a:t>() {cout &lt;&lt; "</a:t>
            </a:r>
            <a:r>
              <a:rPr lang="en-US" sz="2000" dirty="0" smtClean="0">
                <a:cs typeface="Times New Roman" pitchFamily="18" charset="0"/>
              </a:rPr>
              <a:t>A’s DTOR</a:t>
            </a:r>
            <a:r>
              <a:rPr lang="en-US" sz="2000" noProof="1" smtClean="0">
                <a:cs typeface="Times New Roman" pitchFamily="18" charset="0"/>
              </a:rPr>
              <a:t>\n";}</a:t>
            </a:r>
          </a:p>
          <a:p>
            <a:pPr>
              <a:lnSpc>
                <a:spcPct val="80000"/>
              </a:lnSpc>
              <a:buFont typeface="Georgia" pitchFamily="18" charset="0"/>
              <a:buNone/>
              <a:defRPr/>
            </a:pPr>
            <a:r>
              <a:rPr lang="en-US" sz="2000" noProof="1" smtClean="0">
                <a:cs typeface="Times New Roman" pitchFamily="18" charset="0"/>
              </a:rPr>
              <a:t>	virtual void f() =0;	</a:t>
            </a:r>
          </a:p>
          <a:p>
            <a:pPr>
              <a:lnSpc>
                <a:spcPct val="80000"/>
              </a:lnSpc>
              <a:buFont typeface="Georgia" pitchFamily="18" charset="0"/>
              <a:buNone/>
              <a:defRPr/>
            </a:pPr>
            <a:r>
              <a:rPr lang="en-US" sz="2000" noProof="1" smtClean="0">
                <a:cs typeface="Times New Roman" pitchFamily="18" charset="0"/>
              </a:rPr>
              <a:t>};</a:t>
            </a:r>
            <a:endParaRPr lang="he-IL" sz="2000" dirty="0" smtClean="0"/>
          </a:p>
          <a:p>
            <a:pPr>
              <a:lnSpc>
                <a:spcPct val="80000"/>
              </a:lnSpc>
              <a:buFont typeface="Georgia" pitchFamily="18" charset="0"/>
              <a:buNone/>
              <a:defRPr/>
            </a:pPr>
            <a:endParaRPr lang="he-IL" sz="1600" dirty="0" smtClean="0"/>
          </a:p>
          <a:p>
            <a:pPr>
              <a:lnSpc>
                <a:spcPct val="80000"/>
              </a:lnSpc>
              <a:buFont typeface="Georgia" pitchFamily="18" charset="0"/>
              <a:buNone/>
              <a:defRPr/>
            </a:pPr>
            <a:r>
              <a:rPr lang="en-US" sz="2800" noProof="1" smtClean="0">
                <a:cs typeface="Times New Roman" pitchFamily="18" charset="0"/>
              </a:rPr>
              <a:t>void </a:t>
            </a:r>
            <a:r>
              <a:rPr lang="en-US" sz="2800" b="1" dirty="0" smtClean="0">
                <a:cs typeface="Times New Roman" pitchFamily="18" charset="0"/>
              </a:rPr>
              <a:t>A</a:t>
            </a:r>
            <a:r>
              <a:rPr lang="en-US" sz="2800" noProof="1" smtClean="0">
                <a:cs typeface="Times New Roman" pitchFamily="18" charset="0"/>
              </a:rPr>
              <a:t>::f()  {cout &lt;&lt; "</a:t>
            </a:r>
            <a:r>
              <a:rPr lang="en-US" sz="2800" dirty="0" smtClean="0">
                <a:cs typeface="Times New Roman" pitchFamily="18" charset="0"/>
              </a:rPr>
              <a:t>A’s f()</a:t>
            </a:r>
            <a:r>
              <a:rPr lang="en-US" sz="2800" noProof="1" smtClean="0">
                <a:cs typeface="Times New Roman" pitchFamily="18" charset="0"/>
              </a:rPr>
              <a:t>\n";}</a:t>
            </a:r>
          </a:p>
          <a:p>
            <a:pPr>
              <a:lnSpc>
                <a:spcPct val="80000"/>
              </a:lnSpc>
              <a:buFont typeface="Georgia" pitchFamily="18" charset="0"/>
              <a:buNone/>
              <a:defRPr/>
            </a:pPr>
            <a:endParaRPr lang="en-US" sz="2800" noProof="1" smtClean="0">
              <a:cs typeface="Times New Roman" pitchFamily="18" charset="0"/>
            </a:endParaRPr>
          </a:p>
          <a:p>
            <a:pPr>
              <a:lnSpc>
                <a:spcPct val="80000"/>
              </a:lnSpc>
              <a:buFont typeface="Georgia" pitchFamily="18" charset="0"/>
              <a:buNone/>
              <a:defRPr/>
            </a:pPr>
            <a:r>
              <a:rPr lang="en-US" sz="2000" noProof="1" smtClean="0">
                <a:cs typeface="Times New Roman" pitchFamily="18" charset="0"/>
              </a:rPr>
              <a:t>class </a:t>
            </a:r>
            <a:r>
              <a:rPr lang="en-US" sz="2000" b="1" dirty="0" smtClean="0">
                <a:cs typeface="Times New Roman" pitchFamily="18" charset="0"/>
              </a:rPr>
              <a:t>B</a:t>
            </a:r>
            <a:r>
              <a:rPr lang="en-US" sz="2000" noProof="1" smtClean="0">
                <a:cs typeface="Times New Roman" pitchFamily="18" charset="0"/>
              </a:rPr>
              <a:t> : public </a:t>
            </a:r>
            <a:r>
              <a:rPr lang="en-US" sz="2000" b="1" dirty="0" smtClean="0">
                <a:cs typeface="Times New Roman" pitchFamily="18" charset="0"/>
              </a:rPr>
              <a:t>A</a:t>
            </a:r>
            <a:r>
              <a:rPr lang="en-US" sz="2000" b="1" noProof="1">
                <a:cs typeface="Times New Roman" pitchFamily="18" charset="0"/>
              </a:rPr>
              <a:t> </a:t>
            </a:r>
            <a:r>
              <a:rPr lang="en-US" sz="2000" noProof="1" smtClean="0">
                <a:cs typeface="Times New Roman" pitchFamily="18" charset="0"/>
              </a:rPr>
              <a:t>{</a:t>
            </a:r>
          </a:p>
          <a:p>
            <a:pPr>
              <a:lnSpc>
                <a:spcPct val="80000"/>
              </a:lnSpc>
              <a:buFont typeface="Georgia" pitchFamily="18" charset="0"/>
              <a:buNone/>
              <a:defRPr/>
            </a:pPr>
            <a:r>
              <a:rPr lang="en-US" sz="2000" noProof="1" smtClean="0">
                <a:cs typeface="Times New Roman" pitchFamily="18" charset="0"/>
              </a:rPr>
              <a:t>public:</a:t>
            </a:r>
          </a:p>
          <a:p>
            <a:pPr>
              <a:lnSpc>
                <a:spcPct val="80000"/>
              </a:lnSpc>
              <a:buFont typeface="Georgia" pitchFamily="18" charset="0"/>
              <a:buNone/>
              <a:defRPr/>
            </a:pPr>
            <a:r>
              <a:rPr lang="en-US" sz="2000" noProof="1" smtClean="0">
                <a:cs typeface="Times New Roman" pitchFamily="18" charset="0"/>
              </a:rPr>
              <a:t>	</a:t>
            </a:r>
            <a:r>
              <a:rPr lang="en-US" sz="2000" b="1" dirty="0" smtClean="0">
                <a:cs typeface="Times New Roman" pitchFamily="18" charset="0"/>
              </a:rPr>
              <a:t>B</a:t>
            </a:r>
            <a:r>
              <a:rPr lang="en-US" sz="2000" noProof="1" smtClean="0">
                <a:cs typeface="Times New Roman" pitchFamily="18" charset="0"/>
              </a:rPr>
              <a:t>() {}</a:t>
            </a:r>
          </a:p>
          <a:p>
            <a:pPr>
              <a:lnSpc>
                <a:spcPct val="80000"/>
              </a:lnSpc>
              <a:buFont typeface="Georgia" pitchFamily="18" charset="0"/>
              <a:buNone/>
              <a:defRPr/>
            </a:pPr>
            <a:r>
              <a:rPr lang="en-US" sz="2000" noProof="1" smtClean="0">
                <a:cs typeface="Times New Roman" pitchFamily="18" charset="0"/>
              </a:rPr>
              <a:t>	~</a:t>
            </a:r>
            <a:r>
              <a:rPr lang="en-US" sz="2000" b="1" dirty="0" smtClean="0">
                <a:cs typeface="Times New Roman" pitchFamily="18" charset="0"/>
              </a:rPr>
              <a:t>B</a:t>
            </a:r>
            <a:r>
              <a:rPr lang="en-US" sz="2000" noProof="1" smtClean="0">
                <a:cs typeface="Times New Roman" pitchFamily="18" charset="0"/>
              </a:rPr>
              <a:t>() {}</a:t>
            </a:r>
          </a:p>
          <a:p>
            <a:pPr>
              <a:lnSpc>
                <a:spcPct val="80000"/>
              </a:lnSpc>
              <a:buFont typeface="Georgia" pitchFamily="18" charset="0"/>
              <a:buNone/>
              <a:defRPr/>
            </a:pPr>
            <a:r>
              <a:rPr lang="en-US" sz="2000" noProof="1" smtClean="0">
                <a:cs typeface="Times New Roman" pitchFamily="18" charset="0"/>
              </a:rPr>
              <a:t>	void f() {cout &lt;&lt;"</a:t>
            </a:r>
            <a:r>
              <a:rPr lang="en-US" sz="2000" dirty="0" smtClean="0">
                <a:cs typeface="Times New Roman" pitchFamily="18" charset="0"/>
              </a:rPr>
              <a:t>B’s f()</a:t>
            </a:r>
            <a:r>
              <a:rPr lang="en-US" sz="2000" noProof="1" smtClean="0">
                <a:cs typeface="Times New Roman" pitchFamily="18" charset="0"/>
              </a:rPr>
              <a:t>\n";}</a:t>
            </a:r>
          </a:p>
          <a:p>
            <a:pPr>
              <a:lnSpc>
                <a:spcPct val="80000"/>
              </a:lnSpc>
              <a:buFont typeface="Georgia" pitchFamily="18" charset="0"/>
              <a:buNone/>
              <a:defRPr/>
            </a:pPr>
            <a:r>
              <a:rPr lang="en-US" sz="2000" noProof="1" smtClean="0">
                <a:cs typeface="Times New Roman" pitchFamily="18" charset="0"/>
              </a:rPr>
              <a:t>};</a:t>
            </a:r>
            <a:endParaRPr lang="en-US" sz="2000" dirty="0" smtClean="0">
              <a:cs typeface="Times New Roman" pitchFamily="18" charset="0"/>
            </a:endParaRPr>
          </a:p>
        </p:txBody>
      </p:sp>
      <p:sp>
        <p:nvSpPr>
          <p:cNvPr id="40964" name="Text Box 4"/>
          <p:cNvSpPr txBox="1">
            <a:spLocks noChangeArrowheads="1"/>
          </p:cNvSpPr>
          <p:nvPr/>
        </p:nvSpPr>
        <p:spPr bwMode="auto">
          <a:xfrm>
            <a:off x="6013450" y="1536700"/>
            <a:ext cx="2735263" cy="2030413"/>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r>
              <a:rPr lang="en-US" altLang="he-IL" noProof="1"/>
              <a:t>int main() {    </a:t>
            </a:r>
          </a:p>
          <a:p>
            <a:pPr eaLnBrk="1" hangingPunct="1"/>
            <a:r>
              <a:rPr lang="en-US" altLang="he-IL" dirty="0"/>
              <a:t>     B</a:t>
            </a:r>
            <a:r>
              <a:rPr lang="en-US" altLang="he-IL" noProof="1"/>
              <a:t> </a:t>
            </a:r>
            <a:r>
              <a:rPr lang="en-US" altLang="he-IL" dirty="0"/>
              <a:t>b</a:t>
            </a:r>
            <a:r>
              <a:rPr lang="en-US" altLang="he-IL" noProof="1"/>
              <a:t>;</a:t>
            </a:r>
          </a:p>
          <a:p>
            <a:pPr eaLnBrk="1" hangingPunct="1"/>
            <a:r>
              <a:rPr lang="en-US" altLang="he-IL" dirty="0"/>
              <a:t>     b</a:t>
            </a:r>
            <a:r>
              <a:rPr lang="en-US" altLang="he-IL" noProof="1"/>
              <a:t>.f();</a:t>
            </a:r>
          </a:p>
          <a:p>
            <a:pPr eaLnBrk="1" hangingPunct="1"/>
            <a:endParaRPr lang="en-US" altLang="he-IL" noProof="1"/>
          </a:p>
          <a:p>
            <a:pPr eaLnBrk="1" hangingPunct="1"/>
            <a:r>
              <a:rPr lang="en-US" altLang="he-IL" dirty="0"/>
              <a:t>     b</a:t>
            </a:r>
            <a:r>
              <a:rPr lang="en-US" altLang="he-IL" noProof="1"/>
              <a:t>.</a:t>
            </a:r>
            <a:r>
              <a:rPr lang="en-US" altLang="he-IL" dirty="0"/>
              <a:t>A</a:t>
            </a:r>
            <a:r>
              <a:rPr lang="en-US" altLang="he-IL" noProof="1"/>
              <a:t>::f(); </a:t>
            </a:r>
            <a:r>
              <a:rPr lang="en-US" altLang="he-IL" dirty="0"/>
              <a:t/>
            </a:r>
            <a:br>
              <a:rPr lang="en-US" altLang="he-IL" dirty="0"/>
            </a:br>
            <a:r>
              <a:rPr lang="en-US" altLang="he-IL" dirty="0"/>
              <a:t>        //...</a:t>
            </a:r>
          </a:p>
          <a:p>
            <a:pPr eaLnBrk="1" hangingPunct="1"/>
            <a:r>
              <a:rPr lang="en-US" altLang="he-IL" dirty="0"/>
              <a:t>} </a:t>
            </a:r>
          </a:p>
        </p:txBody>
      </p:sp>
      <p:sp>
        <p:nvSpPr>
          <p:cNvPr id="59397" name="Slide Number Placeholder 4"/>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6C220BB7-EE8D-4D92-AAD9-9B108507E699}" type="slidenum">
              <a:rPr lang="he-IL" altLang="he-IL" b="0" smtClean="0">
                <a:latin typeface="Arial" pitchFamily="34" charset="0"/>
              </a:rPr>
              <a:pPr eaLnBrk="1" hangingPunct="1"/>
              <a:t>33</a:t>
            </a:fld>
            <a:endParaRPr lang="he-IL" altLang="he-IL" b="0" smtClean="0">
              <a:latin typeface="Arial" pitchFamily="34" charset="0"/>
            </a:endParaRPr>
          </a:p>
        </p:txBody>
      </p:sp>
      <p:sp>
        <p:nvSpPr>
          <p:cNvPr id="6" name="Text Box 4"/>
          <p:cNvSpPr txBox="1">
            <a:spLocks noChangeArrowheads="1"/>
          </p:cNvSpPr>
          <p:nvPr/>
        </p:nvSpPr>
        <p:spPr bwMode="auto">
          <a:xfrm>
            <a:off x="6013450" y="4402138"/>
            <a:ext cx="2735263" cy="175577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r>
              <a:rPr lang="en-US" altLang="he-IL"/>
              <a:t>//output:</a:t>
            </a:r>
          </a:p>
          <a:p>
            <a:pPr eaLnBrk="1" hangingPunct="1"/>
            <a:r>
              <a:rPr lang="en-US" altLang="he-IL"/>
              <a:t>A’s CTOR</a:t>
            </a:r>
          </a:p>
          <a:p>
            <a:pPr eaLnBrk="1" hangingPunct="1"/>
            <a:r>
              <a:rPr lang="en-US" altLang="he-IL"/>
              <a:t>B’s f()</a:t>
            </a:r>
          </a:p>
          <a:p>
            <a:pPr eaLnBrk="1" hangingPunct="1"/>
            <a:r>
              <a:rPr lang="en-US" altLang="he-IL"/>
              <a:t>A’s f()</a:t>
            </a:r>
          </a:p>
          <a:p>
            <a:pPr eaLnBrk="1" hangingPunct="1"/>
            <a:r>
              <a:rPr lang="en-US" altLang="he-IL"/>
              <a:t>A’s DTOR</a:t>
            </a:r>
          </a:p>
          <a:p>
            <a:pPr eaLnBrk="1" hangingPunct="1"/>
            <a:endParaRPr lang="en-US" alt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6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6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096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964">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964">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96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pPr algn="just" rtl="1">
              <a:defRPr/>
            </a:pPr>
            <a:r>
              <a:rPr lang="he-IL" dirty="0" smtClean="0"/>
              <a:t>בעיה</a:t>
            </a:r>
            <a:r>
              <a:rPr lang="en-US" dirty="0" smtClean="0"/>
              <a:t>:</a:t>
            </a:r>
          </a:p>
        </p:txBody>
      </p:sp>
      <p:sp>
        <p:nvSpPr>
          <p:cNvPr id="53253" name="Rectangle 5"/>
          <p:cNvSpPr>
            <a:spLocks noGrp="1"/>
          </p:cNvSpPr>
          <p:nvPr>
            <p:ph type="body" idx="1"/>
          </p:nvPr>
        </p:nvSpPr>
        <p:spPr>
          <a:xfrm>
            <a:off x="301625" y="1393825"/>
            <a:ext cx="8540750" cy="4705350"/>
          </a:xfrm>
        </p:spPr>
        <p:txBody>
          <a:bodyPr/>
          <a:lstStyle/>
          <a:p>
            <a:pPr algn="r" rtl="1">
              <a:lnSpc>
                <a:spcPct val="80000"/>
              </a:lnSpc>
              <a:buFont typeface="Wingdings" panose="05000000000000000000" pitchFamily="2" charset="2"/>
              <a:buChar char="v"/>
              <a:defRPr/>
            </a:pPr>
            <a:r>
              <a:rPr lang="he-IL" sz="2400" dirty="0" smtClean="0"/>
              <a:t>נסתכל על המחלקה הבאה:</a:t>
            </a:r>
          </a:p>
          <a:p>
            <a:pPr marL="0" indent="0">
              <a:lnSpc>
                <a:spcPct val="80000"/>
              </a:lnSpc>
              <a:buFont typeface="Arial" pitchFamily="34" charset="0"/>
              <a:buNone/>
              <a:defRPr/>
            </a:pPr>
            <a:r>
              <a:rPr lang="en-US" sz="2000" noProof="1" smtClean="0">
                <a:cs typeface="Times New Roman" pitchFamily="18" charset="0"/>
              </a:rPr>
              <a:t>class </a:t>
            </a:r>
            <a:r>
              <a:rPr lang="en-US" sz="2000" b="1" dirty="0" smtClean="0">
                <a:cs typeface="Times New Roman" pitchFamily="18" charset="0"/>
              </a:rPr>
              <a:t>Pet</a:t>
            </a:r>
            <a:r>
              <a:rPr lang="en-US" sz="2000" b="1" noProof="1">
                <a:cs typeface="Times New Roman" pitchFamily="18" charset="0"/>
              </a:rPr>
              <a:t> </a:t>
            </a:r>
            <a:r>
              <a:rPr lang="en-US" sz="2000" noProof="1" smtClean="0">
                <a:cs typeface="Times New Roman" pitchFamily="18" charset="0"/>
              </a:rPr>
              <a:t>{</a:t>
            </a:r>
          </a:p>
          <a:p>
            <a:pPr marL="0" indent="0">
              <a:lnSpc>
                <a:spcPct val="80000"/>
              </a:lnSpc>
              <a:buFont typeface="Arial" pitchFamily="34" charset="0"/>
              <a:buNone/>
              <a:defRPr/>
            </a:pPr>
            <a:r>
              <a:rPr lang="en-US" sz="2000" noProof="1" smtClean="0">
                <a:cs typeface="Times New Roman" pitchFamily="18" charset="0"/>
              </a:rPr>
              <a:t>public:</a:t>
            </a:r>
          </a:p>
          <a:p>
            <a:pPr marL="0" indent="0">
              <a:lnSpc>
                <a:spcPct val="80000"/>
              </a:lnSpc>
              <a:buFont typeface="Arial" pitchFamily="34" charset="0"/>
              <a:buNone/>
              <a:defRPr/>
            </a:pPr>
            <a:r>
              <a:rPr lang="en-US" sz="2000" noProof="1" smtClean="0">
                <a:cs typeface="Times New Roman" pitchFamily="18" charset="0"/>
              </a:rPr>
              <a:t>	</a:t>
            </a:r>
            <a:r>
              <a:rPr lang="en-US" sz="2000" b="1" dirty="0" smtClean="0">
                <a:cs typeface="Times New Roman" pitchFamily="18" charset="0"/>
              </a:rPr>
              <a:t>Pet</a:t>
            </a:r>
            <a:r>
              <a:rPr lang="en-US" sz="2000" noProof="1" smtClean="0">
                <a:cs typeface="Times New Roman" pitchFamily="18" charset="0"/>
              </a:rPr>
              <a:t>()</a:t>
            </a:r>
            <a:r>
              <a:rPr lang="en-US" sz="2000" dirty="0" smtClean="0">
                <a:cs typeface="Times New Roman" pitchFamily="18" charset="0"/>
              </a:rPr>
              <a:t> { //... }</a:t>
            </a:r>
            <a:endParaRPr lang="en-US" sz="2000" noProof="1" smtClean="0">
              <a:cs typeface="Times New Roman" pitchFamily="18" charset="0"/>
            </a:endParaRPr>
          </a:p>
          <a:p>
            <a:pPr marL="0" indent="0">
              <a:lnSpc>
                <a:spcPct val="80000"/>
              </a:lnSpc>
              <a:buFont typeface="Arial" pitchFamily="34" charset="0"/>
              <a:buNone/>
              <a:defRPr/>
            </a:pPr>
            <a:r>
              <a:rPr lang="en-US" sz="2000" noProof="1" smtClean="0">
                <a:cs typeface="Times New Roman" pitchFamily="18" charset="0"/>
              </a:rPr>
              <a:t>	~</a:t>
            </a:r>
            <a:r>
              <a:rPr lang="en-US" sz="2000" b="1" dirty="0" smtClean="0">
                <a:cs typeface="Times New Roman" pitchFamily="18" charset="0"/>
              </a:rPr>
              <a:t>Pet</a:t>
            </a:r>
            <a:r>
              <a:rPr lang="en-US" sz="2000" noProof="1" smtClean="0">
                <a:cs typeface="Times New Roman" pitchFamily="18" charset="0"/>
              </a:rPr>
              <a:t>()</a:t>
            </a:r>
            <a:r>
              <a:rPr lang="en-US" sz="2000" dirty="0" smtClean="0">
                <a:cs typeface="Times New Roman" pitchFamily="18" charset="0"/>
              </a:rPr>
              <a:t> { //... }</a:t>
            </a:r>
            <a:endParaRPr lang="en-US" sz="2000" noProof="1" smtClean="0">
              <a:cs typeface="Times New Roman" pitchFamily="18" charset="0"/>
            </a:endParaRPr>
          </a:p>
          <a:p>
            <a:pPr marL="0" indent="0">
              <a:lnSpc>
                <a:spcPct val="80000"/>
              </a:lnSpc>
              <a:buFont typeface="Arial" pitchFamily="34" charset="0"/>
              <a:buNone/>
              <a:defRPr/>
            </a:pPr>
            <a:r>
              <a:rPr lang="en-US" sz="2000" noProof="1" smtClean="0">
                <a:cs typeface="Times New Roman" pitchFamily="18" charset="0"/>
              </a:rPr>
              <a:t>	virtual void </a:t>
            </a:r>
            <a:r>
              <a:rPr lang="en-US" sz="2000" dirty="0" smtClean="0">
                <a:cs typeface="Times New Roman" pitchFamily="18" charset="0"/>
              </a:rPr>
              <a:t>eat</a:t>
            </a:r>
            <a:r>
              <a:rPr lang="en-US" sz="2000" noProof="1" smtClean="0">
                <a:cs typeface="Times New Roman" pitchFamily="18" charset="0"/>
              </a:rPr>
              <a:t>()</a:t>
            </a:r>
            <a:r>
              <a:rPr lang="en-US" sz="2000" dirty="0" smtClean="0">
                <a:cs typeface="Times New Roman" pitchFamily="18" charset="0"/>
              </a:rPr>
              <a:t> {//default eat}</a:t>
            </a:r>
          </a:p>
          <a:p>
            <a:pPr marL="0" indent="0">
              <a:lnSpc>
                <a:spcPct val="80000"/>
              </a:lnSpc>
              <a:buFont typeface="Arial" pitchFamily="34" charset="0"/>
              <a:buNone/>
              <a:defRPr/>
            </a:pPr>
            <a:r>
              <a:rPr lang="en-US" sz="2000" noProof="1" smtClean="0">
                <a:cs typeface="Times New Roman" pitchFamily="18" charset="0"/>
              </a:rPr>
              <a:t>	virtual void </a:t>
            </a:r>
            <a:r>
              <a:rPr lang="en-US" sz="2000" dirty="0" smtClean="0">
                <a:cs typeface="Times New Roman" pitchFamily="18" charset="0"/>
              </a:rPr>
              <a:t>sleep</a:t>
            </a:r>
            <a:r>
              <a:rPr lang="en-US" sz="2000" noProof="1" smtClean="0">
                <a:cs typeface="Times New Roman" pitchFamily="18" charset="0"/>
              </a:rPr>
              <a:t>()</a:t>
            </a:r>
            <a:r>
              <a:rPr lang="en-US" sz="2000" dirty="0" smtClean="0">
                <a:cs typeface="Times New Roman" pitchFamily="18" charset="0"/>
              </a:rPr>
              <a:t> {//default sleep}</a:t>
            </a:r>
          </a:p>
          <a:p>
            <a:pPr marL="0" indent="0">
              <a:lnSpc>
                <a:spcPct val="80000"/>
              </a:lnSpc>
              <a:buFont typeface="Arial" pitchFamily="34" charset="0"/>
              <a:buNone/>
              <a:defRPr/>
            </a:pPr>
            <a:r>
              <a:rPr lang="en-US" sz="2000" noProof="1" smtClean="0">
                <a:cs typeface="Times New Roman" pitchFamily="18" charset="0"/>
              </a:rPr>
              <a:t>	virtual void </a:t>
            </a:r>
            <a:r>
              <a:rPr lang="en-US" sz="2000" dirty="0" smtClean="0">
                <a:cs typeface="Times New Roman" pitchFamily="18" charset="0"/>
              </a:rPr>
              <a:t>clean</a:t>
            </a:r>
            <a:r>
              <a:rPr lang="en-US" sz="2000" noProof="1" smtClean="0">
                <a:cs typeface="Times New Roman" pitchFamily="18" charset="0"/>
              </a:rPr>
              <a:t>()</a:t>
            </a:r>
            <a:r>
              <a:rPr lang="en-US" sz="2000" dirty="0" smtClean="0">
                <a:cs typeface="Times New Roman" pitchFamily="18" charset="0"/>
              </a:rPr>
              <a:t> {//default clean}</a:t>
            </a:r>
          </a:p>
          <a:p>
            <a:pPr marL="0" indent="0">
              <a:lnSpc>
                <a:spcPct val="80000"/>
              </a:lnSpc>
              <a:buFont typeface="Arial" pitchFamily="34" charset="0"/>
              <a:buNone/>
              <a:defRPr/>
            </a:pPr>
            <a:r>
              <a:rPr lang="en-US" sz="2000" noProof="1" smtClean="0">
                <a:cs typeface="Times New Roman" pitchFamily="18" charset="0"/>
              </a:rPr>
              <a:t>	virtual void </a:t>
            </a:r>
            <a:r>
              <a:rPr lang="en-US" sz="2000" dirty="0" smtClean="0">
                <a:cs typeface="Times New Roman" pitchFamily="18" charset="0"/>
              </a:rPr>
              <a:t>makeSound</a:t>
            </a:r>
            <a:r>
              <a:rPr lang="en-US" sz="2000" noProof="1" smtClean="0">
                <a:cs typeface="Times New Roman" pitchFamily="18" charset="0"/>
              </a:rPr>
              <a:t>()</a:t>
            </a:r>
            <a:r>
              <a:rPr lang="en-US" sz="2000" dirty="0" smtClean="0">
                <a:cs typeface="Times New Roman" pitchFamily="18" charset="0"/>
              </a:rPr>
              <a:t> {//default makeSound}</a:t>
            </a:r>
          </a:p>
          <a:p>
            <a:pPr marL="0" indent="0">
              <a:lnSpc>
                <a:spcPct val="80000"/>
              </a:lnSpc>
              <a:buFont typeface="Arial" pitchFamily="34" charset="0"/>
              <a:buNone/>
              <a:defRPr/>
            </a:pPr>
            <a:r>
              <a:rPr lang="en-US" sz="2000" dirty="0" smtClean="0">
                <a:cs typeface="Times New Roman" pitchFamily="18" charset="0"/>
              </a:rPr>
              <a:t>	//...</a:t>
            </a:r>
            <a:endParaRPr lang="en-US" sz="2000" noProof="1" smtClean="0">
              <a:cs typeface="Times New Roman" pitchFamily="18" charset="0"/>
            </a:endParaRPr>
          </a:p>
          <a:p>
            <a:pPr marL="0" indent="0">
              <a:lnSpc>
                <a:spcPct val="80000"/>
              </a:lnSpc>
              <a:buFont typeface="Arial" pitchFamily="34" charset="0"/>
              <a:buNone/>
              <a:defRPr/>
            </a:pPr>
            <a:r>
              <a:rPr lang="en-US" sz="2000" noProof="1" smtClean="0">
                <a:cs typeface="Times New Roman" pitchFamily="18" charset="0"/>
              </a:rPr>
              <a:t>};</a:t>
            </a:r>
            <a:endParaRPr lang="he-IL" sz="2000" dirty="0" smtClean="0"/>
          </a:p>
          <a:p>
            <a:pPr algn="r" rtl="1">
              <a:lnSpc>
                <a:spcPct val="80000"/>
              </a:lnSpc>
              <a:buFont typeface="Wingdings" panose="05000000000000000000" pitchFamily="2" charset="2"/>
              <a:buChar char="v"/>
              <a:defRPr/>
            </a:pPr>
            <a:r>
              <a:rPr lang="he-IL" sz="2400" dirty="0" smtClean="0"/>
              <a:t>נרצה שלא ניתן יהיה ליצור אובייקטים מסוג </a:t>
            </a:r>
            <a:r>
              <a:rPr lang="en-US" sz="2400" dirty="0" smtClean="0">
                <a:cs typeface="Times New Roman" pitchFamily="18" charset="0"/>
              </a:rPr>
              <a:t>Pet</a:t>
            </a:r>
            <a:r>
              <a:rPr lang="he-IL" sz="2400" dirty="0" smtClean="0"/>
              <a:t> אלא רק מסוג הילדים שלו.</a:t>
            </a:r>
          </a:p>
          <a:p>
            <a:pPr algn="r" rtl="1">
              <a:lnSpc>
                <a:spcPct val="80000"/>
              </a:lnSpc>
              <a:buFont typeface="Wingdings" panose="05000000000000000000" pitchFamily="2" charset="2"/>
              <a:buChar char="v"/>
              <a:defRPr/>
            </a:pPr>
            <a:r>
              <a:rPr lang="en-US" sz="2400" dirty="0" smtClean="0">
                <a:cs typeface="Times New Roman" pitchFamily="18" charset="0"/>
                <a:sym typeface="Wingdings" pitchFamily="2" charset="2"/>
              </a:rPr>
              <a:t></a:t>
            </a:r>
            <a:r>
              <a:rPr lang="he-IL" sz="2400" dirty="0" smtClean="0">
                <a:sym typeface="Wingdings" pitchFamily="2" charset="2"/>
              </a:rPr>
              <a:t> ניצור פונקציה שתהיה </a:t>
            </a:r>
            <a:r>
              <a:rPr lang="en-US" sz="2400" dirty="0" smtClean="0">
                <a:cs typeface="Times New Roman" pitchFamily="18" charset="0"/>
                <a:sym typeface="Wingdings" pitchFamily="2" charset="2"/>
              </a:rPr>
              <a:t>pure virtual</a:t>
            </a:r>
            <a:r>
              <a:rPr lang="he-IL" sz="2400" dirty="0" smtClean="0">
                <a:sym typeface="Wingdings" pitchFamily="2" charset="2"/>
              </a:rPr>
              <a:t>.</a:t>
            </a:r>
          </a:p>
          <a:p>
            <a:pPr algn="r" rtl="1">
              <a:lnSpc>
                <a:spcPct val="80000"/>
              </a:lnSpc>
              <a:buFont typeface="Wingdings" panose="05000000000000000000" pitchFamily="2" charset="2"/>
              <a:buChar char="v"/>
              <a:defRPr/>
            </a:pPr>
            <a:r>
              <a:rPr lang="he-IL" sz="2400" dirty="0" smtClean="0"/>
              <a:t>איזו פונקציה זו תהיה?</a:t>
            </a:r>
          </a:p>
          <a:p>
            <a:pPr>
              <a:lnSpc>
                <a:spcPct val="80000"/>
              </a:lnSpc>
              <a:buFont typeface="Wingdings" panose="05000000000000000000" pitchFamily="2" charset="2"/>
              <a:buChar char="v"/>
              <a:defRPr/>
            </a:pPr>
            <a:endParaRPr lang="he-IL" sz="2400" dirty="0" smtClean="0"/>
          </a:p>
          <a:p>
            <a:pPr>
              <a:lnSpc>
                <a:spcPct val="80000"/>
              </a:lnSpc>
              <a:buFont typeface="Wingdings" panose="05000000000000000000" pitchFamily="2" charset="2"/>
              <a:buChar char="v"/>
              <a:defRPr/>
            </a:pPr>
            <a:endParaRPr lang="he-IL" sz="2400" dirty="0" smtClean="0"/>
          </a:p>
          <a:p>
            <a:pPr>
              <a:lnSpc>
                <a:spcPct val="80000"/>
              </a:lnSpc>
              <a:buFont typeface="Wingdings" panose="05000000000000000000" pitchFamily="2" charset="2"/>
              <a:buChar char="v"/>
              <a:defRPr/>
            </a:pPr>
            <a:endParaRPr lang="en-US" sz="2400" dirty="0" smtClean="0">
              <a:cs typeface="Times New Roman" pitchFamily="18" charset="0"/>
            </a:endParaRPr>
          </a:p>
        </p:txBody>
      </p:sp>
      <p:sp>
        <p:nvSpPr>
          <p:cNvPr id="60420" name="Slide Number Placeholder 3"/>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DE63E4A6-E761-4397-8FF9-E4879F22E3A0}" type="slidenum">
              <a:rPr lang="he-IL" altLang="he-IL" b="0" smtClean="0">
                <a:latin typeface="Arial" pitchFamily="34" charset="0"/>
              </a:rPr>
              <a:pPr eaLnBrk="1" hangingPunct="1"/>
              <a:t>34</a:t>
            </a:fld>
            <a:endParaRPr lang="he-IL" altLang="he-IL" b="0" smtClean="0">
              <a:latin typeface="Arial" pitchFamily="34" charset="0"/>
            </a:endParaRPr>
          </a:p>
        </p:txBody>
      </p:sp>
      <p:sp>
        <p:nvSpPr>
          <p:cNvPr id="5" name="Rectangle 1"/>
          <p:cNvSpPr>
            <a:spLocks noChangeArrowheads="1"/>
          </p:cNvSpPr>
          <p:nvPr/>
        </p:nvSpPr>
        <p:spPr bwMode="auto">
          <a:xfrm>
            <a:off x="1985962" y="6351587"/>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pPr algn="just" rtl="1">
              <a:defRPr/>
            </a:pPr>
            <a:r>
              <a:rPr lang="he-IL" dirty="0" smtClean="0"/>
              <a:t>פתרון:</a:t>
            </a:r>
            <a:endParaRPr lang="en-US" dirty="0" smtClean="0"/>
          </a:p>
        </p:txBody>
      </p:sp>
      <p:sp>
        <p:nvSpPr>
          <p:cNvPr id="57347" name="Rectangle 3"/>
          <p:cNvSpPr>
            <a:spLocks noGrp="1"/>
          </p:cNvSpPr>
          <p:nvPr>
            <p:ph type="body" idx="1"/>
          </p:nvPr>
        </p:nvSpPr>
        <p:spPr>
          <a:xfrm>
            <a:off x="457200" y="2133600"/>
            <a:ext cx="8229600" cy="4608513"/>
          </a:xfrm>
        </p:spPr>
        <p:txBody>
          <a:bodyPr/>
          <a:lstStyle/>
          <a:p>
            <a:pPr algn="just" rtl="1">
              <a:lnSpc>
                <a:spcPct val="90000"/>
              </a:lnSpc>
              <a:buFont typeface="Wingdings" panose="05000000000000000000" pitchFamily="2" charset="2"/>
              <a:buChar char="v"/>
              <a:defRPr/>
            </a:pPr>
            <a:r>
              <a:rPr lang="he-IL" sz="2400" dirty="0" smtClean="0"/>
              <a:t>איזו פונקציה זו תהיה?</a:t>
            </a:r>
          </a:p>
          <a:p>
            <a:pPr algn="just" rtl="1">
              <a:lnSpc>
                <a:spcPct val="90000"/>
              </a:lnSpc>
              <a:buFont typeface="Wingdings" panose="05000000000000000000" pitchFamily="2" charset="2"/>
              <a:buChar char="v"/>
              <a:defRPr/>
            </a:pPr>
            <a:r>
              <a:rPr lang="he-IL" sz="2400" dirty="0" smtClean="0"/>
              <a:t>נמלה לא צריך להאכיל, דג לא ישן ולא משמיע קול, וחזיר לא מנקים (גם דג ונמלה לא ממש..)</a:t>
            </a:r>
          </a:p>
          <a:p>
            <a:pPr algn="just" rtl="1">
              <a:lnSpc>
                <a:spcPct val="90000"/>
              </a:lnSpc>
              <a:buFont typeface="Wingdings" panose="05000000000000000000" pitchFamily="2" charset="2"/>
              <a:buChar char="v"/>
              <a:defRPr/>
            </a:pPr>
            <a:r>
              <a:rPr lang="he-IL" sz="2400" dirty="0" smtClean="0"/>
              <a:t>מה קורה אם אין פונקציה מתאימה להיות </a:t>
            </a:r>
            <a:r>
              <a:rPr lang="en-US" sz="2400" dirty="0" smtClean="0">
                <a:cs typeface="Times New Roman" pitchFamily="18" charset="0"/>
              </a:rPr>
              <a:t>pure virtual</a:t>
            </a:r>
            <a:r>
              <a:rPr lang="he-IL" sz="2400" dirty="0" smtClean="0"/>
              <a:t> (לכל פונקציה קיים בן שלא יממש אותה)?</a:t>
            </a:r>
          </a:p>
          <a:p>
            <a:pPr algn="just" rtl="1">
              <a:lnSpc>
                <a:spcPct val="90000"/>
              </a:lnSpc>
              <a:buFont typeface="Wingdings" panose="05000000000000000000" pitchFamily="2" charset="2"/>
              <a:buChar char="v"/>
              <a:defRPr/>
            </a:pPr>
            <a:r>
              <a:rPr lang="en-US" sz="2800" dirty="0" smtClean="0">
                <a:cs typeface="Times New Roman" pitchFamily="18" charset="0"/>
                <a:sym typeface="Wingdings" pitchFamily="2" charset="2"/>
              </a:rPr>
              <a:t></a:t>
            </a:r>
            <a:r>
              <a:rPr lang="he-IL" sz="2800" dirty="0" smtClean="0">
                <a:sym typeface="Wingdings" pitchFamily="2" charset="2"/>
              </a:rPr>
              <a:t> </a:t>
            </a:r>
            <a:r>
              <a:rPr lang="he-IL" sz="2800" dirty="0" smtClean="0"/>
              <a:t>ה-</a:t>
            </a:r>
            <a:r>
              <a:rPr lang="en-US" sz="2800" dirty="0" smtClean="0">
                <a:cs typeface="Times New Roman" pitchFamily="18" charset="0"/>
              </a:rPr>
              <a:t>DTOR</a:t>
            </a:r>
            <a:r>
              <a:rPr lang="he-IL" sz="2800" dirty="0" smtClean="0"/>
              <a:t> יהיה </a:t>
            </a:r>
            <a:r>
              <a:rPr lang="en-US" sz="2800" dirty="0" smtClean="0">
                <a:cs typeface="Times New Roman" pitchFamily="18" charset="0"/>
              </a:rPr>
              <a:t>pure virtual</a:t>
            </a:r>
            <a:r>
              <a:rPr lang="he-IL" sz="2800" dirty="0" smtClean="0"/>
              <a:t>: </a:t>
            </a:r>
          </a:p>
          <a:p>
            <a:pPr marL="0" indent="0" algn="just" eaLnBrk="1" hangingPunct="1">
              <a:lnSpc>
                <a:spcPct val="90000"/>
              </a:lnSpc>
              <a:spcBef>
                <a:spcPct val="0"/>
              </a:spcBef>
              <a:buClrTx/>
              <a:buFont typeface="Arial" pitchFamily="34" charset="0"/>
              <a:buNone/>
              <a:defRPr/>
            </a:pPr>
            <a:r>
              <a:rPr lang="en-US" sz="2800" dirty="0" smtClean="0">
                <a:cs typeface="Times New Roman" pitchFamily="18" charset="0"/>
              </a:rPr>
              <a:t>virtual </a:t>
            </a:r>
            <a:r>
              <a:rPr lang="en-US" sz="2800" noProof="1" smtClean="0">
                <a:cs typeface="Times New Roman" pitchFamily="18" charset="0"/>
              </a:rPr>
              <a:t>~</a:t>
            </a:r>
            <a:r>
              <a:rPr lang="en-US" sz="2800" b="1" dirty="0" smtClean="0">
                <a:cs typeface="Times New Roman" pitchFamily="18" charset="0"/>
              </a:rPr>
              <a:t>Pet</a:t>
            </a:r>
            <a:r>
              <a:rPr lang="en-US" sz="2800" noProof="1" smtClean="0">
                <a:cs typeface="Times New Roman" pitchFamily="18" charset="0"/>
              </a:rPr>
              <a:t>()</a:t>
            </a:r>
            <a:r>
              <a:rPr lang="en-US" sz="2800" dirty="0" smtClean="0">
                <a:cs typeface="Times New Roman" pitchFamily="18" charset="0"/>
              </a:rPr>
              <a:t> = 0;</a:t>
            </a:r>
            <a:endParaRPr lang="he-IL" sz="2800" dirty="0" smtClean="0"/>
          </a:p>
          <a:p>
            <a:pPr algn="just" rtl="1">
              <a:lnSpc>
                <a:spcPct val="90000"/>
              </a:lnSpc>
              <a:buFont typeface="Wingdings" panose="05000000000000000000" pitchFamily="2" charset="2"/>
              <a:buChar char="v"/>
              <a:defRPr/>
            </a:pPr>
            <a:r>
              <a:rPr lang="he-IL" sz="2400" dirty="0" smtClean="0"/>
              <a:t>בעיה - </a:t>
            </a:r>
            <a:r>
              <a:rPr lang="en-US" sz="2400" dirty="0" smtClean="0">
                <a:cs typeface="Times New Roman" pitchFamily="18" charset="0"/>
              </a:rPr>
              <a:t>DTOR</a:t>
            </a:r>
            <a:r>
              <a:rPr lang="he-IL" sz="2400" dirty="0" smtClean="0"/>
              <a:t> חייב מימוש...</a:t>
            </a:r>
          </a:p>
          <a:p>
            <a:pPr algn="just" rtl="1">
              <a:lnSpc>
                <a:spcPct val="90000"/>
              </a:lnSpc>
              <a:buFont typeface="Wingdings" panose="05000000000000000000" pitchFamily="2" charset="2"/>
              <a:buChar char="v"/>
              <a:defRPr/>
            </a:pPr>
            <a:r>
              <a:rPr lang="he-IL" sz="2400" dirty="0" smtClean="0"/>
              <a:t>פתרון – מממשים את ה-</a:t>
            </a:r>
            <a:r>
              <a:rPr lang="en-US" sz="2400" dirty="0" smtClean="0">
                <a:cs typeface="Times New Roman" pitchFamily="18" charset="0"/>
              </a:rPr>
              <a:t>DTOR</a:t>
            </a:r>
            <a:r>
              <a:rPr lang="he-IL" sz="2400" dirty="0" smtClean="0"/>
              <a:t> למרות שהוא </a:t>
            </a:r>
            <a:r>
              <a:rPr lang="en-US" sz="2400" dirty="0" smtClean="0">
                <a:cs typeface="Times New Roman" pitchFamily="18" charset="0"/>
              </a:rPr>
              <a:t>pure virtual</a:t>
            </a:r>
            <a:endParaRPr lang="he-IL" sz="2400" dirty="0" smtClean="0"/>
          </a:p>
          <a:p>
            <a:pPr algn="just" rtl="1">
              <a:lnSpc>
                <a:spcPct val="90000"/>
              </a:lnSpc>
              <a:buFont typeface="Wingdings" panose="05000000000000000000" pitchFamily="2" charset="2"/>
              <a:buChar char="v"/>
              <a:defRPr/>
            </a:pPr>
            <a:endParaRPr lang="he-IL" sz="2400" b="1" dirty="0" smtClean="0">
              <a:solidFill>
                <a:srgbClr val="CC0099"/>
              </a:solidFill>
              <a:sym typeface="Wingdings" pitchFamily="2" charset="2"/>
            </a:endParaRPr>
          </a:p>
          <a:p>
            <a:pPr marL="0" indent="0" algn="just" rtl="1">
              <a:lnSpc>
                <a:spcPct val="90000"/>
              </a:lnSpc>
              <a:buFont typeface="Arial" pitchFamily="34" charset="0"/>
              <a:buNone/>
              <a:defRPr/>
            </a:pPr>
            <a:r>
              <a:rPr lang="he-IL" sz="2400" b="1" dirty="0" smtClean="0">
                <a:solidFill>
                  <a:srgbClr val="CC0099"/>
                </a:solidFill>
                <a:sym typeface="Wingdings" pitchFamily="2" charset="2"/>
              </a:rPr>
              <a:t>	 	 </a:t>
            </a:r>
            <a:r>
              <a:rPr lang="he-IL" sz="2400" b="1" u="sng" dirty="0" smtClean="0">
                <a:solidFill>
                  <a:srgbClr val="CC0099"/>
                </a:solidFill>
                <a:sym typeface="Wingdings" pitchFamily="2" charset="2"/>
              </a:rPr>
              <a:t>חובה</a:t>
            </a:r>
            <a:r>
              <a:rPr lang="he-IL" sz="2400" dirty="0" smtClean="0">
                <a:solidFill>
                  <a:srgbClr val="CC0099"/>
                </a:solidFill>
                <a:sym typeface="Wingdings" pitchFamily="2" charset="2"/>
              </a:rPr>
              <a:t> לממש  </a:t>
            </a:r>
            <a:r>
              <a:rPr lang="en-US" sz="2400" dirty="0" smtClean="0">
                <a:solidFill>
                  <a:srgbClr val="CC0099"/>
                </a:solidFill>
                <a:cs typeface="Times New Roman" pitchFamily="18" charset="0"/>
                <a:sym typeface="Wingdings" pitchFamily="2" charset="2"/>
              </a:rPr>
              <a:t>DTOR</a:t>
            </a:r>
            <a:r>
              <a:rPr lang="he-IL" sz="2400" dirty="0" smtClean="0">
                <a:solidFill>
                  <a:srgbClr val="CC0099"/>
                </a:solidFill>
                <a:sym typeface="Wingdings" pitchFamily="2" charset="2"/>
              </a:rPr>
              <a:t> שהוא </a:t>
            </a:r>
            <a:r>
              <a:rPr lang="en-US" sz="2400" dirty="0" smtClean="0">
                <a:solidFill>
                  <a:srgbClr val="CC0099"/>
                </a:solidFill>
                <a:cs typeface="Times New Roman" pitchFamily="18" charset="0"/>
                <a:sym typeface="Wingdings" pitchFamily="2" charset="2"/>
              </a:rPr>
              <a:t>pure virtual</a:t>
            </a:r>
            <a:r>
              <a:rPr lang="he-IL" sz="2400" dirty="0" smtClean="0">
                <a:solidFill>
                  <a:srgbClr val="CC0099"/>
                </a:solidFill>
                <a:sym typeface="Wingdings" pitchFamily="2" charset="2"/>
              </a:rPr>
              <a:t>!</a:t>
            </a:r>
            <a:endParaRPr lang="he-IL" sz="2400" dirty="0" smtClean="0">
              <a:solidFill>
                <a:srgbClr val="CC0099"/>
              </a:solidFill>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p:txBody>
      </p:sp>
      <p:sp>
        <p:nvSpPr>
          <p:cNvPr id="61444" name="Text Box 4"/>
          <p:cNvSpPr txBox="1">
            <a:spLocks noChangeArrowheads="1"/>
          </p:cNvSpPr>
          <p:nvPr/>
        </p:nvSpPr>
        <p:spPr bwMode="auto">
          <a:xfrm>
            <a:off x="323850" y="487363"/>
            <a:ext cx="313372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r>
              <a:rPr lang="en-US" altLang="he-IL"/>
              <a:t>Pet</a:t>
            </a:r>
            <a:r>
              <a:rPr lang="en-US" altLang="he-IL" noProof="1"/>
              <a:t>()</a:t>
            </a:r>
            <a:r>
              <a:rPr lang="en-US" altLang="he-IL"/>
              <a:t>, </a:t>
            </a:r>
            <a:endParaRPr lang="he-IL" altLang="he-IL"/>
          </a:p>
          <a:p>
            <a:pPr eaLnBrk="1" hangingPunct="1"/>
            <a:r>
              <a:rPr lang="he-IL" altLang="he-IL" noProof="1"/>
              <a:t>~</a:t>
            </a:r>
            <a:r>
              <a:rPr lang="en-US" altLang="he-IL"/>
              <a:t>Pet</a:t>
            </a:r>
            <a:r>
              <a:rPr lang="en-US" altLang="he-IL" noProof="1"/>
              <a:t>()</a:t>
            </a:r>
            <a:endParaRPr lang="en-US" altLang="he-IL"/>
          </a:p>
          <a:p>
            <a:pPr eaLnBrk="1" hangingPunct="1"/>
            <a:r>
              <a:rPr lang="en-US" altLang="he-IL" noProof="1"/>
              <a:t>virtual void </a:t>
            </a:r>
            <a:r>
              <a:rPr lang="en-US" altLang="he-IL"/>
              <a:t>eat</a:t>
            </a:r>
            <a:r>
              <a:rPr lang="en-US" altLang="he-IL" noProof="1"/>
              <a:t>()</a:t>
            </a:r>
            <a:endParaRPr lang="en-US" altLang="he-IL"/>
          </a:p>
          <a:p>
            <a:pPr eaLnBrk="1" hangingPunct="1"/>
            <a:r>
              <a:rPr lang="en-US" altLang="he-IL" noProof="1"/>
              <a:t>virtual void </a:t>
            </a:r>
            <a:r>
              <a:rPr lang="en-US" altLang="he-IL"/>
              <a:t>sleep</a:t>
            </a:r>
            <a:r>
              <a:rPr lang="en-US" altLang="he-IL" noProof="1"/>
              <a:t>()</a:t>
            </a:r>
            <a:endParaRPr lang="he-IL" altLang="he-IL"/>
          </a:p>
          <a:p>
            <a:pPr eaLnBrk="1" hangingPunct="1"/>
            <a:r>
              <a:rPr lang="en-US" altLang="he-IL" noProof="1"/>
              <a:t>virtual void </a:t>
            </a:r>
            <a:r>
              <a:rPr lang="en-US" altLang="he-IL"/>
              <a:t>clean</a:t>
            </a:r>
            <a:r>
              <a:rPr lang="en-US" altLang="he-IL" noProof="1"/>
              <a:t>()</a:t>
            </a:r>
            <a:endParaRPr lang="en-US" altLang="he-IL"/>
          </a:p>
          <a:p>
            <a:pPr eaLnBrk="1" hangingPunct="1"/>
            <a:r>
              <a:rPr lang="en-US" altLang="he-IL" noProof="1"/>
              <a:t>virtual void </a:t>
            </a:r>
            <a:r>
              <a:rPr lang="en-US" altLang="he-IL"/>
              <a:t>makeSound</a:t>
            </a:r>
            <a:r>
              <a:rPr lang="en-US" altLang="he-IL" noProof="1"/>
              <a:t>()</a:t>
            </a:r>
            <a:endParaRPr lang="he-IL" altLang="he-IL"/>
          </a:p>
          <a:p>
            <a:pPr eaLnBrk="1" hangingPunct="1"/>
            <a:endParaRPr lang="en-US" altLang="he-IL"/>
          </a:p>
        </p:txBody>
      </p:sp>
      <p:sp>
        <p:nvSpPr>
          <p:cNvPr id="61445" name="Slide Number Placeholder 4"/>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BD7C4F4E-B5B7-45D8-A9AF-5D8DC3BC577E}" type="slidenum">
              <a:rPr lang="he-IL" altLang="he-IL" b="0" smtClean="0">
                <a:latin typeface="Arial" pitchFamily="34" charset="0"/>
              </a:rPr>
              <a:pPr eaLnBrk="1" hangingPunct="1"/>
              <a:t>35</a:t>
            </a:fld>
            <a:endParaRPr lang="he-IL" altLang="he-IL" b="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01A63637-01E6-4E11-BDFF-80073051C81A}" type="slidenum">
              <a:rPr lang="he-IL" altLang="he-IL" sz="1000" smtClean="0">
                <a:latin typeface="Arial" pitchFamily="34" charset="0"/>
              </a:rPr>
              <a:pPr eaLnBrk="1" hangingPunct="1">
                <a:spcBef>
                  <a:spcPct val="0"/>
                </a:spcBef>
                <a:buClrTx/>
                <a:buSzTx/>
                <a:buFontTx/>
                <a:buNone/>
              </a:pPr>
              <a:t>36</a:t>
            </a:fld>
            <a:endParaRPr lang="en-US" altLang="he-IL" sz="1000" smtClean="0">
              <a:latin typeface="Arial" pitchFamily="34" charset="0"/>
            </a:endParaRPr>
          </a:p>
        </p:txBody>
      </p:sp>
      <p:sp>
        <p:nvSpPr>
          <p:cNvPr id="918530" name="Rectangle 2"/>
          <p:cNvSpPr>
            <a:spLocks noGrp="1" noRot="1" noChangeArrowheads="1"/>
          </p:cNvSpPr>
          <p:nvPr>
            <p:ph type="title"/>
          </p:nvPr>
        </p:nvSpPr>
        <p:spPr/>
        <p:txBody>
          <a:bodyPr/>
          <a:lstStyle/>
          <a:p>
            <a:pPr eaLnBrk="1" hangingPunct="1">
              <a:defRPr/>
            </a:pPr>
            <a:r>
              <a:rPr lang="en-US" smtClean="0"/>
              <a:t>Dynamic vs. static binding</a:t>
            </a:r>
          </a:p>
        </p:txBody>
      </p:sp>
      <p:sp>
        <p:nvSpPr>
          <p:cNvPr id="918531"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t>אנו משתמשים בקישור סטטי כאשר:</a:t>
            </a:r>
            <a:endParaRPr lang="en-US" sz="2800" dirty="0" smtClean="0"/>
          </a:p>
          <a:p>
            <a:pPr lvl="1" algn="just" rtl="1" eaLnBrk="1" hangingPunct="1">
              <a:lnSpc>
                <a:spcPct val="80000"/>
              </a:lnSpc>
              <a:buFont typeface="Wingdings" pitchFamily="2" charset="2"/>
              <a:buChar char="v"/>
              <a:defRPr/>
            </a:pPr>
            <a:r>
              <a:rPr lang="he-IL" sz="2400" dirty="0" smtClean="0"/>
              <a:t>אנו בטוחים שכל תת-סוג שלנו (צאצא עתידי) ירצה להשתמש בגרסה שלנו למתודה ולא ירצה לשכתב (</a:t>
            </a:r>
            <a:r>
              <a:rPr lang="en-US" sz="2400" dirty="0" smtClean="0"/>
              <a:t>override</a:t>
            </a:r>
            <a:r>
              <a:rPr lang="he-IL" sz="2400" dirty="0" smtClean="0"/>
              <a:t>) אותה דינמית (אלא רק </a:t>
            </a:r>
            <a:r>
              <a:rPr lang="en-US" sz="2400" dirty="0" smtClean="0"/>
              <a:t>redefine</a:t>
            </a:r>
            <a:r>
              <a:rPr lang="he-IL" sz="2400" dirty="0" smtClean="0"/>
              <a:t> או </a:t>
            </a:r>
            <a:r>
              <a:rPr lang="en-US" sz="2400" dirty="0" smtClean="0"/>
              <a:t>hide</a:t>
            </a:r>
            <a:r>
              <a:rPr lang="he-IL" sz="2400" dirty="0" smtClean="0"/>
              <a:t>).</a:t>
            </a:r>
            <a:endParaRPr lang="en-US" sz="2400" dirty="0" smtClean="0"/>
          </a:p>
          <a:p>
            <a:pPr lvl="1" algn="just" rtl="1" eaLnBrk="1" hangingPunct="1">
              <a:lnSpc>
                <a:spcPct val="80000"/>
              </a:lnSpc>
              <a:buFont typeface="Wingdings" pitchFamily="2" charset="2"/>
              <a:buChar char="v"/>
              <a:defRPr/>
            </a:pPr>
            <a:r>
              <a:rPr lang="he-IL" sz="2400" dirty="0" smtClean="0"/>
              <a:t>אנו משתמשים בקוד או יוצרים </a:t>
            </a:r>
            <a:r>
              <a:rPr lang="en-US" sz="2400" dirty="0" smtClean="0"/>
              <a:t>“concrete data types”</a:t>
            </a:r>
            <a:r>
              <a:rPr lang="he-IL" sz="2400" dirty="0" smtClean="0"/>
              <a:t> (פתרון פרטי מאוד לבעיה שלא ניתן להשתמש או להרחיב למצבים אחרים).</a:t>
            </a:r>
            <a:endParaRPr lang="en-US" sz="2400" dirty="0" smtClean="0"/>
          </a:p>
          <a:p>
            <a:pPr lvl="1" algn="just" rtl="1" eaLnBrk="1" hangingPunct="1">
              <a:lnSpc>
                <a:spcPct val="80000"/>
              </a:lnSpc>
              <a:buFont typeface="Wingdings" pitchFamily="2" charset="2"/>
              <a:buChar char="v"/>
              <a:defRPr/>
            </a:pPr>
            <a:endParaRPr lang="en-US" sz="2400" dirty="0" smtClean="0"/>
          </a:p>
          <a:p>
            <a:pPr algn="just" rtl="1" eaLnBrk="1" hangingPunct="1">
              <a:lnSpc>
                <a:spcPct val="80000"/>
              </a:lnSpc>
              <a:buFont typeface="Wingdings" panose="05000000000000000000" pitchFamily="2" charset="2"/>
              <a:buChar char="v"/>
              <a:defRPr/>
            </a:pPr>
            <a:r>
              <a:rPr lang="he-IL" sz="2800" dirty="0" smtClean="0"/>
              <a:t>אנו משתמשים בקישור דינמי כאשר:</a:t>
            </a:r>
          </a:p>
          <a:p>
            <a:pPr lvl="1" algn="just" rtl="1" eaLnBrk="1" hangingPunct="1">
              <a:lnSpc>
                <a:spcPct val="80000"/>
              </a:lnSpc>
              <a:buFont typeface="Wingdings" pitchFamily="2" charset="2"/>
              <a:buChar char="v"/>
              <a:defRPr/>
            </a:pPr>
            <a:r>
              <a:rPr lang="he-IL" sz="2400" dirty="0" smtClean="0"/>
              <a:t>ייתכן כי לאחד מצאצאי המחלקה יהיה מימוש אחד (יותר פונקציונלי או יעיל) שעדיף לבחור בזמן ריצה.</a:t>
            </a:r>
            <a:endParaRPr lang="en-US" sz="2400" dirty="0" smtClean="0"/>
          </a:p>
          <a:p>
            <a:pPr lvl="1" algn="just" rtl="1" eaLnBrk="1" hangingPunct="1">
              <a:lnSpc>
                <a:spcPct val="80000"/>
              </a:lnSpc>
              <a:buFont typeface="Wingdings" pitchFamily="2" charset="2"/>
              <a:buChar char="v"/>
              <a:defRPr/>
            </a:pPr>
            <a:r>
              <a:rPr lang="he-IL" sz="2400" dirty="0" smtClean="0"/>
              <a:t>אנו בונים היררכיית הורשה אבסטרקטית (</a:t>
            </a:r>
            <a:r>
              <a:rPr lang="en-US" sz="2400" dirty="0" smtClean="0"/>
              <a:t> “abstract data type”</a:t>
            </a:r>
            <a:r>
              <a:rPr lang="he-IL" sz="2400" dirty="0" smtClean="0"/>
              <a:t>).</a:t>
            </a:r>
            <a:endParaRPr lang="en-US" sz="2400" dirty="0" smtClean="0"/>
          </a:p>
        </p:txBody>
      </p:sp>
      <p:sp>
        <p:nvSpPr>
          <p:cNvPr id="5" name="Rectangle 1"/>
          <p:cNvSpPr>
            <a:spLocks noChangeArrowheads="1"/>
          </p:cNvSpPr>
          <p:nvPr/>
        </p:nvSpPr>
        <p:spPr bwMode="auto">
          <a:xfrm>
            <a:off x="2271712"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9B7CE7BF-EF15-41E3-AEC4-CD21D4960687}" type="slidenum">
              <a:rPr lang="he-IL" altLang="he-IL" sz="1000" smtClean="0">
                <a:latin typeface="Arial" pitchFamily="34" charset="0"/>
              </a:rPr>
              <a:pPr eaLnBrk="1" hangingPunct="1">
                <a:spcBef>
                  <a:spcPct val="0"/>
                </a:spcBef>
                <a:buClrTx/>
                <a:buSzTx/>
                <a:buFontTx/>
                <a:buNone/>
              </a:pPr>
              <a:t>37</a:t>
            </a:fld>
            <a:endParaRPr lang="en-US" altLang="he-IL" sz="1000" smtClean="0">
              <a:latin typeface="Arial" pitchFamily="34" charset="0"/>
            </a:endParaRPr>
          </a:p>
        </p:txBody>
      </p:sp>
      <p:sp>
        <p:nvSpPr>
          <p:cNvPr id="920578" name="Rectangle 2"/>
          <p:cNvSpPr>
            <a:spLocks noGrp="1" noRot="1" noChangeArrowheads="1"/>
          </p:cNvSpPr>
          <p:nvPr>
            <p:ph type="title"/>
          </p:nvPr>
        </p:nvSpPr>
        <p:spPr/>
        <p:txBody>
          <a:bodyPr/>
          <a:lstStyle/>
          <a:p>
            <a:pPr eaLnBrk="1" hangingPunct="1">
              <a:defRPr/>
            </a:pPr>
            <a:r>
              <a:rPr lang="en-US" smtClean="0"/>
              <a:t>Dynamic vs. static binding </a:t>
            </a:r>
            <a:r>
              <a:rPr lang="en-US" sz="3200" smtClean="0"/>
              <a:t>cont…</a:t>
            </a:r>
            <a:endParaRPr lang="en-US" smtClean="0"/>
          </a:p>
        </p:txBody>
      </p:sp>
      <p:sp>
        <p:nvSpPr>
          <p:cNvPr id="920579" name="Rectangle 3"/>
          <p:cNvSpPr>
            <a:spLocks noGrp="1" noRot="1" noChangeArrowheads="1"/>
          </p:cNvSpPr>
          <p:nvPr>
            <p:ph type="body" idx="1"/>
          </p:nvPr>
        </p:nvSpPr>
        <p:spPr/>
        <p:txBody>
          <a:bodyPr/>
          <a:lstStyle/>
          <a:p>
            <a:pPr algn="just" rtl="1" eaLnBrk="1" hangingPunct="1">
              <a:lnSpc>
                <a:spcPct val="90000"/>
              </a:lnSpc>
              <a:buFont typeface="Wingdings" panose="05000000000000000000" pitchFamily="2" charset="2"/>
              <a:buChar char="v"/>
              <a:defRPr/>
            </a:pPr>
            <a:r>
              <a:rPr lang="he-IL" sz="2800" dirty="0" smtClean="0"/>
              <a:t>קישור סטטי יותר יעיל מקישור דינמי.</a:t>
            </a:r>
            <a:endParaRPr lang="en-US" sz="2800" dirty="0" smtClean="0"/>
          </a:p>
          <a:p>
            <a:pPr lvl="1" algn="just" rtl="1" eaLnBrk="1" hangingPunct="1">
              <a:lnSpc>
                <a:spcPct val="90000"/>
              </a:lnSpc>
              <a:buFont typeface="Wingdings" pitchFamily="2" charset="2"/>
              <a:buChar char="v"/>
              <a:defRPr/>
            </a:pPr>
            <a:r>
              <a:rPr lang="he-IL" sz="2400" dirty="0" smtClean="0"/>
              <a:t>עלות </a:t>
            </a:r>
            <a:r>
              <a:rPr lang="en-US" sz="2400" dirty="0" smtClean="0"/>
              <a:t>overhead</a:t>
            </a:r>
            <a:r>
              <a:rPr lang="he-IL" sz="2400" dirty="0" smtClean="0"/>
              <a:t> נמוכה יותר של זמן וזיכרון.</a:t>
            </a:r>
            <a:endParaRPr lang="en-US" sz="2400" dirty="0" smtClean="0"/>
          </a:p>
          <a:p>
            <a:pPr lvl="1" algn="just" rtl="1" eaLnBrk="1" hangingPunct="1">
              <a:lnSpc>
                <a:spcPct val="90000"/>
              </a:lnSpc>
              <a:buFont typeface="Wingdings" pitchFamily="2" charset="2"/>
              <a:buChar char="v"/>
              <a:defRPr/>
            </a:pPr>
            <a:r>
              <a:rPr lang="he-IL" sz="2400" dirty="0" smtClean="0"/>
              <a:t>מאפשר שימוש ב-</a:t>
            </a:r>
            <a:r>
              <a:rPr lang="en-US" sz="2400" dirty="0" smtClean="0"/>
              <a:t>Inline</a:t>
            </a:r>
            <a:r>
              <a:rPr lang="he-IL" sz="2400" dirty="0" smtClean="0"/>
              <a:t>.</a:t>
            </a:r>
            <a:endParaRPr lang="en-US" sz="2400" dirty="0" smtClean="0"/>
          </a:p>
          <a:p>
            <a:pPr lvl="1" algn="just" rtl="1" eaLnBrk="1" hangingPunct="1">
              <a:lnSpc>
                <a:spcPct val="90000"/>
              </a:lnSpc>
              <a:buFont typeface="Wingdings" pitchFamily="2" charset="2"/>
              <a:buChar char="v"/>
              <a:defRPr/>
            </a:pPr>
            <a:r>
              <a:rPr lang="he-IL" sz="2400" dirty="0" smtClean="0"/>
              <a:t>עושה יותר בזמן קומפילציה ופחות בזמן ריצה.</a:t>
            </a:r>
            <a:endParaRPr lang="en-US" sz="2400" dirty="0" smtClean="0"/>
          </a:p>
          <a:p>
            <a:pPr algn="just" rtl="1" eaLnBrk="1" hangingPunct="1">
              <a:lnSpc>
                <a:spcPct val="90000"/>
              </a:lnSpc>
              <a:buFont typeface="Wingdings" panose="05000000000000000000" pitchFamily="2" charset="2"/>
              <a:buChar char="v"/>
              <a:defRPr/>
            </a:pPr>
            <a:endParaRPr lang="en-US" sz="2800" dirty="0" smtClean="0"/>
          </a:p>
          <a:p>
            <a:pPr algn="just" rtl="1" eaLnBrk="1" hangingPunct="1">
              <a:lnSpc>
                <a:spcPct val="90000"/>
              </a:lnSpc>
              <a:buFont typeface="Wingdings" panose="05000000000000000000" pitchFamily="2" charset="2"/>
              <a:buChar char="v"/>
              <a:defRPr/>
            </a:pPr>
            <a:r>
              <a:rPr lang="he-IL" sz="2800" dirty="0" smtClean="0"/>
              <a:t>קישור דינמי הוא יותר גמיש מקישור סטטי.</a:t>
            </a:r>
            <a:endParaRPr lang="en-US" sz="2800" dirty="0" smtClean="0"/>
          </a:p>
          <a:p>
            <a:pPr lvl="1" algn="just" rtl="1" eaLnBrk="1" hangingPunct="1">
              <a:lnSpc>
                <a:spcPct val="90000"/>
              </a:lnSpc>
              <a:buFont typeface="Wingdings" pitchFamily="2" charset="2"/>
              <a:buChar char="v"/>
              <a:defRPr/>
            </a:pPr>
            <a:r>
              <a:rPr lang="he-IL" sz="2400" dirty="0" smtClean="0"/>
              <a:t>מאפשר למפתחים להרחיב את התנהגות המערכת בלי שהמשתמש ירגיש.</a:t>
            </a:r>
          </a:p>
          <a:p>
            <a:pPr lvl="1" algn="just" rtl="1" eaLnBrk="1" hangingPunct="1">
              <a:lnSpc>
                <a:spcPct val="90000"/>
              </a:lnSpc>
              <a:buFont typeface="Wingdings" pitchFamily="2" charset="2"/>
              <a:buChar char="v"/>
              <a:defRPr/>
            </a:pPr>
            <a:r>
              <a:rPr lang="he-IL" sz="2400" dirty="0" smtClean="0"/>
              <a:t>מאפשר הרחבת מערכת בלי לגעת בקוד של המערכת.</a:t>
            </a:r>
          </a:p>
          <a:p>
            <a:pPr lvl="1" algn="just" rtl="1" eaLnBrk="1" hangingPunct="1">
              <a:lnSpc>
                <a:spcPct val="90000"/>
              </a:lnSpc>
              <a:buFont typeface="Wingdings" pitchFamily="2" charset="2"/>
              <a:buChar char="v"/>
              <a:defRPr/>
            </a:pPr>
            <a:r>
              <a:rPr lang="he-IL" sz="2400" dirty="0" smtClean="0"/>
              <a:t>הוספת תכונות חדשות (על ידי הוספת בן) בלי לשנות את הקוד הפעלה.</a:t>
            </a:r>
            <a:endParaRPr lang="en-US" sz="2400" dirty="0" smtClean="0"/>
          </a:p>
        </p:txBody>
      </p:sp>
      <p:sp>
        <p:nvSpPr>
          <p:cNvPr id="5" name="Rectangle 1"/>
          <p:cNvSpPr>
            <a:spLocks noChangeArrowheads="1"/>
          </p:cNvSpPr>
          <p:nvPr/>
        </p:nvSpPr>
        <p:spPr bwMode="auto">
          <a:xfrm>
            <a:off x="2214563"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rrowheads="1"/>
          </p:cNvSpPr>
          <p:nvPr>
            <p:ph type="title"/>
          </p:nvPr>
        </p:nvSpPr>
        <p:spPr>
          <a:xfrm>
            <a:off x="300038" y="227013"/>
            <a:ext cx="8540750" cy="796925"/>
          </a:xfrm>
        </p:spPr>
        <p:txBody>
          <a:bodyPr/>
          <a:lstStyle/>
          <a:p>
            <a:pPr eaLnBrk="1" hangingPunct="1">
              <a:defRPr/>
            </a:pPr>
            <a:r>
              <a:rPr lang="en-US" sz="4000" smtClean="0"/>
              <a:t>Polymorphism</a:t>
            </a:r>
          </a:p>
        </p:txBody>
      </p:sp>
      <p:sp>
        <p:nvSpPr>
          <p:cNvPr id="1001475" name="Rectangle 3"/>
          <p:cNvSpPr>
            <a:spLocks noChangeArrowheads="1"/>
          </p:cNvSpPr>
          <p:nvPr/>
        </p:nvSpPr>
        <p:spPr bwMode="auto">
          <a:xfrm>
            <a:off x="468313" y="1952625"/>
            <a:ext cx="849630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מכילים כללים</a:t>
            </a:r>
            <a:r>
              <a:rPr lang="he-IL" sz="2400" b="0" dirty="0">
                <a:effectLst>
                  <a:outerShdw blurRad="38100" dist="38100" dir="2700000" algn="tl">
                    <a:srgbClr val="000000"/>
                  </a:outerShdw>
                </a:effectLst>
              </a:rPr>
              <a:t> תומכים בבניית מבני נתונים שמכילים מצביעים – </a:t>
            </a:r>
            <a:r>
              <a:rPr lang="en-US" sz="2400" b="0" dirty="0">
                <a:effectLst>
                  <a:outerShdw blurRad="38100" dist="38100" dir="2700000" algn="tl">
                    <a:srgbClr val="000000"/>
                  </a:outerShdw>
                </a:effectLst>
              </a:rPr>
              <a:t>Data*</a:t>
            </a:r>
            <a:r>
              <a:rPr lang="he-IL" sz="2400" b="0" dirty="0">
                <a:effectLst>
                  <a:outerShdw blurRad="38100" dist="38100" dir="2700000" algn="tl">
                    <a:srgbClr val="000000"/>
                  </a:outerShdw>
                </a:effectLst>
              </a:rPr>
              <a:t> שיצביעו לאובייקטים ממחלקות שנגזרות ממחלקת </a:t>
            </a:r>
            <a:r>
              <a:rPr lang="en-US" sz="2400" b="0" dirty="0">
                <a:effectLst>
                  <a:outerShdw blurRad="38100" dist="38100" dir="2700000" algn="tl">
                    <a:srgbClr val="000000"/>
                  </a:outerShdw>
                </a:effectLst>
              </a:rPr>
              <a:t>Data</a:t>
            </a:r>
            <a:r>
              <a:rPr lang="he-IL" sz="2400" b="0" dirty="0">
                <a:effectLst>
                  <a:outerShdw blurRad="38100" dist="38100" dir="2700000" algn="tl">
                    <a:srgbClr val="000000"/>
                  </a:outerShdw>
                </a:effectLst>
              </a:rPr>
              <a:t>.</a:t>
            </a:r>
            <a:endParaRPr lang="en-US" sz="2400" b="0" dirty="0">
              <a:effectLst>
                <a:outerShdw blurRad="38100" dist="38100" dir="2700000" algn="tl">
                  <a:srgbClr val="000000"/>
                </a:outerShdw>
              </a:effectLst>
            </a:endParaRP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דוגמאות: </a:t>
            </a:r>
            <a:r>
              <a:rPr lang="en-US" sz="2400" b="0" i="1" dirty="0">
                <a:effectLst>
                  <a:outerShdw blurRad="38100" dist="38100" dir="2700000" algn="tl">
                    <a:srgbClr val="000000"/>
                  </a:outerShdw>
                </a:effectLst>
              </a:rPr>
              <a:t>Humus, MFC objects (</a:t>
            </a:r>
            <a:r>
              <a:rPr lang="en-US" sz="2400" b="0" i="1" dirty="0" err="1">
                <a:effectLst>
                  <a:outerShdw blurRad="38100" dist="38100" dir="2700000" algn="tl">
                    <a:srgbClr val="000000"/>
                  </a:outerShdw>
                </a:effectLst>
              </a:rPr>
              <a:t>CObArray</a:t>
            </a:r>
            <a:r>
              <a:rPr lang="en-US" sz="2400" b="0" i="1" dirty="0">
                <a:effectLst>
                  <a:outerShdw blurRad="38100" dist="38100" dir="2700000" algn="tl">
                    <a:srgbClr val="000000"/>
                  </a:outerShdw>
                </a:effectLst>
              </a:rPr>
              <a:t>), Graphic objects</a:t>
            </a:r>
            <a:r>
              <a:rPr lang="en-US" sz="2400" b="0" dirty="0">
                <a:effectLst>
                  <a:outerShdw blurRad="38100" dist="38100" dir="2700000" algn="tl">
                    <a:srgbClr val="000000"/>
                  </a:outerShdw>
                </a:effectLst>
              </a:rPr>
              <a:t>…</a:t>
            </a:r>
          </a:p>
        </p:txBody>
      </p:sp>
      <p:sp>
        <p:nvSpPr>
          <p:cNvPr id="1001476" name="Rectangle 4"/>
          <p:cNvSpPr>
            <a:spLocks noChangeArrowheads="1"/>
          </p:cNvSpPr>
          <p:nvPr/>
        </p:nvSpPr>
        <p:spPr bwMode="auto">
          <a:xfrm>
            <a:off x="455613" y="1343025"/>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dirty="0">
                <a:effectLst>
                  <a:outerShdw blurRad="38100" dist="38100" dir="2700000" algn="tl">
                    <a:srgbClr val="000000"/>
                  </a:outerShdw>
                </a:effectLst>
                <a:latin typeface="Comic Sans MS" pitchFamily="66" charset="0"/>
              </a:rPr>
              <a:t>General Containers</a:t>
            </a:r>
            <a:endParaRPr lang="en-US" sz="2800" dirty="0">
              <a:effectLst>
                <a:outerShdw blurRad="38100" dist="38100" dir="2700000" algn="tl">
                  <a:srgbClr val="000000"/>
                </a:outerShdw>
              </a:effectLst>
            </a:endParaRPr>
          </a:p>
        </p:txBody>
      </p:sp>
      <p:sp>
        <p:nvSpPr>
          <p:cNvPr id="1001478" name="Rectangle 6"/>
          <p:cNvSpPr>
            <a:spLocks noChangeArrowheads="1"/>
          </p:cNvSpPr>
          <p:nvPr/>
        </p:nvSpPr>
        <p:spPr bwMode="auto">
          <a:xfrm>
            <a:off x="468313" y="4329113"/>
            <a:ext cx="8496300" cy="183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אלגוריתמים כללים</a:t>
            </a:r>
            <a:r>
              <a:rPr lang="he-IL" sz="2400" b="0" dirty="0">
                <a:effectLst>
                  <a:outerShdw blurRad="38100" dist="38100" dir="2700000" algn="tl">
                    <a:srgbClr val="000000"/>
                  </a:outerShdw>
                </a:effectLst>
              </a:rPr>
              <a:t> יוצרים שלד אלגוריתמי על ידי אלגוריתם שעובד עם מצביע למחלקת אב וקורא למתודות שימומשו אחרת אצל כל צאצא.</a:t>
            </a:r>
            <a:endParaRPr lang="en-US" sz="2400" b="0" dirty="0">
              <a:effectLst>
                <a:outerShdw blurRad="38100" dist="38100" dir="2700000" algn="tl">
                  <a:srgbClr val="000000"/>
                </a:outerShdw>
              </a:effectLst>
            </a:endParaRP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דוגמאות: </a:t>
            </a:r>
            <a:r>
              <a:rPr lang="en-US" sz="2400" b="0" i="1" dirty="0">
                <a:effectLst>
                  <a:outerShdw blurRad="38100" dist="38100" dir="2700000" algn="tl">
                    <a:srgbClr val="000000"/>
                  </a:outerShdw>
                </a:effectLst>
              </a:rPr>
              <a:t>Print, Draw Object, Calc3DVolume</a:t>
            </a:r>
            <a:r>
              <a:rPr lang="en-US" sz="2400" b="0" dirty="0">
                <a:effectLst>
                  <a:outerShdw blurRad="38100" dist="38100" dir="2700000" algn="tl">
                    <a:srgbClr val="000000"/>
                  </a:outerShdw>
                </a:effectLst>
              </a:rPr>
              <a:t>.</a:t>
            </a:r>
          </a:p>
        </p:txBody>
      </p:sp>
      <p:sp>
        <p:nvSpPr>
          <p:cNvPr id="1001479" name="Rectangle 7"/>
          <p:cNvSpPr>
            <a:spLocks noChangeArrowheads="1"/>
          </p:cNvSpPr>
          <p:nvPr/>
        </p:nvSpPr>
        <p:spPr bwMode="auto">
          <a:xfrm>
            <a:off x="455613" y="3719513"/>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a:effectLst>
                  <a:outerShdw blurRad="38100" dist="38100" dir="2700000" algn="tl">
                    <a:srgbClr val="000000"/>
                  </a:outerShdw>
                </a:effectLst>
                <a:latin typeface="Comic Sans MS" pitchFamily="66" charset="0"/>
              </a:rPr>
              <a:t>Generic Algorithms</a:t>
            </a:r>
            <a:endParaRPr lang="en-US" sz="2800">
              <a:effectLst>
                <a:outerShdw blurRad="38100" dist="38100" dir="2700000" algn="tl">
                  <a:srgbClr val="000000"/>
                </a:outerShdw>
              </a:effectLst>
            </a:endParaRPr>
          </a:p>
        </p:txBody>
      </p:sp>
      <p:sp>
        <p:nvSpPr>
          <p:cNvPr id="6451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8A5B8AAA-F788-4648-8697-0F589C182A96}" type="slidenum">
              <a:rPr lang="he-IL" altLang="he-IL" b="0" smtClean="0">
                <a:latin typeface="Arial" pitchFamily="34" charset="0"/>
              </a:rPr>
              <a:pPr eaLnBrk="1" hangingPunct="1"/>
              <a:t>38</a:t>
            </a:fld>
            <a:endParaRPr lang="en-US" altLang="he-IL" b="0" smtClean="0">
              <a:latin typeface="Arial" pitchFamily="34" charset="0"/>
            </a:endParaRPr>
          </a:p>
        </p:txBody>
      </p:sp>
      <p:sp>
        <p:nvSpPr>
          <p:cNvPr id="8" name="Rectangle 1"/>
          <p:cNvSpPr>
            <a:spLocks noChangeArrowheads="1"/>
          </p:cNvSpPr>
          <p:nvPr/>
        </p:nvSpPr>
        <p:spPr bwMode="auto">
          <a:xfrm>
            <a:off x="2185987"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rrowheads="1"/>
          </p:cNvSpPr>
          <p:nvPr>
            <p:ph type="title"/>
          </p:nvPr>
        </p:nvSpPr>
        <p:spPr>
          <a:xfrm>
            <a:off x="300038" y="227013"/>
            <a:ext cx="8540750" cy="796925"/>
          </a:xfrm>
        </p:spPr>
        <p:txBody>
          <a:bodyPr/>
          <a:lstStyle/>
          <a:p>
            <a:pPr eaLnBrk="1" hangingPunct="1">
              <a:defRPr/>
            </a:pPr>
            <a:r>
              <a:rPr lang="en-US" sz="4000" smtClean="0"/>
              <a:t>Polymorphism - </a:t>
            </a:r>
            <a:r>
              <a:rPr lang="en-US" sz="3600" smtClean="0">
                <a:latin typeface="Comic Sans MS" pitchFamily="66" charset="0"/>
              </a:rPr>
              <a:t>Additional notes</a:t>
            </a:r>
            <a:endParaRPr lang="en-US" sz="3600" b="1" smtClean="0"/>
          </a:p>
        </p:txBody>
      </p:sp>
      <p:sp>
        <p:nvSpPr>
          <p:cNvPr id="1003523" name="Rectangle 3"/>
          <p:cNvSpPr>
            <a:spLocks noChangeArrowheads="1"/>
          </p:cNvSpPr>
          <p:nvPr/>
        </p:nvSpPr>
        <p:spPr bwMode="auto">
          <a:xfrm>
            <a:off x="381000" y="1387475"/>
            <a:ext cx="8496300"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solidFill>
                  <a:srgbClr val="FFC000"/>
                </a:solidFill>
                <a:effectLst>
                  <a:outerShdw blurRad="38100" dist="38100" dir="2700000" algn="tl">
                    <a:srgbClr val="000000"/>
                  </a:outerShdw>
                </a:effectLst>
              </a:rPr>
              <a:t>התכונה הווירטואלית הוא מורשת! זאת אומרת שאם מתודה הוגדרה כווירטואלית במחלקת בסיס היא תהיה ווירטואלית </a:t>
            </a:r>
            <a:r>
              <a:rPr lang="he-IL" sz="2800" dirty="0">
                <a:solidFill>
                  <a:srgbClr val="FFC000"/>
                </a:solidFill>
                <a:effectLst>
                  <a:outerShdw blurRad="38100" dist="38100" dir="2700000" algn="tl">
                    <a:srgbClr val="000000"/>
                  </a:outerShdw>
                </a:effectLst>
              </a:rPr>
              <a:t>בכל הצאצאים שלה</a:t>
            </a:r>
            <a:r>
              <a:rPr lang="he-IL" sz="2800" b="0" dirty="0">
                <a:effectLst>
                  <a:outerShdw blurRad="38100" dist="38100" dir="2700000" algn="tl">
                    <a:srgbClr val="000000"/>
                  </a:outerShdw>
                </a:effectLst>
              </a:rPr>
              <a:t>. ועדיין מומלץ לרשום את המילה </a:t>
            </a:r>
            <a:r>
              <a:rPr lang="en-US" sz="2800" b="0" dirty="0">
                <a:effectLst>
                  <a:outerShdw blurRad="38100" dist="38100" dir="2700000" algn="tl">
                    <a:srgbClr val="000000"/>
                  </a:outerShdw>
                </a:effectLst>
              </a:rPr>
              <a:t>virtual</a:t>
            </a:r>
            <a:r>
              <a:rPr lang="he-IL" sz="2800" b="0" dirty="0">
                <a:effectLst>
                  <a:outerShdw blurRad="38100" dist="38100" dir="2700000" algn="tl">
                    <a:srgbClr val="000000"/>
                  </a:outerShdw>
                </a:effectLst>
              </a:rPr>
              <a:t> לפני הצהרות המתודות בצאצאים (לשם קריאות).</a:t>
            </a:r>
            <a:endParaRPr lang="en-US" sz="2800" b="0" dirty="0">
              <a:effectLst>
                <a:outerShdw blurRad="38100" dist="38100" dir="2700000" algn="tl">
                  <a:srgbClr val="000000"/>
                </a:outerShdw>
              </a:effectLst>
            </a:endParaRPr>
          </a:p>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אם אובייקטים מכילים דברים לא טריוויאליים או שיש חשש שהצאצאים שלהם יכילו דברים שכאלו – ההורס </a:t>
            </a:r>
            <a:r>
              <a:rPr lang="he-IL" sz="2800" dirty="0">
                <a:effectLst>
                  <a:outerShdw blurRad="38100" dist="38100" dir="2700000" algn="tl">
                    <a:srgbClr val="000000"/>
                  </a:outerShdw>
                </a:effectLst>
              </a:rPr>
              <a:t>חייב </a:t>
            </a:r>
            <a:r>
              <a:rPr lang="he-IL" sz="2800" dirty="0" err="1">
                <a:effectLst>
                  <a:outerShdw blurRad="38100" dist="38100" dir="2700000" algn="tl">
                    <a:srgbClr val="000000"/>
                  </a:outerShdw>
                </a:effectLst>
              </a:rPr>
              <a:t>להיו</a:t>
            </a:r>
            <a:r>
              <a:rPr lang="he-IL" sz="2800" dirty="0">
                <a:effectLst>
                  <a:outerShdw blurRad="38100" dist="38100" dir="2700000" algn="tl">
                    <a:srgbClr val="000000"/>
                  </a:outerShdw>
                </a:effectLst>
              </a:rPr>
              <a:t> וירטואלי! (מדוע?)</a:t>
            </a:r>
            <a:r>
              <a:rPr lang="en-US" sz="2800" b="0" dirty="0">
                <a:effectLst>
                  <a:outerShdw blurRad="38100" dist="38100" dir="2700000" algn="tl">
                    <a:srgbClr val="000000"/>
                  </a:outerShdw>
                </a:effectLst>
              </a:rPr>
              <a:t> </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dirty="0">
                <a:effectLst>
                  <a:outerShdw blurRad="38100" dist="38100" dir="2700000" algn="tl">
                    <a:srgbClr val="000000"/>
                  </a:outerShdw>
                </a:effectLst>
              </a:rPr>
              <a:t>כלל אצבע: </a:t>
            </a:r>
            <a:r>
              <a:rPr lang="he-IL" sz="2400" b="0" dirty="0">
                <a:effectLst>
                  <a:outerShdw blurRad="38100" dist="38100" dir="2700000" algn="tl">
                    <a:srgbClr val="000000"/>
                  </a:outerShdw>
                </a:effectLst>
              </a:rPr>
              <a:t>אם מדובר בירושה וירטואלית, אז חובה לממש </a:t>
            </a:r>
            <a:r>
              <a:rPr lang="en-US" sz="2400" dirty="0" err="1">
                <a:effectLst>
                  <a:outerShdw blurRad="38100" dist="38100" dir="2700000" algn="tl">
                    <a:srgbClr val="000000"/>
                  </a:outerShdw>
                </a:effectLst>
              </a:rPr>
              <a:t>Dtor</a:t>
            </a:r>
            <a:r>
              <a:rPr lang="he-IL" sz="2400" dirty="0">
                <a:effectLst>
                  <a:outerShdw blurRad="38100" dist="38100" dir="2700000" algn="tl">
                    <a:srgbClr val="000000"/>
                  </a:outerShdw>
                </a:effectLst>
              </a:rPr>
              <a:t> ווירטואלי במחלקת הבסיס</a:t>
            </a:r>
            <a:r>
              <a:rPr lang="he-IL" sz="2400" b="0" dirty="0">
                <a:effectLst>
                  <a:outerShdw blurRad="38100" dist="38100" dir="2700000" algn="tl">
                    <a:srgbClr val="000000"/>
                  </a:outerShdw>
                </a:effectLst>
              </a:rPr>
              <a:t> (אפילו ריק!).</a:t>
            </a:r>
            <a:endParaRPr lang="en-US" sz="2400" b="0" dirty="0">
              <a:effectLst>
                <a:outerShdw blurRad="38100" dist="38100" dir="2700000" algn="tl">
                  <a:srgbClr val="000000"/>
                </a:outerShdw>
              </a:effectLst>
            </a:endParaRPr>
          </a:p>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בנאי (</a:t>
            </a:r>
            <a:r>
              <a:rPr lang="en-US" sz="2800" b="0" dirty="0" err="1">
                <a:effectLst>
                  <a:outerShdw blurRad="38100" dist="38100" dir="2700000" algn="tl">
                    <a:srgbClr val="000000"/>
                  </a:outerShdw>
                </a:effectLst>
              </a:rPr>
              <a:t>Ctor</a:t>
            </a:r>
            <a:r>
              <a:rPr lang="he-IL" sz="2800" b="0" dirty="0">
                <a:effectLst>
                  <a:outerShdw blurRad="38100" dist="38100" dir="2700000" algn="tl">
                    <a:srgbClr val="000000"/>
                  </a:outerShdw>
                </a:effectLst>
              </a:rPr>
              <a:t>) לא יכול להיות ווירטואלי!</a:t>
            </a:r>
            <a:endParaRPr lang="en-US" sz="2800" b="0" dirty="0">
              <a:effectLst>
                <a:outerShdw blurRad="38100" dist="38100" dir="2700000" algn="tl">
                  <a:srgbClr val="000000"/>
                </a:outerShdw>
              </a:effectLst>
            </a:endParaRP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למה?</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ומה לגבי בנאי העתקה (</a:t>
            </a:r>
            <a:r>
              <a:rPr lang="en-US" sz="2400" b="0" dirty="0" err="1">
                <a:effectLst>
                  <a:outerShdw blurRad="38100" dist="38100" dir="2700000" algn="tl">
                    <a:srgbClr val="000000"/>
                  </a:outerShdw>
                </a:effectLst>
              </a:rPr>
              <a:t>CCtor</a:t>
            </a:r>
            <a:r>
              <a:rPr lang="he-IL" sz="2400" b="0" dirty="0">
                <a:effectLst>
                  <a:outerShdw blurRad="38100" dist="38100" dir="2700000" algn="tl">
                    <a:srgbClr val="000000"/>
                  </a:outerShdw>
                </a:effectLst>
              </a:rPr>
              <a:t>)? איך ניתן להשיג את האפקט הנ"ל?</a:t>
            </a:r>
            <a:endParaRPr lang="en-US" sz="2400" b="0" dirty="0">
              <a:effectLst>
                <a:outerShdw blurRad="38100" dist="38100" dir="2700000" algn="tl">
                  <a:srgbClr val="000000"/>
                </a:outerShdw>
              </a:effectLst>
            </a:endParaRPr>
          </a:p>
        </p:txBody>
      </p:sp>
      <p:sp>
        <p:nvSpPr>
          <p:cNvPr id="65540"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2EB1CA70-E250-4AB7-B0EC-055EF23D0649}" type="slidenum">
              <a:rPr lang="he-IL" altLang="he-IL" b="0" smtClean="0">
                <a:latin typeface="Arial" pitchFamily="34" charset="0"/>
              </a:rPr>
              <a:pPr eaLnBrk="1" hangingPunct="1"/>
              <a:t>39</a:t>
            </a:fld>
            <a:endParaRPr lang="en-US" altLang="he-IL" b="0" smtClean="0">
              <a:latin typeface="Arial" pitchFamily="34" charset="0"/>
            </a:endParaRPr>
          </a:p>
        </p:txBody>
      </p:sp>
      <p:sp>
        <p:nvSpPr>
          <p:cNvPr id="5" name="Rectangle 1"/>
          <p:cNvSpPr>
            <a:spLocks noChangeArrowheads="1"/>
          </p:cNvSpPr>
          <p:nvPr/>
        </p:nvSpPr>
        <p:spPr bwMode="auto">
          <a:xfrm>
            <a:off x="2157413" y="6351587"/>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Rot="1" noChangeArrowheads="1"/>
          </p:cNvSpPr>
          <p:nvPr>
            <p:ph type="title"/>
          </p:nvPr>
        </p:nvSpPr>
        <p:spPr>
          <a:xfrm>
            <a:off x="300038" y="227013"/>
            <a:ext cx="8540750" cy="796925"/>
          </a:xfrm>
        </p:spPr>
        <p:txBody>
          <a:bodyPr/>
          <a:lstStyle/>
          <a:p>
            <a:pPr eaLnBrk="1" hangingPunct="1">
              <a:defRPr/>
            </a:pPr>
            <a:r>
              <a:rPr lang="he-IL" sz="3600" dirty="0" smtClean="0">
                <a:latin typeface="Comic Sans MS" pitchFamily="66" charset="0"/>
              </a:rPr>
              <a:t>הקדמה</a:t>
            </a:r>
            <a:endParaRPr lang="en-US" sz="3600" b="1" dirty="0" smtClean="0"/>
          </a:p>
        </p:txBody>
      </p:sp>
      <p:sp>
        <p:nvSpPr>
          <p:cNvPr id="992259" name="Rectangle 3"/>
          <p:cNvSpPr>
            <a:spLocks noChangeArrowheads="1"/>
          </p:cNvSpPr>
          <p:nvPr/>
        </p:nvSpPr>
        <p:spPr bwMode="auto">
          <a:xfrm>
            <a:off x="354013" y="1155700"/>
            <a:ext cx="8496300"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כפי שציינו אחד הגורמים החזקים בהורשה היא היכולת לשלוח את אובייקט הבן למקום שמצפים לאובייקט האב.</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solidFill>
                  <a:srgbClr val="FFC000"/>
                </a:solidFill>
                <a:effectLst>
                  <a:outerShdw blurRad="38100" dist="38100" dir="2700000" algn="tl">
                    <a:srgbClr val="000000"/>
                  </a:outerShdw>
                </a:effectLst>
              </a:rPr>
              <a:t>מצביע (או </a:t>
            </a:r>
            <a:r>
              <a:rPr lang="he-IL" sz="2800" b="0" dirty="0" err="1">
                <a:solidFill>
                  <a:srgbClr val="FFC000"/>
                </a:solidFill>
                <a:effectLst>
                  <a:outerShdw blurRad="38100" dist="38100" dir="2700000" algn="tl">
                    <a:srgbClr val="000000"/>
                  </a:outerShdw>
                </a:effectLst>
              </a:rPr>
              <a:t>רפרנס</a:t>
            </a:r>
            <a:r>
              <a:rPr lang="he-IL" sz="2800" b="0" dirty="0">
                <a:solidFill>
                  <a:srgbClr val="FFC000"/>
                </a:solidFill>
                <a:effectLst>
                  <a:outerShdw blurRad="38100" dist="38100" dir="2700000" algn="tl">
                    <a:srgbClr val="000000"/>
                  </a:outerShdw>
                </a:effectLst>
              </a:rPr>
              <a:t>) מסוג האב יכולים להצביע לאובייקט מסוג הבן (</a:t>
            </a:r>
            <a:r>
              <a:rPr lang="en-US" sz="2800" u="sng" dirty="0" err="1">
                <a:solidFill>
                  <a:srgbClr val="FFC000"/>
                </a:solidFill>
                <a:effectLst>
                  <a:outerShdw blurRad="38100" dist="38100" dir="2700000" algn="tl">
                    <a:srgbClr val="000000"/>
                  </a:outerShdw>
                </a:effectLst>
              </a:rPr>
              <a:t>upcasting</a:t>
            </a:r>
            <a:r>
              <a:rPr lang="he-IL" sz="2800" b="0" dirty="0">
                <a:solidFill>
                  <a:srgbClr val="FFC000"/>
                </a:solidFill>
                <a:effectLst>
                  <a:outerShdw blurRad="38100" dist="38100" dir="2700000" algn="tl">
                    <a:srgbClr val="000000"/>
                  </a:outerShdw>
                </a:effectLst>
              </a:rPr>
              <a:t>).</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לא יהיה אובדן מידע!</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לדוגמא:</a:t>
            </a:r>
            <a:endParaRPr lang="en-US" sz="2800" b="0" dirty="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None/>
              <a:defRPr/>
            </a:pPr>
            <a:r>
              <a:rPr lang="en-US" sz="2400" b="0" dirty="0">
                <a:effectLst>
                  <a:outerShdw blurRad="38100" dist="38100" dir="2700000" algn="tl">
                    <a:srgbClr val="000000"/>
                  </a:outerShdw>
                </a:effectLst>
              </a:rPr>
              <a:t>                   </a:t>
            </a:r>
            <a:r>
              <a:rPr lang="en-US" sz="2400" b="0" dirty="0">
                <a:effectLst>
                  <a:outerShdw blurRad="38100" dist="38100" dir="2700000" algn="tl">
                    <a:srgbClr val="000000"/>
                  </a:outerShdw>
                </a:effectLst>
                <a:latin typeface="Times New Roman" pitchFamily="18" charset="0"/>
                <a:cs typeface="Times New Roman" pitchFamily="18" charset="0"/>
              </a:rPr>
              <a:t>Shape* items[7];</a:t>
            </a:r>
          </a:p>
        </p:txBody>
      </p:sp>
      <p:sp>
        <p:nvSpPr>
          <p:cNvPr id="35844" name="Rectangle 6"/>
          <p:cNvSpPr>
            <a:spLocks noChangeArrowheads="1"/>
          </p:cNvSpPr>
          <p:nvPr/>
        </p:nvSpPr>
        <p:spPr bwMode="auto">
          <a:xfrm>
            <a:off x="2195513" y="3981450"/>
            <a:ext cx="731837"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5" name="Rectangle 7"/>
          <p:cNvSpPr>
            <a:spLocks noChangeArrowheads="1"/>
          </p:cNvSpPr>
          <p:nvPr/>
        </p:nvSpPr>
        <p:spPr bwMode="auto">
          <a:xfrm>
            <a:off x="2913063" y="3981450"/>
            <a:ext cx="731837"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6" name="Rectangle 8"/>
          <p:cNvSpPr>
            <a:spLocks noChangeArrowheads="1"/>
          </p:cNvSpPr>
          <p:nvPr/>
        </p:nvSpPr>
        <p:spPr bwMode="auto">
          <a:xfrm>
            <a:off x="3632200" y="3981450"/>
            <a:ext cx="731838"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7" name="Rectangle 9"/>
          <p:cNvSpPr>
            <a:spLocks noChangeArrowheads="1"/>
          </p:cNvSpPr>
          <p:nvPr/>
        </p:nvSpPr>
        <p:spPr bwMode="auto">
          <a:xfrm>
            <a:off x="4349750" y="3981450"/>
            <a:ext cx="731838"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8" name="Rectangle 10"/>
          <p:cNvSpPr>
            <a:spLocks noChangeArrowheads="1"/>
          </p:cNvSpPr>
          <p:nvPr/>
        </p:nvSpPr>
        <p:spPr bwMode="auto">
          <a:xfrm>
            <a:off x="5068888" y="3981450"/>
            <a:ext cx="731837"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9" name="Rectangle 11"/>
          <p:cNvSpPr>
            <a:spLocks noChangeArrowheads="1"/>
          </p:cNvSpPr>
          <p:nvPr/>
        </p:nvSpPr>
        <p:spPr bwMode="auto">
          <a:xfrm>
            <a:off x="5786438" y="3981450"/>
            <a:ext cx="731837"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50" name="Rectangle 12"/>
          <p:cNvSpPr>
            <a:spLocks noChangeArrowheads="1"/>
          </p:cNvSpPr>
          <p:nvPr/>
        </p:nvSpPr>
        <p:spPr bwMode="auto">
          <a:xfrm>
            <a:off x="6505575" y="3981450"/>
            <a:ext cx="731838"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51" name="Rectangle 13"/>
          <p:cNvSpPr>
            <a:spLocks noChangeArrowheads="1"/>
          </p:cNvSpPr>
          <p:nvPr/>
        </p:nvSpPr>
        <p:spPr bwMode="auto">
          <a:xfrm>
            <a:off x="2543175" y="5133975"/>
            <a:ext cx="731838" cy="504825"/>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Point</a:t>
            </a:r>
          </a:p>
        </p:txBody>
      </p:sp>
      <p:sp>
        <p:nvSpPr>
          <p:cNvPr id="35852" name="Rectangle 14"/>
          <p:cNvSpPr>
            <a:spLocks noChangeArrowheads="1"/>
          </p:cNvSpPr>
          <p:nvPr/>
        </p:nvSpPr>
        <p:spPr bwMode="auto">
          <a:xfrm>
            <a:off x="4235450" y="5133975"/>
            <a:ext cx="731838" cy="504825"/>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Point</a:t>
            </a:r>
          </a:p>
        </p:txBody>
      </p:sp>
      <p:sp>
        <p:nvSpPr>
          <p:cNvPr id="35853" name="Rectangle 15"/>
          <p:cNvSpPr>
            <a:spLocks noChangeArrowheads="1"/>
          </p:cNvSpPr>
          <p:nvPr/>
        </p:nvSpPr>
        <p:spPr bwMode="auto">
          <a:xfrm>
            <a:off x="5081588" y="5133975"/>
            <a:ext cx="731837" cy="504825"/>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Line</a:t>
            </a:r>
          </a:p>
        </p:txBody>
      </p:sp>
      <p:sp>
        <p:nvSpPr>
          <p:cNvPr id="35854" name="Rectangle 16"/>
          <p:cNvSpPr>
            <a:spLocks noChangeArrowheads="1"/>
          </p:cNvSpPr>
          <p:nvPr/>
        </p:nvSpPr>
        <p:spPr bwMode="auto">
          <a:xfrm>
            <a:off x="3389313" y="5133975"/>
            <a:ext cx="731837" cy="1152525"/>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Rect</a:t>
            </a:r>
          </a:p>
        </p:txBody>
      </p:sp>
      <p:sp>
        <p:nvSpPr>
          <p:cNvPr id="35855" name="Rectangle 17"/>
          <p:cNvSpPr>
            <a:spLocks noChangeArrowheads="1"/>
          </p:cNvSpPr>
          <p:nvPr/>
        </p:nvSpPr>
        <p:spPr bwMode="auto">
          <a:xfrm>
            <a:off x="5927725" y="5133975"/>
            <a:ext cx="731838" cy="109855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Circle</a:t>
            </a:r>
          </a:p>
        </p:txBody>
      </p:sp>
      <p:cxnSp>
        <p:nvCxnSpPr>
          <p:cNvPr id="35856" name="AutoShape 18"/>
          <p:cNvCxnSpPr>
            <a:cxnSpLocks noChangeShapeType="1"/>
            <a:endCxn id="35851" idx="0"/>
          </p:cNvCxnSpPr>
          <p:nvPr/>
        </p:nvCxnSpPr>
        <p:spPr bwMode="auto">
          <a:xfrm rot="16200000" flipH="1">
            <a:off x="2387601" y="4597400"/>
            <a:ext cx="692150" cy="352425"/>
          </a:xfrm>
          <a:prstGeom prst="curvedConnector3">
            <a:avLst>
              <a:gd name="adj1" fmla="val 50917"/>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7" name="AutoShape 19"/>
          <p:cNvCxnSpPr>
            <a:cxnSpLocks noChangeShapeType="1"/>
            <a:stCxn id="35845" idx="2"/>
            <a:endCxn id="35854" idx="0"/>
          </p:cNvCxnSpPr>
          <p:nvPr/>
        </p:nvCxnSpPr>
        <p:spPr bwMode="auto">
          <a:xfrm rot="16200000" flipH="1">
            <a:off x="3171825" y="4535488"/>
            <a:ext cx="692150" cy="476250"/>
          </a:xfrm>
          <a:prstGeom prst="curvedConnector3">
            <a:avLst>
              <a:gd name="adj1" fmla="val 50000"/>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8" name="AutoShape 20"/>
          <p:cNvCxnSpPr>
            <a:cxnSpLocks noChangeShapeType="1"/>
            <a:stCxn id="35846" idx="2"/>
            <a:endCxn id="35852" idx="0"/>
          </p:cNvCxnSpPr>
          <p:nvPr/>
        </p:nvCxnSpPr>
        <p:spPr bwMode="auto">
          <a:xfrm rot="16200000" flipH="1">
            <a:off x="3954463" y="4471988"/>
            <a:ext cx="692150" cy="603250"/>
          </a:xfrm>
          <a:prstGeom prst="curvedConnector3">
            <a:avLst>
              <a:gd name="adj1" fmla="val 50000"/>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9" name="AutoShape 21"/>
          <p:cNvCxnSpPr>
            <a:cxnSpLocks noChangeShapeType="1"/>
            <a:stCxn id="35848" idx="2"/>
            <a:endCxn id="35855" idx="0"/>
          </p:cNvCxnSpPr>
          <p:nvPr/>
        </p:nvCxnSpPr>
        <p:spPr bwMode="auto">
          <a:xfrm rot="16200000" flipH="1">
            <a:off x="5518944" y="4344194"/>
            <a:ext cx="692150" cy="858838"/>
          </a:xfrm>
          <a:prstGeom prst="curvedConnector3">
            <a:avLst>
              <a:gd name="adj1" fmla="val 50000"/>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0" name="AutoShape 22"/>
          <p:cNvCxnSpPr>
            <a:cxnSpLocks noChangeShapeType="1"/>
            <a:stCxn id="35847" idx="2"/>
            <a:endCxn id="35853" idx="0"/>
          </p:cNvCxnSpPr>
          <p:nvPr/>
        </p:nvCxnSpPr>
        <p:spPr bwMode="auto">
          <a:xfrm rot="16200000" flipH="1">
            <a:off x="4736307" y="4407694"/>
            <a:ext cx="692150" cy="731837"/>
          </a:xfrm>
          <a:prstGeom prst="curvedConnector3">
            <a:avLst>
              <a:gd name="adj1" fmla="val 50000"/>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1" name="AutoShape 23"/>
          <p:cNvCxnSpPr>
            <a:cxnSpLocks noChangeShapeType="1"/>
          </p:cNvCxnSpPr>
          <p:nvPr/>
        </p:nvCxnSpPr>
        <p:spPr bwMode="auto">
          <a:xfrm rot="16200000" flipH="1">
            <a:off x="6138069" y="4431506"/>
            <a:ext cx="547688" cy="511175"/>
          </a:xfrm>
          <a:prstGeom prst="curvedConnector3">
            <a:avLst>
              <a:gd name="adj1" fmla="val 49856"/>
            </a:avLst>
          </a:prstGeom>
          <a:noFill/>
          <a:ln w="25400">
            <a:solidFill>
              <a:schemeClr val="tx1"/>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62"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293B8B33-E97D-42F4-97F2-D42ED4CB0B60}" type="slidenum">
              <a:rPr lang="he-IL" altLang="he-IL" b="0" smtClean="0">
                <a:latin typeface="Arial" pitchFamily="34" charset="0"/>
              </a:rPr>
              <a:pPr eaLnBrk="1" hangingPunct="1"/>
              <a:t>4</a:t>
            </a:fld>
            <a:endParaRPr lang="en-US" altLang="he-IL" b="0" smtClean="0">
              <a:latin typeface="Arial" pitchFamily="34" charset="0"/>
            </a:endParaRPr>
          </a:p>
        </p:txBody>
      </p:sp>
      <p:sp>
        <p:nvSpPr>
          <p:cNvPr id="23" name="Rectangle 1"/>
          <p:cNvSpPr>
            <a:spLocks noChangeArrowheads="1"/>
          </p:cNvSpPr>
          <p:nvPr/>
        </p:nvSpPr>
        <p:spPr bwMode="auto">
          <a:xfrm>
            <a:off x="2195513" y="631190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611313" y="2433638"/>
            <a:ext cx="1512887" cy="576262"/>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a:t>
            </a:r>
          </a:p>
        </p:txBody>
      </p:sp>
      <p:sp>
        <p:nvSpPr>
          <p:cNvPr id="66563" name="Rectangle 3"/>
          <p:cNvSpPr>
            <a:spLocks noChangeArrowheads="1"/>
          </p:cNvSpPr>
          <p:nvPr/>
        </p:nvSpPr>
        <p:spPr bwMode="auto">
          <a:xfrm>
            <a:off x="1585913" y="3502025"/>
            <a:ext cx="1512887"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a:t>
            </a:r>
          </a:p>
        </p:txBody>
      </p:sp>
      <p:sp>
        <p:nvSpPr>
          <p:cNvPr id="66564" name="Rectangle 4"/>
          <p:cNvSpPr>
            <a:spLocks noChangeArrowheads="1"/>
          </p:cNvSpPr>
          <p:nvPr/>
        </p:nvSpPr>
        <p:spPr bwMode="auto">
          <a:xfrm>
            <a:off x="4787900" y="2427288"/>
            <a:ext cx="1512888" cy="576262"/>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Base1</a:t>
            </a:r>
          </a:p>
        </p:txBody>
      </p:sp>
      <p:sp>
        <p:nvSpPr>
          <p:cNvPr id="66565" name="Rectangle 5"/>
          <p:cNvSpPr>
            <a:spLocks noChangeArrowheads="1"/>
          </p:cNvSpPr>
          <p:nvPr/>
        </p:nvSpPr>
        <p:spPr bwMode="auto">
          <a:xfrm>
            <a:off x="5578475" y="3497263"/>
            <a:ext cx="1512888" cy="576262"/>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a:t>
            </a:r>
          </a:p>
        </p:txBody>
      </p:sp>
      <p:sp>
        <p:nvSpPr>
          <p:cNvPr id="66566" name="Rectangle 6"/>
          <p:cNvSpPr>
            <a:spLocks noChangeArrowheads="1"/>
          </p:cNvSpPr>
          <p:nvPr/>
        </p:nvSpPr>
        <p:spPr bwMode="auto">
          <a:xfrm>
            <a:off x="6508750" y="2425700"/>
            <a:ext cx="1512888"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Base2</a:t>
            </a:r>
          </a:p>
        </p:txBody>
      </p:sp>
      <p:sp>
        <p:nvSpPr>
          <p:cNvPr id="66567" name="Line 7"/>
          <p:cNvSpPr>
            <a:spLocks noChangeShapeType="1"/>
          </p:cNvSpPr>
          <p:nvPr/>
        </p:nvSpPr>
        <p:spPr bwMode="auto">
          <a:xfrm flipH="1">
            <a:off x="2347913" y="3038475"/>
            <a:ext cx="0" cy="468313"/>
          </a:xfrm>
          <a:prstGeom prst="line">
            <a:avLst/>
          </a:prstGeom>
          <a:noFill/>
          <a:ln w="381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005576" name="Rectangle 8"/>
          <p:cNvSpPr>
            <a:spLocks noChangeArrowheads="1"/>
          </p:cNvSpPr>
          <p:nvPr/>
        </p:nvSpPr>
        <p:spPr bwMode="auto">
          <a:xfrm>
            <a:off x="606425" y="1712913"/>
            <a:ext cx="3616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a:effectLst>
                  <a:outerShdw blurRad="38100" dist="38100" dir="2700000" algn="tl">
                    <a:srgbClr val="000000"/>
                  </a:outerShdw>
                </a:effectLst>
                <a:latin typeface="Comic Sans MS" pitchFamily="66" charset="0"/>
              </a:rPr>
              <a:t>Simple Inheritance</a:t>
            </a:r>
          </a:p>
        </p:txBody>
      </p:sp>
      <p:sp>
        <p:nvSpPr>
          <p:cNvPr id="1005577" name="Rectangle 9"/>
          <p:cNvSpPr>
            <a:spLocks noChangeArrowheads="1"/>
          </p:cNvSpPr>
          <p:nvPr/>
        </p:nvSpPr>
        <p:spPr bwMode="auto">
          <a:xfrm>
            <a:off x="457200" y="457200"/>
            <a:ext cx="8229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sz="4000" b="0">
                <a:solidFill>
                  <a:schemeClr val="tx2"/>
                </a:solidFill>
                <a:effectLst>
                  <a:outerShdw blurRad="38100" dist="38100" dir="2700000" algn="tl">
                    <a:srgbClr val="000000"/>
                  </a:outerShdw>
                </a:effectLst>
              </a:rPr>
              <a:t>Inheritance types</a:t>
            </a:r>
          </a:p>
        </p:txBody>
      </p:sp>
      <p:sp>
        <p:nvSpPr>
          <p:cNvPr id="1005579" name="Rectangle 11"/>
          <p:cNvSpPr>
            <a:spLocks noChangeArrowheads="1"/>
          </p:cNvSpPr>
          <p:nvPr/>
        </p:nvSpPr>
        <p:spPr bwMode="auto">
          <a:xfrm>
            <a:off x="5105400" y="1712913"/>
            <a:ext cx="3771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a:effectLst>
                  <a:outerShdw blurRad="38100" dist="38100" dir="2700000" algn="tl">
                    <a:srgbClr val="000000"/>
                  </a:outerShdw>
                </a:effectLst>
                <a:latin typeface="Comic Sans MS" pitchFamily="66" charset="0"/>
              </a:rPr>
              <a:t>Multiple Inheritance</a:t>
            </a:r>
          </a:p>
        </p:txBody>
      </p:sp>
      <p:sp>
        <p:nvSpPr>
          <p:cNvPr id="66571" name="Line 12"/>
          <p:cNvSpPr>
            <a:spLocks noChangeShapeType="1"/>
          </p:cNvSpPr>
          <p:nvPr/>
        </p:nvSpPr>
        <p:spPr bwMode="auto">
          <a:xfrm flipH="1">
            <a:off x="3654425" y="5422900"/>
            <a:ext cx="360363" cy="503238"/>
          </a:xfrm>
          <a:prstGeom prst="line">
            <a:avLst/>
          </a:prstGeom>
          <a:noFill/>
          <a:ln w="381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66572" name="Line 13"/>
          <p:cNvSpPr>
            <a:spLocks noChangeShapeType="1"/>
          </p:cNvSpPr>
          <p:nvPr/>
        </p:nvSpPr>
        <p:spPr bwMode="auto">
          <a:xfrm>
            <a:off x="4806950" y="5421313"/>
            <a:ext cx="360363" cy="503237"/>
          </a:xfrm>
          <a:prstGeom prst="line">
            <a:avLst/>
          </a:prstGeom>
          <a:noFill/>
          <a:ln w="381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66573" name="Rectangle 14"/>
          <p:cNvSpPr>
            <a:spLocks noChangeArrowheads="1"/>
          </p:cNvSpPr>
          <p:nvPr/>
        </p:nvSpPr>
        <p:spPr bwMode="auto">
          <a:xfrm>
            <a:off x="3632200" y="4857750"/>
            <a:ext cx="1512888"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a:t>
            </a:r>
          </a:p>
        </p:txBody>
      </p:sp>
      <p:sp>
        <p:nvSpPr>
          <p:cNvPr id="66574" name="Rectangle 15"/>
          <p:cNvSpPr>
            <a:spLocks noChangeArrowheads="1"/>
          </p:cNvSpPr>
          <p:nvPr/>
        </p:nvSpPr>
        <p:spPr bwMode="auto">
          <a:xfrm>
            <a:off x="2794000" y="5927725"/>
            <a:ext cx="1512888"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Derived1</a:t>
            </a:r>
          </a:p>
        </p:txBody>
      </p:sp>
      <p:sp>
        <p:nvSpPr>
          <p:cNvPr id="66575" name="Rectangle 16"/>
          <p:cNvSpPr>
            <a:spLocks noChangeArrowheads="1"/>
          </p:cNvSpPr>
          <p:nvPr/>
        </p:nvSpPr>
        <p:spPr bwMode="auto">
          <a:xfrm>
            <a:off x="4495800" y="5927725"/>
            <a:ext cx="1512888"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Derived2</a:t>
            </a:r>
          </a:p>
        </p:txBody>
      </p:sp>
      <p:sp>
        <p:nvSpPr>
          <p:cNvPr id="1005585" name="Rectangle 17"/>
          <p:cNvSpPr>
            <a:spLocks noChangeArrowheads="1"/>
          </p:cNvSpPr>
          <p:nvPr/>
        </p:nvSpPr>
        <p:spPr bwMode="auto">
          <a:xfrm>
            <a:off x="3092450" y="4143375"/>
            <a:ext cx="25098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a:effectLst>
                  <a:outerShdw blurRad="38100" dist="38100" dir="2700000" algn="tl">
                    <a:srgbClr val="000000"/>
                  </a:outerShdw>
                </a:effectLst>
                <a:latin typeface="Comic Sans MS" pitchFamily="66" charset="0"/>
              </a:rPr>
              <a:t>Polymorphism</a:t>
            </a:r>
          </a:p>
        </p:txBody>
      </p:sp>
      <p:sp>
        <p:nvSpPr>
          <p:cNvPr id="66577" name="Line 18"/>
          <p:cNvSpPr>
            <a:spLocks noChangeShapeType="1"/>
          </p:cNvSpPr>
          <p:nvPr/>
        </p:nvSpPr>
        <p:spPr bwMode="auto">
          <a:xfrm flipH="1" flipV="1">
            <a:off x="5805488" y="2976563"/>
            <a:ext cx="233362" cy="5064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66578" name="Line 19"/>
          <p:cNvSpPr>
            <a:spLocks noChangeShapeType="1"/>
          </p:cNvSpPr>
          <p:nvPr/>
        </p:nvSpPr>
        <p:spPr bwMode="auto">
          <a:xfrm flipV="1">
            <a:off x="6705600" y="3005138"/>
            <a:ext cx="217488" cy="4778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6657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EEB8062D-64C3-4932-8728-CC084322A702}" type="slidenum">
              <a:rPr lang="he-IL" altLang="he-IL" b="0" smtClean="0">
                <a:latin typeface="Arial" pitchFamily="34" charset="0"/>
              </a:rPr>
              <a:pPr eaLnBrk="1" hangingPunct="1"/>
              <a:t>40</a:t>
            </a:fld>
            <a:endParaRPr lang="en-US" altLang="he-IL" b="0" smtClean="0">
              <a:latin typeface="Arial"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7"/>
          <p:cNvSpPr>
            <a:spLocks noGrp="1" noChangeArrowheads="1"/>
          </p:cNvSpPr>
          <p:nvPr>
            <p:ph type="sldNum" sz="quarter" idx="12"/>
          </p:nvPr>
        </p:nvSpPr>
        <p:spPr/>
        <p:txBody>
          <a:bodyPr/>
          <a:lstStyle/>
          <a:p>
            <a:pPr>
              <a:defRPr/>
            </a:pPr>
            <a:fld id="{F6140813-9CDA-4316-9935-C6D0CFB94656}" type="slidenum">
              <a:rPr lang="he-IL"/>
              <a:pPr>
                <a:defRPr/>
              </a:pPr>
              <a:t>41</a:t>
            </a:fld>
            <a:endParaRPr lang="en-US"/>
          </a:p>
        </p:txBody>
      </p:sp>
      <p:sp>
        <p:nvSpPr>
          <p:cNvPr id="964612" name="Rectangle 4"/>
          <p:cNvSpPr>
            <a:spLocks noGrp="1" noChangeArrowheads="1"/>
          </p:cNvSpPr>
          <p:nvPr>
            <p:ph type="ctrTitle"/>
          </p:nvPr>
        </p:nvSpPr>
        <p:spPr/>
        <p:txBody>
          <a:bodyPr/>
          <a:lstStyle/>
          <a:p>
            <a:pPr eaLnBrk="1" hangingPunct="1">
              <a:defRPr/>
            </a:pPr>
            <a:r>
              <a:rPr lang="he-IL" dirty="0" smtClean="0"/>
              <a:t>הורשה מרובה</a:t>
            </a:r>
            <a:endParaRPr lang="en-US" dirty="0" smtClean="0"/>
          </a:p>
        </p:txBody>
      </p:sp>
      <p:sp>
        <p:nvSpPr>
          <p:cNvPr id="4"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762648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he-IL"/>
          </a:p>
        </p:txBody>
      </p:sp>
      <p:sp>
        <p:nvSpPr>
          <p:cNvPr id="5123" name="Slide Number Placeholder 3"/>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640A5455-50DD-416C-B365-8DF88BE13F2D}" type="slidenum">
              <a:rPr lang="he-IL" altLang="he-IL" b="0" smtClean="0">
                <a:latin typeface="Arial" pitchFamily="34" charset="0"/>
              </a:rPr>
              <a:pPr eaLnBrk="1" hangingPunct="1"/>
              <a:t>42</a:t>
            </a:fld>
            <a:endParaRPr lang="en-US" altLang="he-IL" b="0" smtClean="0">
              <a:latin typeface="Arial" pitchFamily="34" charset="0"/>
            </a:endParaRPr>
          </a:p>
        </p:txBody>
      </p:sp>
      <p:sp>
        <p:nvSpPr>
          <p:cNvPr id="5124" name="Text Box 9"/>
          <p:cNvSpPr txBox="1">
            <a:spLocks noChangeArrowheads="1"/>
          </p:cNvSpPr>
          <p:nvPr/>
        </p:nvSpPr>
        <p:spPr bwMode="auto">
          <a:xfrm>
            <a:off x="3621088" y="1511300"/>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Employee</a:t>
            </a:r>
          </a:p>
        </p:txBody>
      </p:sp>
      <p:sp>
        <p:nvSpPr>
          <p:cNvPr id="5125" name="Text Box 10"/>
          <p:cNvSpPr txBox="1">
            <a:spLocks noChangeArrowheads="1"/>
          </p:cNvSpPr>
          <p:nvPr/>
        </p:nvSpPr>
        <p:spPr bwMode="auto">
          <a:xfrm>
            <a:off x="3665538" y="2627313"/>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Secretary</a:t>
            </a:r>
          </a:p>
        </p:txBody>
      </p:sp>
      <p:sp>
        <p:nvSpPr>
          <p:cNvPr id="5126" name="Text Box 11"/>
          <p:cNvSpPr txBox="1">
            <a:spLocks noChangeArrowheads="1"/>
          </p:cNvSpPr>
          <p:nvPr/>
        </p:nvSpPr>
        <p:spPr bwMode="auto">
          <a:xfrm>
            <a:off x="1481138" y="2628900"/>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Temporary</a:t>
            </a:r>
          </a:p>
        </p:txBody>
      </p:sp>
      <p:sp>
        <p:nvSpPr>
          <p:cNvPr id="5127" name="Text Box 12"/>
          <p:cNvSpPr txBox="1">
            <a:spLocks noChangeArrowheads="1"/>
          </p:cNvSpPr>
          <p:nvPr/>
        </p:nvSpPr>
        <p:spPr bwMode="auto">
          <a:xfrm>
            <a:off x="2925763" y="3344863"/>
            <a:ext cx="1989137" cy="1004887"/>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Temporary</a:t>
            </a:r>
          </a:p>
          <a:p>
            <a:pPr algn="ctr" eaLnBrk="1" hangingPunct="1">
              <a:spcBef>
                <a:spcPct val="50000"/>
              </a:spcBef>
              <a:buClrTx/>
              <a:buSzTx/>
              <a:buFontTx/>
              <a:buNone/>
            </a:pPr>
            <a:r>
              <a:rPr lang="en-US" altLang="he-IL" sz="2400"/>
              <a:t>Secretary</a:t>
            </a:r>
          </a:p>
        </p:txBody>
      </p:sp>
      <p:sp>
        <p:nvSpPr>
          <p:cNvPr id="5128" name="Text Box 13"/>
          <p:cNvSpPr txBox="1">
            <a:spLocks noChangeArrowheads="1"/>
          </p:cNvSpPr>
          <p:nvPr/>
        </p:nvSpPr>
        <p:spPr bwMode="auto">
          <a:xfrm>
            <a:off x="5656263" y="3303588"/>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Manager</a:t>
            </a:r>
          </a:p>
        </p:txBody>
      </p:sp>
      <p:sp>
        <p:nvSpPr>
          <p:cNvPr id="5129" name="Text Box 14"/>
          <p:cNvSpPr txBox="1">
            <a:spLocks noChangeArrowheads="1"/>
          </p:cNvSpPr>
          <p:nvPr/>
        </p:nvSpPr>
        <p:spPr bwMode="auto">
          <a:xfrm>
            <a:off x="5657850" y="4305300"/>
            <a:ext cx="1989138"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Director</a:t>
            </a:r>
          </a:p>
        </p:txBody>
      </p:sp>
      <p:sp>
        <p:nvSpPr>
          <p:cNvPr id="5130" name="Text Box 15"/>
          <p:cNvSpPr txBox="1">
            <a:spLocks noChangeArrowheads="1"/>
          </p:cNvSpPr>
          <p:nvPr/>
        </p:nvSpPr>
        <p:spPr bwMode="auto">
          <a:xfrm>
            <a:off x="1830388" y="4849813"/>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Consultant</a:t>
            </a:r>
          </a:p>
        </p:txBody>
      </p:sp>
      <p:cxnSp>
        <p:nvCxnSpPr>
          <p:cNvPr id="5131" name="AutoShape 16"/>
          <p:cNvCxnSpPr>
            <a:cxnSpLocks noChangeShapeType="1"/>
            <a:stCxn id="5125" idx="0"/>
            <a:endCxn id="5124" idx="2"/>
          </p:cNvCxnSpPr>
          <p:nvPr/>
        </p:nvCxnSpPr>
        <p:spPr bwMode="auto">
          <a:xfrm flipH="1" flipV="1">
            <a:off x="4616450" y="1968500"/>
            <a:ext cx="44450" cy="6588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2" name="AutoShape 17"/>
          <p:cNvCxnSpPr>
            <a:cxnSpLocks noChangeShapeType="1"/>
            <a:stCxn id="5127" idx="0"/>
            <a:endCxn id="5125" idx="2"/>
          </p:cNvCxnSpPr>
          <p:nvPr/>
        </p:nvCxnSpPr>
        <p:spPr bwMode="auto">
          <a:xfrm flipV="1">
            <a:off x="3921125" y="3084513"/>
            <a:ext cx="739775" cy="2603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3" name="AutoShape 18"/>
          <p:cNvCxnSpPr>
            <a:cxnSpLocks noChangeShapeType="1"/>
            <a:stCxn id="5127" idx="0"/>
            <a:endCxn id="5126" idx="2"/>
          </p:cNvCxnSpPr>
          <p:nvPr/>
        </p:nvCxnSpPr>
        <p:spPr bwMode="auto">
          <a:xfrm flipH="1" flipV="1">
            <a:off x="2476500" y="3086100"/>
            <a:ext cx="1444625" cy="2587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AutoShape 19"/>
          <p:cNvCxnSpPr>
            <a:cxnSpLocks noChangeShapeType="1"/>
            <a:stCxn id="5130" idx="0"/>
          </p:cNvCxnSpPr>
          <p:nvPr/>
        </p:nvCxnSpPr>
        <p:spPr bwMode="auto">
          <a:xfrm flipH="1" flipV="1">
            <a:off x="1787525" y="3100388"/>
            <a:ext cx="1038225" cy="17494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5" name="AutoShape 20"/>
          <p:cNvCxnSpPr>
            <a:cxnSpLocks noChangeShapeType="1"/>
            <a:endCxn id="5124" idx="2"/>
          </p:cNvCxnSpPr>
          <p:nvPr/>
        </p:nvCxnSpPr>
        <p:spPr bwMode="auto">
          <a:xfrm flipH="1" flipV="1">
            <a:off x="4616450" y="1968500"/>
            <a:ext cx="2640013" cy="13017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6" name="AutoShape 21"/>
          <p:cNvCxnSpPr>
            <a:cxnSpLocks noChangeShapeType="1"/>
            <a:stCxn id="5129" idx="0"/>
            <a:endCxn id="5128" idx="2"/>
          </p:cNvCxnSpPr>
          <p:nvPr/>
        </p:nvCxnSpPr>
        <p:spPr bwMode="auto">
          <a:xfrm flipH="1" flipV="1">
            <a:off x="6651625" y="3760788"/>
            <a:ext cx="1588" cy="54451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7" name="AutoShape 22"/>
          <p:cNvCxnSpPr>
            <a:cxnSpLocks noChangeShapeType="1"/>
            <a:stCxn id="5130" idx="3"/>
          </p:cNvCxnSpPr>
          <p:nvPr/>
        </p:nvCxnSpPr>
        <p:spPr bwMode="auto">
          <a:xfrm flipV="1">
            <a:off x="3819525" y="3797300"/>
            <a:ext cx="1954213" cy="12811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642639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04838" y="1481138"/>
            <a:ext cx="7824787" cy="522287"/>
          </a:xfrm>
          <a:prstGeom prst="rect">
            <a:avLst/>
          </a:prstGeom>
          <a:solidFill>
            <a:schemeClr val="accent1"/>
          </a:solidFill>
          <a:ln>
            <a:noFill/>
          </a:ln>
          <a:effectLst/>
          <a:extLst>
            <a:ext uri="{91240B29-F687-4F45-9708-019B960494DF}">
              <a14:hiddenLine xmlns:a14="http://schemas.microsoft.com/office/drawing/2010/main" w="38100" cmpd="dbl">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974851" name="Rectangle 3"/>
          <p:cNvSpPr>
            <a:spLocks noGrp="1" noRot="1" noChangeArrowheads="1"/>
          </p:cNvSpPr>
          <p:nvPr>
            <p:ph type="title"/>
          </p:nvPr>
        </p:nvSpPr>
        <p:spPr>
          <a:xfrm>
            <a:off x="301625" y="228600"/>
            <a:ext cx="8540750" cy="796925"/>
          </a:xfrm>
        </p:spPr>
        <p:txBody>
          <a:bodyPr/>
          <a:lstStyle/>
          <a:p>
            <a:pPr rtl="1" eaLnBrk="1" hangingPunct="1">
              <a:defRPr/>
            </a:pPr>
            <a:r>
              <a:rPr lang="he-IL" sz="4000" dirty="0" smtClean="0"/>
              <a:t>הורשה מרובה - הנחיות</a:t>
            </a:r>
            <a:endParaRPr lang="en-US" sz="4000" dirty="0" smtClean="0"/>
          </a:p>
        </p:txBody>
      </p:sp>
      <p:sp>
        <p:nvSpPr>
          <p:cNvPr id="974852" name="Rectangle 4"/>
          <p:cNvSpPr>
            <a:spLocks noChangeArrowheads="1"/>
          </p:cNvSpPr>
          <p:nvPr/>
        </p:nvSpPr>
        <p:spPr bwMode="auto">
          <a:xfrm>
            <a:off x="236538" y="1516063"/>
            <a:ext cx="8713787" cy="507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העקרונות של הורשה יחידה תקפות גם בהורשה מרובה!</a:t>
            </a:r>
            <a:endParaRPr lang="en-US" sz="2800" b="0" dirty="0">
              <a:effectLst>
                <a:outerShdw blurRad="38100" dist="38100" dir="2700000" algn="tl">
                  <a:srgbClr val="000000"/>
                </a:outerShdw>
              </a:effectLst>
            </a:endParaRP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במידה ומחלקת האב (</a:t>
            </a:r>
            <a:r>
              <a:rPr lang="en-US" sz="2400" b="0" dirty="0">
                <a:effectLst>
                  <a:outerShdw blurRad="38100" dist="38100" dir="2700000" algn="tl">
                    <a:srgbClr val="000000"/>
                  </a:outerShdw>
                </a:effectLst>
              </a:rPr>
              <a:t>Base</a:t>
            </a:r>
            <a:r>
              <a:rPr lang="he-IL" sz="2400" b="0" dirty="0">
                <a:effectLst>
                  <a:outerShdw blurRad="38100" dist="38100" dir="2700000" algn="tl">
                    <a:srgbClr val="000000"/>
                  </a:outerShdw>
                </a:effectLst>
              </a:rPr>
              <a:t>) </a:t>
            </a:r>
            <a:r>
              <a:rPr lang="he-IL" sz="2400" u="sng" dirty="0">
                <a:effectLst>
                  <a:outerShdw blurRad="38100" dist="38100" dir="2700000" algn="tl">
                    <a:srgbClr val="000000"/>
                  </a:outerShdw>
                </a:effectLst>
              </a:rPr>
              <a:t>חייבת לקבל פרמטרים</a:t>
            </a:r>
            <a:r>
              <a:rPr lang="he-IL" sz="2400" b="0" dirty="0">
                <a:effectLst>
                  <a:outerShdw blurRad="38100" dist="38100" dir="2700000" algn="tl">
                    <a:srgbClr val="000000"/>
                  </a:outerShdw>
                </a:effectLst>
              </a:rPr>
              <a:t> לבנאי – הבן חייב להעביר אותם דרך </a:t>
            </a:r>
            <a:r>
              <a:rPr lang="he-IL" sz="2400" u="sng" dirty="0" smtClean="0">
                <a:effectLst>
                  <a:outerShdw blurRad="38100" dist="38100" dir="2700000" algn="tl">
                    <a:srgbClr val="000000"/>
                  </a:outerShdw>
                </a:effectLst>
              </a:rPr>
              <a:t>שורת </a:t>
            </a:r>
            <a:r>
              <a:rPr lang="he-IL" sz="2400" u="sng" dirty="0">
                <a:effectLst>
                  <a:outerShdw blurRad="38100" dist="38100" dir="2700000" algn="tl">
                    <a:srgbClr val="000000"/>
                  </a:outerShdw>
                </a:effectLst>
              </a:rPr>
              <a:t>אתחול</a:t>
            </a:r>
            <a:r>
              <a:rPr lang="he-IL" sz="2400" b="0" dirty="0">
                <a:effectLst>
                  <a:outerShdw blurRad="38100" dist="38100" dir="2700000" algn="tl">
                    <a:srgbClr val="000000"/>
                  </a:outerShdw>
                </a:effectLst>
              </a:rPr>
              <a:t>!</a:t>
            </a:r>
            <a:endParaRPr lang="en-US" sz="2400" b="0" dirty="0">
              <a:effectLst>
                <a:outerShdw blurRad="38100" dist="38100" dir="2700000" algn="tl">
                  <a:srgbClr val="000000"/>
                </a:outerShdw>
              </a:effectLst>
            </a:endParaRP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המחלקה הנגזרת יכולה להשתמש במתודות ובשדות של מחלקת הבסיס גם אם הן חבויות (</a:t>
            </a:r>
            <a:r>
              <a:rPr lang="en-US" sz="2400" b="0" dirty="0">
                <a:effectLst>
                  <a:outerShdw blurRad="38100" dist="38100" dir="2700000" algn="tl">
                    <a:srgbClr val="000000"/>
                  </a:outerShdw>
                </a:effectLst>
              </a:rPr>
              <a:t>hidden</a:t>
            </a:r>
            <a:r>
              <a:rPr lang="he-IL" sz="2400" b="0" dirty="0">
                <a:effectLst>
                  <a:outerShdw blurRad="38100" dist="38100" dir="2700000" algn="tl">
                    <a:srgbClr val="000000"/>
                  </a:outerShdw>
                </a:effectLst>
              </a:rPr>
              <a:t>) תוך שימוש </a:t>
            </a:r>
            <a:r>
              <a:rPr lang="he-IL" sz="2400" dirty="0">
                <a:effectLst>
                  <a:outerShdw blurRad="38100" dist="38100" dir="2700000" algn="tl">
                    <a:srgbClr val="000000"/>
                  </a:outerShdw>
                </a:effectLst>
              </a:rPr>
              <a:t>בשמם המלא</a:t>
            </a:r>
            <a:r>
              <a:rPr lang="he-IL" sz="2400" b="0" dirty="0">
                <a:effectLst>
                  <a:outerShdw blurRad="38100" dist="38100" dir="2700000" algn="tl">
                    <a:srgbClr val="000000"/>
                  </a:outerShdw>
                </a:effectLst>
              </a:rPr>
              <a:t> (</a:t>
            </a:r>
            <a:r>
              <a:rPr lang="en-US" sz="2400" b="0" dirty="0">
                <a:effectLst>
                  <a:outerShdw blurRad="38100" dist="38100" dir="2700000" algn="tl">
                    <a:srgbClr val="000000"/>
                  </a:outerShdw>
                </a:effectLst>
              </a:rPr>
              <a:t>Base::</a:t>
            </a:r>
            <a:r>
              <a:rPr lang="en-US" sz="2400" b="0" dirty="0" err="1">
                <a:effectLst>
                  <a:outerShdw blurRad="38100" dist="38100" dir="2700000" algn="tl">
                    <a:srgbClr val="000000"/>
                  </a:outerShdw>
                </a:effectLst>
              </a:rPr>
              <a:t>func</a:t>
            </a:r>
            <a:r>
              <a:rPr lang="en-US" sz="2400" b="0" dirty="0">
                <a:effectLst>
                  <a:outerShdw blurRad="38100" dist="38100" dir="2700000" algn="tl">
                    <a:srgbClr val="000000"/>
                  </a:outerShdw>
                </a:effectLst>
              </a:rPr>
              <a:t>()</a:t>
            </a:r>
            <a:r>
              <a:rPr lang="he-IL" sz="2400" b="0" dirty="0">
                <a:effectLst>
                  <a:outerShdw blurRad="38100" dist="38100" dir="2700000" algn="tl">
                    <a:srgbClr val="000000"/>
                  </a:outerShdw>
                </a:effectLst>
              </a:rPr>
              <a:t>). וזה מאוד שימושי כדי לטפל בבעיה של </a:t>
            </a:r>
            <a:r>
              <a:rPr lang="he-IL" sz="2400" dirty="0">
                <a:effectLst>
                  <a:outerShdw blurRad="38100" dist="38100" dir="2700000" algn="tl">
                    <a:srgbClr val="000000"/>
                  </a:outerShdw>
                </a:effectLst>
              </a:rPr>
              <a:t>מתודות עם שמות זהים במחלקות הבסיס השונות</a:t>
            </a:r>
            <a:r>
              <a:rPr lang="he-IL" sz="2400" b="0" dirty="0">
                <a:effectLst>
                  <a:outerShdw blurRad="38100" dist="38100" dir="2700000" algn="tl">
                    <a:srgbClr val="000000"/>
                  </a:outerShdw>
                </a:effectLst>
              </a:rPr>
              <a:t> (אחרת יש דו משמעיות – </a:t>
            </a:r>
            <a:r>
              <a:rPr lang="en-US" sz="2400" b="0" dirty="0">
                <a:effectLst>
                  <a:outerShdw blurRad="38100" dist="38100" dir="2700000" algn="tl">
                    <a:srgbClr val="000000"/>
                  </a:outerShdw>
                </a:effectLst>
                <a:sym typeface="Wingdings" pitchFamily="2" charset="2"/>
              </a:rPr>
              <a:t>ambiguity</a:t>
            </a:r>
            <a:r>
              <a:rPr lang="he-IL" sz="2400" b="0" dirty="0">
                <a:effectLst>
                  <a:outerShdw blurRad="38100" dist="38100" dir="2700000" algn="tl">
                    <a:srgbClr val="000000"/>
                  </a:outerShdw>
                </a:effectLst>
                <a:sym typeface="Wingdings" pitchFamily="2" charset="2"/>
              </a:rPr>
              <a:t>).</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sym typeface="Wingdings" pitchFamily="2" charset="2"/>
              </a:rPr>
              <a:t>המחלקה </a:t>
            </a:r>
            <a:r>
              <a:rPr lang="he-IL" sz="2400" b="0">
                <a:effectLst>
                  <a:outerShdw blurRad="38100" dist="38100" dir="2700000" algn="tl">
                    <a:srgbClr val="000000"/>
                  </a:outerShdw>
                </a:effectLst>
                <a:sym typeface="Wingdings" pitchFamily="2" charset="2"/>
              </a:rPr>
              <a:t>הנגזרת </a:t>
            </a:r>
            <a:r>
              <a:rPr lang="he-IL" sz="2400" b="0" smtClean="0">
                <a:effectLst>
                  <a:outerShdw blurRad="38100" dist="38100" dir="2700000" algn="tl">
                    <a:srgbClr val="000000"/>
                  </a:outerShdw>
                </a:effectLst>
                <a:sym typeface="Wingdings" pitchFamily="2" charset="2"/>
              </a:rPr>
              <a:t>יכולה </a:t>
            </a:r>
            <a:r>
              <a:rPr lang="he-IL" sz="2400" b="0" dirty="0">
                <a:effectLst>
                  <a:outerShdw blurRad="38100" dist="38100" dir="2700000" algn="tl">
                    <a:srgbClr val="000000"/>
                  </a:outerShdw>
                </a:effectLst>
                <a:sym typeface="Wingdings" pitchFamily="2" charset="2"/>
              </a:rPr>
              <a:t>להשתמש (בעקיפין) בשדות הפרטיים של מחלקות הבסיס – על ידי הממשק הפומבי או המוגן (</a:t>
            </a:r>
            <a:r>
              <a:rPr lang="en-US" sz="2400" b="0" dirty="0">
                <a:effectLst>
                  <a:outerShdw blurRad="38100" dist="38100" dir="2700000" algn="tl">
                    <a:srgbClr val="000000"/>
                  </a:outerShdw>
                </a:effectLst>
                <a:sym typeface="Wingdings" pitchFamily="2" charset="2"/>
              </a:rPr>
              <a:t>protected</a:t>
            </a:r>
            <a:r>
              <a:rPr lang="he-IL" sz="2400" b="0" dirty="0">
                <a:effectLst>
                  <a:outerShdw blurRad="38100" dist="38100" dir="2700000" algn="tl">
                    <a:srgbClr val="000000"/>
                  </a:outerShdw>
                </a:effectLst>
                <a:sym typeface="Wingdings" pitchFamily="2" charset="2"/>
              </a:rPr>
              <a:t>) של מחלקות הבסיס.</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sym typeface="Wingdings" pitchFamily="2" charset="2"/>
              </a:rPr>
              <a:t>בהורשה, סוג ההורשה (</a:t>
            </a:r>
            <a:r>
              <a:rPr lang="en-US" sz="2400" b="0" dirty="0">
                <a:effectLst>
                  <a:outerShdw blurRad="38100" dist="38100" dir="2700000" algn="tl">
                    <a:srgbClr val="000000"/>
                  </a:outerShdw>
                </a:effectLst>
                <a:sym typeface="Wingdings" pitchFamily="2" charset="2"/>
              </a:rPr>
              <a:t>public, protected, private</a:t>
            </a:r>
            <a:r>
              <a:rPr lang="he-IL" sz="2400" b="0" dirty="0">
                <a:effectLst>
                  <a:outerShdw blurRad="38100" dist="38100" dir="2700000" algn="tl">
                    <a:srgbClr val="000000"/>
                  </a:outerShdw>
                </a:effectLst>
                <a:sym typeface="Wingdings" pitchFamily="2" charset="2"/>
              </a:rPr>
              <a:t>) חייב להיות </a:t>
            </a:r>
            <a:r>
              <a:rPr lang="he-IL" sz="2400" b="0" u="sng" dirty="0">
                <a:effectLst>
                  <a:outerShdw blurRad="38100" dist="38100" dir="2700000" algn="tl">
                    <a:srgbClr val="000000"/>
                  </a:outerShdw>
                </a:effectLst>
                <a:sym typeface="Wingdings" pitchFamily="2" charset="2"/>
              </a:rPr>
              <a:t>מצוין</a:t>
            </a:r>
            <a:r>
              <a:rPr lang="he-IL" sz="2400" b="0" dirty="0">
                <a:effectLst>
                  <a:outerShdw blurRad="38100" dist="38100" dir="2700000" algn="tl">
                    <a:srgbClr val="000000"/>
                  </a:outerShdw>
                </a:effectLst>
                <a:sym typeface="Wingdings" pitchFamily="2" charset="2"/>
              </a:rPr>
              <a:t> לכל מחלקת בסיס </a:t>
            </a:r>
            <a:r>
              <a:rPr lang="he-IL" sz="2400" dirty="0">
                <a:effectLst>
                  <a:outerShdw blurRad="38100" dist="38100" dir="2700000" algn="tl">
                    <a:srgbClr val="000000"/>
                  </a:outerShdw>
                </a:effectLst>
                <a:sym typeface="Wingdings" pitchFamily="2" charset="2"/>
              </a:rPr>
              <a:t>בנפרד!</a:t>
            </a:r>
            <a:endParaRPr lang="en-US" sz="2400" b="0" dirty="0">
              <a:effectLst>
                <a:outerShdw blurRad="38100" dist="38100" dir="2700000" algn="tl">
                  <a:srgbClr val="000000"/>
                </a:outerShdw>
              </a:effectLst>
              <a:sym typeface="Wingdings" pitchFamily="2" charset="2"/>
            </a:endParaRPr>
          </a:p>
        </p:txBody>
      </p:sp>
      <p:sp>
        <p:nvSpPr>
          <p:cNvPr id="614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8F3D52D6-FD2B-4D35-AC93-908AA28949F2}" type="slidenum">
              <a:rPr lang="he-IL" altLang="he-IL" b="0" smtClean="0">
                <a:latin typeface="Arial" pitchFamily="34" charset="0"/>
              </a:rPr>
              <a:pPr eaLnBrk="1" hangingPunct="1"/>
              <a:t>43</a:t>
            </a:fld>
            <a:endParaRPr lang="en-US" altLang="he-IL" b="0" smtClean="0">
              <a:latin typeface="Arial" pitchFamily="34" charset="0"/>
            </a:endParaRPr>
          </a:p>
        </p:txBody>
      </p:sp>
      <p:sp>
        <p:nvSpPr>
          <p:cNvPr id="6"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805199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defRPr/>
            </a:pPr>
            <a:r>
              <a:rPr lang="he-IL" dirty="0" smtClean="0"/>
              <a:t>הורשה מרובה - דוגמא</a:t>
            </a:r>
            <a:endParaRPr lang="he-IL" dirty="0"/>
          </a:p>
        </p:txBody>
      </p:sp>
      <p:sp>
        <p:nvSpPr>
          <p:cNvPr id="5" name="Content Placeholder 4"/>
          <p:cNvSpPr>
            <a:spLocks noGrp="1"/>
          </p:cNvSpPr>
          <p:nvPr>
            <p:ph idx="1"/>
          </p:nvPr>
        </p:nvSpPr>
        <p:spPr/>
        <p:txBody>
          <a:bodyPr/>
          <a:lstStyle/>
          <a:p>
            <a:pPr algn="just" rtl="1">
              <a:buFont typeface="Wingdings" panose="05000000000000000000" pitchFamily="2" charset="2"/>
              <a:buChar char="v"/>
              <a:defRPr/>
            </a:pPr>
            <a:r>
              <a:rPr lang="he-IL" sz="2800" dirty="0" smtClean="0"/>
              <a:t>בהינתן שתי מחלקות </a:t>
            </a:r>
            <a:r>
              <a:rPr lang="en-US" sz="2800" dirty="0" smtClean="0"/>
              <a:t>A</a:t>
            </a:r>
            <a:r>
              <a:rPr lang="he-IL" sz="2800" dirty="0" smtClean="0"/>
              <a:t> ו-</a:t>
            </a:r>
            <a:r>
              <a:rPr lang="en-US" sz="2800" dirty="0" smtClean="0"/>
              <a:t>B</a:t>
            </a:r>
            <a:r>
              <a:rPr lang="he-IL" sz="2800" dirty="0" smtClean="0"/>
              <a:t> כך שלשתיהן יש רק שני שדות  - שלם ושבר, כך שהשבר מייצג את המשקל של הערך השלם..</a:t>
            </a:r>
          </a:p>
          <a:p>
            <a:pPr lvl="1" algn="just" rtl="1">
              <a:buFont typeface="Wingdings" pitchFamily="2" charset="2"/>
              <a:buChar char="v"/>
              <a:defRPr/>
            </a:pPr>
            <a:r>
              <a:rPr lang="he-IL" sz="2400" dirty="0" smtClean="0"/>
              <a:t>ל-</a:t>
            </a:r>
            <a:r>
              <a:rPr lang="en-US" sz="2400" dirty="0" smtClean="0"/>
              <a:t>A</a:t>
            </a:r>
            <a:r>
              <a:rPr lang="he-IL" sz="2400" dirty="0" smtClean="0"/>
              <a:t>: </a:t>
            </a:r>
            <a:r>
              <a:rPr lang="en-US" sz="2400" dirty="0" err="1" smtClean="0"/>
              <a:t>int</a:t>
            </a:r>
            <a:r>
              <a:rPr lang="en-US" sz="2400" dirty="0" smtClean="0"/>
              <a:t> </a:t>
            </a:r>
            <a:r>
              <a:rPr lang="en-US" sz="2400" dirty="0" err="1" smtClean="0"/>
              <a:t>m_x</a:t>
            </a:r>
            <a:r>
              <a:rPr lang="he-IL" sz="2400" dirty="0" smtClean="0"/>
              <a:t> ו- </a:t>
            </a:r>
            <a:r>
              <a:rPr lang="en-US" sz="2400" dirty="0" smtClean="0"/>
              <a:t>float </a:t>
            </a:r>
            <a:r>
              <a:rPr lang="en-US" sz="2400" dirty="0" err="1" smtClean="0"/>
              <a:t>m_y</a:t>
            </a:r>
            <a:endParaRPr lang="he-IL" sz="2400" dirty="0" smtClean="0"/>
          </a:p>
          <a:p>
            <a:pPr lvl="1" algn="just" rtl="1">
              <a:buFont typeface="Wingdings" pitchFamily="2" charset="2"/>
              <a:buChar char="v"/>
              <a:defRPr/>
            </a:pPr>
            <a:r>
              <a:rPr lang="he-IL" sz="2400" dirty="0" smtClean="0"/>
              <a:t>ל-</a:t>
            </a:r>
            <a:r>
              <a:rPr lang="en-US" sz="2400" dirty="0" smtClean="0"/>
              <a:t>B</a:t>
            </a:r>
            <a:r>
              <a:rPr lang="he-IL" sz="2400" dirty="0" smtClean="0"/>
              <a:t>: </a:t>
            </a:r>
            <a:r>
              <a:rPr lang="en-US" sz="2400" dirty="0" smtClean="0"/>
              <a:t>float </a:t>
            </a:r>
            <a:r>
              <a:rPr lang="en-US" sz="2400" dirty="0" err="1" smtClean="0"/>
              <a:t>m_x</a:t>
            </a:r>
            <a:r>
              <a:rPr lang="he-IL" sz="2400" dirty="0" smtClean="0"/>
              <a:t> ו-</a:t>
            </a:r>
            <a:r>
              <a:rPr lang="en-US" sz="2400" dirty="0" err="1" smtClean="0"/>
              <a:t>int</a:t>
            </a:r>
            <a:r>
              <a:rPr lang="en-US" sz="2400" dirty="0" smtClean="0"/>
              <a:t> </a:t>
            </a:r>
            <a:r>
              <a:rPr lang="en-US" sz="2400" dirty="0" err="1" smtClean="0"/>
              <a:t>m_z</a:t>
            </a:r>
            <a:endParaRPr lang="he-IL" sz="2400" dirty="0"/>
          </a:p>
          <a:p>
            <a:pPr marL="0" indent="0" algn="just" rtl="1">
              <a:buFont typeface="Arial" pitchFamily="34" charset="0"/>
              <a:buNone/>
              <a:defRPr/>
            </a:pPr>
            <a:r>
              <a:rPr lang="he-IL" sz="2800" dirty="0" smtClean="0"/>
              <a:t>כיתבו את מחלקת </a:t>
            </a:r>
            <a:r>
              <a:rPr lang="en-US" sz="2800" dirty="0" smtClean="0"/>
              <a:t>C</a:t>
            </a:r>
            <a:r>
              <a:rPr lang="he-IL" sz="2800" dirty="0" smtClean="0"/>
              <a:t> היורשת משתי המחלקות ולה מתודה אחת בלבד: מתודה המחשבת את הממוצע החשבוני של ערכי שתי המחלקות.</a:t>
            </a:r>
          </a:p>
          <a:p>
            <a:pPr algn="just" rtl="1">
              <a:buFont typeface="Wingdings" panose="05000000000000000000" pitchFamily="2" charset="2"/>
              <a:buChar char="v"/>
              <a:defRPr/>
            </a:pPr>
            <a:endParaRPr lang="he-IL" sz="2800" dirty="0"/>
          </a:p>
        </p:txBody>
      </p:sp>
      <p:sp>
        <p:nvSpPr>
          <p:cNvPr id="7172" name="Slide Number Placeholder 3"/>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5709A1A8-9D32-4231-A804-69CB19215E8A}" type="slidenum">
              <a:rPr lang="he-IL" altLang="he-IL" b="0" smtClean="0">
                <a:latin typeface="Arial" pitchFamily="34" charset="0"/>
              </a:rPr>
              <a:pPr eaLnBrk="1" hangingPunct="1"/>
              <a:t>44</a:t>
            </a:fld>
            <a:endParaRPr lang="en-US" altLang="he-IL" b="0" smtClean="0">
              <a:latin typeface="Arial" pitchFamily="34" charset="0"/>
            </a:endParaRPr>
          </a:p>
        </p:txBody>
      </p:sp>
      <p:sp>
        <p:nvSpPr>
          <p:cNvPr id="6"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714332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rrowheads="1"/>
          </p:cNvSpPr>
          <p:nvPr>
            <p:ph type="title"/>
          </p:nvPr>
        </p:nvSpPr>
        <p:spPr>
          <a:xfrm>
            <a:off x="301625" y="228600"/>
            <a:ext cx="8540750" cy="796925"/>
          </a:xfrm>
        </p:spPr>
        <p:txBody>
          <a:bodyPr/>
          <a:lstStyle/>
          <a:p>
            <a:pPr eaLnBrk="1" hangingPunct="1">
              <a:defRPr/>
            </a:pPr>
            <a:r>
              <a:rPr lang="he-IL" sz="4000" dirty="0" smtClean="0"/>
              <a:t>הורשה מרובה – </a:t>
            </a:r>
            <a:r>
              <a:rPr lang="he-IL" sz="4000" dirty="0" smtClean="0">
                <a:solidFill>
                  <a:srgbClr val="FFC000"/>
                </a:solidFill>
              </a:rPr>
              <a:t>אב קדמון משותף</a:t>
            </a:r>
            <a:endParaRPr lang="en-US" sz="4000" dirty="0" smtClean="0">
              <a:solidFill>
                <a:srgbClr val="FFC000"/>
              </a:solidFill>
            </a:endParaRPr>
          </a:p>
        </p:txBody>
      </p:sp>
      <p:sp>
        <p:nvSpPr>
          <p:cNvPr id="976899" name="Rectangle 3"/>
          <p:cNvSpPr>
            <a:spLocks noChangeArrowheads="1"/>
          </p:cNvSpPr>
          <p:nvPr/>
        </p:nvSpPr>
        <p:spPr bwMode="auto">
          <a:xfrm>
            <a:off x="250825" y="1862138"/>
            <a:ext cx="8713788"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b="0" dirty="0">
                <a:effectLst>
                  <a:outerShdw blurRad="38100" dist="38100" dir="2700000" algn="tl">
                    <a:srgbClr val="000000"/>
                  </a:outerShdw>
                </a:effectLst>
              </a:rPr>
              <a:t>ראינו שכאשר יורשים מספר שדות (או מתודות) עם </a:t>
            </a:r>
            <a:r>
              <a:rPr lang="he-IL" sz="2400" dirty="0">
                <a:effectLst>
                  <a:outerShdw blurRad="38100" dist="38100" dir="2700000" algn="tl">
                    <a:srgbClr val="000000"/>
                  </a:outerShdw>
                </a:effectLst>
              </a:rPr>
              <a:t>שם זהה</a:t>
            </a:r>
            <a:r>
              <a:rPr lang="he-IL" sz="2400" b="0" dirty="0">
                <a:effectLst>
                  <a:outerShdw blurRad="38100" dist="38100" dir="2700000" algn="tl">
                    <a:srgbClr val="000000"/>
                  </a:outerShdw>
                </a:effectLst>
              </a:rPr>
              <a:t> אנו עדין יכולים (וחייבים) לגשת אליהם תוך שימוש ב</a:t>
            </a:r>
            <a:r>
              <a:rPr lang="he-IL" sz="2400" dirty="0">
                <a:effectLst>
                  <a:outerShdw blurRad="38100" dist="38100" dir="2700000" algn="tl">
                    <a:srgbClr val="000000"/>
                  </a:outerShdw>
                </a:effectLst>
              </a:rPr>
              <a:t>שמם המלא!</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b="0" dirty="0">
                <a:effectLst>
                  <a:outerShdw blurRad="38100" dist="38100" dir="2700000" algn="tl">
                    <a:srgbClr val="000000"/>
                  </a:outerShdw>
                </a:effectLst>
              </a:rPr>
              <a:t>אך, ישנו מצב מעניין, בו בהכרח יהיו לנו שדות ומתודות עם שמות זהים. מתי?</a:t>
            </a:r>
            <a:endParaRPr lang="en-US" sz="2400" b="0" dirty="0">
              <a:effectLst>
                <a:outerShdw blurRad="38100" dist="38100" dir="2700000" algn="tl">
                  <a:srgbClr val="000000"/>
                </a:outerShdw>
              </a:effectLst>
            </a:endParaRPr>
          </a:p>
        </p:txBody>
      </p:sp>
      <p:sp>
        <p:nvSpPr>
          <p:cNvPr id="976900" name="Rectangle 4"/>
          <p:cNvSpPr>
            <a:spLocks noChangeArrowheads="1"/>
          </p:cNvSpPr>
          <p:nvPr/>
        </p:nvSpPr>
        <p:spPr bwMode="auto">
          <a:xfrm>
            <a:off x="455613" y="125253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dirty="0">
                <a:effectLst>
                  <a:outerShdw blurRad="38100" dist="38100" dir="2700000" algn="tl">
                    <a:srgbClr val="000000"/>
                  </a:outerShdw>
                </a:effectLst>
                <a:latin typeface="Comic Sans MS" pitchFamily="66" charset="0"/>
              </a:rPr>
              <a:t>Common Ancestor</a:t>
            </a:r>
            <a:endParaRPr lang="en-US" sz="2800" dirty="0">
              <a:effectLst>
                <a:outerShdw blurRad="38100" dist="38100" dir="2700000" algn="tl">
                  <a:srgbClr val="000000"/>
                </a:outerShdw>
              </a:effectLst>
            </a:endParaRPr>
          </a:p>
        </p:txBody>
      </p:sp>
      <p:grpSp>
        <p:nvGrpSpPr>
          <p:cNvPr id="2" name="Group 1"/>
          <p:cNvGrpSpPr>
            <a:grpSpLocks/>
          </p:cNvGrpSpPr>
          <p:nvPr/>
        </p:nvGrpSpPr>
        <p:grpSpPr bwMode="auto">
          <a:xfrm>
            <a:off x="228600" y="3235325"/>
            <a:ext cx="8604250" cy="3455988"/>
            <a:chOff x="228601" y="3235891"/>
            <a:chExt cx="8604250" cy="3455195"/>
          </a:xfrm>
        </p:grpSpPr>
        <p:sp>
          <p:nvSpPr>
            <p:cNvPr id="976904" name="Rectangle 8"/>
            <p:cNvSpPr>
              <a:spLocks noChangeArrowheads="1"/>
            </p:cNvSpPr>
            <p:nvPr/>
          </p:nvSpPr>
          <p:spPr bwMode="auto">
            <a:xfrm>
              <a:off x="228601" y="5473752"/>
              <a:ext cx="8604250" cy="12173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rtl="1">
                <a:lnSpc>
                  <a:spcPct val="80000"/>
                </a:lnSpc>
                <a:spcBef>
                  <a:spcPct val="20000"/>
                </a:spcBef>
                <a:buClr>
                  <a:schemeClr val="hlink"/>
                </a:buClr>
                <a:buSzPct val="80000"/>
                <a:buFont typeface="Arial" pitchFamily="34" charset="0"/>
                <a:buNone/>
                <a:defRPr/>
              </a:pPr>
              <a:r>
                <a:rPr lang="he-IL" sz="2400" dirty="0">
                  <a:effectLst>
                    <a:outerShdw blurRad="38100" dist="38100" dir="2700000" algn="tl">
                      <a:srgbClr val="000000"/>
                    </a:outerShdw>
                  </a:effectLst>
                </a:rPr>
                <a:t>כאשר </a:t>
              </a:r>
              <a:r>
                <a:rPr lang="he-IL" sz="2400" u="sng" dirty="0">
                  <a:effectLst>
                    <a:outerShdw blurRad="38100" dist="38100" dir="2700000" algn="tl">
                      <a:srgbClr val="000000"/>
                    </a:outerShdw>
                  </a:effectLst>
                </a:rPr>
                <a:t> </a:t>
              </a:r>
              <a:r>
                <a:rPr lang="he-IL" sz="2400" u="sng" dirty="0">
                  <a:solidFill>
                    <a:srgbClr val="FFC000"/>
                  </a:solidFill>
                  <a:effectLst>
                    <a:outerShdw blurRad="38100" dist="38100" dir="2700000" algn="tl">
                      <a:srgbClr val="000000"/>
                    </a:outerShdw>
                  </a:effectLst>
                </a:rPr>
                <a:t>שתי מחלקות הבסיס</a:t>
              </a:r>
              <a:r>
                <a:rPr lang="he-IL" sz="2400" dirty="0">
                  <a:solidFill>
                    <a:srgbClr val="FFC000"/>
                  </a:solidFill>
                  <a:effectLst>
                    <a:outerShdw blurRad="38100" dist="38100" dir="2700000" algn="tl">
                      <a:srgbClr val="000000"/>
                    </a:outerShdw>
                  </a:effectLst>
                </a:rPr>
                <a:t> בעצמן </a:t>
              </a:r>
              <a:r>
                <a:rPr lang="he-IL" sz="2400" u="sng" dirty="0">
                  <a:solidFill>
                    <a:srgbClr val="FFC000"/>
                  </a:solidFill>
                  <a:effectLst>
                    <a:outerShdw blurRad="38100" dist="38100" dir="2700000" algn="tl">
                      <a:srgbClr val="000000"/>
                    </a:outerShdw>
                  </a:effectLst>
                </a:rPr>
                <a:t>יורשות ממחלקות בסיס משותפת (אב קדמון – </a:t>
              </a:r>
              <a:r>
                <a:rPr lang="en-US" sz="2400" u="sng" dirty="0" err="1">
                  <a:solidFill>
                    <a:srgbClr val="FFC000"/>
                  </a:solidFill>
                  <a:effectLst>
                    <a:outerShdw blurRad="38100" dist="38100" dir="2700000" algn="tl">
                      <a:srgbClr val="000000"/>
                    </a:outerShdw>
                  </a:effectLst>
                </a:rPr>
                <a:t>anchestor</a:t>
              </a:r>
              <a:r>
                <a:rPr lang="he-IL" sz="2400" u="sng" dirty="0">
                  <a:effectLst>
                    <a:outerShdw blurRad="38100" dist="38100" dir="2700000" algn="tl">
                      <a:srgbClr val="000000"/>
                    </a:outerShdw>
                  </a:effectLst>
                </a:rPr>
                <a:t>):</a:t>
              </a:r>
              <a:r>
                <a:rPr lang="he-IL" sz="2400" dirty="0">
                  <a:effectLst>
                    <a:outerShdw blurRad="38100" dist="38100" dir="2700000" algn="tl">
                      <a:srgbClr val="000000"/>
                    </a:outerShdw>
                  </a:effectLst>
                </a:rPr>
                <a:t> </a:t>
              </a:r>
              <a:r>
                <a:rPr lang="he-IL" sz="2400" dirty="0">
                  <a:solidFill>
                    <a:srgbClr val="FFC000"/>
                  </a:solidFill>
                  <a:effectLst>
                    <a:outerShdw blurRad="38100" dist="38100" dir="2700000" algn="tl">
                      <a:srgbClr val="000000"/>
                    </a:outerShdw>
                  </a:effectLst>
                </a:rPr>
                <a:t>כל ה-</a:t>
              </a:r>
              <a:r>
                <a:rPr lang="en-US" sz="2400" dirty="0">
                  <a:solidFill>
                    <a:srgbClr val="FFC000"/>
                  </a:solidFill>
                  <a:effectLst>
                    <a:outerShdw blurRad="38100" dist="38100" dir="2700000" algn="tl">
                      <a:srgbClr val="000000"/>
                    </a:outerShdw>
                  </a:effectLst>
                </a:rPr>
                <a:t>members</a:t>
              </a:r>
              <a:r>
                <a:rPr lang="he-IL" sz="2400" dirty="0">
                  <a:solidFill>
                    <a:srgbClr val="FFC000"/>
                  </a:solidFill>
                  <a:effectLst>
                    <a:outerShdw blurRad="38100" dist="38100" dir="2700000" algn="tl">
                      <a:srgbClr val="000000"/>
                    </a:outerShdw>
                  </a:effectLst>
                </a:rPr>
                <a:t> של האב הקדמון יופיעו </a:t>
              </a:r>
              <a:r>
                <a:rPr lang="he-IL" sz="2400" u="sng" dirty="0" smtClean="0">
                  <a:solidFill>
                    <a:srgbClr val="FFC000"/>
                  </a:solidFill>
                  <a:effectLst>
                    <a:outerShdw blurRad="38100" dist="38100" dir="2700000" algn="tl">
                      <a:srgbClr val="000000"/>
                    </a:outerShdw>
                  </a:effectLst>
                </a:rPr>
                <a:t>פעמיים</a:t>
              </a:r>
              <a:r>
                <a:rPr lang="he-IL" sz="2400" dirty="0" smtClean="0">
                  <a:solidFill>
                    <a:srgbClr val="FFC000"/>
                  </a:solidFill>
                  <a:effectLst>
                    <a:outerShdw blurRad="38100" dist="38100" dir="2700000" algn="tl">
                      <a:srgbClr val="000000"/>
                    </a:outerShdw>
                  </a:effectLst>
                </a:rPr>
                <a:t> </a:t>
              </a:r>
              <a:r>
                <a:rPr lang="he-IL" sz="2400" dirty="0">
                  <a:solidFill>
                    <a:srgbClr val="FFC000"/>
                  </a:solidFill>
                  <a:effectLst>
                    <a:outerShdw blurRad="38100" dist="38100" dir="2700000" algn="tl">
                      <a:srgbClr val="000000"/>
                    </a:outerShdw>
                  </a:effectLst>
                </a:rPr>
                <a:t>במחלקה הנגזרת (</a:t>
              </a:r>
              <a:r>
                <a:rPr lang="en-US" sz="2400" dirty="0">
                  <a:solidFill>
                    <a:srgbClr val="FFC000"/>
                  </a:solidFill>
                  <a:effectLst>
                    <a:outerShdw blurRad="38100" dist="38100" dir="2700000" algn="tl">
                      <a:srgbClr val="000000"/>
                    </a:outerShdw>
                  </a:effectLst>
                </a:rPr>
                <a:t>Derived</a:t>
              </a:r>
              <a:r>
                <a:rPr lang="he-IL" sz="2400" dirty="0">
                  <a:solidFill>
                    <a:srgbClr val="FFC000"/>
                  </a:solidFill>
                  <a:effectLst>
                    <a:outerShdw blurRad="38100" dist="38100" dir="2700000" algn="tl">
                      <a:srgbClr val="000000"/>
                    </a:outerShdw>
                  </a:effectLst>
                </a:rPr>
                <a:t>) </a:t>
              </a:r>
              <a:r>
                <a:rPr lang="he-IL" sz="2400" dirty="0">
                  <a:effectLst>
                    <a:outerShdw blurRad="38100" dist="38100" dir="2700000" algn="tl">
                      <a:srgbClr val="000000"/>
                    </a:outerShdw>
                  </a:effectLst>
                </a:rPr>
                <a:t>-&gt; פעם אחת דרך </a:t>
              </a:r>
              <a:r>
                <a:rPr lang="en-US" sz="2400" dirty="0">
                  <a:effectLst>
                    <a:outerShdw blurRad="38100" dist="38100" dir="2700000" algn="tl">
                      <a:srgbClr val="000000"/>
                    </a:outerShdw>
                  </a:effectLst>
                </a:rPr>
                <a:t>Base1</a:t>
              </a:r>
              <a:r>
                <a:rPr lang="he-IL" sz="2400" dirty="0">
                  <a:effectLst>
                    <a:outerShdw blurRad="38100" dist="38100" dir="2700000" algn="tl">
                      <a:srgbClr val="000000"/>
                    </a:outerShdw>
                  </a:effectLst>
                </a:rPr>
                <a:t> ופעם שניה דרך </a:t>
              </a:r>
              <a:r>
                <a:rPr lang="en-US" sz="2400" dirty="0">
                  <a:effectLst>
                    <a:outerShdw blurRad="38100" dist="38100" dir="2700000" algn="tl">
                      <a:srgbClr val="000000"/>
                    </a:outerShdw>
                  </a:effectLst>
                </a:rPr>
                <a:t>Base2</a:t>
              </a:r>
              <a:r>
                <a:rPr lang="he-IL" sz="2400" dirty="0">
                  <a:effectLst>
                    <a:outerShdw blurRad="38100" dist="38100" dir="2700000" algn="tl">
                      <a:srgbClr val="000000"/>
                    </a:outerShdw>
                  </a:effectLst>
                </a:rPr>
                <a:t>.</a:t>
              </a:r>
              <a:endParaRPr lang="en-US" sz="2400" dirty="0">
                <a:effectLst>
                  <a:outerShdw blurRad="38100" dist="38100" dir="2700000" algn="tl">
                    <a:srgbClr val="000000"/>
                  </a:outerShdw>
                </a:effectLst>
              </a:endParaRPr>
            </a:p>
          </p:txBody>
        </p:sp>
        <p:grpSp>
          <p:nvGrpSpPr>
            <p:cNvPr id="8201" name="Group 9"/>
            <p:cNvGrpSpPr>
              <a:grpSpLocks/>
            </p:cNvGrpSpPr>
            <p:nvPr/>
          </p:nvGrpSpPr>
          <p:grpSpPr bwMode="auto">
            <a:xfrm>
              <a:off x="2784476" y="3235891"/>
              <a:ext cx="3384550" cy="1990725"/>
              <a:chOff x="1746" y="2358"/>
              <a:chExt cx="2132" cy="1254"/>
            </a:xfrm>
          </p:grpSpPr>
          <p:grpSp>
            <p:nvGrpSpPr>
              <p:cNvPr id="8202" name="Group 10"/>
              <p:cNvGrpSpPr>
                <a:grpSpLocks/>
              </p:cNvGrpSpPr>
              <p:nvPr/>
            </p:nvGrpSpPr>
            <p:grpSpPr bwMode="auto">
              <a:xfrm>
                <a:off x="1837" y="2856"/>
                <a:ext cx="1996" cy="756"/>
                <a:chOff x="340" y="2856"/>
                <a:chExt cx="1996" cy="756"/>
              </a:xfrm>
            </p:grpSpPr>
            <p:sp>
              <p:nvSpPr>
                <p:cNvPr id="8207" name="Rectangle 11"/>
                <p:cNvSpPr>
                  <a:spLocks noChangeArrowheads="1"/>
                </p:cNvSpPr>
                <p:nvPr/>
              </p:nvSpPr>
              <p:spPr bwMode="auto">
                <a:xfrm>
                  <a:off x="340" y="2857"/>
                  <a:ext cx="771"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Base1</a:t>
                  </a:r>
                </a:p>
              </p:txBody>
            </p:sp>
            <p:sp>
              <p:nvSpPr>
                <p:cNvPr id="8208" name="Rectangle 12"/>
                <p:cNvSpPr>
                  <a:spLocks noChangeArrowheads="1"/>
                </p:cNvSpPr>
                <p:nvPr/>
              </p:nvSpPr>
              <p:spPr bwMode="auto">
                <a:xfrm>
                  <a:off x="1565" y="2856"/>
                  <a:ext cx="771"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Base2</a:t>
                  </a:r>
                </a:p>
              </p:txBody>
            </p:sp>
            <p:sp>
              <p:nvSpPr>
                <p:cNvPr id="8209" name="Rectangle 13"/>
                <p:cNvSpPr>
                  <a:spLocks noChangeArrowheads="1"/>
                </p:cNvSpPr>
                <p:nvPr/>
              </p:nvSpPr>
              <p:spPr bwMode="auto">
                <a:xfrm>
                  <a:off x="930" y="3356"/>
                  <a:ext cx="771"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a:t>
                  </a:r>
                </a:p>
              </p:txBody>
            </p:sp>
            <p:sp>
              <p:nvSpPr>
                <p:cNvPr id="8210" name="Line 14"/>
                <p:cNvSpPr>
                  <a:spLocks noChangeShapeType="1"/>
                </p:cNvSpPr>
                <p:nvPr/>
              </p:nvSpPr>
              <p:spPr bwMode="auto">
                <a:xfrm flipH="1" flipV="1">
                  <a:off x="882" y="3130"/>
                  <a:ext cx="184"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8211" name="Line 15"/>
                <p:cNvSpPr>
                  <a:spLocks noChangeShapeType="1"/>
                </p:cNvSpPr>
                <p:nvPr/>
              </p:nvSpPr>
              <p:spPr bwMode="auto">
                <a:xfrm flipV="1">
                  <a:off x="1608" y="3129"/>
                  <a:ext cx="184"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grpSp>
          <p:sp>
            <p:nvSpPr>
              <p:cNvPr id="8203" name="Rectangle 16"/>
              <p:cNvSpPr>
                <a:spLocks noChangeArrowheads="1"/>
              </p:cNvSpPr>
              <p:nvPr/>
            </p:nvSpPr>
            <p:spPr bwMode="auto">
              <a:xfrm>
                <a:off x="1746" y="2358"/>
                <a:ext cx="907"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Ancestor</a:t>
                </a:r>
              </a:p>
            </p:txBody>
          </p:sp>
          <p:sp>
            <p:nvSpPr>
              <p:cNvPr id="8204" name="Line 17"/>
              <p:cNvSpPr>
                <a:spLocks noChangeShapeType="1"/>
              </p:cNvSpPr>
              <p:nvPr/>
            </p:nvSpPr>
            <p:spPr bwMode="auto">
              <a:xfrm flipH="1" flipV="1">
                <a:off x="2200" y="2614"/>
                <a:ext cx="0"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8205" name="Rectangle 18"/>
              <p:cNvSpPr>
                <a:spLocks noChangeArrowheads="1"/>
              </p:cNvSpPr>
              <p:nvPr/>
            </p:nvSpPr>
            <p:spPr bwMode="auto">
              <a:xfrm>
                <a:off x="2971" y="2361"/>
                <a:ext cx="907"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Ancestor</a:t>
                </a:r>
              </a:p>
            </p:txBody>
          </p:sp>
          <p:sp>
            <p:nvSpPr>
              <p:cNvPr id="8206" name="Line 19"/>
              <p:cNvSpPr>
                <a:spLocks noChangeShapeType="1"/>
              </p:cNvSpPr>
              <p:nvPr/>
            </p:nvSpPr>
            <p:spPr bwMode="auto">
              <a:xfrm flipH="1" flipV="1">
                <a:off x="3425" y="2617"/>
                <a:ext cx="0"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grpSp>
      </p:grpSp>
      <p:sp>
        <p:nvSpPr>
          <p:cNvPr id="8199" name="Slide Number Placeholder 2"/>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6755CF0A-D844-48C6-B345-E83247CF841A}" type="slidenum">
              <a:rPr lang="he-IL" altLang="he-IL" b="0" smtClean="0">
                <a:latin typeface="Arial" pitchFamily="34" charset="0"/>
              </a:rPr>
              <a:pPr eaLnBrk="1" hangingPunct="1"/>
              <a:t>45</a:t>
            </a:fld>
            <a:endParaRPr lang="en-US" altLang="he-IL" b="0" smtClean="0">
              <a:latin typeface="Arial" pitchFamily="34" charset="0"/>
            </a:endParaRPr>
          </a:p>
        </p:txBody>
      </p:sp>
    </p:spTree>
    <p:extLst>
      <p:ext uri="{BB962C8B-B14F-4D97-AF65-F5344CB8AC3E}">
        <p14:creationId xmlns:p14="http://schemas.microsoft.com/office/powerpoint/2010/main" val="139771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FEFFE2B8-891C-4139-B9D3-CE0D4E95685F}" type="slidenum">
              <a:rPr lang="he-IL" altLang="he-IL" sz="1000" smtClean="0">
                <a:latin typeface="Arial" pitchFamily="34" charset="0"/>
              </a:rPr>
              <a:pPr eaLnBrk="1" hangingPunct="1">
                <a:spcBef>
                  <a:spcPct val="0"/>
                </a:spcBef>
                <a:buClrTx/>
                <a:buSzTx/>
                <a:buFontTx/>
                <a:buNone/>
              </a:pPr>
              <a:t>46</a:t>
            </a:fld>
            <a:endParaRPr lang="en-US" altLang="he-IL" sz="1000" smtClean="0">
              <a:latin typeface="Arial" pitchFamily="34" charset="0"/>
            </a:endParaRPr>
          </a:p>
        </p:txBody>
      </p:sp>
      <p:sp>
        <p:nvSpPr>
          <p:cNvPr id="881666" name="Rectangle 2"/>
          <p:cNvSpPr>
            <a:spLocks noGrp="1" noRot="1" noChangeArrowheads="1"/>
          </p:cNvSpPr>
          <p:nvPr>
            <p:ph type="title"/>
          </p:nvPr>
        </p:nvSpPr>
        <p:spPr/>
        <p:txBody>
          <a:bodyPr/>
          <a:lstStyle/>
          <a:p>
            <a:pPr eaLnBrk="1" hangingPunct="1">
              <a:defRPr/>
            </a:pPr>
            <a:r>
              <a:rPr lang="he-IL" dirty="0" smtClean="0"/>
              <a:t>בעיות עם הורשה מרובה</a:t>
            </a:r>
            <a:endParaRPr lang="en-US" dirty="0" smtClean="0"/>
          </a:p>
        </p:txBody>
      </p:sp>
      <p:sp>
        <p:nvSpPr>
          <p:cNvPr id="881667" name="Rectangle 3"/>
          <p:cNvSpPr>
            <a:spLocks noGrp="1" noRot="1" noChangeArrowheads="1"/>
          </p:cNvSpPr>
          <p:nvPr>
            <p:ph type="body" idx="1"/>
          </p:nvPr>
        </p:nvSpPr>
        <p:spPr/>
        <p:txBody>
          <a:bodyPr/>
          <a:lstStyle/>
          <a:p>
            <a:pPr algn="just" rtl="1" eaLnBrk="1" hangingPunct="1">
              <a:buFont typeface="Wingdings" panose="05000000000000000000" pitchFamily="2" charset="2"/>
              <a:buChar char="v"/>
              <a:defRPr/>
            </a:pPr>
            <a:r>
              <a:rPr lang="he-IL" sz="2800" dirty="0" smtClean="0"/>
              <a:t>מחלקת בסיס יכולה להופיע רק פעם אחת ברשימת הורשה.</a:t>
            </a:r>
          </a:p>
          <a:p>
            <a:pPr lvl="1" algn="just" rtl="1" eaLnBrk="1" hangingPunct="1">
              <a:buFont typeface="Wingdings" pitchFamily="2" charset="2"/>
              <a:buChar char="v"/>
              <a:defRPr/>
            </a:pPr>
            <a:r>
              <a:rPr lang="he-IL" sz="2400" dirty="0" smtClean="0"/>
              <a:t>לדוגמא:</a:t>
            </a:r>
          </a:p>
          <a:p>
            <a:pPr marL="457200" lvl="1" indent="0" algn="just" eaLnBrk="1" hangingPunct="1">
              <a:buFont typeface="Wingdings" pitchFamily="2" charset="2"/>
              <a:buNone/>
              <a:defRPr/>
            </a:pPr>
            <a:r>
              <a:rPr lang="en-US" sz="2400" dirty="0" smtClean="0"/>
              <a:t> </a:t>
            </a:r>
            <a:r>
              <a:rPr lang="en-US" sz="2400" dirty="0" smtClean="0">
                <a:latin typeface="Courier New" pitchFamily="49" charset="0"/>
                <a:cs typeface="Courier New" pitchFamily="49" charset="0"/>
              </a:rPr>
              <a:t>class A : public B, public B</a:t>
            </a:r>
          </a:p>
          <a:p>
            <a:pPr lvl="1" algn="just" rtl="1" eaLnBrk="1" hangingPunct="1">
              <a:buFont typeface="Wingdings" pitchFamily="2" charset="2"/>
              <a:buChar char="v"/>
              <a:defRPr/>
            </a:pPr>
            <a:r>
              <a:rPr lang="he-IL" sz="2400" dirty="0" smtClean="0"/>
              <a:t>היא שגיאה!</a:t>
            </a:r>
            <a:endParaRPr lang="en-US" sz="2400" dirty="0" smtClean="0"/>
          </a:p>
          <a:p>
            <a:pPr algn="just" rtl="1" eaLnBrk="1" hangingPunct="1">
              <a:buFont typeface="Wingdings" panose="05000000000000000000" pitchFamily="2" charset="2"/>
              <a:buChar char="v"/>
              <a:defRPr/>
            </a:pPr>
            <a:endParaRPr lang="en-US" sz="2800" dirty="0" smtClean="0"/>
          </a:p>
          <a:p>
            <a:pPr algn="just" rtl="1" eaLnBrk="1" hangingPunct="1">
              <a:buFont typeface="Wingdings" panose="05000000000000000000" pitchFamily="2" charset="2"/>
              <a:buChar char="v"/>
              <a:defRPr/>
            </a:pPr>
            <a:r>
              <a:rPr lang="he-IL" sz="2800" dirty="0" smtClean="0"/>
              <a:t>מחלקת בסיס יכולה להופיע מספר פעמים </a:t>
            </a:r>
            <a:r>
              <a:rPr lang="he-IL" sz="2800" u="sng" dirty="0" smtClean="0"/>
              <a:t>בהיררכיית הורשה!</a:t>
            </a:r>
            <a:endParaRPr lang="en-US" sz="2800" dirty="0" smtClean="0"/>
          </a:p>
          <a:p>
            <a:pPr lvl="1" algn="just" rtl="1" eaLnBrk="1" hangingPunct="1">
              <a:buFont typeface="Wingdings" pitchFamily="2" charset="2"/>
              <a:buChar char="v"/>
              <a:defRPr/>
            </a:pPr>
            <a:r>
              <a:rPr lang="he-IL" sz="2400" dirty="0" smtClean="0"/>
              <a:t>עלול לגרום לדו-משמעויות (</a:t>
            </a:r>
            <a:r>
              <a:rPr lang="en-US" sz="2400" dirty="0" smtClean="0"/>
              <a:t>ambiguity</a:t>
            </a:r>
            <a:r>
              <a:rPr lang="he-IL" sz="2400" dirty="0" smtClean="0"/>
              <a:t>) בקריאה למתודות ושדות.</a:t>
            </a:r>
          </a:p>
          <a:p>
            <a:pPr lvl="1" algn="just" rtl="1" eaLnBrk="1" hangingPunct="1">
              <a:buFont typeface="Wingdings" pitchFamily="2" charset="2"/>
              <a:buChar char="v"/>
              <a:defRPr/>
            </a:pPr>
            <a:r>
              <a:rPr lang="he-IL" sz="2400" dirty="0" smtClean="0"/>
              <a:t>גורם להחזקת זיכרון כפול (לא יעיל וכן עלול לגרום לטעויות!)</a:t>
            </a:r>
          </a:p>
        </p:txBody>
      </p:sp>
      <p:sp>
        <p:nvSpPr>
          <p:cNvPr id="5"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8391618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Rot="1" noChangeArrowheads="1"/>
          </p:cNvSpPr>
          <p:nvPr>
            <p:ph type="title"/>
          </p:nvPr>
        </p:nvSpPr>
        <p:spPr>
          <a:xfrm>
            <a:off x="301625" y="228600"/>
            <a:ext cx="8540750" cy="796925"/>
          </a:xfrm>
        </p:spPr>
        <p:txBody>
          <a:bodyPr/>
          <a:lstStyle/>
          <a:p>
            <a:pPr rtl="1" eaLnBrk="1" hangingPunct="1">
              <a:defRPr/>
            </a:pPr>
            <a:r>
              <a:rPr lang="he-IL" sz="4000" dirty="0" smtClean="0"/>
              <a:t>אב קדמון משותף - </a:t>
            </a:r>
            <a:r>
              <a:rPr lang="en-US" sz="4000" dirty="0" smtClean="0"/>
              <a:t>Common Ancestor</a:t>
            </a:r>
          </a:p>
        </p:txBody>
      </p:sp>
      <p:sp>
        <p:nvSpPr>
          <p:cNvPr id="978947" name="Rectangle 3"/>
          <p:cNvSpPr>
            <a:spLocks noChangeArrowheads="1"/>
          </p:cNvSpPr>
          <p:nvPr/>
        </p:nvSpPr>
        <p:spPr bwMode="auto">
          <a:xfrm>
            <a:off x="250825" y="1357313"/>
            <a:ext cx="8713788"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מדוע אנו בעצם מקבלים העתק כפול? למה זה הגיוני?</a:t>
            </a:r>
            <a:endParaRPr lang="en-US" sz="2400" dirty="0">
              <a:effectLst>
                <a:outerShdw blurRad="38100" dist="38100" dir="2700000" algn="tl">
                  <a:srgbClr val="000000"/>
                </a:outerShdw>
              </a:effectLst>
            </a:endParaRPr>
          </a:p>
        </p:txBody>
      </p:sp>
      <p:grpSp>
        <p:nvGrpSpPr>
          <p:cNvPr id="10244" name="Group 5"/>
          <p:cNvGrpSpPr>
            <a:grpSpLocks/>
          </p:cNvGrpSpPr>
          <p:nvPr/>
        </p:nvGrpSpPr>
        <p:grpSpPr bwMode="auto">
          <a:xfrm>
            <a:off x="179388" y="3211513"/>
            <a:ext cx="3024187" cy="2089150"/>
            <a:chOff x="249" y="2358"/>
            <a:chExt cx="2132" cy="1254"/>
          </a:xfrm>
        </p:grpSpPr>
        <p:sp>
          <p:nvSpPr>
            <p:cNvPr id="10263" name="Rectangle 6"/>
            <p:cNvSpPr>
              <a:spLocks noChangeArrowheads="1"/>
            </p:cNvSpPr>
            <p:nvPr/>
          </p:nvSpPr>
          <p:spPr bwMode="auto">
            <a:xfrm>
              <a:off x="340" y="2857"/>
              <a:ext cx="771"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Base1</a:t>
              </a:r>
            </a:p>
          </p:txBody>
        </p:sp>
        <p:sp>
          <p:nvSpPr>
            <p:cNvPr id="10264" name="Rectangle 7"/>
            <p:cNvSpPr>
              <a:spLocks noChangeArrowheads="1"/>
            </p:cNvSpPr>
            <p:nvPr/>
          </p:nvSpPr>
          <p:spPr bwMode="auto">
            <a:xfrm>
              <a:off x="1565" y="2856"/>
              <a:ext cx="771"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Base2</a:t>
              </a:r>
            </a:p>
          </p:txBody>
        </p:sp>
        <p:sp>
          <p:nvSpPr>
            <p:cNvPr id="10265" name="Rectangle 8"/>
            <p:cNvSpPr>
              <a:spLocks noChangeArrowheads="1"/>
            </p:cNvSpPr>
            <p:nvPr/>
          </p:nvSpPr>
          <p:spPr bwMode="auto">
            <a:xfrm>
              <a:off x="930" y="3356"/>
              <a:ext cx="771"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Derived</a:t>
              </a:r>
            </a:p>
          </p:txBody>
        </p:sp>
        <p:sp>
          <p:nvSpPr>
            <p:cNvPr id="10266" name="Line 9"/>
            <p:cNvSpPr>
              <a:spLocks noChangeShapeType="1"/>
            </p:cNvSpPr>
            <p:nvPr/>
          </p:nvSpPr>
          <p:spPr bwMode="auto">
            <a:xfrm flipH="1" flipV="1">
              <a:off x="882" y="3130"/>
              <a:ext cx="184"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0267" name="Line 10"/>
            <p:cNvSpPr>
              <a:spLocks noChangeShapeType="1"/>
            </p:cNvSpPr>
            <p:nvPr/>
          </p:nvSpPr>
          <p:spPr bwMode="auto">
            <a:xfrm flipV="1">
              <a:off x="1608" y="3129"/>
              <a:ext cx="184"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grpSp>
          <p:nvGrpSpPr>
            <p:cNvPr id="10268" name="Group 11"/>
            <p:cNvGrpSpPr>
              <a:grpSpLocks/>
            </p:cNvGrpSpPr>
            <p:nvPr/>
          </p:nvGrpSpPr>
          <p:grpSpPr bwMode="auto">
            <a:xfrm>
              <a:off x="249" y="2358"/>
              <a:ext cx="2132" cy="483"/>
              <a:chOff x="249" y="2811"/>
              <a:chExt cx="2132" cy="483"/>
            </a:xfrm>
          </p:grpSpPr>
          <p:sp>
            <p:nvSpPr>
              <p:cNvPr id="10269" name="Rectangle 12"/>
              <p:cNvSpPr>
                <a:spLocks noChangeArrowheads="1"/>
              </p:cNvSpPr>
              <p:nvPr/>
            </p:nvSpPr>
            <p:spPr bwMode="auto">
              <a:xfrm>
                <a:off x="249" y="2811"/>
                <a:ext cx="907"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Ancestor</a:t>
                </a:r>
              </a:p>
            </p:txBody>
          </p:sp>
          <p:sp>
            <p:nvSpPr>
              <p:cNvPr id="10270" name="Line 13"/>
              <p:cNvSpPr>
                <a:spLocks noChangeShapeType="1"/>
              </p:cNvSpPr>
              <p:nvPr/>
            </p:nvSpPr>
            <p:spPr bwMode="auto">
              <a:xfrm flipH="1" flipV="1">
                <a:off x="703" y="3067"/>
                <a:ext cx="0"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0271" name="Rectangle 14"/>
              <p:cNvSpPr>
                <a:spLocks noChangeArrowheads="1"/>
              </p:cNvSpPr>
              <p:nvPr/>
            </p:nvSpPr>
            <p:spPr bwMode="auto">
              <a:xfrm>
                <a:off x="1474" y="2814"/>
                <a:ext cx="907"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Ancestor</a:t>
                </a:r>
              </a:p>
            </p:txBody>
          </p:sp>
          <p:sp>
            <p:nvSpPr>
              <p:cNvPr id="10272" name="Line 15"/>
              <p:cNvSpPr>
                <a:spLocks noChangeShapeType="1"/>
              </p:cNvSpPr>
              <p:nvPr/>
            </p:nvSpPr>
            <p:spPr bwMode="auto">
              <a:xfrm flipH="1" flipV="1">
                <a:off x="1928" y="3070"/>
                <a:ext cx="0"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grpSp>
      </p:grpSp>
      <p:sp>
        <p:nvSpPr>
          <p:cNvPr id="978960" name="Rectangle 16"/>
          <p:cNvSpPr>
            <a:spLocks noChangeArrowheads="1"/>
          </p:cNvSpPr>
          <p:nvPr/>
        </p:nvSpPr>
        <p:spPr bwMode="auto">
          <a:xfrm>
            <a:off x="3779838" y="2151063"/>
            <a:ext cx="4105275"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SzPct val="80000"/>
              <a:buFont typeface="Arial" pitchFamily="34" charset="0"/>
              <a:buChar char="►"/>
              <a:defRPr/>
            </a:pPr>
            <a:r>
              <a:rPr lang="en-US" sz="2400" dirty="0">
                <a:effectLst>
                  <a:outerShdw blurRad="38100" dist="38100" dir="2700000" algn="tl">
                    <a:srgbClr val="000000"/>
                  </a:outerShdw>
                </a:effectLst>
              </a:rPr>
              <a:t>Ancestor A;</a:t>
            </a:r>
          </a:p>
          <a:p>
            <a:pPr marL="342900" indent="-342900">
              <a:lnSpc>
                <a:spcPct val="80000"/>
              </a:lnSpc>
              <a:spcBef>
                <a:spcPct val="20000"/>
              </a:spcBef>
              <a:buClr>
                <a:schemeClr val="hlink"/>
              </a:buClr>
              <a:buSzPct val="80000"/>
              <a:buFont typeface="Arial" pitchFamily="34" charset="0"/>
              <a:buNone/>
              <a:defRPr/>
            </a:pPr>
            <a:r>
              <a:rPr lang="en-US" sz="2400" dirty="0">
                <a:effectLst>
                  <a:outerShdw blurRad="38100" dist="38100" dir="2700000" algn="tl">
                    <a:srgbClr val="000000"/>
                  </a:outerShdw>
                </a:effectLst>
              </a:rPr>
              <a:t>	A:</a:t>
            </a:r>
          </a:p>
          <a:p>
            <a:pPr marL="342900" indent="-342900">
              <a:lnSpc>
                <a:spcPct val="80000"/>
              </a:lnSpc>
              <a:spcBef>
                <a:spcPct val="20000"/>
              </a:spcBef>
              <a:buClr>
                <a:schemeClr val="hlink"/>
              </a:buClr>
              <a:buSzPct val="80000"/>
              <a:buFont typeface="Arial" pitchFamily="34" charset="0"/>
              <a:buChar char="►"/>
              <a:defRPr/>
            </a:pPr>
            <a:r>
              <a:rPr lang="en-US" sz="2400" dirty="0">
                <a:effectLst>
                  <a:outerShdw blurRad="38100" dist="38100" dir="2700000" algn="tl">
                    <a:srgbClr val="000000"/>
                  </a:outerShdw>
                </a:effectLst>
              </a:rPr>
              <a:t>Base1 B1; Base2 B2;</a:t>
            </a:r>
          </a:p>
          <a:p>
            <a:pPr marL="342900" indent="-342900">
              <a:lnSpc>
                <a:spcPct val="80000"/>
              </a:lnSpc>
              <a:spcBef>
                <a:spcPct val="20000"/>
              </a:spcBef>
              <a:buClr>
                <a:schemeClr val="hlink"/>
              </a:buClr>
              <a:buSzPct val="80000"/>
              <a:buFont typeface="Arial" pitchFamily="34" charset="0"/>
              <a:buNone/>
              <a:defRPr/>
            </a:pPr>
            <a:r>
              <a:rPr lang="en-US" sz="2400" dirty="0">
                <a:effectLst>
                  <a:outerShdw blurRad="38100" dist="38100" dir="2700000" algn="tl">
                    <a:srgbClr val="000000"/>
                  </a:outerShdw>
                </a:effectLst>
              </a:rPr>
              <a:t>	B1:			B2:</a:t>
            </a:r>
          </a:p>
          <a:p>
            <a:pPr marL="342900" indent="-342900">
              <a:lnSpc>
                <a:spcPct val="80000"/>
              </a:lnSpc>
              <a:spcBef>
                <a:spcPct val="20000"/>
              </a:spcBef>
              <a:buClr>
                <a:schemeClr val="hlink"/>
              </a:buClr>
              <a:buSzPct val="80000"/>
              <a:buFont typeface="Arial" pitchFamily="34" charset="0"/>
              <a:buNone/>
              <a:defRPr/>
            </a:pPr>
            <a:endParaRPr lang="en-US" sz="2400" dirty="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endParaRPr lang="en-US" sz="2400" dirty="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r>
              <a:rPr lang="en-US" sz="2400" dirty="0">
                <a:effectLst>
                  <a:outerShdw blurRad="38100" dist="38100" dir="2700000" algn="tl">
                    <a:srgbClr val="000000"/>
                  </a:outerShdw>
                </a:effectLst>
              </a:rPr>
              <a:t>Derived D;</a:t>
            </a:r>
          </a:p>
          <a:p>
            <a:pPr marL="342900" indent="-342900">
              <a:lnSpc>
                <a:spcPct val="80000"/>
              </a:lnSpc>
              <a:spcBef>
                <a:spcPct val="20000"/>
              </a:spcBef>
              <a:buClr>
                <a:schemeClr val="hlink"/>
              </a:buClr>
              <a:buSzPct val="80000"/>
              <a:buFont typeface="Arial" pitchFamily="34" charset="0"/>
              <a:buNone/>
              <a:defRPr/>
            </a:pPr>
            <a:r>
              <a:rPr lang="en-US" sz="2400" dirty="0">
                <a:effectLst>
                  <a:outerShdw blurRad="38100" dist="38100" dir="2700000" algn="tl">
                    <a:srgbClr val="000000"/>
                  </a:outerShdw>
                </a:effectLst>
              </a:rPr>
              <a:t>	D:</a:t>
            </a:r>
          </a:p>
          <a:p>
            <a:pPr marL="342900" indent="-342900">
              <a:lnSpc>
                <a:spcPct val="80000"/>
              </a:lnSpc>
              <a:spcBef>
                <a:spcPct val="20000"/>
              </a:spcBef>
              <a:buClr>
                <a:schemeClr val="hlink"/>
              </a:buClr>
              <a:buSzPct val="80000"/>
              <a:buFont typeface="Arial" pitchFamily="34" charset="0"/>
              <a:buChar char="►"/>
              <a:defRPr/>
            </a:pPr>
            <a:endParaRPr lang="en-US" sz="2400" dirty="0">
              <a:effectLst>
                <a:outerShdw blurRad="38100" dist="38100" dir="2700000" algn="tl">
                  <a:srgbClr val="000000"/>
                </a:outerShdw>
              </a:effectLst>
            </a:endParaRPr>
          </a:p>
        </p:txBody>
      </p:sp>
      <p:sp>
        <p:nvSpPr>
          <p:cNvPr id="10246" name="Rectangle 17"/>
          <p:cNvSpPr>
            <a:spLocks noChangeArrowheads="1"/>
          </p:cNvSpPr>
          <p:nvPr/>
        </p:nvSpPr>
        <p:spPr bwMode="auto">
          <a:xfrm>
            <a:off x="4643438" y="2465388"/>
            <a:ext cx="1441450" cy="4794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0247" name="Rectangle 18"/>
          <p:cNvSpPr>
            <a:spLocks noChangeArrowheads="1"/>
          </p:cNvSpPr>
          <p:nvPr/>
        </p:nvSpPr>
        <p:spPr bwMode="auto">
          <a:xfrm>
            <a:off x="4945063" y="3316288"/>
            <a:ext cx="1441450" cy="5032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0248" name="Rectangle 19"/>
          <p:cNvSpPr>
            <a:spLocks noChangeArrowheads="1"/>
          </p:cNvSpPr>
          <p:nvPr/>
        </p:nvSpPr>
        <p:spPr bwMode="auto">
          <a:xfrm>
            <a:off x="4945063" y="3819525"/>
            <a:ext cx="1441450" cy="5048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p>
          <a:p>
            <a:pPr algn="ctr" eaLnBrk="1" hangingPunct="1">
              <a:spcBef>
                <a:spcPct val="0"/>
              </a:spcBef>
              <a:buClrTx/>
              <a:buSzTx/>
              <a:buFontTx/>
              <a:buNone/>
            </a:pPr>
            <a:r>
              <a:rPr lang="en-US" altLang="he-IL" sz="1600" b="0"/>
              <a:t>(additional)</a:t>
            </a:r>
          </a:p>
        </p:txBody>
      </p:sp>
      <p:sp>
        <p:nvSpPr>
          <p:cNvPr id="10249" name="Rectangle 20"/>
          <p:cNvSpPr>
            <a:spLocks noChangeArrowheads="1"/>
          </p:cNvSpPr>
          <p:nvPr/>
        </p:nvSpPr>
        <p:spPr bwMode="auto">
          <a:xfrm>
            <a:off x="7321550" y="3316288"/>
            <a:ext cx="1441450" cy="5032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0250" name="Rectangle 21"/>
          <p:cNvSpPr>
            <a:spLocks noChangeArrowheads="1"/>
          </p:cNvSpPr>
          <p:nvPr/>
        </p:nvSpPr>
        <p:spPr bwMode="auto">
          <a:xfrm>
            <a:off x="7321550" y="3819525"/>
            <a:ext cx="1441450" cy="5048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p>
          <a:p>
            <a:pPr algn="ctr" eaLnBrk="1" hangingPunct="1">
              <a:spcBef>
                <a:spcPct val="0"/>
              </a:spcBef>
              <a:buClrTx/>
              <a:buSzTx/>
              <a:buFontTx/>
              <a:buNone/>
            </a:pPr>
            <a:r>
              <a:rPr lang="en-US" altLang="he-IL" sz="1600" b="0"/>
              <a:t>(additional)</a:t>
            </a:r>
          </a:p>
        </p:txBody>
      </p:sp>
      <p:sp>
        <p:nvSpPr>
          <p:cNvPr id="10251" name="Rectangle 22"/>
          <p:cNvSpPr>
            <a:spLocks noChangeArrowheads="1"/>
          </p:cNvSpPr>
          <p:nvPr/>
        </p:nvSpPr>
        <p:spPr bwMode="auto">
          <a:xfrm>
            <a:off x="4714875" y="4941888"/>
            <a:ext cx="2162175" cy="2873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 </a:t>
            </a:r>
            <a:r>
              <a:rPr lang="en-US" altLang="he-IL" sz="1600" b="0"/>
              <a:t>(members)</a:t>
            </a:r>
          </a:p>
        </p:txBody>
      </p:sp>
      <p:sp>
        <p:nvSpPr>
          <p:cNvPr id="10252" name="Rectangle 23"/>
          <p:cNvSpPr>
            <a:spLocks noChangeArrowheads="1"/>
          </p:cNvSpPr>
          <p:nvPr/>
        </p:nvSpPr>
        <p:spPr bwMode="auto">
          <a:xfrm>
            <a:off x="4714875" y="5230813"/>
            <a:ext cx="2162175" cy="2889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r>
              <a:rPr lang="en-US" altLang="he-IL" sz="1600" b="0"/>
              <a:t>(additional)</a:t>
            </a:r>
          </a:p>
        </p:txBody>
      </p:sp>
      <p:sp>
        <p:nvSpPr>
          <p:cNvPr id="10253" name="Rectangle 24"/>
          <p:cNvSpPr>
            <a:spLocks noChangeArrowheads="1"/>
          </p:cNvSpPr>
          <p:nvPr/>
        </p:nvSpPr>
        <p:spPr bwMode="auto">
          <a:xfrm>
            <a:off x="4716463" y="5516563"/>
            <a:ext cx="2162175" cy="2873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 </a:t>
            </a:r>
            <a:r>
              <a:rPr lang="en-US" altLang="he-IL" sz="1600" b="0"/>
              <a:t>(members)</a:t>
            </a:r>
          </a:p>
        </p:txBody>
      </p:sp>
      <p:sp>
        <p:nvSpPr>
          <p:cNvPr id="10254" name="Rectangle 25"/>
          <p:cNvSpPr>
            <a:spLocks noChangeArrowheads="1"/>
          </p:cNvSpPr>
          <p:nvPr/>
        </p:nvSpPr>
        <p:spPr bwMode="auto">
          <a:xfrm>
            <a:off x="4716463" y="5805488"/>
            <a:ext cx="2162175" cy="2889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r>
              <a:rPr lang="en-US" altLang="he-IL" sz="1600" b="0"/>
              <a:t>(additional)</a:t>
            </a:r>
          </a:p>
        </p:txBody>
      </p:sp>
      <p:sp>
        <p:nvSpPr>
          <p:cNvPr id="10255" name="Rectangle 26"/>
          <p:cNvSpPr>
            <a:spLocks noChangeArrowheads="1"/>
          </p:cNvSpPr>
          <p:nvPr/>
        </p:nvSpPr>
        <p:spPr bwMode="auto">
          <a:xfrm>
            <a:off x="4716463" y="6092825"/>
            <a:ext cx="2162175" cy="2889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Derived </a:t>
            </a:r>
            <a:r>
              <a:rPr lang="en-US" altLang="he-IL" sz="1600" b="0"/>
              <a:t>(additional)</a:t>
            </a:r>
          </a:p>
        </p:txBody>
      </p:sp>
      <p:sp>
        <p:nvSpPr>
          <p:cNvPr id="10256" name="AutoShape 27"/>
          <p:cNvSpPr>
            <a:spLocks/>
          </p:cNvSpPr>
          <p:nvPr/>
        </p:nvSpPr>
        <p:spPr bwMode="auto">
          <a:xfrm>
            <a:off x="6951663" y="4951413"/>
            <a:ext cx="141287" cy="542925"/>
          </a:xfrm>
          <a:prstGeom prst="rightBrace">
            <a:avLst>
              <a:gd name="adj1" fmla="val 3202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0257" name="Text Box 28"/>
          <p:cNvSpPr txBox="1">
            <a:spLocks noChangeArrowheads="1"/>
          </p:cNvSpPr>
          <p:nvPr/>
        </p:nvSpPr>
        <p:spPr bwMode="auto">
          <a:xfrm>
            <a:off x="7019925" y="5037138"/>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b="0"/>
              <a:t>Base1</a:t>
            </a:r>
          </a:p>
        </p:txBody>
      </p:sp>
      <p:sp>
        <p:nvSpPr>
          <p:cNvPr id="10258" name="AutoShape 29"/>
          <p:cNvSpPr>
            <a:spLocks/>
          </p:cNvSpPr>
          <p:nvPr/>
        </p:nvSpPr>
        <p:spPr bwMode="auto">
          <a:xfrm>
            <a:off x="6951663" y="5549900"/>
            <a:ext cx="138112" cy="542925"/>
          </a:xfrm>
          <a:prstGeom prst="rightBrace">
            <a:avLst>
              <a:gd name="adj1" fmla="val 3275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0259" name="Text Box 30"/>
          <p:cNvSpPr txBox="1">
            <a:spLocks noChangeArrowheads="1"/>
          </p:cNvSpPr>
          <p:nvPr/>
        </p:nvSpPr>
        <p:spPr bwMode="auto">
          <a:xfrm>
            <a:off x="7016750" y="5613400"/>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b="0"/>
              <a:t>Base2</a:t>
            </a:r>
          </a:p>
        </p:txBody>
      </p:sp>
      <p:sp>
        <p:nvSpPr>
          <p:cNvPr id="10260" name="Line 31"/>
          <p:cNvSpPr>
            <a:spLocks noChangeShapeType="1"/>
          </p:cNvSpPr>
          <p:nvPr/>
        </p:nvSpPr>
        <p:spPr bwMode="auto">
          <a:xfrm flipV="1">
            <a:off x="3556000" y="2120900"/>
            <a:ext cx="0" cy="460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0261" name="AutoShape 32"/>
          <p:cNvSpPr>
            <a:spLocks noChangeArrowheads="1"/>
          </p:cNvSpPr>
          <p:nvPr/>
        </p:nvSpPr>
        <p:spPr bwMode="auto">
          <a:xfrm>
            <a:off x="3286125" y="3703638"/>
            <a:ext cx="566738" cy="522287"/>
          </a:xfrm>
          <a:custGeom>
            <a:avLst/>
            <a:gdLst>
              <a:gd name="T0" fmla="*/ 11152512 w 21600"/>
              <a:gd name="T1" fmla="*/ 0 h 21600"/>
              <a:gd name="T2" fmla="*/ 0 w 21600"/>
              <a:gd name="T3" fmla="*/ 6314450 h 21600"/>
              <a:gd name="T4" fmla="*/ 11152512 w 21600"/>
              <a:gd name="T5" fmla="*/ 12628875 h 21600"/>
              <a:gd name="T6" fmla="*/ 14869998 w 21600"/>
              <a:gd name="T7" fmla="*/ 63144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66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62"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74EC4BA-09DC-464C-A7F9-BA2A6B85CA45}" type="slidenum">
              <a:rPr lang="he-IL" altLang="he-IL" b="0" smtClean="0">
                <a:latin typeface="Arial" pitchFamily="34" charset="0"/>
              </a:rPr>
              <a:pPr eaLnBrk="1" hangingPunct="1"/>
              <a:t>47</a:t>
            </a:fld>
            <a:endParaRPr lang="en-US" altLang="he-IL" b="0" smtClean="0">
              <a:latin typeface="Arial" pitchFamily="34" charset="0"/>
            </a:endParaRPr>
          </a:p>
        </p:txBody>
      </p:sp>
      <p:sp>
        <p:nvSpPr>
          <p:cNvPr id="33" name="Rectangle 1"/>
          <p:cNvSpPr>
            <a:spLocks noChangeArrowheads="1"/>
          </p:cNvSpPr>
          <p:nvPr/>
        </p:nvSpPr>
        <p:spPr bwMode="auto">
          <a:xfrm>
            <a:off x="2107094" y="6367257"/>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728537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Rot="1" noChangeArrowheads="1"/>
          </p:cNvSpPr>
          <p:nvPr>
            <p:ph type="title"/>
          </p:nvPr>
        </p:nvSpPr>
        <p:spPr>
          <a:xfrm>
            <a:off x="301625" y="228600"/>
            <a:ext cx="8540750" cy="796925"/>
          </a:xfrm>
        </p:spPr>
        <p:txBody>
          <a:bodyPr/>
          <a:lstStyle/>
          <a:p>
            <a:pPr eaLnBrk="1" hangingPunct="1">
              <a:defRPr/>
            </a:pPr>
            <a:r>
              <a:rPr lang="en-US" sz="4000" smtClean="0"/>
              <a:t>Common Ancestor</a:t>
            </a:r>
          </a:p>
        </p:txBody>
      </p:sp>
      <p:sp>
        <p:nvSpPr>
          <p:cNvPr id="980995" name="Rectangle 3"/>
          <p:cNvSpPr>
            <a:spLocks noChangeArrowheads="1"/>
          </p:cNvSpPr>
          <p:nvPr/>
        </p:nvSpPr>
        <p:spPr bwMode="auto">
          <a:xfrm>
            <a:off x="250825" y="1862138"/>
            <a:ext cx="8713788"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3200" b="0" dirty="0">
                <a:effectLst>
                  <a:outerShdw blurRad="38100" dist="38100" dir="2700000" algn="tl">
                    <a:srgbClr val="000000"/>
                  </a:outerShdw>
                </a:effectLst>
              </a:rPr>
              <a:t>ירושה שגורמת ל</a:t>
            </a:r>
            <a:r>
              <a:rPr lang="he-IL" sz="3200" dirty="0">
                <a:effectLst>
                  <a:outerShdw blurRad="38100" dist="38100" dir="2700000" algn="tl">
                    <a:srgbClr val="000000"/>
                  </a:outerShdw>
                </a:effectLst>
              </a:rPr>
              <a:t>הופעה כפולה של האב קדמון משותף</a:t>
            </a:r>
            <a:r>
              <a:rPr lang="he-IL" sz="3200" b="0" dirty="0">
                <a:effectLst>
                  <a:outerShdw blurRad="38100" dist="38100" dir="2700000" algn="tl">
                    <a:srgbClr val="000000"/>
                  </a:outerShdw>
                </a:effectLst>
              </a:rPr>
              <a:t> היא דבר שמשתמשים בו </a:t>
            </a:r>
            <a:r>
              <a:rPr lang="he-IL" sz="3200" dirty="0">
                <a:effectLst>
                  <a:outerShdw blurRad="38100" dist="38100" dir="2700000" algn="tl">
                    <a:srgbClr val="000000"/>
                  </a:outerShdw>
                </a:effectLst>
              </a:rPr>
              <a:t>רק</a:t>
            </a:r>
            <a:r>
              <a:rPr lang="he-IL" sz="3200" b="0" dirty="0">
                <a:effectLst>
                  <a:outerShdw blurRad="38100" dist="38100" dir="2700000" algn="tl">
                    <a:srgbClr val="000000"/>
                  </a:outerShdw>
                </a:effectLst>
              </a:rPr>
              <a:t> כאשר בצאצא הסופי </a:t>
            </a:r>
            <a:r>
              <a:rPr lang="he-IL" sz="3200" dirty="0">
                <a:effectLst>
                  <a:outerShdw blurRad="38100" dist="38100" dir="2700000" algn="tl">
                    <a:srgbClr val="000000"/>
                  </a:outerShdw>
                </a:effectLst>
              </a:rPr>
              <a:t>יש צורך בהחזקת שתי העתקים </a:t>
            </a:r>
            <a:r>
              <a:rPr lang="he-IL" sz="3200" b="0" dirty="0">
                <a:effectLst>
                  <a:outerShdw blurRad="38100" dist="38100" dir="2700000" algn="tl">
                    <a:srgbClr val="000000"/>
                  </a:outerShdw>
                </a:effectLst>
              </a:rPr>
              <a:t> מהאב הקדמון! (-&gt;טיעון לוגי!).</a:t>
            </a:r>
          </a:p>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3200" b="0" dirty="0">
                <a:effectLst>
                  <a:outerShdw blurRad="38100" dist="38100" dir="2700000" algn="tl">
                    <a:srgbClr val="000000"/>
                  </a:outerShdw>
                </a:effectLst>
                <a:sym typeface="Wingdings" pitchFamily="2" charset="2"/>
              </a:rPr>
              <a:t>כאשר משתמשים בשדות / מתודות מאותו אב קדמון – יש צורך לציין את </a:t>
            </a:r>
            <a:r>
              <a:rPr lang="he-IL" sz="3200" dirty="0">
                <a:effectLst>
                  <a:outerShdw blurRad="38100" dist="38100" dir="2700000" algn="tl">
                    <a:srgbClr val="000000"/>
                  </a:outerShdw>
                </a:effectLst>
                <a:sym typeface="Wingdings" pitchFamily="2" charset="2"/>
              </a:rPr>
              <a:t>מלוא מסלול ההורשה</a:t>
            </a:r>
            <a:r>
              <a:rPr lang="he-IL" sz="3200" b="0" dirty="0">
                <a:effectLst>
                  <a:outerShdw blurRad="38100" dist="38100" dir="2700000" algn="tl">
                    <a:srgbClr val="000000"/>
                  </a:outerShdw>
                </a:effectLst>
                <a:sym typeface="Wingdings" pitchFamily="2" charset="2"/>
              </a:rPr>
              <a:t> בשמם על מנת שנדע להבחין באיזה שדה בדיוק מדובר!</a:t>
            </a:r>
            <a:endParaRPr lang="en-US" sz="3200" dirty="0">
              <a:effectLst>
                <a:outerShdw blurRad="38100" dist="38100" dir="2700000" algn="tl">
                  <a:srgbClr val="000000"/>
                </a:outerShdw>
              </a:effectLst>
              <a:sym typeface="Wingdings" pitchFamily="2" charset="2"/>
            </a:endParaRPr>
          </a:p>
          <a:p>
            <a:pPr marL="914400" lvl="1" indent="-457200" algn="just" rtl="1">
              <a:lnSpc>
                <a:spcPct val="80000"/>
              </a:lnSpc>
              <a:spcBef>
                <a:spcPct val="20000"/>
              </a:spcBef>
              <a:buClr>
                <a:schemeClr val="folHlink"/>
              </a:buClr>
              <a:buFont typeface="Wingdings" panose="05000000000000000000" pitchFamily="2" charset="2"/>
              <a:buChar char="v"/>
              <a:defRPr/>
            </a:pPr>
            <a:r>
              <a:rPr lang="en-US" sz="2800" b="0" dirty="0">
                <a:effectLst>
                  <a:outerShdw blurRad="38100" dist="38100" dir="2700000" algn="tl">
                    <a:srgbClr val="000000"/>
                  </a:outerShdw>
                </a:effectLst>
              </a:rPr>
              <a:t>Base2::</a:t>
            </a:r>
            <a:r>
              <a:rPr lang="en-US" altLang="he-IL" sz="2800" b="0" dirty="0">
                <a:effectLst>
                  <a:outerShdw blurRad="38100" dist="38100" dir="2700000" algn="tl">
                    <a:srgbClr val="000000">
                      <a:alpha val="43137"/>
                    </a:srgbClr>
                  </a:outerShdw>
                </a:effectLst>
              </a:rPr>
              <a:t>Ancestor::</a:t>
            </a:r>
            <a:r>
              <a:rPr lang="en-US" sz="2800" b="0" dirty="0">
                <a:effectLst>
                  <a:outerShdw blurRad="38100" dist="38100" dir="2700000" algn="tl">
                    <a:srgbClr val="000000"/>
                  </a:outerShdw>
                </a:effectLst>
              </a:rPr>
              <a:t>member </a:t>
            </a:r>
          </a:p>
          <a:p>
            <a:pPr marL="914400" lvl="1" indent="-457200" algn="just" rtl="1">
              <a:lnSpc>
                <a:spcPct val="80000"/>
              </a:lnSpc>
              <a:spcBef>
                <a:spcPct val="20000"/>
              </a:spcBef>
              <a:buClr>
                <a:schemeClr val="folHlink"/>
              </a:buClr>
              <a:buFont typeface="Wingdings" panose="05000000000000000000" pitchFamily="2" charset="2"/>
              <a:buChar char="v"/>
              <a:defRPr/>
            </a:pPr>
            <a:r>
              <a:rPr lang="he-IL" sz="2800" b="0" dirty="0">
                <a:effectLst>
                  <a:outerShdw blurRad="38100" dist="38100" dir="2700000" algn="tl">
                    <a:srgbClr val="000000"/>
                  </a:outerShdw>
                </a:effectLst>
              </a:rPr>
              <a:t>או: </a:t>
            </a:r>
            <a:r>
              <a:rPr lang="en-US" sz="2800" b="0" dirty="0">
                <a:effectLst>
                  <a:outerShdw blurRad="38100" dist="38100" dir="2700000" algn="tl">
                    <a:srgbClr val="000000"/>
                  </a:outerShdw>
                </a:effectLst>
              </a:rPr>
              <a:t>Base1::</a:t>
            </a:r>
            <a:r>
              <a:rPr lang="en-US" altLang="he-IL" sz="2800" b="0" dirty="0">
                <a:effectLst>
                  <a:outerShdw blurRad="38100" dist="38100" dir="2700000" algn="tl">
                    <a:srgbClr val="000000">
                      <a:alpha val="43137"/>
                    </a:srgbClr>
                  </a:outerShdw>
                </a:effectLst>
              </a:rPr>
              <a:t>Ancestor::</a:t>
            </a:r>
            <a:r>
              <a:rPr lang="en-US" sz="2800" b="0" dirty="0">
                <a:effectLst>
                  <a:outerShdw blurRad="38100" dist="38100" dir="2700000" algn="tl">
                    <a:srgbClr val="000000"/>
                  </a:outerShdw>
                </a:effectLst>
              </a:rPr>
              <a:t>member </a:t>
            </a:r>
          </a:p>
        </p:txBody>
      </p:sp>
      <p:sp>
        <p:nvSpPr>
          <p:cNvPr id="980996" name="Rectangle 4"/>
          <p:cNvSpPr>
            <a:spLocks noChangeArrowheads="1"/>
          </p:cNvSpPr>
          <p:nvPr/>
        </p:nvSpPr>
        <p:spPr bwMode="auto">
          <a:xfrm>
            <a:off x="455613" y="125253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spcBef>
                <a:spcPct val="20000"/>
              </a:spcBef>
              <a:buClr>
                <a:schemeClr val="hlink"/>
              </a:buClr>
              <a:buSzPct val="80000"/>
              <a:buFont typeface="Arial" pitchFamily="34" charset="0"/>
              <a:buNone/>
              <a:defRPr/>
            </a:pPr>
            <a:r>
              <a:rPr lang="he-IL" sz="2800" b="0" u="sng" dirty="0">
                <a:effectLst>
                  <a:outerShdw blurRad="38100" dist="38100" dir="2700000" algn="tl">
                    <a:srgbClr val="000000"/>
                  </a:outerShdw>
                </a:effectLst>
                <a:latin typeface="Comic Sans MS" pitchFamily="66" charset="0"/>
              </a:rPr>
              <a:t>למה זה טוב?</a:t>
            </a:r>
            <a:endParaRPr lang="en-US" sz="2800" dirty="0">
              <a:effectLst>
                <a:outerShdw blurRad="38100" dist="38100" dir="2700000" algn="tl">
                  <a:srgbClr val="000000"/>
                </a:outerShdw>
              </a:effectLst>
            </a:endParaRPr>
          </a:p>
        </p:txBody>
      </p:sp>
      <p:sp>
        <p:nvSpPr>
          <p:cNvPr id="1126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01FB7249-3331-43B9-98D0-2F508183AD47}" type="slidenum">
              <a:rPr lang="he-IL" altLang="he-IL" b="0" smtClean="0">
                <a:latin typeface="Arial" pitchFamily="34" charset="0"/>
              </a:rPr>
              <a:pPr eaLnBrk="1" hangingPunct="1"/>
              <a:t>48</a:t>
            </a:fld>
            <a:endParaRPr lang="en-US" altLang="he-IL" b="0" smtClean="0">
              <a:latin typeface="Arial" pitchFamily="34" charset="0"/>
            </a:endParaRPr>
          </a:p>
        </p:txBody>
      </p:sp>
      <p:sp>
        <p:nvSpPr>
          <p:cNvPr id="6" name="Rectangle 1"/>
          <p:cNvSpPr>
            <a:spLocks noChangeArrowheads="1"/>
          </p:cNvSpPr>
          <p:nvPr/>
        </p:nvSpPr>
        <p:spPr bwMode="auto">
          <a:xfrm>
            <a:off x="2243138"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1151353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algn="r">
              <a:defRPr/>
            </a:pPr>
            <a:r>
              <a:rPr lang="he-IL" dirty="0" smtClean="0"/>
              <a:t>מה קורה במקרה הבא?</a:t>
            </a:r>
            <a:endParaRPr lang="en-US" dirty="0" smtClean="0"/>
          </a:p>
        </p:txBody>
      </p:sp>
      <p:sp>
        <p:nvSpPr>
          <p:cNvPr id="16387" name="Rectangle 3"/>
          <p:cNvSpPr>
            <a:spLocks noGrp="1"/>
          </p:cNvSpPr>
          <p:nvPr>
            <p:ph type="body" idx="1"/>
          </p:nvPr>
        </p:nvSpPr>
        <p:spPr>
          <a:xfrm>
            <a:off x="457200" y="1341438"/>
            <a:ext cx="8229600" cy="5232400"/>
          </a:xfrm>
        </p:spPr>
        <p:txBody>
          <a:bodyPr/>
          <a:lstStyle/>
          <a:p>
            <a:pPr>
              <a:lnSpc>
                <a:spcPct val="80000"/>
              </a:lnSpc>
              <a:buFont typeface="Georgia" pitchFamily="18" charset="0"/>
              <a:buNone/>
              <a:defRPr/>
            </a:pPr>
            <a:r>
              <a:rPr lang="en-US" sz="1600" b="1" noProof="1" smtClean="0">
                <a:cs typeface="Times New Roman" pitchFamily="18" charset="0"/>
              </a:rPr>
              <a:t>class</a:t>
            </a:r>
            <a:r>
              <a:rPr lang="en-US" sz="1600" noProof="1" smtClean="0">
                <a:cs typeface="Times New Roman" pitchFamily="18" charset="0"/>
              </a:rPr>
              <a:t> </a:t>
            </a:r>
            <a:r>
              <a:rPr lang="en-US" sz="1600" b="1" noProof="1" smtClean="0">
                <a:cs typeface="Times New Roman" pitchFamily="18" charset="0"/>
              </a:rPr>
              <a:t>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a:t>
            </a:r>
          </a:p>
          <a:p>
            <a:pPr>
              <a:lnSpc>
                <a:spcPct val="80000"/>
              </a:lnSpc>
              <a:buFont typeface="Georgia" pitchFamily="18" charset="0"/>
              <a:buNone/>
              <a:defRPr/>
            </a:pPr>
            <a:r>
              <a:rPr lang="en-US" sz="1600" noProof="1" smtClean="0">
                <a:cs typeface="Times New Roman" pitchFamily="18" charset="0"/>
              </a:rPr>
              <a:t>	int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class B: public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a:t>
            </a:r>
          </a:p>
          <a:p>
            <a:pPr>
              <a:lnSpc>
                <a:spcPct val="80000"/>
              </a:lnSpc>
              <a:buFont typeface="Georgia" pitchFamily="18" charset="0"/>
              <a:buNone/>
              <a:defRPr/>
            </a:pPr>
            <a:r>
              <a:rPr lang="en-US" sz="1600" noProof="1" smtClean="0">
                <a:cs typeface="Times New Roman" pitchFamily="18" charset="0"/>
              </a:rPr>
              <a:t>	 int b;</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endParaRPr lang="en-US" sz="1600" noProof="1" smtClean="0">
              <a:cs typeface="Times New Roman" pitchFamily="18" charset="0"/>
            </a:endParaRPr>
          </a:p>
          <a:p>
            <a:pPr>
              <a:lnSpc>
                <a:spcPct val="80000"/>
              </a:lnSpc>
              <a:buFont typeface="Georgia" pitchFamily="18" charset="0"/>
              <a:buNone/>
              <a:defRPr/>
            </a:pPr>
            <a:r>
              <a:rPr lang="en-US" sz="1600" b="1" noProof="1" smtClean="0">
                <a:cs typeface="Times New Roman" pitchFamily="18" charset="0"/>
              </a:rPr>
              <a:t>class C: public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 :</a:t>
            </a:r>
          </a:p>
          <a:p>
            <a:pPr>
              <a:lnSpc>
                <a:spcPct val="80000"/>
              </a:lnSpc>
              <a:buFont typeface="Georgia" pitchFamily="18" charset="0"/>
              <a:buNone/>
              <a:defRPr/>
            </a:pPr>
            <a:r>
              <a:rPr lang="en-US" sz="1600" noProof="1" smtClean="0">
                <a:cs typeface="Times New Roman" pitchFamily="18" charset="0"/>
              </a:rPr>
              <a:t>	 int c;</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endParaRPr lang="en-US" sz="1600" noProof="1" smtClean="0">
              <a:cs typeface="Times New Roman" pitchFamily="18" charset="0"/>
            </a:endParaRPr>
          </a:p>
          <a:p>
            <a:pPr>
              <a:lnSpc>
                <a:spcPct val="80000"/>
              </a:lnSpc>
              <a:buFont typeface="Georgia" pitchFamily="18" charset="0"/>
              <a:buNone/>
              <a:defRPr/>
            </a:pPr>
            <a:r>
              <a:rPr lang="en-US" sz="1600" b="1" noProof="1" smtClean="0">
                <a:cs typeface="Times New Roman" pitchFamily="18" charset="0"/>
              </a:rPr>
              <a:t>class D: public B, public C</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 :</a:t>
            </a:r>
          </a:p>
          <a:p>
            <a:pPr>
              <a:lnSpc>
                <a:spcPct val="80000"/>
              </a:lnSpc>
              <a:buFont typeface="Georgia" pitchFamily="18" charset="0"/>
              <a:buNone/>
              <a:defRPr/>
            </a:pPr>
            <a:r>
              <a:rPr lang="en-US" sz="1600" noProof="1" smtClean="0">
                <a:cs typeface="Times New Roman" pitchFamily="18" charset="0"/>
              </a:rPr>
              <a:t>	 int d;</a:t>
            </a:r>
          </a:p>
          <a:p>
            <a:pPr>
              <a:lnSpc>
                <a:spcPct val="80000"/>
              </a:lnSpc>
              <a:buFont typeface="Georgia" pitchFamily="18" charset="0"/>
              <a:buNone/>
              <a:defRPr/>
            </a:pPr>
            <a:r>
              <a:rPr lang="en-US" sz="1600" noProof="1" smtClean="0">
                <a:cs typeface="Times New Roman" pitchFamily="18" charset="0"/>
              </a:rPr>
              <a:t>};</a:t>
            </a:r>
            <a:endParaRPr lang="en-US" sz="1600" dirty="0" smtClean="0">
              <a:cs typeface="Times New Roman" pitchFamily="18" charset="0"/>
            </a:endParaRPr>
          </a:p>
        </p:txBody>
      </p:sp>
      <p:grpSp>
        <p:nvGrpSpPr>
          <p:cNvPr id="12292" name="Group 20"/>
          <p:cNvGrpSpPr>
            <a:grpSpLocks/>
          </p:cNvGrpSpPr>
          <p:nvPr/>
        </p:nvGrpSpPr>
        <p:grpSpPr bwMode="auto">
          <a:xfrm>
            <a:off x="2555875" y="2205038"/>
            <a:ext cx="3165475" cy="2952750"/>
            <a:chOff x="1339" y="1479"/>
            <a:chExt cx="1994" cy="1860"/>
          </a:xfrm>
        </p:grpSpPr>
        <p:sp>
          <p:nvSpPr>
            <p:cNvPr id="12306" name="Rectangle 4"/>
            <p:cNvSpPr>
              <a:spLocks noChangeArrowheads="1"/>
            </p:cNvSpPr>
            <p:nvPr/>
          </p:nvSpPr>
          <p:spPr bwMode="auto">
            <a:xfrm>
              <a:off x="2017" y="1479"/>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A</a:t>
              </a:r>
            </a:p>
          </p:txBody>
        </p:sp>
        <p:sp>
          <p:nvSpPr>
            <p:cNvPr id="12307" name="Line 5"/>
            <p:cNvSpPr>
              <a:spLocks noChangeShapeType="1"/>
            </p:cNvSpPr>
            <p:nvPr/>
          </p:nvSpPr>
          <p:spPr bwMode="auto">
            <a:xfrm flipV="1">
              <a:off x="1702" y="1751"/>
              <a:ext cx="542" cy="498"/>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08" name="Rectangle 6"/>
            <p:cNvSpPr>
              <a:spLocks noChangeArrowheads="1"/>
            </p:cNvSpPr>
            <p:nvPr/>
          </p:nvSpPr>
          <p:spPr bwMode="auto">
            <a:xfrm>
              <a:off x="1339" y="2294"/>
              <a:ext cx="771"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B</a:t>
              </a:r>
            </a:p>
          </p:txBody>
        </p:sp>
        <p:sp>
          <p:nvSpPr>
            <p:cNvPr id="12309" name="Rectangle 7"/>
            <p:cNvSpPr>
              <a:spLocks noChangeArrowheads="1"/>
            </p:cNvSpPr>
            <p:nvPr/>
          </p:nvSpPr>
          <p:spPr bwMode="auto">
            <a:xfrm>
              <a:off x="2653" y="2341"/>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C</a:t>
              </a:r>
            </a:p>
          </p:txBody>
        </p:sp>
        <p:sp>
          <p:nvSpPr>
            <p:cNvPr id="12310" name="Line 8"/>
            <p:cNvSpPr>
              <a:spLocks noChangeShapeType="1"/>
            </p:cNvSpPr>
            <p:nvPr/>
          </p:nvSpPr>
          <p:spPr bwMode="auto">
            <a:xfrm flipV="1">
              <a:off x="2427" y="2613"/>
              <a:ext cx="544" cy="453"/>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11" name="Line 9"/>
            <p:cNvSpPr>
              <a:spLocks noChangeShapeType="1"/>
            </p:cNvSpPr>
            <p:nvPr/>
          </p:nvSpPr>
          <p:spPr bwMode="auto">
            <a:xfrm flipH="1" flipV="1">
              <a:off x="1792" y="2567"/>
              <a:ext cx="318" cy="499"/>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12" name="Line 10"/>
            <p:cNvSpPr>
              <a:spLocks noChangeShapeType="1"/>
            </p:cNvSpPr>
            <p:nvPr/>
          </p:nvSpPr>
          <p:spPr bwMode="auto">
            <a:xfrm flipH="1" flipV="1">
              <a:off x="2561" y="1751"/>
              <a:ext cx="318" cy="499"/>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13" name="Rectangle 11"/>
            <p:cNvSpPr>
              <a:spLocks noChangeArrowheads="1"/>
            </p:cNvSpPr>
            <p:nvPr/>
          </p:nvSpPr>
          <p:spPr bwMode="auto">
            <a:xfrm>
              <a:off x="1972" y="3112"/>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D</a:t>
              </a:r>
            </a:p>
          </p:txBody>
        </p:sp>
      </p:grpSp>
      <p:sp>
        <p:nvSpPr>
          <p:cNvPr id="100364" name="Text Box 12"/>
          <p:cNvSpPr txBox="1">
            <a:spLocks noChangeArrowheads="1"/>
          </p:cNvSpPr>
          <p:nvPr/>
        </p:nvSpPr>
        <p:spPr bwMode="auto">
          <a:xfrm>
            <a:off x="6262688" y="3213100"/>
            <a:ext cx="2881312"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noProof="1">
                <a:latin typeface="Georgia" pitchFamily="18" charset="0"/>
              </a:rPr>
              <a:t>A a;</a:t>
            </a:r>
          </a:p>
          <a:p>
            <a:pPr eaLnBrk="1" hangingPunct="1">
              <a:spcBef>
                <a:spcPct val="0"/>
              </a:spcBef>
              <a:buClrTx/>
              <a:buSzTx/>
              <a:buFontTx/>
              <a:buNone/>
            </a:pPr>
            <a:r>
              <a:rPr lang="en-US" altLang="he-IL" sz="1800" noProof="1">
                <a:latin typeface="Georgia" pitchFamily="18" charset="0"/>
              </a:rPr>
              <a:t>B b;</a:t>
            </a:r>
          </a:p>
          <a:p>
            <a:pPr eaLnBrk="1" hangingPunct="1">
              <a:spcBef>
                <a:spcPct val="0"/>
              </a:spcBef>
              <a:buClrTx/>
              <a:buSzTx/>
              <a:buFontTx/>
              <a:buNone/>
            </a:pPr>
            <a:r>
              <a:rPr lang="en-US" altLang="he-IL" sz="1800" noProof="1">
                <a:latin typeface="Georgia" pitchFamily="18" charset="0"/>
              </a:rPr>
              <a:t>C c;</a:t>
            </a:r>
          </a:p>
          <a:p>
            <a:pPr eaLnBrk="1" hangingPunct="1">
              <a:spcBef>
                <a:spcPct val="0"/>
              </a:spcBef>
              <a:buClrTx/>
              <a:buSzTx/>
              <a:buFontTx/>
              <a:buNone/>
            </a:pPr>
            <a:r>
              <a:rPr lang="en-US" altLang="he-IL" sz="1800" noProof="1">
                <a:latin typeface="Georgia" pitchFamily="18" charset="0"/>
              </a:rPr>
              <a:t>D d;</a:t>
            </a:r>
            <a:endParaRPr lang="en-US" altLang="he-IL" sz="1800">
              <a:latin typeface="Georgia" pitchFamily="18" charset="0"/>
            </a:endParaRPr>
          </a:p>
          <a:p>
            <a:pPr eaLnBrk="1" hangingPunct="1">
              <a:spcBef>
                <a:spcPct val="0"/>
              </a:spcBef>
              <a:buClrTx/>
              <a:buSzTx/>
              <a:buFontTx/>
              <a:buNone/>
            </a:pPr>
            <a:endParaRPr lang="en-US" altLang="he-IL" sz="1800">
              <a:latin typeface="Georgia" pitchFamily="18" charset="0"/>
            </a:endParaRPr>
          </a:p>
          <a:p>
            <a:pPr eaLnBrk="1" hangingPunct="1">
              <a:spcBef>
                <a:spcPct val="0"/>
              </a:spcBef>
              <a:buClrTx/>
              <a:buSzTx/>
              <a:buFontTx/>
              <a:buNone/>
            </a:pPr>
            <a:endParaRPr lang="en-US" altLang="he-IL" sz="1800" noProof="1">
              <a:latin typeface="Georgia" pitchFamily="18" charset="0"/>
            </a:endParaRPr>
          </a:p>
          <a:p>
            <a:pPr eaLnBrk="1" hangingPunct="1">
              <a:spcBef>
                <a:spcPct val="0"/>
              </a:spcBef>
              <a:buClrTx/>
              <a:buSzTx/>
              <a:buFontTx/>
              <a:buNone/>
            </a:pPr>
            <a:r>
              <a:rPr lang="en-US" altLang="he-IL" sz="1800" noProof="1">
                <a:latin typeface="Georgia" pitchFamily="18" charset="0"/>
              </a:rPr>
              <a:t>a.a</a:t>
            </a:r>
            <a:r>
              <a:rPr lang="en-US" altLang="he-IL" sz="1800">
                <a:latin typeface="Georgia" pitchFamily="18" charset="0"/>
              </a:rPr>
              <a:t> = 1;</a:t>
            </a:r>
            <a:endParaRPr lang="en-US" altLang="he-IL" sz="1800" noProof="1">
              <a:latin typeface="Georgia" pitchFamily="18" charset="0"/>
            </a:endParaRPr>
          </a:p>
          <a:p>
            <a:pPr eaLnBrk="1" hangingPunct="1">
              <a:spcBef>
                <a:spcPct val="0"/>
              </a:spcBef>
              <a:buClrTx/>
              <a:buSzTx/>
              <a:buFontTx/>
              <a:buNone/>
            </a:pPr>
            <a:r>
              <a:rPr lang="en-US" altLang="he-IL" sz="1800" noProof="1">
                <a:latin typeface="Georgia" pitchFamily="18" charset="0"/>
              </a:rPr>
              <a:t>b.</a:t>
            </a:r>
            <a:r>
              <a:rPr lang="en-US" altLang="he-IL" sz="1800">
                <a:latin typeface="Georgia" pitchFamily="18" charset="0"/>
              </a:rPr>
              <a:t>a = 2;</a:t>
            </a:r>
          </a:p>
          <a:p>
            <a:pPr eaLnBrk="1" hangingPunct="1">
              <a:spcBef>
                <a:spcPct val="0"/>
              </a:spcBef>
              <a:buClrTx/>
              <a:buSzTx/>
              <a:buFontTx/>
              <a:buNone/>
            </a:pPr>
            <a:r>
              <a:rPr lang="en-US" altLang="he-IL" sz="1800" noProof="1">
                <a:latin typeface="Georgia" pitchFamily="18" charset="0"/>
              </a:rPr>
              <a:t>c.a</a:t>
            </a:r>
            <a:r>
              <a:rPr lang="en-US" altLang="he-IL" sz="1800">
                <a:latin typeface="Georgia" pitchFamily="18" charset="0"/>
              </a:rPr>
              <a:t> = 3</a:t>
            </a:r>
            <a:r>
              <a:rPr lang="en-US" altLang="he-IL" sz="1800" noProof="1">
                <a:latin typeface="Georgia" pitchFamily="18" charset="0"/>
              </a:rPr>
              <a:t>;</a:t>
            </a:r>
          </a:p>
          <a:p>
            <a:pPr eaLnBrk="1" hangingPunct="1">
              <a:spcBef>
                <a:spcPct val="0"/>
              </a:spcBef>
              <a:buClrTx/>
              <a:buSzTx/>
              <a:buFontTx/>
              <a:buNone/>
            </a:pPr>
            <a:r>
              <a:rPr lang="en-US" altLang="he-IL" sz="1800" noProof="1">
                <a:latin typeface="Georgia" pitchFamily="18" charset="0"/>
              </a:rPr>
              <a:t>d.</a:t>
            </a:r>
            <a:r>
              <a:rPr lang="en-US" altLang="he-IL" sz="1800">
                <a:latin typeface="Georgia" pitchFamily="18" charset="0"/>
              </a:rPr>
              <a:t>a = 4</a:t>
            </a:r>
            <a:endParaRPr lang="he-IL" altLang="he-IL" sz="1800">
              <a:latin typeface="Georgia" pitchFamily="18" charset="0"/>
            </a:endParaRPr>
          </a:p>
          <a:p>
            <a:pPr eaLnBrk="1" hangingPunct="1">
              <a:spcBef>
                <a:spcPct val="0"/>
              </a:spcBef>
              <a:buClrTx/>
              <a:buSzTx/>
              <a:buFontTx/>
              <a:buNone/>
            </a:pPr>
            <a:r>
              <a:rPr lang="en-US" altLang="he-IL" sz="1800" noProof="1">
                <a:latin typeface="Georgia" pitchFamily="18" charset="0"/>
              </a:rPr>
              <a:t>A* pa = &amp;d;</a:t>
            </a:r>
            <a:endParaRPr lang="en-US" altLang="he-IL" sz="1800">
              <a:latin typeface="Georgia" pitchFamily="18" charset="0"/>
            </a:endParaRPr>
          </a:p>
        </p:txBody>
      </p:sp>
      <p:grpSp>
        <p:nvGrpSpPr>
          <p:cNvPr id="3" name="Group 25"/>
          <p:cNvGrpSpPr>
            <a:grpSpLocks/>
          </p:cNvGrpSpPr>
          <p:nvPr/>
        </p:nvGrpSpPr>
        <p:grpSpPr bwMode="auto">
          <a:xfrm>
            <a:off x="6300788" y="4960938"/>
            <a:ext cx="2879725" cy="917575"/>
            <a:chOff x="3969" y="3125"/>
            <a:chExt cx="1814" cy="578"/>
          </a:xfrm>
        </p:grpSpPr>
        <p:sp>
          <p:nvSpPr>
            <p:cNvPr id="12302" name="Line 13"/>
            <p:cNvSpPr>
              <a:spLocks noChangeShapeType="1"/>
            </p:cNvSpPr>
            <p:nvPr/>
          </p:nvSpPr>
          <p:spPr bwMode="auto">
            <a:xfrm flipH="1">
              <a:off x="3969" y="3703"/>
              <a:ext cx="5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he-IL"/>
            </a:p>
          </p:txBody>
        </p:sp>
        <p:grpSp>
          <p:nvGrpSpPr>
            <p:cNvPr id="12303" name="Group 22"/>
            <p:cNvGrpSpPr>
              <a:grpSpLocks/>
            </p:cNvGrpSpPr>
            <p:nvPr/>
          </p:nvGrpSpPr>
          <p:grpSpPr bwMode="auto">
            <a:xfrm>
              <a:off x="4558" y="3125"/>
              <a:ext cx="1225" cy="577"/>
              <a:chOff x="4422" y="2976"/>
              <a:chExt cx="1225" cy="577"/>
            </a:xfrm>
          </p:grpSpPr>
          <p:sp>
            <p:nvSpPr>
              <p:cNvPr id="12304" name="Text Box 15"/>
              <p:cNvSpPr txBox="1">
                <a:spLocks noChangeArrowheads="1"/>
              </p:cNvSpPr>
              <p:nvPr/>
            </p:nvSpPr>
            <p:spPr bwMode="auto">
              <a:xfrm>
                <a:off x="4604" y="2976"/>
                <a:ext cx="1043"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noProof="1">
                    <a:latin typeface="Georgia" pitchFamily="18" charset="0"/>
                  </a:rPr>
                  <a:t>error: ambiguous access of 'a‘</a:t>
                </a:r>
                <a:r>
                  <a:rPr lang="en-US" altLang="he-IL" sz="1800">
                    <a:latin typeface="Georgia" pitchFamily="18" charset="0"/>
                  </a:rPr>
                  <a:t> </a:t>
                </a:r>
              </a:p>
            </p:txBody>
          </p:sp>
          <p:sp>
            <p:nvSpPr>
              <p:cNvPr id="12305" name="Line 17"/>
              <p:cNvSpPr>
                <a:spLocks noChangeShapeType="1"/>
              </p:cNvSpPr>
              <p:nvPr/>
            </p:nvSpPr>
            <p:spPr bwMode="auto">
              <a:xfrm flipH="1">
                <a:off x="4422" y="3385"/>
                <a:ext cx="182" cy="1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grpSp>
      </p:grpSp>
      <p:grpSp>
        <p:nvGrpSpPr>
          <p:cNvPr id="5" name="Group 23"/>
          <p:cNvGrpSpPr>
            <a:grpSpLocks/>
          </p:cNvGrpSpPr>
          <p:nvPr/>
        </p:nvGrpSpPr>
        <p:grpSpPr bwMode="auto">
          <a:xfrm>
            <a:off x="4354513" y="5694363"/>
            <a:ext cx="3168650" cy="1190625"/>
            <a:chOff x="2517" y="3430"/>
            <a:chExt cx="1996" cy="750"/>
          </a:xfrm>
        </p:grpSpPr>
        <p:sp>
          <p:nvSpPr>
            <p:cNvPr id="12297" name="Line 14"/>
            <p:cNvSpPr>
              <a:spLocks noChangeShapeType="1"/>
            </p:cNvSpPr>
            <p:nvPr/>
          </p:nvSpPr>
          <p:spPr bwMode="auto">
            <a:xfrm flipH="1">
              <a:off x="3787" y="3730"/>
              <a:ext cx="7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he-IL"/>
            </a:p>
          </p:txBody>
        </p:sp>
        <p:grpSp>
          <p:nvGrpSpPr>
            <p:cNvPr id="12298" name="Group 21"/>
            <p:cNvGrpSpPr>
              <a:grpSpLocks/>
            </p:cNvGrpSpPr>
            <p:nvPr/>
          </p:nvGrpSpPr>
          <p:grpSpPr bwMode="auto">
            <a:xfrm>
              <a:off x="2517" y="3430"/>
              <a:ext cx="1179" cy="750"/>
              <a:chOff x="2517" y="3430"/>
              <a:chExt cx="1179" cy="750"/>
            </a:xfrm>
          </p:grpSpPr>
          <p:sp>
            <p:nvSpPr>
              <p:cNvPr id="12299" name="Text Box 16"/>
              <p:cNvSpPr txBox="1">
                <a:spLocks noChangeArrowheads="1"/>
              </p:cNvSpPr>
              <p:nvPr/>
            </p:nvSpPr>
            <p:spPr bwMode="auto">
              <a:xfrm>
                <a:off x="2517" y="3430"/>
                <a:ext cx="99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noProof="1">
                    <a:latin typeface="Georgia" pitchFamily="18" charset="0"/>
                  </a:rPr>
                  <a:t>ambiguous conversions from 'D *' to 'A *'</a:t>
                </a:r>
                <a:endParaRPr lang="en-US" altLang="he-IL" sz="1800">
                  <a:latin typeface="Georgia" pitchFamily="18" charset="0"/>
                </a:endParaRPr>
              </a:p>
            </p:txBody>
          </p:sp>
          <p:sp>
            <p:nvSpPr>
              <p:cNvPr id="12300" name="Line 18"/>
              <p:cNvSpPr>
                <a:spLocks noChangeShapeType="1"/>
              </p:cNvSpPr>
              <p:nvPr/>
            </p:nvSpPr>
            <p:spPr bwMode="auto">
              <a:xfrm flipV="1">
                <a:off x="3696" y="3838"/>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01" name="Line 19"/>
              <p:cNvSpPr>
                <a:spLocks noChangeShapeType="1"/>
              </p:cNvSpPr>
              <p:nvPr/>
            </p:nvSpPr>
            <p:spPr bwMode="auto">
              <a:xfrm flipH="1">
                <a:off x="3334" y="4065"/>
                <a:ext cx="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he-IL"/>
              </a:p>
            </p:txBody>
          </p:sp>
        </p:grpSp>
      </p:grpSp>
      <p:sp>
        <p:nvSpPr>
          <p:cNvPr id="12296"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FA64ADF0-B54B-46ED-A0BB-8B632C3B4307}" type="slidenum">
              <a:rPr lang="he-IL" altLang="he-IL" b="0" smtClean="0">
                <a:latin typeface="Arial" pitchFamily="34" charset="0"/>
              </a:rPr>
              <a:pPr eaLnBrk="1" hangingPunct="1"/>
              <a:t>49</a:t>
            </a:fld>
            <a:endParaRPr lang="en-US" altLang="he-IL" b="0" smtClean="0">
              <a:latin typeface="Arial" pitchFamily="34" charset="0"/>
            </a:endParaRPr>
          </a:p>
        </p:txBody>
      </p:sp>
    </p:spTree>
    <p:extLst>
      <p:ext uri="{BB962C8B-B14F-4D97-AF65-F5344CB8AC3E}">
        <p14:creationId xmlns:p14="http://schemas.microsoft.com/office/powerpoint/2010/main" val="3746253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64">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64">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64">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64">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64">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458842B3-70B5-4C04-8DB4-3771D34D2035}" type="slidenum">
              <a:rPr lang="he-IL" altLang="he-IL" sz="1000" smtClean="0">
                <a:latin typeface="Arial" pitchFamily="34" charset="0"/>
              </a:rPr>
              <a:pPr eaLnBrk="1" hangingPunct="1">
                <a:spcBef>
                  <a:spcPct val="0"/>
                </a:spcBef>
                <a:buClrTx/>
                <a:buSzTx/>
                <a:buFontTx/>
                <a:buNone/>
              </a:pPr>
              <a:t>5</a:t>
            </a:fld>
            <a:endParaRPr lang="en-US" altLang="he-IL" sz="1000" smtClean="0">
              <a:latin typeface="Arial" pitchFamily="34" charset="0"/>
            </a:endParaRPr>
          </a:p>
        </p:txBody>
      </p:sp>
      <p:sp>
        <p:nvSpPr>
          <p:cNvPr id="906243" name="Rectangle 3"/>
          <p:cNvSpPr>
            <a:spLocks noGrp="1" noRot="1" noChangeArrowheads="1"/>
          </p:cNvSpPr>
          <p:nvPr>
            <p:ph type="body" idx="1"/>
          </p:nvPr>
        </p:nvSpPr>
        <p:spPr>
          <a:xfrm>
            <a:off x="301625" y="454025"/>
            <a:ext cx="8540750" cy="6167438"/>
          </a:xfrm>
        </p:spPr>
        <p:txBody>
          <a:bodyPr/>
          <a:lstStyle/>
          <a:p>
            <a:pPr algn="just" rtl="1" eaLnBrk="1" hangingPunct="1">
              <a:lnSpc>
                <a:spcPct val="90000"/>
              </a:lnSpc>
              <a:buFont typeface="Arial" pitchFamily="34" charset="0"/>
              <a:buNone/>
              <a:defRPr/>
            </a:pPr>
            <a:r>
              <a:rPr lang="he-IL" dirty="0" smtClean="0"/>
              <a:t>בתכנות מונחה עצמים, ההוראה:</a:t>
            </a:r>
          </a:p>
          <a:p>
            <a:pPr algn="just" rtl="1" eaLnBrk="1" hangingPunct="1">
              <a:lnSpc>
                <a:spcPct val="90000"/>
              </a:lnSpc>
              <a:buFont typeface="Arial" pitchFamily="34" charset="0"/>
              <a:buNone/>
              <a:defRPr/>
            </a:pPr>
            <a:r>
              <a:rPr lang="he-IL" dirty="0" smtClean="0"/>
              <a:t>"סובב </a:t>
            </a:r>
            <a:r>
              <a:rPr lang="en-US" dirty="0" smtClean="0"/>
              <a:t>n</a:t>
            </a:r>
            <a:r>
              <a:rPr lang="he-IL" dirty="0" smtClean="0"/>
              <a:t> מעלות בכיוון סיבוב השעון"</a:t>
            </a:r>
          </a:p>
          <a:p>
            <a:pPr algn="just" rtl="1" eaLnBrk="1" hangingPunct="1">
              <a:lnSpc>
                <a:spcPct val="90000"/>
              </a:lnSpc>
              <a:buFont typeface="Arial" pitchFamily="34" charset="0"/>
              <a:buNone/>
              <a:defRPr/>
            </a:pPr>
            <a:r>
              <a:rPr lang="he-IL" dirty="0" smtClean="0"/>
              <a:t>צריך להתבצע בצורה שונה על ידי אובייקטים מסוגים שונים (מחלקות שונות):</a:t>
            </a:r>
            <a:endParaRPr lang="en-US" dirty="0" smtClean="0"/>
          </a:p>
          <a:p>
            <a:pPr eaLnBrk="1" hangingPunct="1">
              <a:lnSpc>
                <a:spcPct val="90000"/>
              </a:lnSpc>
              <a:defRPr/>
            </a:pPr>
            <a:endParaRPr lang="en-US" sz="2000" dirty="0" smtClean="0"/>
          </a:p>
          <a:p>
            <a:pPr eaLnBrk="1" hangingPunct="1">
              <a:lnSpc>
                <a:spcPct val="90000"/>
              </a:lnSpc>
              <a:buFont typeface="Arial" pitchFamily="34" charset="0"/>
              <a:buNone/>
              <a:defRPr/>
            </a:pPr>
            <a:r>
              <a:rPr lang="en-US" dirty="0" smtClean="0"/>
              <a:t>			Figure = Do nothing if n=360k,</a:t>
            </a:r>
          </a:p>
          <a:p>
            <a:pPr eaLnBrk="1" hangingPunct="1">
              <a:lnSpc>
                <a:spcPct val="90000"/>
              </a:lnSpc>
              <a:buFont typeface="Arial" pitchFamily="34" charset="0"/>
              <a:buNone/>
              <a:defRPr/>
            </a:pPr>
            <a:r>
              <a:rPr lang="en-US" dirty="0" smtClean="0"/>
              <a:t>					otherwise: rotate…</a:t>
            </a:r>
          </a:p>
          <a:p>
            <a:pPr eaLnBrk="1" hangingPunct="1">
              <a:lnSpc>
                <a:spcPct val="90000"/>
              </a:lnSpc>
              <a:buFont typeface="Arial" pitchFamily="34" charset="0"/>
              <a:buNone/>
              <a:defRPr/>
            </a:pPr>
            <a:endParaRPr lang="en-US" dirty="0" smtClean="0"/>
          </a:p>
          <a:p>
            <a:pPr eaLnBrk="1" hangingPunct="1">
              <a:lnSpc>
                <a:spcPct val="90000"/>
              </a:lnSpc>
              <a:buFont typeface="Arial" pitchFamily="34" charset="0"/>
              <a:buNone/>
              <a:defRPr/>
            </a:pPr>
            <a:r>
              <a:rPr lang="en-US" dirty="0" smtClean="0"/>
              <a:t>			Circle = Do nothing.</a:t>
            </a:r>
          </a:p>
          <a:p>
            <a:pPr eaLnBrk="1" hangingPunct="1">
              <a:lnSpc>
                <a:spcPct val="90000"/>
              </a:lnSpc>
              <a:buFont typeface="Arial" pitchFamily="34" charset="0"/>
              <a:buNone/>
              <a:defRPr/>
            </a:pPr>
            <a:endParaRPr lang="en-US" dirty="0" smtClean="0"/>
          </a:p>
          <a:p>
            <a:pPr eaLnBrk="1" hangingPunct="1">
              <a:lnSpc>
                <a:spcPct val="90000"/>
              </a:lnSpc>
              <a:buFont typeface="Arial" pitchFamily="34" charset="0"/>
              <a:buNone/>
              <a:defRPr/>
            </a:pPr>
            <a:r>
              <a:rPr lang="en-US" dirty="0" smtClean="0"/>
              <a:t>			Square = Do nothing if n=90k,</a:t>
            </a:r>
          </a:p>
          <a:p>
            <a:pPr eaLnBrk="1" hangingPunct="1">
              <a:lnSpc>
                <a:spcPct val="90000"/>
              </a:lnSpc>
              <a:buFont typeface="Arial" pitchFamily="34" charset="0"/>
              <a:buNone/>
              <a:defRPr/>
            </a:pPr>
            <a:r>
              <a:rPr lang="en-US" dirty="0" smtClean="0"/>
              <a:t>					otherwise: rotate…</a:t>
            </a:r>
          </a:p>
        </p:txBody>
      </p:sp>
      <p:sp>
        <p:nvSpPr>
          <p:cNvPr id="36868" name="Freeform 4"/>
          <p:cNvSpPr>
            <a:spLocks/>
          </p:cNvSpPr>
          <p:nvPr/>
        </p:nvSpPr>
        <p:spPr bwMode="auto">
          <a:xfrm>
            <a:off x="788988" y="2906713"/>
            <a:ext cx="1193800" cy="727075"/>
          </a:xfrm>
          <a:custGeom>
            <a:avLst/>
            <a:gdLst>
              <a:gd name="T0" fmla="*/ 476310325 w 752"/>
              <a:gd name="T1" fmla="*/ 93246575 h 458"/>
              <a:gd name="T2" fmla="*/ 521673138 w 752"/>
              <a:gd name="T3" fmla="*/ 45362813 h 458"/>
              <a:gd name="T4" fmla="*/ 660280938 w 752"/>
              <a:gd name="T5" fmla="*/ 0 h 458"/>
              <a:gd name="T6" fmla="*/ 1260078125 w 752"/>
              <a:gd name="T7" fmla="*/ 22682200 h 458"/>
              <a:gd name="T8" fmla="*/ 1489413138 w 752"/>
              <a:gd name="T9" fmla="*/ 115927188 h 458"/>
              <a:gd name="T10" fmla="*/ 1673383750 w 752"/>
              <a:gd name="T11" fmla="*/ 138609388 h 458"/>
              <a:gd name="T12" fmla="*/ 1557456563 w 752"/>
              <a:gd name="T13" fmla="*/ 1013102813 h 458"/>
              <a:gd name="T14" fmla="*/ 1050905950 w 752"/>
              <a:gd name="T15" fmla="*/ 483870000 h 458"/>
              <a:gd name="T16" fmla="*/ 937498125 w 752"/>
              <a:gd name="T17" fmla="*/ 577116575 h 458"/>
              <a:gd name="T18" fmla="*/ 521673138 w 752"/>
              <a:gd name="T19" fmla="*/ 599797188 h 458"/>
              <a:gd name="T20" fmla="*/ 360383138 w 752"/>
              <a:gd name="T21" fmla="*/ 1035785013 h 458"/>
              <a:gd name="T22" fmla="*/ 292338125 w 752"/>
              <a:gd name="T23" fmla="*/ 138609388 h 458"/>
              <a:gd name="T24" fmla="*/ 428426563 w 752"/>
              <a:gd name="T25" fmla="*/ 183972200 h 458"/>
              <a:gd name="T26" fmla="*/ 476310325 w 752"/>
              <a:gd name="T27" fmla="*/ 93246575 h 4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52" h="458">
                <a:moveTo>
                  <a:pt x="189" y="37"/>
                </a:moveTo>
                <a:cubicBezTo>
                  <a:pt x="195" y="31"/>
                  <a:pt x="199" y="22"/>
                  <a:pt x="207" y="18"/>
                </a:cubicBezTo>
                <a:cubicBezTo>
                  <a:pt x="224" y="9"/>
                  <a:pt x="262" y="0"/>
                  <a:pt x="262" y="0"/>
                </a:cubicBezTo>
                <a:cubicBezTo>
                  <a:pt x="341" y="3"/>
                  <a:pt x="421" y="2"/>
                  <a:pt x="500" y="9"/>
                </a:cubicBezTo>
                <a:cubicBezTo>
                  <a:pt x="585" y="17"/>
                  <a:pt x="524" y="29"/>
                  <a:pt x="591" y="46"/>
                </a:cubicBezTo>
                <a:cubicBezTo>
                  <a:pt x="615" y="52"/>
                  <a:pt x="640" y="52"/>
                  <a:pt x="664" y="55"/>
                </a:cubicBezTo>
                <a:cubicBezTo>
                  <a:pt x="701" y="165"/>
                  <a:pt x="752" y="359"/>
                  <a:pt x="618" y="402"/>
                </a:cubicBezTo>
                <a:cubicBezTo>
                  <a:pt x="331" y="389"/>
                  <a:pt x="458" y="458"/>
                  <a:pt x="417" y="192"/>
                </a:cubicBezTo>
                <a:cubicBezTo>
                  <a:pt x="414" y="173"/>
                  <a:pt x="391" y="227"/>
                  <a:pt x="372" y="229"/>
                </a:cubicBezTo>
                <a:cubicBezTo>
                  <a:pt x="317" y="234"/>
                  <a:pt x="262" y="235"/>
                  <a:pt x="207" y="238"/>
                </a:cubicBezTo>
                <a:cubicBezTo>
                  <a:pt x="127" y="292"/>
                  <a:pt x="233" y="381"/>
                  <a:pt x="143" y="411"/>
                </a:cubicBezTo>
                <a:cubicBezTo>
                  <a:pt x="0" y="376"/>
                  <a:pt x="49" y="401"/>
                  <a:pt x="116" y="55"/>
                </a:cubicBezTo>
                <a:cubicBezTo>
                  <a:pt x="120" y="36"/>
                  <a:pt x="170" y="73"/>
                  <a:pt x="170" y="73"/>
                </a:cubicBezTo>
                <a:cubicBezTo>
                  <a:pt x="193" y="51"/>
                  <a:pt x="189" y="64"/>
                  <a:pt x="189" y="37"/>
                </a:cubicBezTo>
                <a:close/>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36869" name="Oval 5"/>
          <p:cNvSpPr>
            <a:spLocks noChangeArrowheads="1"/>
          </p:cNvSpPr>
          <p:nvPr/>
        </p:nvSpPr>
        <p:spPr bwMode="auto">
          <a:xfrm>
            <a:off x="1103313" y="4438650"/>
            <a:ext cx="550862" cy="565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6870" name="Rectangle 6"/>
          <p:cNvSpPr>
            <a:spLocks noChangeArrowheads="1"/>
          </p:cNvSpPr>
          <p:nvPr/>
        </p:nvSpPr>
        <p:spPr bwMode="auto">
          <a:xfrm>
            <a:off x="957263" y="5724525"/>
            <a:ext cx="727075"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algn="r">
              <a:defRPr/>
            </a:pPr>
            <a:r>
              <a:rPr lang="he-IL" dirty="0" smtClean="0"/>
              <a:t>מה קורה במקרה הבא?</a:t>
            </a:r>
            <a:endParaRPr lang="en-US" dirty="0" smtClean="0"/>
          </a:p>
        </p:txBody>
      </p:sp>
      <p:sp>
        <p:nvSpPr>
          <p:cNvPr id="16387" name="Rectangle 3"/>
          <p:cNvSpPr>
            <a:spLocks noGrp="1"/>
          </p:cNvSpPr>
          <p:nvPr>
            <p:ph type="body" idx="1"/>
          </p:nvPr>
        </p:nvSpPr>
        <p:spPr>
          <a:xfrm>
            <a:off x="457200" y="1341438"/>
            <a:ext cx="8229600" cy="5232400"/>
          </a:xfrm>
        </p:spPr>
        <p:txBody>
          <a:bodyPr/>
          <a:lstStyle/>
          <a:p>
            <a:pPr>
              <a:lnSpc>
                <a:spcPct val="80000"/>
              </a:lnSpc>
              <a:buFont typeface="Georgia" pitchFamily="18" charset="0"/>
              <a:buNone/>
              <a:defRPr/>
            </a:pPr>
            <a:r>
              <a:rPr lang="en-US" sz="1600" b="1" noProof="1" smtClean="0">
                <a:cs typeface="Times New Roman" pitchFamily="18" charset="0"/>
              </a:rPr>
              <a:t>class</a:t>
            </a:r>
            <a:r>
              <a:rPr lang="en-US" sz="1600" noProof="1" smtClean="0">
                <a:cs typeface="Times New Roman" pitchFamily="18" charset="0"/>
              </a:rPr>
              <a:t> </a:t>
            </a:r>
            <a:r>
              <a:rPr lang="en-US" sz="1600" b="1" noProof="1" smtClean="0">
                <a:cs typeface="Times New Roman" pitchFamily="18" charset="0"/>
              </a:rPr>
              <a:t>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a:t>
            </a:r>
          </a:p>
          <a:p>
            <a:pPr>
              <a:lnSpc>
                <a:spcPct val="80000"/>
              </a:lnSpc>
              <a:buFont typeface="Georgia" pitchFamily="18" charset="0"/>
              <a:buNone/>
              <a:defRPr/>
            </a:pPr>
            <a:r>
              <a:rPr lang="en-US" sz="1600" noProof="1" smtClean="0">
                <a:cs typeface="Times New Roman" pitchFamily="18" charset="0"/>
              </a:rPr>
              <a:t>	int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class B: public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a:t>
            </a:r>
          </a:p>
          <a:p>
            <a:pPr>
              <a:lnSpc>
                <a:spcPct val="80000"/>
              </a:lnSpc>
              <a:buFont typeface="Georgia" pitchFamily="18" charset="0"/>
              <a:buNone/>
              <a:defRPr/>
            </a:pPr>
            <a:r>
              <a:rPr lang="en-US" sz="1600" noProof="1" smtClean="0">
                <a:cs typeface="Times New Roman" pitchFamily="18" charset="0"/>
              </a:rPr>
              <a:t>	 int b;</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endParaRPr lang="en-US" sz="1600" noProof="1" smtClean="0">
              <a:cs typeface="Times New Roman" pitchFamily="18" charset="0"/>
            </a:endParaRPr>
          </a:p>
          <a:p>
            <a:pPr>
              <a:lnSpc>
                <a:spcPct val="80000"/>
              </a:lnSpc>
              <a:buFont typeface="Georgia" pitchFamily="18" charset="0"/>
              <a:buNone/>
              <a:defRPr/>
            </a:pPr>
            <a:r>
              <a:rPr lang="en-US" sz="1600" b="1" noProof="1" smtClean="0">
                <a:cs typeface="Times New Roman" pitchFamily="18" charset="0"/>
              </a:rPr>
              <a:t>class C: public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 :</a:t>
            </a:r>
          </a:p>
          <a:p>
            <a:pPr>
              <a:lnSpc>
                <a:spcPct val="80000"/>
              </a:lnSpc>
              <a:buFont typeface="Georgia" pitchFamily="18" charset="0"/>
              <a:buNone/>
              <a:defRPr/>
            </a:pPr>
            <a:r>
              <a:rPr lang="en-US" sz="1600" noProof="1" smtClean="0">
                <a:cs typeface="Times New Roman" pitchFamily="18" charset="0"/>
              </a:rPr>
              <a:t>	 int c;</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endParaRPr lang="en-US" sz="1600" noProof="1" smtClean="0">
              <a:cs typeface="Times New Roman" pitchFamily="18" charset="0"/>
            </a:endParaRPr>
          </a:p>
          <a:p>
            <a:pPr>
              <a:lnSpc>
                <a:spcPct val="80000"/>
              </a:lnSpc>
              <a:buFont typeface="Georgia" pitchFamily="18" charset="0"/>
              <a:buNone/>
              <a:defRPr/>
            </a:pPr>
            <a:r>
              <a:rPr lang="en-US" sz="1600" b="1" noProof="1" smtClean="0">
                <a:cs typeface="Times New Roman" pitchFamily="18" charset="0"/>
              </a:rPr>
              <a:t>class D: public B, public C</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 :</a:t>
            </a:r>
          </a:p>
          <a:p>
            <a:pPr>
              <a:lnSpc>
                <a:spcPct val="80000"/>
              </a:lnSpc>
              <a:buFont typeface="Georgia" pitchFamily="18" charset="0"/>
              <a:buNone/>
              <a:defRPr/>
            </a:pPr>
            <a:r>
              <a:rPr lang="en-US" sz="1600" noProof="1" smtClean="0">
                <a:cs typeface="Times New Roman" pitchFamily="18" charset="0"/>
              </a:rPr>
              <a:t>	 int d;</a:t>
            </a:r>
          </a:p>
          <a:p>
            <a:pPr>
              <a:lnSpc>
                <a:spcPct val="80000"/>
              </a:lnSpc>
              <a:buFont typeface="Georgia" pitchFamily="18" charset="0"/>
              <a:buNone/>
              <a:defRPr/>
            </a:pPr>
            <a:r>
              <a:rPr lang="en-US" sz="1600" noProof="1" smtClean="0">
                <a:cs typeface="Times New Roman" pitchFamily="18" charset="0"/>
              </a:rPr>
              <a:t>};</a:t>
            </a:r>
            <a:endParaRPr lang="en-US" sz="1600" dirty="0" smtClean="0">
              <a:cs typeface="Times New Roman" pitchFamily="18" charset="0"/>
            </a:endParaRPr>
          </a:p>
        </p:txBody>
      </p:sp>
      <p:sp>
        <p:nvSpPr>
          <p:cNvPr id="25" name="Rectangle 3"/>
          <p:cNvSpPr txBox="1">
            <a:spLocks/>
          </p:cNvSpPr>
          <p:nvPr/>
        </p:nvSpPr>
        <p:spPr bwMode="auto">
          <a:xfrm>
            <a:off x="2797175" y="1973263"/>
            <a:ext cx="634682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657225" indent="-246063"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922338" indent="-219075"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179513" indent="-200025"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1389063" indent="-182563"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1846263" indent="-182563"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303463" indent="-182563"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2760663" indent="-182563"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217863" indent="-182563"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r" rtl="1">
              <a:lnSpc>
                <a:spcPct val="90000"/>
              </a:lnSpc>
              <a:spcBef>
                <a:spcPts val="300"/>
              </a:spcBef>
              <a:buClr>
                <a:srgbClr val="A04DA3"/>
              </a:buClr>
              <a:buSzTx/>
              <a:buFont typeface="Georgia" pitchFamily="18" charset="0"/>
              <a:buChar char="•"/>
            </a:pPr>
            <a:r>
              <a:rPr lang="he-IL" altLang="he-IL" sz="2400"/>
              <a:t>כמו שאמרנו, כאשר אנחנו </a:t>
            </a:r>
            <a:r>
              <a:rPr lang="en-US" altLang="he-IL" sz="2400"/>
              <a:t/>
            </a:r>
            <a:br>
              <a:rPr lang="en-US" altLang="he-IL" sz="2400"/>
            </a:br>
            <a:r>
              <a:rPr lang="he-IL" altLang="he-IL" sz="2400"/>
              <a:t>יורשים מחלקה, אזי יש לנו</a:t>
            </a:r>
            <a:r>
              <a:rPr lang="en-US" altLang="he-IL" sz="2400"/>
              <a:t/>
            </a:r>
            <a:br>
              <a:rPr lang="en-US" altLang="he-IL" sz="2400"/>
            </a:br>
            <a:r>
              <a:rPr lang="he-IL" altLang="he-IL" sz="2400"/>
              <a:t>בפועל אובייקט של המחלקה</a:t>
            </a:r>
            <a:r>
              <a:rPr lang="en-US" altLang="he-IL" sz="2400"/>
              <a:t/>
            </a:r>
            <a:br>
              <a:rPr lang="en-US" altLang="he-IL" sz="2400"/>
            </a:br>
            <a:r>
              <a:rPr lang="he-IL" altLang="he-IL" sz="2400"/>
              <a:t>שירשנו בתוך האובייקט </a:t>
            </a:r>
            <a:r>
              <a:rPr lang="en-US" altLang="he-IL" sz="2400"/>
              <a:t/>
            </a:r>
            <a:br>
              <a:rPr lang="en-US" altLang="he-IL" sz="2400"/>
            </a:br>
            <a:r>
              <a:rPr lang="he-IL" altLang="he-IL" sz="2400"/>
              <a:t>של המחלקה היורשת</a:t>
            </a:r>
          </a:p>
          <a:p>
            <a:pPr algn="r" rtl="1">
              <a:lnSpc>
                <a:spcPct val="90000"/>
              </a:lnSpc>
              <a:spcBef>
                <a:spcPts val="300"/>
              </a:spcBef>
              <a:buClr>
                <a:srgbClr val="A04DA3"/>
              </a:buClr>
              <a:buSzTx/>
              <a:buFont typeface="Georgia" pitchFamily="18" charset="0"/>
              <a:buChar char="•"/>
            </a:pPr>
            <a:r>
              <a:rPr lang="he-IL" altLang="he-IL" sz="2400">
                <a:cs typeface="Times New Roman" pitchFamily="18" charset="0"/>
              </a:rPr>
              <a:t>במקרה הזה, יש ל-</a:t>
            </a:r>
            <a:r>
              <a:rPr lang="en-US" altLang="he-IL" sz="2400">
                <a:cs typeface="Times New Roman" pitchFamily="18" charset="0"/>
              </a:rPr>
              <a:t>B</a:t>
            </a:r>
            <a:br>
              <a:rPr lang="en-US" altLang="he-IL" sz="2400">
                <a:cs typeface="Times New Roman" pitchFamily="18" charset="0"/>
              </a:rPr>
            </a:br>
            <a:r>
              <a:rPr lang="he-IL" altLang="he-IL" sz="2400">
                <a:cs typeface="Times New Roman" pitchFamily="18" charset="0"/>
              </a:rPr>
              <a:t>אובייקט של </a:t>
            </a:r>
            <a:r>
              <a:rPr lang="en-US" altLang="he-IL" sz="2400">
                <a:cs typeface="Times New Roman" pitchFamily="18" charset="0"/>
              </a:rPr>
              <a:t>A</a:t>
            </a:r>
            <a:r>
              <a:rPr lang="he-IL" altLang="he-IL" sz="2400">
                <a:cs typeface="Times New Roman" pitchFamily="18" charset="0"/>
              </a:rPr>
              <a:t>, וכן יש ל-</a:t>
            </a:r>
            <a:r>
              <a:rPr lang="en-US" altLang="he-IL" sz="2400">
                <a:cs typeface="Times New Roman" pitchFamily="18" charset="0"/>
              </a:rPr>
              <a:t>C</a:t>
            </a:r>
            <a:br>
              <a:rPr lang="en-US" altLang="he-IL" sz="2400">
                <a:cs typeface="Times New Roman" pitchFamily="18" charset="0"/>
              </a:rPr>
            </a:br>
            <a:r>
              <a:rPr lang="he-IL" altLang="he-IL" sz="2400">
                <a:cs typeface="Times New Roman" pitchFamily="18" charset="0"/>
              </a:rPr>
              <a:t>אובייקט של </a:t>
            </a:r>
            <a:r>
              <a:rPr lang="en-US" altLang="he-IL" sz="2400">
                <a:cs typeface="Times New Roman" pitchFamily="18" charset="0"/>
              </a:rPr>
              <a:t>A</a:t>
            </a:r>
            <a:r>
              <a:rPr lang="he-IL" altLang="he-IL" sz="2400">
                <a:cs typeface="Times New Roman" pitchFamily="18" charset="0"/>
              </a:rPr>
              <a:t>.</a:t>
            </a:r>
            <a:r>
              <a:rPr lang="en-US" altLang="he-IL" sz="2400">
                <a:cs typeface="Times New Roman" pitchFamily="18" charset="0"/>
              </a:rPr>
              <a:t/>
            </a:r>
            <a:br>
              <a:rPr lang="en-US" altLang="he-IL" sz="2400">
                <a:cs typeface="Times New Roman" pitchFamily="18" charset="0"/>
              </a:rPr>
            </a:br>
            <a:r>
              <a:rPr lang="he-IL" altLang="he-IL" sz="2400">
                <a:cs typeface="Times New Roman" pitchFamily="18" charset="0"/>
              </a:rPr>
              <a:t>מכיוון של-</a:t>
            </a:r>
            <a:r>
              <a:rPr lang="en-US" altLang="he-IL" sz="2400">
                <a:cs typeface="Times New Roman" pitchFamily="18" charset="0"/>
              </a:rPr>
              <a:t>D</a:t>
            </a:r>
            <a:r>
              <a:rPr lang="he-IL" altLang="he-IL" sz="2400">
                <a:cs typeface="Times New Roman" pitchFamily="18" charset="0"/>
              </a:rPr>
              <a:t> יש אובייקט של </a:t>
            </a:r>
            <a:r>
              <a:rPr lang="en-US" altLang="he-IL" sz="2400">
                <a:cs typeface="Times New Roman" pitchFamily="18" charset="0"/>
              </a:rPr>
              <a:t/>
            </a:r>
            <a:br>
              <a:rPr lang="en-US" altLang="he-IL" sz="2400">
                <a:cs typeface="Times New Roman" pitchFamily="18" charset="0"/>
              </a:rPr>
            </a:br>
            <a:r>
              <a:rPr lang="en-US" altLang="he-IL" sz="2400">
                <a:cs typeface="Times New Roman" pitchFamily="18" charset="0"/>
              </a:rPr>
              <a:t>C</a:t>
            </a:r>
            <a:r>
              <a:rPr lang="he-IL" altLang="he-IL" sz="2400">
                <a:cs typeface="Times New Roman" pitchFamily="18" charset="0"/>
              </a:rPr>
              <a:t> (שיש בתוכו </a:t>
            </a:r>
            <a:r>
              <a:rPr lang="en-US" altLang="he-IL" sz="2400">
                <a:cs typeface="Times New Roman" pitchFamily="18" charset="0"/>
              </a:rPr>
              <a:t>A</a:t>
            </a:r>
            <a:r>
              <a:rPr lang="he-IL" altLang="he-IL" sz="2400">
                <a:cs typeface="Times New Roman" pitchFamily="18" charset="0"/>
              </a:rPr>
              <a:t>) ואובייקט של </a:t>
            </a:r>
            <a:r>
              <a:rPr lang="en-US" altLang="he-IL" sz="2400">
                <a:cs typeface="Times New Roman" pitchFamily="18" charset="0"/>
              </a:rPr>
              <a:t/>
            </a:r>
            <a:br>
              <a:rPr lang="en-US" altLang="he-IL" sz="2400">
                <a:cs typeface="Times New Roman" pitchFamily="18" charset="0"/>
              </a:rPr>
            </a:br>
            <a:r>
              <a:rPr lang="en-US" altLang="he-IL" sz="2400">
                <a:cs typeface="Times New Roman" pitchFamily="18" charset="0"/>
              </a:rPr>
              <a:t>B</a:t>
            </a:r>
            <a:r>
              <a:rPr lang="he-IL" altLang="he-IL" sz="2400">
                <a:cs typeface="Times New Roman" pitchFamily="18" charset="0"/>
              </a:rPr>
              <a:t> (שיש בתוכו </a:t>
            </a:r>
            <a:r>
              <a:rPr lang="en-US" altLang="he-IL" sz="2400">
                <a:cs typeface="Times New Roman" pitchFamily="18" charset="0"/>
              </a:rPr>
              <a:t>A</a:t>
            </a:r>
            <a:r>
              <a:rPr lang="he-IL" altLang="he-IL" sz="2400">
                <a:cs typeface="Times New Roman" pitchFamily="18" charset="0"/>
              </a:rPr>
              <a:t>) אזי ב-</a:t>
            </a:r>
            <a:r>
              <a:rPr lang="en-US" altLang="he-IL" sz="2400">
                <a:cs typeface="Times New Roman" pitchFamily="18" charset="0"/>
              </a:rPr>
              <a:t>D</a:t>
            </a:r>
            <a:r>
              <a:rPr lang="he-IL" altLang="he-IL" sz="2400">
                <a:cs typeface="Times New Roman" pitchFamily="18" charset="0"/>
              </a:rPr>
              <a:t> יש שני</a:t>
            </a:r>
            <a:r>
              <a:rPr lang="en-US" altLang="he-IL" sz="2400">
                <a:cs typeface="Times New Roman" pitchFamily="18" charset="0"/>
              </a:rPr>
              <a:t/>
            </a:r>
            <a:br>
              <a:rPr lang="en-US" altLang="he-IL" sz="2400">
                <a:cs typeface="Times New Roman" pitchFamily="18" charset="0"/>
              </a:rPr>
            </a:br>
            <a:r>
              <a:rPr lang="he-IL" altLang="he-IL" sz="2400">
                <a:cs typeface="Times New Roman" pitchFamily="18" charset="0"/>
              </a:rPr>
              <a:t>אובייקטים של </a:t>
            </a:r>
            <a:r>
              <a:rPr lang="en-US" altLang="he-IL" sz="2400">
                <a:cs typeface="Times New Roman" pitchFamily="18" charset="0"/>
              </a:rPr>
              <a:t>A</a:t>
            </a:r>
          </a:p>
        </p:txBody>
      </p:sp>
      <p:grpSp>
        <p:nvGrpSpPr>
          <p:cNvPr id="13317" name="Group 20"/>
          <p:cNvGrpSpPr>
            <a:grpSpLocks/>
          </p:cNvGrpSpPr>
          <p:nvPr/>
        </p:nvGrpSpPr>
        <p:grpSpPr bwMode="auto">
          <a:xfrm>
            <a:off x="2555875" y="2205038"/>
            <a:ext cx="3165475" cy="2952750"/>
            <a:chOff x="1339" y="1479"/>
            <a:chExt cx="1994" cy="1860"/>
          </a:xfrm>
        </p:grpSpPr>
        <p:sp>
          <p:nvSpPr>
            <p:cNvPr id="13319" name="Rectangle 4"/>
            <p:cNvSpPr>
              <a:spLocks noChangeArrowheads="1"/>
            </p:cNvSpPr>
            <p:nvPr/>
          </p:nvSpPr>
          <p:spPr bwMode="auto">
            <a:xfrm>
              <a:off x="2017" y="1479"/>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A</a:t>
              </a:r>
            </a:p>
          </p:txBody>
        </p:sp>
        <p:sp>
          <p:nvSpPr>
            <p:cNvPr id="13320" name="Line 5"/>
            <p:cNvSpPr>
              <a:spLocks noChangeShapeType="1"/>
            </p:cNvSpPr>
            <p:nvPr/>
          </p:nvSpPr>
          <p:spPr bwMode="auto">
            <a:xfrm flipV="1">
              <a:off x="1702" y="1751"/>
              <a:ext cx="542" cy="498"/>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3321" name="Rectangle 6"/>
            <p:cNvSpPr>
              <a:spLocks noChangeArrowheads="1"/>
            </p:cNvSpPr>
            <p:nvPr/>
          </p:nvSpPr>
          <p:spPr bwMode="auto">
            <a:xfrm>
              <a:off x="1339" y="2294"/>
              <a:ext cx="771"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B</a:t>
              </a:r>
            </a:p>
          </p:txBody>
        </p:sp>
        <p:sp>
          <p:nvSpPr>
            <p:cNvPr id="13322" name="Rectangle 7"/>
            <p:cNvSpPr>
              <a:spLocks noChangeArrowheads="1"/>
            </p:cNvSpPr>
            <p:nvPr/>
          </p:nvSpPr>
          <p:spPr bwMode="auto">
            <a:xfrm>
              <a:off x="2653" y="2341"/>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C</a:t>
              </a:r>
            </a:p>
          </p:txBody>
        </p:sp>
        <p:sp>
          <p:nvSpPr>
            <p:cNvPr id="13323" name="Line 8"/>
            <p:cNvSpPr>
              <a:spLocks noChangeShapeType="1"/>
            </p:cNvSpPr>
            <p:nvPr/>
          </p:nvSpPr>
          <p:spPr bwMode="auto">
            <a:xfrm flipV="1">
              <a:off x="2427" y="2613"/>
              <a:ext cx="544" cy="453"/>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3324" name="Line 9"/>
            <p:cNvSpPr>
              <a:spLocks noChangeShapeType="1"/>
            </p:cNvSpPr>
            <p:nvPr/>
          </p:nvSpPr>
          <p:spPr bwMode="auto">
            <a:xfrm flipH="1" flipV="1">
              <a:off x="1792" y="2567"/>
              <a:ext cx="318" cy="499"/>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3325" name="Line 10"/>
            <p:cNvSpPr>
              <a:spLocks noChangeShapeType="1"/>
            </p:cNvSpPr>
            <p:nvPr/>
          </p:nvSpPr>
          <p:spPr bwMode="auto">
            <a:xfrm flipH="1" flipV="1">
              <a:off x="2561" y="1751"/>
              <a:ext cx="318" cy="499"/>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3326" name="Rectangle 11"/>
            <p:cNvSpPr>
              <a:spLocks noChangeArrowheads="1"/>
            </p:cNvSpPr>
            <p:nvPr/>
          </p:nvSpPr>
          <p:spPr bwMode="auto">
            <a:xfrm>
              <a:off x="1972" y="3112"/>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D</a:t>
              </a:r>
            </a:p>
          </p:txBody>
        </p:sp>
      </p:grpSp>
      <p:sp>
        <p:nvSpPr>
          <p:cNvPr id="13318"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FC56F19D-26C8-405B-B007-BDE834E0B8F9}" type="slidenum">
              <a:rPr lang="he-IL" altLang="he-IL" b="0" smtClean="0">
                <a:latin typeface="Arial" pitchFamily="34" charset="0"/>
              </a:rPr>
              <a:pPr eaLnBrk="1" hangingPunct="1"/>
              <a:t>50</a:t>
            </a:fld>
            <a:endParaRPr lang="en-US" altLang="he-IL" b="0" smtClean="0">
              <a:latin typeface="Arial" pitchFamily="34" charset="0"/>
            </a:endParaRPr>
          </a:p>
        </p:txBody>
      </p:sp>
    </p:spTree>
    <p:extLst>
      <p:ext uri="{BB962C8B-B14F-4D97-AF65-F5344CB8AC3E}">
        <p14:creationId xmlns:p14="http://schemas.microsoft.com/office/powerpoint/2010/main" val="1217588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50825" y="2592388"/>
            <a:ext cx="8636000" cy="747712"/>
          </a:xfrm>
          <a:prstGeom prst="rect">
            <a:avLst/>
          </a:prstGeom>
          <a:solidFill>
            <a:schemeClr val="accent1"/>
          </a:solidFill>
          <a:ln w="381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983043" name="Rectangle 3"/>
          <p:cNvSpPr>
            <a:spLocks noGrp="1" noRot="1" noChangeArrowheads="1"/>
          </p:cNvSpPr>
          <p:nvPr>
            <p:ph type="title"/>
          </p:nvPr>
        </p:nvSpPr>
        <p:spPr>
          <a:xfrm>
            <a:off x="0" y="457200"/>
            <a:ext cx="9144000" cy="955675"/>
          </a:xfrm>
        </p:spPr>
        <p:txBody>
          <a:bodyPr/>
          <a:lstStyle/>
          <a:p>
            <a:pPr rtl="1" eaLnBrk="1" hangingPunct="1">
              <a:defRPr/>
            </a:pPr>
            <a:r>
              <a:rPr lang="he-IL" sz="4000" dirty="0" smtClean="0"/>
              <a:t>אב קדמון משותף – הורשה וירטואלית</a:t>
            </a:r>
            <a:endParaRPr lang="en-US" sz="4000" dirty="0" smtClean="0"/>
          </a:p>
        </p:txBody>
      </p:sp>
      <p:sp>
        <p:nvSpPr>
          <p:cNvPr id="983044" name="Rectangle 4"/>
          <p:cNvSpPr>
            <a:spLocks noChangeArrowheads="1"/>
          </p:cNvSpPr>
          <p:nvPr/>
        </p:nvSpPr>
        <p:spPr bwMode="auto">
          <a:xfrm>
            <a:off x="250825" y="1862138"/>
            <a:ext cx="8893175"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בדוגמא הקודמת, כל השדות של האב הקדמון המשותף הופיעו </a:t>
            </a:r>
            <a:r>
              <a:rPr lang="he-IL" sz="2800" b="0" dirty="0" smtClean="0">
                <a:effectLst>
                  <a:outerShdw blurRad="38100" dist="38100" dir="2700000" algn="tl">
                    <a:srgbClr val="000000"/>
                  </a:outerShdw>
                </a:effectLst>
              </a:rPr>
              <a:t>פעמיים </a:t>
            </a:r>
            <a:r>
              <a:rPr lang="he-IL" sz="2800" b="0" dirty="0">
                <a:effectLst>
                  <a:outerShdw blurRad="38100" dist="38100" dir="2700000" algn="tl">
                    <a:srgbClr val="000000"/>
                  </a:outerShdw>
                </a:effectLst>
              </a:rPr>
              <a:t>במחלקה הנגזרת.</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dirty="0">
                <a:effectLst>
                  <a:outerShdw blurRad="38100" dist="38100" dir="2700000" algn="tl">
                    <a:srgbClr val="000000"/>
                  </a:outerShdw>
                </a:effectLst>
              </a:rPr>
              <a:t>ברוב מוחלט של המקרים אנו לא נרצה מצב זה (ניתוח לוגי!).</a:t>
            </a:r>
            <a:endParaRPr lang="en-US" sz="2800" dirty="0">
              <a:effectLst>
                <a:outerShdw blurRad="38100" dist="38100" dir="2700000" algn="tl">
                  <a:srgbClr val="000000"/>
                </a:outerShdw>
              </a:effectLst>
            </a:endParaRPr>
          </a:p>
        </p:txBody>
      </p:sp>
      <p:sp>
        <p:nvSpPr>
          <p:cNvPr id="983045" name="Rectangle 5"/>
          <p:cNvSpPr>
            <a:spLocks noChangeArrowheads="1"/>
          </p:cNvSpPr>
          <p:nvPr/>
        </p:nvSpPr>
        <p:spPr bwMode="auto">
          <a:xfrm>
            <a:off x="455613" y="125253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a:effectLst>
                  <a:outerShdw blurRad="38100" dist="38100" dir="2700000" algn="tl">
                    <a:srgbClr val="000000"/>
                  </a:outerShdw>
                </a:effectLst>
                <a:latin typeface="Comic Sans MS" pitchFamily="66" charset="0"/>
              </a:rPr>
              <a:t>Virtual Inheritance</a:t>
            </a:r>
            <a:endParaRPr lang="en-US" sz="2800">
              <a:effectLst>
                <a:outerShdw blurRad="38100" dist="38100" dir="2700000" algn="tl">
                  <a:srgbClr val="000000"/>
                </a:outerShdw>
              </a:effectLst>
            </a:endParaRPr>
          </a:p>
        </p:txBody>
      </p:sp>
      <p:sp>
        <p:nvSpPr>
          <p:cNvPr id="14342" name="Line 8"/>
          <p:cNvSpPr>
            <a:spLocks noChangeShapeType="1"/>
          </p:cNvSpPr>
          <p:nvPr/>
        </p:nvSpPr>
        <p:spPr bwMode="auto">
          <a:xfrm flipH="1" flipV="1">
            <a:off x="5330825" y="5489575"/>
            <a:ext cx="854075" cy="769938"/>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43" name="Line 9"/>
          <p:cNvSpPr>
            <a:spLocks noChangeShapeType="1"/>
          </p:cNvSpPr>
          <p:nvPr/>
        </p:nvSpPr>
        <p:spPr bwMode="auto">
          <a:xfrm flipV="1">
            <a:off x="6557963" y="5487988"/>
            <a:ext cx="939800" cy="769937"/>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44" name="Line 10"/>
          <p:cNvSpPr>
            <a:spLocks noChangeShapeType="1"/>
          </p:cNvSpPr>
          <p:nvPr/>
        </p:nvSpPr>
        <p:spPr bwMode="auto">
          <a:xfrm flipV="1">
            <a:off x="6330950" y="5481638"/>
            <a:ext cx="9525" cy="75565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45" name="Rectangle 11"/>
          <p:cNvSpPr>
            <a:spLocks noChangeArrowheads="1"/>
          </p:cNvSpPr>
          <p:nvPr/>
        </p:nvSpPr>
        <p:spPr bwMode="auto">
          <a:xfrm>
            <a:off x="5004594" y="6249988"/>
            <a:ext cx="2644435" cy="44608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dirty="0" smtClean="0"/>
              <a:t>Measurable Form</a:t>
            </a:r>
            <a:endParaRPr lang="en-US" altLang="he-IL" sz="2400" dirty="0"/>
          </a:p>
        </p:txBody>
      </p:sp>
      <p:sp>
        <p:nvSpPr>
          <p:cNvPr id="14346" name="Rectangle 12"/>
          <p:cNvSpPr>
            <a:spLocks noChangeArrowheads="1"/>
          </p:cNvSpPr>
          <p:nvPr/>
        </p:nvSpPr>
        <p:spPr bwMode="auto">
          <a:xfrm>
            <a:off x="4256088" y="3538538"/>
            <a:ext cx="1395412" cy="1008062"/>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600" b="0" u="sng"/>
              <a:t>GraphicalItem</a:t>
            </a:r>
            <a:br>
              <a:rPr lang="en-US" altLang="he-IL" sz="1600" b="0" u="sng"/>
            </a:br>
            <a:r>
              <a:rPr lang="en-US" altLang="he-IL" sz="1600" b="0"/>
              <a:t>color</a:t>
            </a:r>
            <a:br>
              <a:rPr lang="en-US" altLang="he-IL" sz="1600" b="0"/>
            </a:br>
            <a:r>
              <a:rPr lang="en-US" altLang="he-IL" sz="1600" b="0"/>
              <a:t>Scale</a:t>
            </a:r>
            <a:br>
              <a:rPr lang="en-US" altLang="he-IL" sz="1600" b="0"/>
            </a:br>
            <a:r>
              <a:rPr lang="en-US" altLang="he-IL" sz="1600" b="0"/>
              <a:t>…</a:t>
            </a:r>
          </a:p>
        </p:txBody>
      </p:sp>
      <p:sp>
        <p:nvSpPr>
          <p:cNvPr id="14347" name="Rectangle 13"/>
          <p:cNvSpPr>
            <a:spLocks noChangeArrowheads="1"/>
          </p:cNvSpPr>
          <p:nvPr/>
        </p:nvSpPr>
        <p:spPr bwMode="auto">
          <a:xfrm>
            <a:off x="5802313" y="3540125"/>
            <a:ext cx="1395412" cy="1008063"/>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600" b="0" u="sng"/>
              <a:t>GraphicalItem</a:t>
            </a:r>
            <a:br>
              <a:rPr lang="en-US" altLang="he-IL" sz="1600" b="0" u="sng"/>
            </a:br>
            <a:r>
              <a:rPr lang="en-US" altLang="he-IL" sz="1600" b="0"/>
              <a:t>color</a:t>
            </a:r>
            <a:br>
              <a:rPr lang="en-US" altLang="he-IL" sz="1600" b="0"/>
            </a:br>
            <a:r>
              <a:rPr lang="en-US" altLang="he-IL" sz="1600" b="0"/>
              <a:t>Scale</a:t>
            </a:r>
            <a:br>
              <a:rPr lang="en-US" altLang="he-IL" sz="1600" b="0"/>
            </a:br>
            <a:r>
              <a:rPr lang="en-US" altLang="he-IL" sz="1600" b="0"/>
              <a:t>…</a:t>
            </a:r>
          </a:p>
        </p:txBody>
      </p:sp>
      <p:sp>
        <p:nvSpPr>
          <p:cNvPr id="14348" name="Rectangle 14"/>
          <p:cNvSpPr>
            <a:spLocks noChangeArrowheads="1"/>
          </p:cNvSpPr>
          <p:nvPr/>
        </p:nvSpPr>
        <p:spPr bwMode="auto">
          <a:xfrm>
            <a:off x="7334250" y="3538538"/>
            <a:ext cx="1395413" cy="1008062"/>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600" b="0" u="sng"/>
              <a:t>GraphicalItem</a:t>
            </a:r>
            <a:br>
              <a:rPr lang="en-US" altLang="he-IL" sz="1600" b="0" u="sng"/>
            </a:br>
            <a:r>
              <a:rPr lang="en-US" altLang="he-IL" sz="1600" b="0"/>
              <a:t>color</a:t>
            </a:r>
            <a:br>
              <a:rPr lang="en-US" altLang="he-IL" sz="1600" b="0"/>
            </a:br>
            <a:r>
              <a:rPr lang="en-US" altLang="he-IL" sz="1600" b="0"/>
              <a:t>Scale</a:t>
            </a:r>
            <a:br>
              <a:rPr lang="en-US" altLang="he-IL" sz="1600" b="0"/>
            </a:br>
            <a:r>
              <a:rPr lang="en-US" altLang="he-IL" sz="1600" b="0"/>
              <a:t>…</a:t>
            </a:r>
          </a:p>
        </p:txBody>
      </p:sp>
      <p:sp>
        <p:nvSpPr>
          <p:cNvPr id="14349" name="Line 15"/>
          <p:cNvSpPr>
            <a:spLocks noChangeShapeType="1"/>
          </p:cNvSpPr>
          <p:nvPr/>
        </p:nvSpPr>
        <p:spPr bwMode="auto">
          <a:xfrm flipV="1">
            <a:off x="4921250" y="4548188"/>
            <a:ext cx="9525" cy="75565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0" name="Line 16"/>
          <p:cNvSpPr>
            <a:spLocks noChangeShapeType="1"/>
          </p:cNvSpPr>
          <p:nvPr/>
        </p:nvSpPr>
        <p:spPr bwMode="auto">
          <a:xfrm flipV="1">
            <a:off x="6337300" y="4552950"/>
            <a:ext cx="9525" cy="75565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1" name="Line 17"/>
          <p:cNvSpPr>
            <a:spLocks noChangeShapeType="1"/>
          </p:cNvSpPr>
          <p:nvPr/>
        </p:nvSpPr>
        <p:spPr bwMode="auto">
          <a:xfrm flipV="1">
            <a:off x="7964488" y="4546600"/>
            <a:ext cx="9525" cy="75565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2" name="Rectangle 18"/>
          <p:cNvSpPr>
            <a:spLocks noChangeArrowheads="1"/>
          </p:cNvSpPr>
          <p:nvPr/>
        </p:nvSpPr>
        <p:spPr bwMode="auto">
          <a:xfrm>
            <a:off x="4392613" y="5056188"/>
            <a:ext cx="1223962" cy="4064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Triangle</a:t>
            </a:r>
          </a:p>
        </p:txBody>
      </p:sp>
      <p:sp>
        <p:nvSpPr>
          <p:cNvPr id="14353" name="Rectangle 19"/>
          <p:cNvSpPr>
            <a:spLocks noChangeArrowheads="1"/>
          </p:cNvSpPr>
          <p:nvPr/>
        </p:nvSpPr>
        <p:spPr bwMode="auto">
          <a:xfrm>
            <a:off x="5741988" y="5054600"/>
            <a:ext cx="1452562" cy="4064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dirty="0"/>
              <a:t>Rectangle</a:t>
            </a:r>
          </a:p>
        </p:txBody>
      </p:sp>
      <p:sp>
        <p:nvSpPr>
          <p:cNvPr id="14354" name="Rectangle 20"/>
          <p:cNvSpPr>
            <a:spLocks noChangeArrowheads="1"/>
          </p:cNvSpPr>
          <p:nvPr/>
        </p:nvSpPr>
        <p:spPr bwMode="auto">
          <a:xfrm>
            <a:off x="7316788" y="5054600"/>
            <a:ext cx="1452562" cy="4064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Circle</a:t>
            </a:r>
          </a:p>
        </p:txBody>
      </p:sp>
      <p:sp>
        <p:nvSpPr>
          <p:cNvPr id="14355" name="Line 21"/>
          <p:cNvSpPr>
            <a:spLocks noChangeShapeType="1"/>
          </p:cNvSpPr>
          <p:nvPr/>
        </p:nvSpPr>
        <p:spPr bwMode="auto">
          <a:xfrm flipH="1" flipV="1">
            <a:off x="2411413" y="5453063"/>
            <a:ext cx="431800" cy="333375"/>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6" name="Line 22"/>
          <p:cNvSpPr>
            <a:spLocks noChangeShapeType="1"/>
          </p:cNvSpPr>
          <p:nvPr/>
        </p:nvSpPr>
        <p:spPr bwMode="auto">
          <a:xfrm flipV="1">
            <a:off x="1690688" y="5453063"/>
            <a:ext cx="431800" cy="333375"/>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7" name="Rectangle 23"/>
          <p:cNvSpPr>
            <a:spLocks noChangeArrowheads="1"/>
          </p:cNvSpPr>
          <p:nvPr/>
        </p:nvSpPr>
        <p:spPr bwMode="auto">
          <a:xfrm>
            <a:off x="969963" y="5788025"/>
            <a:ext cx="865187" cy="1905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a:t>
            </a:r>
          </a:p>
        </p:txBody>
      </p:sp>
      <p:sp>
        <p:nvSpPr>
          <p:cNvPr id="14358" name="Rectangle 24"/>
          <p:cNvSpPr>
            <a:spLocks noChangeArrowheads="1"/>
          </p:cNvSpPr>
          <p:nvPr/>
        </p:nvSpPr>
        <p:spPr bwMode="auto">
          <a:xfrm>
            <a:off x="2482850" y="5786438"/>
            <a:ext cx="865188" cy="1905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a:t>
            </a:r>
          </a:p>
        </p:txBody>
      </p:sp>
      <p:sp>
        <p:nvSpPr>
          <p:cNvPr id="14359" name="Line 25"/>
          <p:cNvSpPr>
            <a:spLocks noChangeShapeType="1"/>
          </p:cNvSpPr>
          <p:nvPr/>
        </p:nvSpPr>
        <p:spPr bwMode="auto">
          <a:xfrm flipH="1" flipV="1">
            <a:off x="1690688" y="5978525"/>
            <a:ext cx="431800" cy="333375"/>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60" name="Line 26"/>
          <p:cNvSpPr>
            <a:spLocks noChangeShapeType="1"/>
          </p:cNvSpPr>
          <p:nvPr/>
        </p:nvSpPr>
        <p:spPr bwMode="auto">
          <a:xfrm flipV="1">
            <a:off x="2411413" y="5956300"/>
            <a:ext cx="431800" cy="333375"/>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61" name="Rectangle 27"/>
          <p:cNvSpPr>
            <a:spLocks noChangeArrowheads="1"/>
          </p:cNvSpPr>
          <p:nvPr/>
        </p:nvSpPr>
        <p:spPr bwMode="auto">
          <a:xfrm>
            <a:off x="1833563" y="6289675"/>
            <a:ext cx="865187" cy="1905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Derived</a:t>
            </a:r>
          </a:p>
        </p:txBody>
      </p:sp>
      <p:sp>
        <p:nvSpPr>
          <p:cNvPr id="14362" name="Rectangle 28"/>
          <p:cNvSpPr>
            <a:spLocks noChangeArrowheads="1"/>
          </p:cNvSpPr>
          <p:nvPr/>
        </p:nvSpPr>
        <p:spPr bwMode="auto">
          <a:xfrm>
            <a:off x="1835150" y="5281613"/>
            <a:ext cx="865188" cy="1905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p:txBody>
      </p:sp>
      <p:sp>
        <p:nvSpPr>
          <p:cNvPr id="14363" name="AutoShape 29"/>
          <p:cNvSpPr>
            <a:spLocks noChangeArrowheads="1"/>
          </p:cNvSpPr>
          <p:nvPr/>
        </p:nvSpPr>
        <p:spPr bwMode="auto">
          <a:xfrm>
            <a:off x="825500" y="5226050"/>
            <a:ext cx="2809875" cy="1398588"/>
          </a:xfrm>
          <a:prstGeom prst="bracketPair">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4364"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DC636B1E-B4B8-4154-802F-FF0AD50C6BFE}" type="slidenum">
              <a:rPr lang="he-IL" altLang="he-IL" b="0" smtClean="0">
                <a:latin typeface="Arial" pitchFamily="34" charset="0"/>
              </a:rPr>
              <a:pPr eaLnBrk="1" hangingPunct="1"/>
              <a:t>51</a:t>
            </a:fld>
            <a:endParaRPr lang="en-US" altLang="he-IL" b="0" dirty="0" smtClean="0">
              <a:latin typeface="Arial" pitchFamily="34" charset="0"/>
            </a:endParaRPr>
          </a:p>
        </p:txBody>
      </p:sp>
    </p:spTree>
    <p:extLst>
      <p:ext uri="{BB962C8B-B14F-4D97-AF65-F5344CB8AC3E}">
        <p14:creationId xmlns:p14="http://schemas.microsoft.com/office/powerpoint/2010/main" val="196871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56018D4D-CE11-422A-9F43-97CEDDC54557}" type="slidenum">
              <a:rPr lang="he-IL" altLang="he-IL" sz="1000" smtClean="0">
                <a:latin typeface="Arial" pitchFamily="34" charset="0"/>
              </a:rPr>
              <a:pPr eaLnBrk="1" hangingPunct="1">
                <a:spcBef>
                  <a:spcPct val="0"/>
                </a:spcBef>
                <a:buClrTx/>
                <a:buSzTx/>
                <a:buFontTx/>
                <a:buNone/>
              </a:pPr>
              <a:t>52</a:t>
            </a:fld>
            <a:endParaRPr lang="en-US" altLang="he-IL" sz="1000" smtClean="0">
              <a:latin typeface="Arial" pitchFamily="34" charset="0"/>
            </a:endParaRPr>
          </a:p>
        </p:txBody>
      </p:sp>
      <p:sp>
        <p:nvSpPr>
          <p:cNvPr id="882690" name="Rectangle 2"/>
          <p:cNvSpPr>
            <a:spLocks noGrp="1" noRot="1" noChangeArrowheads="1"/>
          </p:cNvSpPr>
          <p:nvPr>
            <p:ph type="title"/>
          </p:nvPr>
        </p:nvSpPr>
        <p:spPr/>
        <p:txBody>
          <a:bodyPr/>
          <a:lstStyle/>
          <a:p>
            <a:pPr eaLnBrk="1" hangingPunct="1">
              <a:defRPr/>
            </a:pPr>
            <a:r>
              <a:rPr lang="en-US" smtClean="0"/>
              <a:t>Virtual Inheritance</a:t>
            </a:r>
          </a:p>
        </p:txBody>
      </p:sp>
      <p:sp>
        <p:nvSpPr>
          <p:cNvPr id="882691" name="Rectangle 3"/>
          <p:cNvSpPr>
            <a:spLocks noGrp="1" noRot="1" noChangeArrowheads="1"/>
          </p:cNvSpPr>
          <p:nvPr>
            <p:ph type="body" idx="1"/>
          </p:nvPr>
        </p:nvSpPr>
        <p:spPr>
          <a:xfrm>
            <a:off x="487363" y="3575050"/>
            <a:ext cx="8656637" cy="1476375"/>
          </a:xfrm>
        </p:spPr>
        <p:txBody>
          <a:bodyPr/>
          <a:lstStyle/>
          <a:p>
            <a:pPr algn="just" rtl="1" eaLnBrk="1" hangingPunct="1">
              <a:lnSpc>
                <a:spcPct val="90000"/>
              </a:lnSpc>
              <a:buFont typeface="Wingdings" panose="05000000000000000000" pitchFamily="2" charset="2"/>
              <a:buChar char="v"/>
              <a:defRPr/>
            </a:pPr>
            <a:r>
              <a:rPr lang="he-IL" sz="2800" dirty="0" smtClean="0"/>
              <a:t>בהורשה וירטואלית יש רק </a:t>
            </a:r>
            <a:r>
              <a:rPr lang="he-IL" sz="2800" b="1" dirty="0" smtClean="0"/>
              <a:t>עותק אחד</a:t>
            </a:r>
            <a:r>
              <a:rPr lang="he-IL" sz="2800" dirty="0" smtClean="0"/>
              <a:t> מכל מחלקה אפילו אם (בגלל הורשה מרובה) היא מופיעה מספר פעמים בהיררכיית ההורשה.</a:t>
            </a:r>
            <a:endParaRPr lang="en-US" sz="2800" dirty="0" smtClean="0"/>
          </a:p>
        </p:txBody>
      </p:sp>
      <p:sp>
        <p:nvSpPr>
          <p:cNvPr id="882692" name="Rectangle 4"/>
          <p:cNvSpPr>
            <a:spLocks noRot="1" noChangeArrowheads="1"/>
          </p:cNvSpPr>
          <p:nvPr/>
        </p:nvSpPr>
        <p:spPr bwMode="auto">
          <a:xfrm>
            <a:off x="398463" y="5362575"/>
            <a:ext cx="7894637" cy="131445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400" b="0" dirty="0">
                <a:effectLst>
                  <a:outerShdw blurRad="38100" dist="38100" dir="2700000" algn="tl">
                    <a:srgbClr val="000000"/>
                  </a:outerShdw>
                </a:effectLst>
                <a:latin typeface="Times New Roman" pitchFamily="18" charset="0"/>
                <a:cs typeface="Times New Roman" pitchFamily="18" charset="0"/>
              </a:rPr>
              <a:t>class Derived_1 : </a:t>
            </a:r>
            <a:r>
              <a:rPr lang="en-US" sz="2400" dirty="0">
                <a:effectLst>
                  <a:outerShdw blurRad="38100" dist="38100" dir="2700000" algn="tl">
                    <a:srgbClr val="000000"/>
                  </a:outerShdw>
                </a:effectLst>
                <a:latin typeface="Times New Roman" pitchFamily="18" charset="0"/>
                <a:cs typeface="Times New Roman" pitchFamily="18" charset="0"/>
              </a:rPr>
              <a:t>virtual </a:t>
            </a:r>
            <a:r>
              <a:rPr lang="en-US" sz="2400" b="0" dirty="0">
                <a:effectLst>
                  <a:outerShdw blurRad="38100" dist="38100" dir="2700000" algn="tl">
                    <a:srgbClr val="000000"/>
                  </a:outerShdw>
                </a:effectLst>
                <a:latin typeface="Times New Roman" pitchFamily="18" charset="0"/>
                <a:cs typeface="Times New Roman" pitchFamily="18" charset="0"/>
              </a:rPr>
              <a:t>public Base {…};</a:t>
            </a:r>
          </a:p>
          <a:p>
            <a:pPr marL="342900" indent="-342900">
              <a:spcBef>
                <a:spcPct val="20000"/>
              </a:spcBef>
              <a:buClr>
                <a:schemeClr val="hlink"/>
              </a:buClr>
              <a:buSzPct val="80000"/>
              <a:buFont typeface="Arial" pitchFamily="34" charset="0"/>
              <a:buNone/>
              <a:defRPr/>
            </a:pPr>
            <a:r>
              <a:rPr lang="en-US" sz="2400" b="0" dirty="0">
                <a:effectLst>
                  <a:outerShdw blurRad="38100" dist="38100" dir="2700000" algn="tl">
                    <a:srgbClr val="000000"/>
                  </a:outerShdw>
                </a:effectLst>
                <a:latin typeface="Times New Roman" pitchFamily="18" charset="0"/>
                <a:cs typeface="Times New Roman" pitchFamily="18" charset="0"/>
              </a:rPr>
              <a:t>class Derived_2 : </a:t>
            </a:r>
            <a:r>
              <a:rPr lang="en-US" sz="2400" dirty="0">
                <a:effectLst>
                  <a:outerShdw blurRad="38100" dist="38100" dir="2700000" algn="tl">
                    <a:srgbClr val="000000"/>
                  </a:outerShdw>
                </a:effectLst>
                <a:latin typeface="Times New Roman" pitchFamily="18" charset="0"/>
                <a:cs typeface="Times New Roman" pitchFamily="18" charset="0"/>
              </a:rPr>
              <a:t>virtual </a:t>
            </a:r>
            <a:r>
              <a:rPr lang="en-US" sz="2400" b="0" dirty="0">
                <a:effectLst>
                  <a:outerShdw blurRad="38100" dist="38100" dir="2700000" algn="tl">
                    <a:srgbClr val="000000"/>
                  </a:outerShdw>
                </a:effectLst>
                <a:latin typeface="Times New Roman" pitchFamily="18" charset="0"/>
                <a:cs typeface="Times New Roman" pitchFamily="18" charset="0"/>
              </a:rPr>
              <a:t>public Base {…};</a:t>
            </a:r>
          </a:p>
          <a:p>
            <a:pPr marL="342900" indent="-342900">
              <a:spcBef>
                <a:spcPct val="20000"/>
              </a:spcBef>
              <a:buClr>
                <a:schemeClr val="hlink"/>
              </a:buClr>
              <a:buSzPct val="80000"/>
              <a:buFont typeface="Arial" pitchFamily="34" charset="0"/>
              <a:buNone/>
              <a:defRPr/>
            </a:pPr>
            <a:r>
              <a:rPr lang="en-US" sz="2400" b="0" dirty="0">
                <a:effectLst>
                  <a:outerShdw blurRad="38100" dist="38100" dir="2700000" algn="tl">
                    <a:srgbClr val="000000"/>
                  </a:outerShdw>
                </a:effectLst>
                <a:latin typeface="Times New Roman" pitchFamily="18" charset="0"/>
                <a:cs typeface="Times New Roman" pitchFamily="18" charset="0"/>
              </a:rPr>
              <a:t>class Derived_12 :</a:t>
            </a:r>
            <a:r>
              <a:rPr lang="en-US" sz="2400" dirty="0">
                <a:effectLst>
                  <a:outerShdw blurRad="38100" dist="38100" dir="2700000" algn="tl">
                    <a:srgbClr val="000000"/>
                  </a:outerShdw>
                </a:effectLst>
                <a:latin typeface="Times New Roman" pitchFamily="18" charset="0"/>
                <a:cs typeface="Times New Roman" pitchFamily="18" charset="0"/>
              </a:rPr>
              <a:t> </a:t>
            </a:r>
            <a:r>
              <a:rPr lang="en-US" sz="2400" b="0" dirty="0">
                <a:effectLst>
                  <a:outerShdw blurRad="38100" dist="38100" dir="2700000" algn="tl">
                    <a:srgbClr val="000000"/>
                  </a:outerShdw>
                </a:effectLst>
                <a:latin typeface="Times New Roman" pitchFamily="18" charset="0"/>
                <a:cs typeface="Times New Roman" pitchFamily="18" charset="0"/>
              </a:rPr>
              <a:t>public Derived_1,public Derived_2  {…};</a:t>
            </a:r>
          </a:p>
        </p:txBody>
      </p:sp>
      <p:sp>
        <p:nvSpPr>
          <p:cNvPr id="15366" name="Text Box 5"/>
          <p:cNvSpPr txBox="1">
            <a:spLocks noChangeArrowheads="1"/>
          </p:cNvSpPr>
          <p:nvPr/>
        </p:nvSpPr>
        <p:spPr bwMode="auto">
          <a:xfrm>
            <a:off x="3578225" y="1320800"/>
            <a:ext cx="19891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Base</a:t>
            </a:r>
          </a:p>
        </p:txBody>
      </p:sp>
      <p:sp>
        <p:nvSpPr>
          <p:cNvPr id="15367" name="Text Box 6"/>
          <p:cNvSpPr txBox="1">
            <a:spLocks noChangeArrowheads="1"/>
          </p:cNvSpPr>
          <p:nvPr/>
        </p:nvSpPr>
        <p:spPr bwMode="auto">
          <a:xfrm>
            <a:off x="2073275" y="2112963"/>
            <a:ext cx="19891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Derived_1</a:t>
            </a:r>
          </a:p>
        </p:txBody>
      </p:sp>
      <p:sp>
        <p:nvSpPr>
          <p:cNvPr id="15368" name="Text Box 7"/>
          <p:cNvSpPr txBox="1">
            <a:spLocks noChangeArrowheads="1"/>
          </p:cNvSpPr>
          <p:nvPr/>
        </p:nvSpPr>
        <p:spPr bwMode="auto">
          <a:xfrm>
            <a:off x="5089525" y="2112963"/>
            <a:ext cx="19891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Derived_2</a:t>
            </a:r>
          </a:p>
        </p:txBody>
      </p:sp>
      <p:sp>
        <p:nvSpPr>
          <p:cNvPr id="15369" name="Text Box 8"/>
          <p:cNvSpPr txBox="1">
            <a:spLocks noChangeArrowheads="1"/>
          </p:cNvSpPr>
          <p:nvPr/>
        </p:nvSpPr>
        <p:spPr bwMode="auto">
          <a:xfrm>
            <a:off x="3579813" y="2979738"/>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Derived_12</a:t>
            </a:r>
          </a:p>
        </p:txBody>
      </p:sp>
      <p:sp>
        <p:nvSpPr>
          <p:cNvPr id="15370" name="Line 9"/>
          <p:cNvSpPr>
            <a:spLocks noChangeShapeType="1"/>
          </p:cNvSpPr>
          <p:nvPr/>
        </p:nvSpPr>
        <p:spPr bwMode="auto">
          <a:xfrm flipV="1">
            <a:off x="5616575" y="1422400"/>
            <a:ext cx="1030288" cy="115888"/>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5371" name="Text Box 11"/>
          <p:cNvSpPr txBox="1">
            <a:spLocks noChangeArrowheads="1"/>
          </p:cNvSpPr>
          <p:nvPr/>
        </p:nvSpPr>
        <p:spPr bwMode="auto">
          <a:xfrm>
            <a:off x="6723063" y="1133475"/>
            <a:ext cx="2220912" cy="830263"/>
          </a:xfrm>
          <a:prstGeom prst="rect">
            <a:avLst/>
          </a:prstGeom>
          <a:noFill/>
          <a:ln w="508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a:t>private: int m_i;</a:t>
            </a:r>
          </a:p>
          <a:p>
            <a:pPr eaLnBrk="1" hangingPunct="1">
              <a:spcBef>
                <a:spcPct val="50000"/>
              </a:spcBef>
              <a:buClrTx/>
              <a:buSzTx/>
              <a:buFontTx/>
              <a:buNone/>
            </a:pPr>
            <a:r>
              <a:rPr lang="en-US" altLang="he-IL" sz="1800"/>
              <a:t>public: void f();</a:t>
            </a:r>
          </a:p>
        </p:txBody>
      </p:sp>
      <p:cxnSp>
        <p:nvCxnSpPr>
          <p:cNvPr id="15372" name="AutoShape 12"/>
          <p:cNvCxnSpPr>
            <a:cxnSpLocks noChangeShapeType="1"/>
            <a:stCxn id="15368" idx="0"/>
            <a:endCxn id="15366" idx="2"/>
          </p:cNvCxnSpPr>
          <p:nvPr/>
        </p:nvCxnSpPr>
        <p:spPr bwMode="auto">
          <a:xfrm flipH="1" flipV="1">
            <a:off x="4573588" y="1778000"/>
            <a:ext cx="1511300" cy="3349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3" name="AutoShape 13"/>
          <p:cNvCxnSpPr>
            <a:cxnSpLocks noChangeShapeType="1"/>
            <a:stCxn id="15367" idx="0"/>
            <a:endCxn id="15366" idx="2"/>
          </p:cNvCxnSpPr>
          <p:nvPr/>
        </p:nvCxnSpPr>
        <p:spPr bwMode="auto">
          <a:xfrm flipV="1">
            <a:off x="3068638" y="1778000"/>
            <a:ext cx="1504950" cy="3349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4" name="AutoShape 14"/>
          <p:cNvCxnSpPr>
            <a:cxnSpLocks noChangeShapeType="1"/>
            <a:stCxn id="15369" idx="0"/>
            <a:endCxn id="15367" idx="2"/>
          </p:cNvCxnSpPr>
          <p:nvPr/>
        </p:nvCxnSpPr>
        <p:spPr bwMode="auto">
          <a:xfrm flipH="1" flipV="1">
            <a:off x="3068638" y="2570163"/>
            <a:ext cx="1506537" cy="409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5" name="AutoShape 15"/>
          <p:cNvCxnSpPr>
            <a:cxnSpLocks noChangeShapeType="1"/>
            <a:stCxn id="15369" idx="0"/>
            <a:endCxn id="15368" idx="2"/>
          </p:cNvCxnSpPr>
          <p:nvPr/>
        </p:nvCxnSpPr>
        <p:spPr bwMode="auto">
          <a:xfrm flipV="1">
            <a:off x="4575175" y="2570163"/>
            <a:ext cx="1509713" cy="409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6" name="AutoShape 16"/>
          <p:cNvCxnSpPr>
            <a:cxnSpLocks noChangeShapeType="1"/>
            <a:stCxn id="15371" idx="2"/>
            <a:endCxn id="15368" idx="3"/>
          </p:cNvCxnSpPr>
          <p:nvPr/>
        </p:nvCxnSpPr>
        <p:spPr bwMode="auto">
          <a:xfrm rot="5400000">
            <a:off x="7280275" y="1787526"/>
            <a:ext cx="352425" cy="755650"/>
          </a:xfrm>
          <a:prstGeom prst="curvedConnector2">
            <a:avLst/>
          </a:prstGeom>
          <a:noFill/>
          <a:ln w="317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7" name="Freeform 18"/>
          <p:cNvSpPr>
            <a:spLocks/>
          </p:cNvSpPr>
          <p:nvPr/>
        </p:nvSpPr>
        <p:spPr bwMode="auto">
          <a:xfrm>
            <a:off x="3598863" y="1939925"/>
            <a:ext cx="4252912" cy="134938"/>
          </a:xfrm>
          <a:custGeom>
            <a:avLst/>
            <a:gdLst>
              <a:gd name="T0" fmla="*/ 2147483647 w 2679"/>
              <a:gd name="T1" fmla="*/ 2147483647 h 85"/>
              <a:gd name="T2" fmla="*/ 2147483647 w 2679"/>
              <a:gd name="T3" fmla="*/ 2147483647 h 85"/>
              <a:gd name="T4" fmla="*/ 0 w 2679"/>
              <a:gd name="T5" fmla="*/ 2147483647 h 85"/>
              <a:gd name="T6" fmla="*/ 0 60000 65536"/>
              <a:gd name="T7" fmla="*/ 0 60000 65536"/>
              <a:gd name="T8" fmla="*/ 0 60000 65536"/>
            </a:gdLst>
            <a:ahLst/>
            <a:cxnLst>
              <a:cxn ang="T6">
                <a:pos x="T0" y="T1"/>
              </a:cxn>
              <a:cxn ang="T7">
                <a:pos x="T2" y="T3"/>
              </a:cxn>
              <a:cxn ang="T8">
                <a:pos x="T4" y="T5"/>
              </a:cxn>
            </a:cxnLst>
            <a:rect l="0" t="0" r="r" b="b"/>
            <a:pathLst>
              <a:path w="2679" h="85">
                <a:moveTo>
                  <a:pt x="2679" y="12"/>
                </a:moveTo>
                <a:cubicBezTo>
                  <a:pt x="1855" y="6"/>
                  <a:pt x="1032" y="0"/>
                  <a:pt x="586" y="12"/>
                </a:cubicBezTo>
                <a:cubicBezTo>
                  <a:pt x="140" y="24"/>
                  <a:pt x="94" y="58"/>
                  <a:pt x="0" y="85"/>
                </a:cubicBezTo>
              </a:path>
            </a:pathLst>
          </a:custGeom>
          <a:noFill/>
          <a:ln w="31750" cap="flat" cmpd="sng">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Tree>
    <p:extLst>
      <p:ext uri="{BB962C8B-B14F-4D97-AF65-F5344CB8AC3E}">
        <p14:creationId xmlns:p14="http://schemas.microsoft.com/office/powerpoint/2010/main" val="34589376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2172C6F9-493C-46B6-BFF0-A2F41F5E77BA}" type="slidenum">
              <a:rPr lang="he-IL" altLang="he-IL" sz="1000" smtClean="0">
                <a:latin typeface="Arial" pitchFamily="34" charset="0"/>
              </a:rPr>
              <a:pPr eaLnBrk="1" hangingPunct="1">
                <a:spcBef>
                  <a:spcPct val="0"/>
                </a:spcBef>
                <a:buClrTx/>
                <a:buSzTx/>
                <a:buFontTx/>
                <a:buNone/>
              </a:pPr>
              <a:t>53</a:t>
            </a:fld>
            <a:endParaRPr lang="en-US" altLang="he-IL" sz="1000" smtClean="0">
              <a:latin typeface="Arial" pitchFamily="34" charset="0"/>
            </a:endParaRPr>
          </a:p>
        </p:txBody>
      </p:sp>
      <p:sp>
        <p:nvSpPr>
          <p:cNvPr id="16387" name="Text Box 4"/>
          <p:cNvSpPr txBox="1">
            <a:spLocks noChangeArrowheads="1"/>
          </p:cNvSpPr>
          <p:nvPr/>
        </p:nvSpPr>
        <p:spPr bwMode="auto">
          <a:xfrm>
            <a:off x="406400" y="363538"/>
            <a:ext cx="8502650" cy="6340475"/>
          </a:xfrm>
          <a:prstGeom prst="rect">
            <a:avLst/>
          </a:prstGeom>
          <a:solidFill>
            <a:srgbClr val="800080"/>
          </a:solidFill>
          <a:ln>
            <a:noFill/>
          </a:ln>
          <a:effectLst/>
          <a:extLs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000" dirty="0">
                <a:latin typeface="Times New Roman" pitchFamily="18" charset="0"/>
                <a:cs typeface="Times New Roman" pitchFamily="18" charset="0"/>
              </a:rPr>
              <a:t>class Base {   public: </a:t>
            </a: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a:t>
            </a:r>
            <a:r>
              <a:rPr lang="en-US" altLang="he-IL" sz="2000" dirty="0" err="1">
                <a:latin typeface="Times New Roman" pitchFamily="18" charset="0"/>
                <a:cs typeface="Times New Roman" pitchFamily="18" charset="0"/>
              </a:rPr>
              <a:t>i</a:t>
            </a:r>
            <a:r>
              <a:rPr lang="en-US" altLang="he-IL" sz="2000" dirty="0">
                <a:latin typeface="Times New Roman" pitchFamily="18" charset="0"/>
                <a:cs typeface="Times New Roman" pitchFamily="18" charset="0"/>
              </a:rPr>
              <a:t>;  };</a:t>
            </a:r>
          </a:p>
          <a:p>
            <a:pPr eaLnBrk="1" hangingPunct="1">
              <a:spcBef>
                <a:spcPct val="50000"/>
              </a:spcBef>
              <a:buClrTx/>
              <a:buSzTx/>
              <a:buFontTx/>
              <a:buNone/>
            </a:pPr>
            <a:r>
              <a:rPr lang="en-US" altLang="he-IL" sz="2000" dirty="0">
                <a:latin typeface="Times New Roman" pitchFamily="18" charset="0"/>
                <a:cs typeface="Times New Roman" pitchFamily="18" charset="0"/>
              </a:rPr>
              <a:t>class Derived1a : </a:t>
            </a:r>
            <a:r>
              <a:rPr lang="en-US" altLang="he-IL" sz="2000" dirty="0">
                <a:solidFill>
                  <a:srgbClr val="FFC000"/>
                </a:solidFill>
                <a:latin typeface="Times New Roman" pitchFamily="18" charset="0"/>
                <a:cs typeface="Times New Roman" pitchFamily="18" charset="0"/>
              </a:rPr>
              <a:t>virtual</a:t>
            </a:r>
            <a:r>
              <a:rPr lang="en-US" altLang="he-IL" sz="2000" dirty="0">
                <a:latin typeface="Times New Roman" pitchFamily="18" charset="0"/>
                <a:cs typeface="Times New Roman" pitchFamily="18" charset="0"/>
              </a:rPr>
              <a:t> public Base {</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	public: </a:t>
            </a: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j;</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a:t>
            </a:r>
          </a:p>
          <a:p>
            <a:pPr eaLnBrk="1" hangingPunct="1">
              <a:spcBef>
                <a:spcPct val="50000"/>
              </a:spcBef>
              <a:buClrTx/>
              <a:buSzTx/>
              <a:buFontTx/>
              <a:buNone/>
            </a:pPr>
            <a:r>
              <a:rPr lang="en-US" altLang="he-IL" sz="2000" dirty="0">
                <a:latin typeface="Times New Roman" pitchFamily="18" charset="0"/>
                <a:cs typeface="Times New Roman" pitchFamily="18" charset="0"/>
              </a:rPr>
              <a:t>class Derived1b : </a:t>
            </a:r>
            <a:r>
              <a:rPr lang="en-US" altLang="he-IL" sz="2000" dirty="0">
                <a:solidFill>
                  <a:srgbClr val="FFC000"/>
                </a:solidFill>
                <a:latin typeface="Times New Roman" pitchFamily="18" charset="0"/>
                <a:cs typeface="Times New Roman" pitchFamily="18" charset="0"/>
              </a:rPr>
              <a:t>virtual</a:t>
            </a:r>
            <a:r>
              <a:rPr lang="en-US" altLang="he-IL" sz="2000" dirty="0">
                <a:latin typeface="Times New Roman" pitchFamily="18" charset="0"/>
                <a:cs typeface="Times New Roman" pitchFamily="18" charset="0"/>
              </a:rPr>
              <a:t> public Base {</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	public: </a:t>
            </a: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k;</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a:t>
            </a:r>
          </a:p>
          <a:p>
            <a:pPr eaLnBrk="1" hangingPunct="1">
              <a:spcBef>
                <a:spcPct val="50000"/>
              </a:spcBef>
              <a:buClrTx/>
              <a:buSzTx/>
              <a:buFontTx/>
              <a:buNone/>
            </a:pPr>
            <a:r>
              <a:rPr lang="en-US" altLang="he-IL" sz="2000" dirty="0">
                <a:latin typeface="Times New Roman" pitchFamily="18" charset="0"/>
                <a:cs typeface="Times New Roman" pitchFamily="18" charset="0"/>
              </a:rPr>
              <a:t>class Derived2 : </a:t>
            </a:r>
            <a:r>
              <a:rPr lang="en-US" altLang="he-IL" sz="2000" dirty="0" smtClean="0">
                <a:latin typeface="Times New Roman" pitchFamily="18" charset="0"/>
                <a:cs typeface="Times New Roman" pitchFamily="18" charset="0"/>
              </a:rPr>
              <a:t>public  </a:t>
            </a:r>
            <a:r>
              <a:rPr lang="en-US" altLang="he-IL" sz="2000" dirty="0">
                <a:latin typeface="Times New Roman" pitchFamily="18" charset="0"/>
                <a:cs typeface="Times New Roman" pitchFamily="18" charset="0"/>
              </a:rPr>
              <a:t>derived1a,   public </a:t>
            </a:r>
            <a:r>
              <a:rPr lang="en-US" altLang="he-IL" sz="2000" dirty="0" smtClean="0">
                <a:latin typeface="Times New Roman" pitchFamily="18" charset="0"/>
                <a:cs typeface="Times New Roman" pitchFamily="18" charset="0"/>
              </a:rPr>
              <a:t> derived1b  </a:t>
            </a:r>
            <a:r>
              <a:rPr lang="en-US" altLang="he-IL" sz="2000" dirty="0">
                <a:latin typeface="Times New Roman" pitchFamily="18" charset="0"/>
                <a:cs typeface="Times New Roman" pitchFamily="18" charset="0"/>
              </a:rPr>
              <a:t>{</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	public: </a:t>
            </a: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product() {return </a:t>
            </a:r>
            <a:r>
              <a:rPr lang="en-US" altLang="he-IL" sz="2000" dirty="0" err="1">
                <a:latin typeface="Times New Roman" pitchFamily="18" charset="0"/>
                <a:cs typeface="Times New Roman" pitchFamily="18" charset="0"/>
              </a:rPr>
              <a:t>i</a:t>
            </a:r>
            <a:r>
              <a:rPr lang="en-US" altLang="he-IL" sz="2000" dirty="0">
                <a:latin typeface="Times New Roman" pitchFamily="18" charset="0"/>
                <a:cs typeface="Times New Roman" pitchFamily="18" charset="0"/>
              </a:rPr>
              <a:t>*j*k;} </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a:t>
            </a:r>
          </a:p>
          <a:p>
            <a:pPr eaLnBrk="1" hangingPunct="1">
              <a:spcBef>
                <a:spcPct val="50000"/>
              </a:spcBef>
              <a:buClrTx/>
              <a:buSzTx/>
              <a:buFontTx/>
              <a:buNone/>
            </a:pP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main() {</a:t>
            </a:r>
          </a:p>
          <a:p>
            <a:pPr eaLnBrk="1" hangingPunct="1">
              <a:spcBef>
                <a:spcPct val="50000"/>
              </a:spcBef>
              <a:buClrTx/>
              <a:buSzTx/>
              <a:buFontTx/>
              <a:buNone/>
            </a:pPr>
            <a:r>
              <a:rPr lang="en-US" altLang="he-IL" sz="2000" dirty="0">
                <a:latin typeface="Times New Roman" pitchFamily="18" charset="0"/>
                <a:cs typeface="Times New Roman" pitchFamily="18" charset="0"/>
              </a:rPr>
              <a:t>	derived2 </a:t>
            </a:r>
            <a:r>
              <a:rPr lang="en-US" altLang="he-IL" sz="2000" dirty="0" err="1">
                <a:latin typeface="Times New Roman" pitchFamily="18" charset="0"/>
                <a:cs typeface="Times New Roman" pitchFamily="18" charset="0"/>
              </a:rPr>
              <a:t>obj</a:t>
            </a:r>
            <a:r>
              <a:rPr lang="en-US" altLang="he-IL" sz="2000" dirty="0">
                <a:latin typeface="Times New Roman" pitchFamily="18" charset="0"/>
                <a:cs typeface="Times New Roman" pitchFamily="18" charset="0"/>
              </a:rPr>
              <a:t>;</a:t>
            </a:r>
          </a:p>
          <a:p>
            <a:pPr eaLnBrk="1" hangingPunct="1">
              <a:spcBef>
                <a:spcPct val="50000"/>
              </a:spcBef>
              <a:buClrTx/>
              <a:buSzTx/>
              <a:buFontTx/>
              <a:buNone/>
            </a:pPr>
            <a:r>
              <a:rPr lang="en-US" altLang="he-IL" sz="2000" dirty="0">
                <a:latin typeface="Times New Roman" pitchFamily="18" charset="0"/>
                <a:cs typeface="Times New Roman" pitchFamily="18" charset="0"/>
              </a:rPr>
              <a:t>	</a:t>
            </a:r>
            <a:r>
              <a:rPr lang="en-US" altLang="he-IL" sz="2000" dirty="0" err="1">
                <a:solidFill>
                  <a:srgbClr val="FFC000"/>
                </a:solidFill>
                <a:latin typeface="Times New Roman" pitchFamily="18" charset="0"/>
                <a:cs typeface="Times New Roman" pitchFamily="18" charset="0"/>
              </a:rPr>
              <a:t>obj.i</a:t>
            </a:r>
            <a:r>
              <a:rPr lang="en-US" altLang="he-IL" sz="2000" dirty="0">
                <a:solidFill>
                  <a:srgbClr val="FFC000"/>
                </a:solidFill>
                <a:latin typeface="Times New Roman" pitchFamily="18" charset="0"/>
                <a:cs typeface="Times New Roman" pitchFamily="18" charset="0"/>
              </a:rPr>
              <a:t>=10;</a:t>
            </a:r>
            <a:r>
              <a:rPr lang="en-US" altLang="he-IL" sz="2000" dirty="0">
                <a:latin typeface="Times New Roman" pitchFamily="18" charset="0"/>
                <a:cs typeface="Times New Roman" pitchFamily="18" charset="0"/>
              </a:rPr>
              <a:t> </a:t>
            </a:r>
            <a:r>
              <a:rPr lang="en-US" altLang="he-IL" sz="2000" dirty="0" err="1">
                <a:latin typeface="Times New Roman" pitchFamily="18" charset="0"/>
                <a:cs typeface="Times New Roman" pitchFamily="18" charset="0"/>
              </a:rPr>
              <a:t>obj.j</a:t>
            </a:r>
            <a:r>
              <a:rPr lang="en-US" altLang="he-IL" sz="2000" dirty="0">
                <a:latin typeface="Times New Roman" pitchFamily="18" charset="0"/>
                <a:cs typeface="Times New Roman" pitchFamily="18" charset="0"/>
              </a:rPr>
              <a:t>=3; </a:t>
            </a:r>
            <a:r>
              <a:rPr lang="en-US" altLang="he-IL" sz="2000" dirty="0" err="1">
                <a:latin typeface="Times New Roman" pitchFamily="18" charset="0"/>
                <a:cs typeface="Times New Roman" pitchFamily="18" charset="0"/>
              </a:rPr>
              <a:t>obj.k</a:t>
            </a:r>
            <a:r>
              <a:rPr lang="en-US" altLang="he-IL" sz="2000" dirty="0">
                <a:latin typeface="Times New Roman" pitchFamily="18" charset="0"/>
                <a:cs typeface="Times New Roman" pitchFamily="18" charset="0"/>
              </a:rPr>
              <a:t>=5;</a:t>
            </a:r>
          </a:p>
          <a:p>
            <a:pPr eaLnBrk="1" hangingPunct="1">
              <a:spcBef>
                <a:spcPct val="50000"/>
              </a:spcBef>
              <a:buClrTx/>
              <a:buSzTx/>
              <a:buFontTx/>
              <a:buNone/>
            </a:pPr>
            <a:r>
              <a:rPr lang="en-US" altLang="he-IL" sz="2000" dirty="0">
                <a:latin typeface="Times New Roman" pitchFamily="18" charset="0"/>
                <a:cs typeface="Times New Roman" pitchFamily="18" charset="0"/>
              </a:rPr>
              <a:t>	</a:t>
            </a:r>
            <a:r>
              <a:rPr lang="en-US" altLang="he-IL" sz="2000" dirty="0" err="1">
                <a:latin typeface="Times New Roman" pitchFamily="18" charset="0"/>
                <a:cs typeface="Times New Roman" pitchFamily="18" charset="0"/>
              </a:rPr>
              <a:t>cout</a:t>
            </a:r>
            <a:r>
              <a:rPr lang="en-US" altLang="he-IL" sz="2000" dirty="0">
                <a:latin typeface="Times New Roman" pitchFamily="18" charset="0"/>
                <a:cs typeface="Times New Roman" pitchFamily="18" charset="0"/>
              </a:rPr>
              <a:t>&lt;&lt;“product is: “&lt;&lt;</a:t>
            </a:r>
            <a:r>
              <a:rPr lang="en-US" altLang="he-IL" sz="2000" dirty="0" err="1">
                <a:latin typeface="Times New Roman" pitchFamily="18" charset="0"/>
                <a:cs typeface="Times New Roman" pitchFamily="18" charset="0"/>
              </a:rPr>
              <a:t>obj.product</a:t>
            </a:r>
            <a:r>
              <a:rPr lang="en-US" altLang="he-IL" sz="2000" dirty="0">
                <a:latin typeface="Times New Roman" pitchFamily="18" charset="0"/>
                <a:cs typeface="Times New Roman" pitchFamily="18" charset="0"/>
              </a:rPr>
              <a:t>()&lt;&lt;’\n’;</a:t>
            </a:r>
          </a:p>
          <a:p>
            <a:pPr eaLnBrk="1" hangingPunct="1">
              <a:spcBef>
                <a:spcPct val="50000"/>
              </a:spcBef>
              <a:buClrTx/>
              <a:buSzTx/>
              <a:buFontTx/>
              <a:buNone/>
            </a:pPr>
            <a:r>
              <a:rPr lang="en-US" altLang="he-IL" sz="2000" dirty="0">
                <a:latin typeface="Times New Roman" pitchFamily="18" charset="0"/>
                <a:cs typeface="Times New Roman" pitchFamily="18" charset="0"/>
              </a:rPr>
              <a:t>	return 0;</a:t>
            </a:r>
          </a:p>
          <a:p>
            <a:pPr eaLnBrk="1" hangingPunct="1">
              <a:spcBef>
                <a:spcPct val="50000"/>
              </a:spcBef>
              <a:buClrTx/>
              <a:buSzTx/>
              <a:buFontTx/>
              <a:buNone/>
            </a:pPr>
            <a:r>
              <a:rPr lang="en-US" altLang="he-IL" sz="2000" dirty="0">
                <a:latin typeface="Times New Roman" pitchFamily="18" charset="0"/>
                <a:cs typeface="Times New Roman" pitchFamily="18" charset="0"/>
              </a:rPr>
              <a:t>}</a:t>
            </a:r>
          </a:p>
        </p:txBody>
      </p:sp>
    </p:spTree>
    <p:extLst>
      <p:ext uri="{BB962C8B-B14F-4D97-AF65-F5344CB8AC3E}">
        <p14:creationId xmlns:p14="http://schemas.microsoft.com/office/powerpoint/2010/main" val="42303066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Rot="1" noChangeArrowheads="1"/>
          </p:cNvSpPr>
          <p:nvPr>
            <p:ph type="title"/>
          </p:nvPr>
        </p:nvSpPr>
        <p:spPr>
          <a:xfrm>
            <a:off x="0" y="457200"/>
            <a:ext cx="9144000" cy="955675"/>
          </a:xfrm>
        </p:spPr>
        <p:txBody>
          <a:bodyPr/>
          <a:lstStyle/>
          <a:p>
            <a:pPr rtl="1" eaLnBrk="1" hangingPunct="1">
              <a:defRPr/>
            </a:pPr>
            <a:r>
              <a:rPr lang="he-IL" sz="4000" dirty="0" smtClean="0"/>
              <a:t>הורשה וירטואלית - הנחיות</a:t>
            </a:r>
            <a:endParaRPr lang="en-US" sz="4000" dirty="0" smtClean="0"/>
          </a:p>
        </p:txBody>
      </p:sp>
      <p:sp>
        <p:nvSpPr>
          <p:cNvPr id="985091" name="Rectangle 3"/>
          <p:cNvSpPr>
            <a:spLocks noChangeArrowheads="1"/>
          </p:cNvSpPr>
          <p:nvPr/>
        </p:nvSpPr>
        <p:spPr bwMode="auto">
          <a:xfrm>
            <a:off x="250825" y="1382713"/>
            <a:ext cx="8893175" cy="478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אם אנו מעוניינים שיהיה </a:t>
            </a:r>
            <a:r>
              <a:rPr lang="he-IL" sz="2800" b="0" dirty="0">
                <a:solidFill>
                  <a:srgbClr val="FFC000"/>
                </a:solidFill>
                <a:effectLst>
                  <a:outerShdw blurRad="38100" dist="38100" dir="2700000" algn="tl">
                    <a:srgbClr val="000000"/>
                  </a:outerShdw>
                </a:effectLst>
              </a:rPr>
              <a:t>רק עותק אחד מהאב הקדמון </a:t>
            </a:r>
            <a:r>
              <a:rPr lang="he-IL" sz="2800" b="0" dirty="0">
                <a:effectLst>
                  <a:outerShdw blurRad="38100" dist="38100" dir="2700000" algn="tl">
                    <a:srgbClr val="000000"/>
                  </a:outerShdw>
                </a:effectLst>
              </a:rPr>
              <a:t>– נירש תוך </a:t>
            </a:r>
            <a:r>
              <a:rPr lang="he-IL" sz="2800" b="0" dirty="0">
                <a:solidFill>
                  <a:srgbClr val="FFC000"/>
                </a:solidFill>
                <a:effectLst>
                  <a:outerShdw blurRad="38100" dist="38100" dir="2700000" algn="tl">
                    <a:srgbClr val="000000"/>
                  </a:outerShdw>
                </a:effectLst>
              </a:rPr>
              <a:t>שימוש </a:t>
            </a:r>
            <a:r>
              <a:rPr lang="he-IL" sz="2800" dirty="0">
                <a:solidFill>
                  <a:srgbClr val="FFC000"/>
                </a:solidFill>
                <a:effectLst>
                  <a:outerShdw blurRad="38100" dist="38100" dir="2700000" algn="tl">
                    <a:srgbClr val="000000"/>
                  </a:outerShdw>
                </a:effectLst>
              </a:rPr>
              <a:t>בהורשה וירטואלית</a:t>
            </a:r>
            <a:r>
              <a:rPr lang="he-IL" sz="2800" dirty="0">
                <a:effectLst>
                  <a:outerShdw blurRad="38100" dist="38100" dir="2700000" algn="tl">
                    <a:srgbClr val="000000"/>
                  </a:outerShdw>
                </a:effectLst>
              </a:rPr>
              <a:t>!!!(</a:t>
            </a:r>
            <a:r>
              <a:rPr lang="en-US" sz="2800" b="0" dirty="0">
                <a:effectLst>
                  <a:outerShdw blurRad="38100" dist="38100" dir="2700000" algn="tl">
                    <a:srgbClr val="000000"/>
                  </a:outerShdw>
                </a:effectLst>
              </a:rPr>
              <a:t> </a:t>
            </a:r>
            <a:r>
              <a:rPr lang="en-US" sz="2800" dirty="0">
                <a:effectLst>
                  <a:outerShdw blurRad="38100" dist="38100" dir="2700000" algn="tl">
                    <a:srgbClr val="000000"/>
                  </a:outerShdw>
                </a:effectLst>
              </a:rPr>
              <a:t>Virtual Inheritance</a:t>
            </a:r>
            <a:r>
              <a:rPr lang="he-IL" sz="2800" dirty="0">
                <a:effectLst>
                  <a:outerShdw blurRad="38100" dist="38100" dir="2700000" algn="tl">
                    <a:srgbClr val="000000"/>
                  </a:outerShdw>
                </a:effectLst>
              </a:rPr>
              <a:t>).</a:t>
            </a:r>
            <a:endParaRPr lang="en-US" sz="2800" b="0" dirty="0">
              <a:effectLst>
                <a:outerShdw blurRad="38100" dist="38100" dir="2700000" algn="tl">
                  <a:srgbClr val="000000"/>
                </a:outerShdw>
              </a:effectLst>
            </a:endParaRPr>
          </a:p>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הורשה וירטואלית מדריכה את הקומפיילר להשתמש </a:t>
            </a:r>
            <a:r>
              <a:rPr lang="he-IL" sz="2800" dirty="0">
                <a:effectLst>
                  <a:outerShdw blurRad="38100" dist="38100" dir="2700000" algn="tl">
                    <a:srgbClr val="000000"/>
                  </a:outerShdw>
                </a:effectLst>
              </a:rPr>
              <a:t>באותו מקום</a:t>
            </a:r>
            <a:r>
              <a:rPr lang="he-IL" sz="2800" b="0" dirty="0">
                <a:effectLst>
                  <a:outerShdw blurRad="38100" dist="38100" dir="2700000" algn="tl">
                    <a:srgbClr val="000000"/>
                  </a:outerShdw>
                </a:effectLst>
              </a:rPr>
              <a:t> בזיכרון עבור </a:t>
            </a:r>
            <a:r>
              <a:rPr lang="he-IL" sz="2800" dirty="0">
                <a:effectLst>
                  <a:outerShdw blurRad="38100" dist="38100" dir="2700000" algn="tl">
                    <a:srgbClr val="000000"/>
                  </a:outerShdw>
                </a:effectLst>
              </a:rPr>
              <a:t>שני העתקים</a:t>
            </a:r>
            <a:r>
              <a:rPr lang="he-IL" sz="2800" b="0" dirty="0">
                <a:effectLst>
                  <a:outerShdw blurRad="38100" dist="38100" dir="2700000" algn="tl">
                    <a:srgbClr val="000000"/>
                  </a:outerShdw>
                </a:effectLst>
              </a:rPr>
              <a:t> של מחלקת האב הקדמון.</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כל מחלקת בסיס (שיורשת מהאב הקדמון) תכלול </a:t>
            </a:r>
            <a:r>
              <a:rPr lang="he-IL" sz="2400" u="sng" dirty="0">
                <a:solidFill>
                  <a:srgbClr val="FFC000"/>
                </a:solidFill>
                <a:effectLst>
                  <a:outerShdw blurRad="38100" dist="38100" dir="2700000" algn="tl">
                    <a:srgbClr val="000000"/>
                  </a:outerShdw>
                </a:effectLst>
              </a:rPr>
              <a:t>מצביע לאותו מקום בזיכרון</a:t>
            </a:r>
            <a:r>
              <a:rPr lang="he-IL" sz="2400" b="0" dirty="0">
                <a:solidFill>
                  <a:srgbClr val="FFC000"/>
                </a:solidFill>
                <a:effectLst>
                  <a:outerShdw blurRad="38100" dist="38100" dir="2700000" algn="tl">
                    <a:srgbClr val="000000"/>
                  </a:outerShdw>
                </a:effectLst>
              </a:rPr>
              <a:t>.</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המיקום וכן הגישה למיקום זה </a:t>
            </a:r>
            <a:r>
              <a:rPr lang="he-IL" sz="2400" u="sng" dirty="0">
                <a:effectLst>
                  <a:outerShdw blurRad="38100" dist="38100" dir="2700000" algn="tl">
                    <a:srgbClr val="000000"/>
                  </a:outerShdw>
                </a:effectLst>
              </a:rPr>
              <a:t>שקופים</a:t>
            </a:r>
            <a:r>
              <a:rPr lang="he-IL" sz="2400" b="0" dirty="0">
                <a:effectLst>
                  <a:outerShdw blurRad="38100" dist="38100" dir="2700000" algn="tl">
                    <a:srgbClr val="000000"/>
                  </a:outerShdw>
                </a:effectLst>
              </a:rPr>
              <a:t> למתכנת (</a:t>
            </a:r>
            <a:r>
              <a:rPr lang="he-IL" sz="2400" b="0" dirty="0" err="1">
                <a:effectLst>
                  <a:outerShdw blurRad="38100" dist="38100" dir="2700000" algn="tl">
                    <a:srgbClr val="000000"/>
                  </a:outerShdw>
                </a:effectLst>
              </a:rPr>
              <a:t>הכל</a:t>
            </a:r>
            <a:r>
              <a:rPr lang="he-IL" sz="2400" b="0" dirty="0">
                <a:effectLst>
                  <a:outerShdw blurRad="38100" dist="38100" dir="2700000" algn="tl">
                    <a:srgbClr val="000000"/>
                  </a:outerShdw>
                </a:effectLst>
              </a:rPr>
              <a:t> נעשה על ידי הקומפיילר!)</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קיים רק </a:t>
            </a:r>
            <a:r>
              <a:rPr lang="he-IL" sz="2400" u="sng" dirty="0">
                <a:solidFill>
                  <a:srgbClr val="FFC000"/>
                </a:solidFill>
                <a:effectLst>
                  <a:outerShdw blurRad="38100" dist="38100" dir="2700000" algn="tl">
                    <a:srgbClr val="000000"/>
                  </a:outerShdw>
                </a:effectLst>
              </a:rPr>
              <a:t>עותק אחד</a:t>
            </a:r>
            <a:r>
              <a:rPr lang="he-IL" sz="2400" b="0" dirty="0">
                <a:solidFill>
                  <a:srgbClr val="FFC000"/>
                </a:solidFill>
                <a:effectLst>
                  <a:outerShdw blurRad="38100" dist="38100" dir="2700000" algn="tl">
                    <a:srgbClr val="000000"/>
                  </a:outerShdw>
                </a:effectLst>
              </a:rPr>
              <a:t> ממחלקת האב הקדמון (ומכל השדות שלה)! </a:t>
            </a:r>
            <a:r>
              <a:rPr lang="he-IL" sz="2400" u="sng" dirty="0">
                <a:solidFill>
                  <a:srgbClr val="FFC000"/>
                </a:solidFill>
                <a:effectLst>
                  <a:outerShdw blurRad="38100" dist="38100" dir="2700000" algn="tl">
                    <a:srgbClr val="000000"/>
                  </a:outerShdw>
                </a:effectLst>
              </a:rPr>
              <a:t>ההשמה האחרונה</a:t>
            </a:r>
            <a:r>
              <a:rPr lang="he-IL" sz="2400" b="0" dirty="0">
                <a:solidFill>
                  <a:srgbClr val="FFC000"/>
                </a:solidFill>
                <a:effectLst>
                  <a:outerShdw blurRad="38100" dist="38100" dir="2700000" algn="tl">
                    <a:srgbClr val="000000"/>
                  </a:outerShdw>
                </a:effectLst>
              </a:rPr>
              <a:t> (מבחינת המחלקות הקוראות) היא שתקבע את הערך לשדות.</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dirty="0">
                <a:effectLst>
                  <a:outerShdw blurRad="38100" dist="38100" dir="2700000" algn="tl">
                    <a:srgbClr val="000000"/>
                  </a:outerShdw>
                </a:effectLst>
              </a:rPr>
              <a:t>שימוש באב קדמון וירטואלי</a:t>
            </a:r>
            <a:r>
              <a:rPr lang="he-IL" sz="2800" b="0" dirty="0">
                <a:effectLst>
                  <a:outerShdw blurRad="38100" dist="38100" dir="2700000" algn="tl">
                    <a:srgbClr val="000000"/>
                  </a:outerShdw>
                </a:effectLst>
              </a:rPr>
              <a:t> הוא כאשר האב הקדמון מייצג את אותו אובייקט (</a:t>
            </a:r>
            <a:r>
              <a:rPr lang="he-IL" sz="2800" b="0" dirty="0" err="1">
                <a:effectLst>
                  <a:outerShdw blurRad="38100" dist="38100" dir="2700000" algn="tl">
                    <a:srgbClr val="000000"/>
                  </a:outerShdw>
                </a:effectLst>
              </a:rPr>
              <a:t>יישות</a:t>
            </a:r>
            <a:r>
              <a:rPr lang="he-IL" sz="2800" b="0" dirty="0">
                <a:effectLst>
                  <a:outerShdw blurRad="38100" dist="38100" dir="2700000" algn="tl">
                    <a:srgbClr val="000000"/>
                  </a:outerShdw>
                </a:effectLst>
              </a:rPr>
              <a:t>) בכל מחלקות הבסיס ולכן צריך להופיע רק פעם אחת! </a:t>
            </a:r>
            <a:r>
              <a:rPr lang="he-IL" sz="2800" dirty="0">
                <a:effectLst>
                  <a:outerShdw blurRad="38100" dist="38100" dir="2700000" algn="tl">
                    <a:srgbClr val="000000"/>
                  </a:outerShdw>
                </a:effectLst>
              </a:rPr>
              <a:t>(-&gt; טיעון לוגי!)</a:t>
            </a:r>
            <a:endParaRPr lang="en-US" sz="3200" dirty="0">
              <a:effectLst>
                <a:outerShdw blurRad="38100" dist="38100" dir="2700000" algn="tl">
                  <a:srgbClr val="000000"/>
                </a:outerShdw>
              </a:effectLst>
            </a:endParaRPr>
          </a:p>
        </p:txBody>
      </p:sp>
      <p:sp>
        <p:nvSpPr>
          <p:cNvPr id="17412"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89DF2FC8-F0DE-43B1-A4A1-00DE26A9E167}" type="slidenum">
              <a:rPr lang="he-IL" altLang="he-IL" b="0" smtClean="0">
                <a:latin typeface="Arial" pitchFamily="34" charset="0"/>
              </a:rPr>
              <a:pPr eaLnBrk="1" hangingPunct="1"/>
              <a:t>54</a:t>
            </a:fld>
            <a:endParaRPr lang="en-US" altLang="he-IL" b="0" smtClean="0">
              <a:latin typeface="Arial" pitchFamily="34" charset="0"/>
            </a:endParaRPr>
          </a:p>
        </p:txBody>
      </p:sp>
    </p:spTree>
    <p:extLst>
      <p:ext uri="{BB962C8B-B14F-4D97-AF65-F5344CB8AC3E}">
        <p14:creationId xmlns:p14="http://schemas.microsoft.com/office/powerpoint/2010/main" val="24343941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482600" y="323850"/>
            <a:ext cx="8229600" cy="1066800"/>
          </a:xfrm>
        </p:spPr>
        <p:txBody>
          <a:bodyPr/>
          <a:lstStyle/>
          <a:p>
            <a:pPr>
              <a:defRPr/>
            </a:pPr>
            <a:r>
              <a:rPr lang="he-IL" b="1" dirty="0" smtClean="0"/>
              <a:t>הורשה מרובה וירטואלית</a:t>
            </a:r>
            <a:endParaRPr lang="en-US" b="1" dirty="0" smtClean="0"/>
          </a:p>
        </p:txBody>
      </p:sp>
      <p:sp>
        <p:nvSpPr>
          <p:cNvPr id="15363" name="Rectangle 3"/>
          <p:cNvSpPr>
            <a:spLocks noGrp="1"/>
          </p:cNvSpPr>
          <p:nvPr>
            <p:ph type="body" idx="1"/>
          </p:nvPr>
        </p:nvSpPr>
        <p:spPr>
          <a:xfrm>
            <a:off x="290286" y="1436687"/>
            <a:ext cx="8725127" cy="5196341"/>
          </a:xfrm>
        </p:spPr>
        <p:txBody>
          <a:bodyPr/>
          <a:lstStyle/>
          <a:p>
            <a:pPr algn="just" rtl="1">
              <a:lnSpc>
                <a:spcPct val="90000"/>
              </a:lnSpc>
              <a:buFont typeface="Wingdings" panose="05000000000000000000" pitchFamily="2" charset="2"/>
              <a:buChar char="v"/>
              <a:defRPr/>
            </a:pPr>
            <a:r>
              <a:rPr lang="he-IL" sz="2800" dirty="0" smtClean="0"/>
              <a:t>איך הדבר קורה בפועל?</a:t>
            </a:r>
          </a:p>
          <a:p>
            <a:pPr lvl="1" algn="just" rtl="1">
              <a:lnSpc>
                <a:spcPct val="90000"/>
              </a:lnSpc>
              <a:buFont typeface="Wingdings" pitchFamily="2" charset="2"/>
              <a:buChar char="v"/>
              <a:defRPr/>
            </a:pPr>
            <a:r>
              <a:rPr lang="he-IL" sz="2400" dirty="0" smtClean="0">
                <a:solidFill>
                  <a:srgbClr val="FFC000"/>
                </a:solidFill>
              </a:rPr>
              <a:t>בהורשה רגילה</a:t>
            </a:r>
            <a:r>
              <a:rPr lang="he-IL" sz="2400" dirty="0" smtClean="0"/>
              <a:t>, כאשר המחלקה נוצרת, </a:t>
            </a:r>
            <a:r>
              <a:rPr lang="he-IL" sz="2400" dirty="0" smtClean="0">
                <a:solidFill>
                  <a:srgbClr val="FFC000"/>
                </a:solidFill>
              </a:rPr>
              <a:t>הבנאי של המחלקה היורשת קורא קודם כל לבנאי של מחלקת האב </a:t>
            </a:r>
            <a:r>
              <a:rPr lang="he-IL" sz="2400" dirty="0" smtClean="0"/>
              <a:t>ע"מ ליצור את אובייקט האב המוכל בתוך המחלקה היורשת.</a:t>
            </a:r>
          </a:p>
          <a:p>
            <a:pPr lvl="1" algn="just" rtl="1">
              <a:lnSpc>
                <a:spcPct val="90000"/>
              </a:lnSpc>
              <a:buFont typeface="Wingdings" pitchFamily="2" charset="2"/>
              <a:buChar char="v"/>
              <a:defRPr/>
            </a:pPr>
            <a:r>
              <a:rPr lang="he-IL" sz="2400" dirty="0" smtClean="0">
                <a:solidFill>
                  <a:srgbClr val="FFC000"/>
                </a:solidFill>
              </a:rPr>
              <a:t>בהורשה ווירטואלית</a:t>
            </a:r>
            <a:r>
              <a:rPr lang="he-IL" sz="2400" dirty="0" smtClean="0"/>
              <a:t>, במקום לקרוא לבנאי של האבא לפני שהיא קוראת לבנאי שלה – היא מצפה לקבל מצביע אל אובייקט מסוג האבא שכבר קיים. מכאן והלאה המחלקה היורשת תתייחס לאובייקט המוצבע בתור אובייקט האבא שאמור להיות מוכל בתוכה.</a:t>
            </a:r>
          </a:p>
          <a:p>
            <a:pPr lvl="1" algn="just" rtl="1">
              <a:lnSpc>
                <a:spcPct val="90000"/>
              </a:lnSpc>
              <a:buFont typeface="Wingdings" pitchFamily="2" charset="2"/>
              <a:buChar char="v"/>
              <a:defRPr/>
            </a:pPr>
            <a:r>
              <a:rPr lang="he-IL" sz="2400" dirty="0" smtClean="0"/>
              <a:t>המשמעות היא ש</a:t>
            </a:r>
            <a:r>
              <a:rPr lang="he-IL" sz="2400" dirty="0" smtClean="0">
                <a:solidFill>
                  <a:srgbClr val="FFC000"/>
                </a:solidFill>
              </a:rPr>
              <a:t>האובייקט ברמה התחתונה אמור לקרוא לבנאי של האב הקדמון שממנו מתבצעת הורשה ווירטואלית לפני שהוא קורא לבנאי של האבא שלו</a:t>
            </a:r>
            <a:r>
              <a:rPr lang="he-IL" sz="2400" dirty="0" smtClean="0"/>
              <a:t>. את האובייקט שנוצר כל בנאי יעביר לבנאי של האבא שלו עד שיגיעו למחלקה שבה בוצעה ההורשה הווירטואלית.</a:t>
            </a:r>
          </a:p>
          <a:p>
            <a:pPr algn="just" rtl="1">
              <a:lnSpc>
                <a:spcPct val="90000"/>
              </a:lnSpc>
              <a:buFont typeface="Wingdings" panose="05000000000000000000" pitchFamily="2" charset="2"/>
              <a:buChar char="v"/>
              <a:defRPr/>
            </a:pPr>
            <a:endParaRPr lang="he-IL" sz="2800" dirty="0" smtClean="0"/>
          </a:p>
        </p:txBody>
      </p:sp>
      <p:sp>
        <p:nvSpPr>
          <p:cNvPr id="18436"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D216C5BC-7DCA-4ACF-92F4-0C067A88033E}" type="slidenum">
              <a:rPr lang="he-IL" altLang="he-IL" b="0" smtClean="0">
                <a:latin typeface="Arial" pitchFamily="34" charset="0"/>
              </a:rPr>
              <a:pPr eaLnBrk="1" hangingPunct="1"/>
              <a:t>55</a:t>
            </a:fld>
            <a:endParaRPr lang="en-US" altLang="he-IL" b="0" smtClean="0">
              <a:latin typeface="Arial" pitchFamily="34" charset="0"/>
            </a:endParaRPr>
          </a:p>
        </p:txBody>
      </p:sp>
    </p:spTree>
    <p:extLst>
      <p:ext uri="{BB962C8B-B14F-4D97-AF65-F5344CB8AC3E}">
        <p14:creationId xmlns:p14="http://schemas.microsoft.com/office/powerpoint/2010/main" val="15272073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Rot="1" noChangeArrowheads="1"/>
          </p:cNvSpPr>
          <p:nvPr>
            <p:ph type="title"/>
          </p:nvPr>
        </p:nvSpPr>
        <p:spPr>
          <a:xfrm>
            <a:off x="301625" y="228600"/>
            <a:ext cx="8540750" cy="796925"/>
          </a:xfrm>
        </p:spPr>
        <p:txBody>
          <a:bodyPr/>
          <a:lstStyle/>
          <a:p>
            <a:pPr eaLnBrk="1" hangingPunct="1">
              <a:defRPr/>
            </a:pPr>
            <a:r>
              <a:rPr lang="en-US" sz="4000" dirty="0" smtClean="0"/>
              <a:t>Common Ancestor</a:t>
            </a:r>
          </a:p>
        </p:txBody>
      </p:sp>
      <p:sp>
        <p:nvSpPr>
          <p:cNvPr id="987140" name="Rectangle 4"/>
          <p:cNvSpPr>
            <a:spLocks noChangeArrowheads="1"/>
          </p:cNvSpPr>
          <p:nvPr/>
        </p:nvSpPr>
        <p:spPr bwMode="auto">
          <a:xfrm>
            <a:off x="271463" y="2182813"/>
            <a:ext cx="4105275"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Ancestor A;</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A:</a:t>
            </a:r>
          </a:p>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Base1 B1; Base2 B2;</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B1:		   B2:</a:t>
            </a:r>
          </a:p>
          <a:p>
            <a:pPr marL="342900" indent="-342900">
              <a:lnSpc>
                <a:spcPct val="80000"/>
              </a:lnSpc>
              <a:spcBef>
                <a:spcPct val="20000"/>
              </a:spcBef>
              <a:buClr>
                <a:schemeClr val="hlink"/>
              </a:buClr>
              <a:buSzPct val="80000"/>
              <a:buFont typeface="Arial" pitchFamily="34" charset="0"/>
              <a:buNone/>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None/>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Derived D;</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D:</a:t>
            </a:r>
          </a:p>
          <a:p>
            <a:pPr marL="342900" indent="-342900">
              <a:lnSpc>
                <a:spcPct val="80000"/>
              </a:lnSpc>
              <a:spcBef>
                <a:spcPct val="20000"/>
              </a:spcBef>
              <a:buClr>
                <a:schemeClr val="hlink"/>
              </a:buClr>
              <a:buSzPct val="80000"/>
              <a:buFont typeface="Arial" pitchFamily="34" charset="0"/>
              <a:buChar char="►"/>
              <a:defRPr/>
            </a:pPr>
            <a:endParaRPr lang="en-US" sz="2400">
              <a:effectLst>
                <a:outerShdw blurRad="38100" dist="38100" dir="2700000" algn="tl">
                  <a:srgbClr val="000000"/>
                </a:outerShdw>
              </a:effectLst>
            </a:endParaRPr>
          </a:p>
        </p:txBody>
      </p:sp>
      <p:sp>
        <p:nvSpPr>
          <p:cNvPr id="19460" name="Rectangle 5"/>
          <p:cNvSpPr>
            <a:spLocks noChangeArrowheads="1"/>
          </p:cNvSpPr>
          <p:nvPr/>
        </p:nvSpPr>
        <p:spPr bwMode="auto">
          <a:xfrm>
            <a:off x="1135063" y="2468563"/>
            <a:ext cx="1441450" cy="4794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61" name="Rectangle 6"/>
          <p:cNvSpPr>
            <a:spLocks noChangeArrowheads="1"/>
          </p:cNvSpPr>
          <p:nvPr/>
        </p:nvSpPr>
        <p:spPr bwMode="auto">
          <a:xfrm>
            <a:off x="1336675" y="3290888"/>
            <a:ext cx="1093788" cy="5032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62" name="Rectangle 7"/>
          <p:cNvSpPr>
            <a:spLocks noChangeArrowheads="1"/>
          </p:cNvSpPr>
          <p:nvPr/>
        </p:nvSpPr>
        <p:spPr bwMode="auto">
          <a:xfrm>
            <a:off x="1336675" y="3794125"/>
            <a:ext cx="1093788" cy="5048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p>
          <a:p>
            <a:pPr algn="ctr" eaLnBrk="1" hangingPunct="1">
              <a:spcBef>
                <a:spcPct val="0"/>
              </a:spcBef>
              <a:buClrTx/>
              <a:buSzTx/>
              <a:buFontTx/>
              <a:buNone/>
            </a:pPr>
            <a:r>
              <a:rPr lang="en-US" altLang="he-IL" sz="1600" b="0"/>
              <a:t>(additional)</a:t>
            </a:r>
          </a:p>
        </p:txBody>
      </p:sp>
      <p:sp>
        <p:nvSpPr>
          <p:cNvPr id="19463" name="Rectangle 8"/>
          <p:cNvSpPr>
            <a:spLocks noChangeArrowheads="1"/>
          </p:cNvSpPr>
          <p:nvPr/>
        </p:nvSpPr>
        <p:spPr bwMode="auto">
          <a:xfrm>
            <a:off x="3122613" y="3290888"/>
            <a:ext cx="1038225" cy="5032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64" name="Rectangle 9"/>
          <p:cNvSpPr>
            <a:spLocks noChangeArrowheads="1"/>
          </p:cNvSpPr>
          <p:nvPr/>
        </p:nvSpPr>
        <p:spPr bwMode="auto">
          <a:xfrm>
            <a:off x="3122613" y="3794125"/>
            <a:ext cx="1038225" cy="5048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p>
          <a:p>
            <a:pPr algn="ctr" eaLnBrk="1" hangingPunct="1">
              <a:spcBef>
                <a:spcPct val="0"/>
              </a:spcBef>
              <a:buClrTx/>
              <a:buSzTx/>
              <a:buFontTx/>
              <a:buNone/>
            </a:pPr>
            <a:r>
              <a:rPr lang="en-US" altLang="he-IL" sz="1600" b="0"/>
              <a:t>(additional)</a:t>
            </a:r>
          </a:p>
        </p:txBody>
      </p:sp>
      <p:sp>
        <p:nvSpPr>
          <p:cNvPr id="19465" name="Rectangle 10"/>
          <p:cNvSpPr>
            <a:spLocks noChangeArrowheads="1"/>
          </p:cNvSpPr>
          <p:nvPr/>
        </p:nvSpPr>
        <p:spPr bwMode="auto">
          <a:xfrm>
            <a:off x="1206500" y="4973638"/>
            <a:ext cx="2162175" cy="2873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 </a:t>
            </a:r>
            <a:r>
              <a:rPr lang="en-US" altLang="he-IL" sz="1600" b="0"/>
              <a:t>(members)</a:t>
            </a:r>
          </a:p>
        </p:txBody>
      </p:sp>
      <p:sp>
        <p:nvSpPr>
          <p:cNvPr id="19466" name="Rectangle 11"/>
          <p:cNvSpPr>
            <a:spLocks noChangeArrowheads="1"/>
          </p:cNvSpPr>
          <p:nvPr/>
        </p:nvSpPr>
        <p:spPr bwMode="auto">
          <a:xfrm>
            <a:off x="1206500" y="5262563"/>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r>
              <a:rPr lang="en-US" altLang="he-IL" sz="1600" b="0"/>
              <a:t>(additional)</a:t>
            </a:r>
          </a:p>
        </p:txBody>
      </p:sp>
      <p:sp>
        <p:nvSpPr>
          <p:cNvPr id="19467" name="Rectangle 12"/>
          <p:cNvSpPr>
            <a:spLocks noChangeArrowheads="1"/>
          </p:cNvSpPr>
          <p:nvPr/>
        </p:nvSpPr>
        <p:spPr bwMode="auto">
          <a:xfrm>
            <a:off x="1208088" y="5548313"/>
            <a:ext cx="2162175" cy="2873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 </a:t>
            </a:r>
            <a:r>
              <a:rPr lang="en-US" altLang="he-IL" sz="1600" b="0"/>
              <a:t>(members)</a:t>
            </a:r>
          </a:p>
        </p:txBody>
      </p:sp>
      <p:sp>
        <p:nvSpPr>
          <p:cNvPr id="19468" name="Rectangle 13"/>
          <p:cNvSpPr>
            <a:spLocks noChangeArrowheads="1"/>
          </p:cNvSpPr>
          <p:nvPr/>
        </p:nvSpPr>
        <p:spPr bwMode="auto">
          <a:xfrm>
            <a:off x="1208088" y="5837238"/>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r>
              <a:rPr lang="en-US" altLang="he-IL" sz="1600" b="0"/>
              <a:t>(additional)</a:t>
            </a:r>
          </a:p>
        </p:txBody>
      </p:sp>
      <p:sp>
        <p:nvSpPr>
          <p:cNvPr id="19469" name="Rectangle 14"/>
          <p:cNvSpPr>
            <a:spLocks noChangeArrowheads="1"/>
          </p:cNvSpPr>
          <p:nvPr/>
        </p:nvSpPr>
        <p:spPr bwMode="auto">
          <a:xfrm>
            <a:off x="1208088" y="6124575"/>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Derived </a:t>
            </a:r>
            <a:r>
              <a:rPr lang="en-US" altLang="he-IL" sz="1600" b="0"/>
              <a:t>(additional)</a:t>
            </a:r>
          </a:p>
        </p:txBody>
      </p:sp>
      <p:sp>
        <p:nvSpPr>
          <p:cNvPr id="19470" name="AutoShape 15"/>
          <p:cNvSpPr>
            <a:spLocks/>
          </p:cNvSpPr>
          <p:nvPr/>
        </p:nvSpPr>
        <p:spPr bwMode="auto">
          <a:xfrm>
            <a:off x="3443288" y="4983163"/>
            <a:ext cx="141287" cy="542925"/>
          </a:xfrm>
          <a:prstGeom prst="rightBrace">
            <a:avLst>
              <a:gd name="adj1" fmla="val 3202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9471" name="Text Box 16"/>
          <p:cNvSpPr txBox="1">
            <a:spLocks noChangeArrowheads="1"/>
          </p:cNvSpPr>
          <p:nvPr/>
        </p:nvSpPr>
        <p:spPr bwMode="auto">
          <a:xfrm>
            <a:off x="3511550" y="5068888"/>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b="0"/>
              <a:t>Base1</a:t>
            </a:r>
          </a:p>
        </p:txBody>
      </p:sp>
      <p:sp>
        <p:nvSpPr>
          <p:cNvPr id="19472" name="AutoShape 17"/>
          <p:cNvSpPr>
            <a:spLocks/>
          </p:cNvSpPr>
          <p:nvPr/>
        </p:nvSpPr>
        <p:spPr bwMode="auto">
          <a:xfrm>
            <a:off x="3443288" y="5581650"/>
            <a:ext cx="138112" cy="542925"/>
          </a:xfrm>
          <a:prstGeom prst="rightBrace">
            <a:avLst>
              <a:gd name="adj1" fmla="val 3275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9473" name="Text Box 18"/>
          <p:cNvSpPr txBox="1">
            <a:spLocks noChangeArrowheads="1"/>
          </p:cNvSpPr>
          <p:nvPr/>
        </p:nvSpPr>
        <p:spPr bwMode="auto">
          <a:xfrm>
            <a:off x="3508375" y="5645150"/>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b="0"/>
              <a:t>Base2</a:t>
            </a:r>
          </a:p>
        </p:txBody>
      </p:sp>
      <p:sp>
        <p:nvSpPr>
          <p:cNvPr id="19474" name="Line 19"/>
          <p:cNvSpPr>
            <a:spLocks noChangeShapeType="1"/>
          </p:cNvSpPr>
          <p:nvPr/>
        </p:nvSpPr>
        <p:spPr bwMode="auto">
          <a:xfrm flipV="1">
            <a:off x="4300538" y="1412875"/>
            <a:ext cx="0" cy="531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987156" name="Rectangle 20"/>
          <p:cNvSpPr>
            <a:spLocks noChangeArrowheads="1"/>
          </p:cNvSpPr>
          <p:nvPr/>
        </p:nvSpPr>
        <p:spPr bwMode="auto">
          <a:xfrm>
            <a:off x="4346575" y="2122488"/>
            <a:ext cx="4105275"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Ancestor A;</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A:</a:t>
            </a:r>
          </a:p>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Base1 B1; Base2 B2;</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B1:		    B2:</a:t>
            </a:r>
          </a:p>
          <a:p>
            <a:pPr marL="342900" indent="-342900">
              <a:lnSpc>
                <a:spcPct val="80000"/>
              </a:lnSpc>
              <a:spcBef>
                <a:spcPct val="20000"/>
              </a:spcBef>
              <a:buClr>
                <a:schemeClr val="hlink"/>
              </a:buClr>
              <a:buSzPct val="80000"/>
              <a:buFont typeface="Arial" pitchFamily="34" charset="0"/>
              <a:buNone/>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Derived D;</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D:</a:t>
            </a:r>
          </a:p>
          <a:p>
            <a:pPr marL="342900" indent="-342900">
              <a:lnSpc>
                <a:spcPct val="80000"/>
              </a:lnSpc>
              <a:spcBef>
                <a:spcPct val="20000"/>
              </a:spcBef>
              <a:buClr>
                <a:schemeClr val="hlink"/>
              </a:buClr>
              <a:buSzPct val="80000"/>
              <a:buFont typeface="Arial" pitchFamily="34" charset="0"/>
              <a:buChar char="►"/>
              <a:defRPr/>
            </a:pPr>
            <a:endParaRPr lang="en-US" sz="2400">
              <a:effectLst>
                <a:outerShdw blurRad="38100" dist="38100" dir="2700000" algn="tl">
                  <a:srgbClr val="000000"/>
                </a:outerShdw>
              </a:effectLst>
            </a:endParaRPr>
          </a:p>
        </p:txBody>
      </p:sp>
      <p:sp>
        <p:nvSpPr>
          <p:cNvPr id="19476" name="Rectangle 21"/>
          <p:cNvSpPr>
            <a:spLocks noChangeArrowheads="1"/>
          </p:cNvSpPr>
          <p:nvPr/>
        </p:nvSpPr>
        <p:spPr bwMode="auto">
          <a:xfrm>
            <a:off x="5224463" y="2465388"/>
            <a:ext cx="1441450" cy="4794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77" name="Rectangle 22"/>
          <p:cNvSpPr>
            <a:spLocks noChangeArrowheads="1"/>
          </p:cNvSpPr>
          <p:nvPr/>
        </p:nvSpPr>
        <p:spPr bwMode="auto">
          <a:xfrm>
            <a:off x="6299200" y="4340225"/>
            <a:ext cx="1093788" cy="503238"/>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78" name="Rectangle 23"/>
          <p:cNvSpPr>
            <a:spLocks noChangeArrowheads="1"/>
          </p:cNvSpPr>
          <p:nvPr/>
        </p:nvSpPr>
        <p:spPr bwMode="auto">
          <a:xfrm>
            <a:off x="8062913" y="4373563"/>
            <a:ext cx="1038225" cy="503237"/>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Ancestor</a:t>
            </a:r>
          </a:p>
          <a:p>
            <a:pPr algn="ctr" eaLnBrk="1" hangingPunct="1">
              <a:spcBef>
                <a:spcPct val="0"/>
              </a:spcBef>
              <a:buClrTx/>
              <a:buSzTx/>
              <a:buFontTx/>
              <a:buNone/>
            </a:pPr>
            <a:r>
              <a:rPr lang="en-US" altLang="he-IL" sz="1600" b="0">
                <a:latin typeface="Arial" pitchFamily="34" charset="0"/>
              </a:rPr>
              <a:t>(members)</a:t>
            </a:r>
          </a:p>
        </p:txBody>
      </p:sp>
      <p:sp>
        <p:nvSpPr>
          <p:cNvPr id="19479" name="Rectangle 24"/>
          <p:cNvSpPr>
            <a:spLocks noChangeArrowheads="1"/>
          </p:cNvSpPr>
          <p:nvPr/>
        </p:nvSpPr>
        <p:spPr bwMode="auto">
          <a:xfrm>
            <a:off x="7183438" y="3721100"/>
            <a:ext cx="1095375" cy="5048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p>
          <a:p>
            <a:pPr algn="ctr" eaLnBrk="1" hangingPunct="1">
              <a:spcBef>
                <a:spcPct val="0"/>
              </a:spcBef>
              <a:buClrTx/>
              <a:buSzTx/>
              <a:buFontTx/>
              <a:buNone/>
            </a:pPr>
            <a:r>
              <a:rPr lang="en-US" altLang="he-IL" sz="1600" b="0"/>
              <a:t>(additional)</a:t>
            </a:r>
          </a:p>
        </p:txBody>
      </p:sp>
      <p:sp>
        <p:nvSpPr>
          <p:cNvPr id="19480" name="Rectangle 25"/>
          <p:cNvSpPr>
            <a:spLocks noChangeArrowheads="1"/>
          </p:cNvSpPr>
          <p:nvPr/>
        </p:nvSpPr>
        <p:spPr bwMode="auto">
          <a:xfrm>
            <a:off x="5237163" y="5302250"/>
            <a:ext cx="2162175" cy="287338"/>
          </a:xfrm>
          <a:prstGeom prst="rect">
            <a:avLst/>
          </a:prstGeom>
          <a:solidFill>
            <a:srgbClr val="33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b="0"/>
              <a:t>near ptr</a:t>
            </a:r>
          </a:p>
        </p:txBody>
      </p:sp>
      <p:sp>
        <p:nvSpPr>
          <p:cNvPr id="19481" name="Rectangle 26"/>
          <p:cNvSpPr>
            <a:spLocks noChangeArrowheads="1"/>
          </p:cNvSpPr>
          <p:nvPr/>
        </p:nvSpPr>
        <p:spPr bwMode="auto">
          <a:xfrm>
            <a:off x="5237163" y="5591175"/>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r>
              <a:rPr lang="en-US" altLang="he-IL" sz="1600" b="0"/>
              <a:t>(additional)</a:t>
            </a:r>
          </a:p>
        </p:txBody>
      </p:sp>
      <p:sp>
        <p:nvSpPr>
          <p:cNvPr id="19482" name="Rectangle 27"/>
          <p:cNvSpPr>
            <a:spLocks noChangeArrowheads="1"/>
          </p:cNvSpPr>
          <p:nvPr/>
        </p:nvSpPr>
        <p:spPr bwMode="auto">
          <a:xfrm>
            <a:off x="5238750" y="5876925"/>
            <a:ext cx="2162175" cy="287338"/>
          </a:xfrm>
          <a:prstGeom prst="rect">
            <a:avLst/>
          </a:prstGeom>
          <a:solidFill>
            <a:srgbClr val="33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b="0"/>
              <a:t>near ptr</a:t>
            </a:r>
          </a:p>
        </p:txBody>
      </p:sp>
      <p:sp>
        <p:nvSpPr>
          <p:cNvPr id="19483" name="Rectangle 28"/>
          <p:cNvSpPr>
            <a:spLocks noChangeArrowheads="1"/>
          </p:cNvSpPr>
          <p:nvPr/>
        </p:nvSpPr>
        <p:spPr bwMode="auto">
          <a:xfrm>
            <a:off x="5238750" y="6165850"/>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r>
              <a:rPr lang="en-US" altLang="he-IL" sz="1600" b="0"/>
              <a:t>(additional)</a:t>
            </a:r>
          </a:p>
        </p:txBody>
      </p:sp>
      <p:sp>
        <p:nvSpPr>
          <p:cNvPr id="19484" name="Rectangle 29"/>
          <p:cNvSpPr>
            <a:spLocks noChangeArrowheads="1"/>
          </p:cNvSpPr>
          <p:nvPr/>
        </p:nvSpPr>
        <p:spPr bwMode="auto">
          <a:xfrm>
            <a:off x="5238750" y="6453188"/>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Derived </a:t>
            </a:r>
            <a:r>
              <a:rPr lang="en-US" altLang="he-IL" sz="1600" b="0"/>
              <a:t>(additional)</a:t>
            </a:r>
          </a:p>
        </p:txBody>
      </p:sp>
      <p:sp>
        <p:nvSpPr>
          <p:cNvPr id="19485" name="Rectangle 30"/>
          <p:cNvSpPr>
            <a:spLocks noChangeArrowheads="1"/>
          </p:cNvSpPr>
          <p:nvPr/>
        </p:nvSpPr>
        <p:spPr bwMode="auto">
          <a:xfrm>
            <a:off x="5356225" y="3430588"/>
            <a:ext cx="1095375" cy="287337"/>
          </a:xfrm>
          <a:prstGeom prst="rect">
            <a:avLst/>
          </a:prstGeom>
          <a:solidFill>
            <a:srgbClr val="33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b="0"/>
              <a:t>near ptr</a:t>
            </a:r>
          </a:p>
        </p:txBody>
      </p:sp>
      <p:sp>
        <p:nvSpPr>
          <p:cNvPr id="19486" name="Rectangle 31"/>
          <p:cNvSpPr>
            <a:spLocks noChangeArrowheads="1"/>
          </p:cNvSpPr>
          <p:nvPr/>
        </p:nvSpPr>
        <p:spPr bwMode="auto">
          <a:xfrm>
            <a:off x="7183438" y="3424238"/>
            <a:ext cx="1095375" cy="287337"/>
          </a:xfrm>
          <a:prstGeom prst="rect">
            <a:avLst/>
          </a:prstGeom>
          <a:solidFill>
            <a:srgbClr val="33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b="0"/>
              <a:t>near ptr</a:t>
            </a:r>
          </a:p>
        </p:txBody>
      </p:sp>
      <p:sp>
        <p:nvSpPr>
          <p:cNvPr id="19487" name="Rectangle 32"/>
          <p:cNvSpPr>
            <a:spLocks noChangeArrowheads="1"/>
          </p:cNvSpPr>
          <p:nvPr/>
        </p:nvSpPr>
        <p:spPr bwMode="auto">
          <a:xfrm>
            <a:off x="5354638" y="3721100"/>
            <a:ext cx="1093787" cy="5048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p>
          <a:p>
            <a:pPr algn="ctr" eaLnBrk="1" hangingPunct="1">
              <a:spcBef>
                <a:spcPct val="0"/>
              </a:spcBef>
              <a:buClrTx/>
              <a:buSzTx/>
              <a:buFontTx/>
              <a:buNone/>
            </a:pPr>
            <a:r>
              <a:rPr lang="en-US" altLang="he-IL" sz="1600" b="0"/>
              <a:t>(additional)</a:t>
            </a:r>
          </a:p>
        </p:txBody>
      </p:sp>
      <p:sp>
        <p:nvSpPr>
          <p:cNvPr id="19488" name="Freeform 33"/>
          <p:cNvSpPr>
            <a:spLocks/>
          </p:cNvSpPr>
          <p:nvPr/>
        </p:nvSpPr>
        <p:spPr bwMode="auto">
          <a:xfrm>
            <a:off x="5734050" y="3602038"/>
            <a:ext cx="1027113" cy="1058862"/>
          </a:xfrm>
          <a:custGeom>
            <a:avLst/>
            <a:gdLst>
              <a:gd name="T0" fmla="*/ 1146672446 w 647"/>
              <a:gd name="T1" fmla="*/ 0 h 667"/>
              <a:gd name="T2" fmla="*/ 1537296061 w 647"/>
              <a:gd name="T3" fmla="*/ 567034095 h 667"/>
              <a:gd name="T4" fmla="*/ 1411288187 w 647"/>
              <a:gd name="T5" fmla="*/ 990420145 h 667"/>
              <a:gd name="T6" fmla="*/ 226814173 w 647"/>
              <a:gd name="T7" fmla="*/ 1184472878 h 667"/>
              <a:gd name="T8" fmla="*/ 103327250 w 647"/>
              <a:gd name="T9" fmla="*/ 1504531777 h 667"/>
              <a:gd name="T10" fmla="*/ 846772912 w 647"/>
              <a:gd name="T11" fmla="*/ 1680942631 h 6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667">
                <a:moveTo>
                  <a:pt x="455" y="0"/>
                </a:moveTo>
                <a:cubicBezTo>
                  <a:pt x="524" y="80"/>
                  <a:pt x="593" y="160"/>
                  <a:pt x="610" y="225"/>
                </a:cubicBezTo>
                <a:cubicBezTo>
                  <a:pt x="627" y="290"/>
                  <a:pt x="647" y="352"/>
                  <a:pt x="560" y="393"/>
                </a:cubicBezTo>
                <a:cubicBezTo>
                  <a:pt x="473" y="434"/>
                  <a:pt x="176" y="436"/>
                  <a:pt x="90" y="470"/>
                </a:cubicBezTo>
                <a:cubicBezTo>
                  <a:pt x="4" y="504"/>
                  <a:pt x="0" y="564"/>
                  <a:pt x="41" y="597"/>
                </a:cubicBezTo>
                <a:cubicBezTo>
                  <a:pt x="82" y="630"/>
                  <a:pt x="209" y="648"/>
                  <a:pt x="336" y="667"/>
                </a:cubicBezTo>
              </a:path>
            </a:pathLst>
          </a:custGeom>
          <a:noFill/>
          <a:ln w="28575" cap="flat" cmpd="sng">
            <a:solidFill>
              <a:schemeClr val="tx1"/>
            </a:solidFill>
            <a:prstDash val="solid"/>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9489" name="Freeform 34"/>
          <p:cNvSpPr>
            <a:spLocks/>
          </p:cNvSpPr>
          <p:nvPr/>
        </p:nvSpPr>
        <p:spPr bwMode="auto">
          <a:xfrm>
            <a:off x="7561263" y="3606800"/>
            <a:ext cx="1027112" cy="1058863"/>
          </a:xfrm>
          <a:custGeom>
            <a:avLst/>
            <a:gdLst>
              <a:gd name="T0" fmla="*/ 1146669742 w 647"/>
              <a:gd name="T1" fmla="*/ 0 h 667"/>
              <a:gd name="T2" fmla="*/ 1537294564 w 647"/>
              <a:gd name="T3" fmla="*/ 567036218 h 667"/>
              <a:gd name="T4" fmla="*/ 1411286813 w 647"/>
              <a:gd name="T5" fmla="*/ 990422668 h 667"/>
              <a:gd name="T6" fmla="*/ 226813952 w 647"/>
              <a:gd name="T7" fmla="*/ 1184473997 h 667"/>
              <a:gd name="T8" fmla="*/ 103325562 w 647"/>
              <a:gd name="T9" fmla="*/ 1504534785 h 667"/>
              <a:gd name="T10" fmla="*/ 846772088 w 647"/>
              <a:gd name="T11" fmla="*/ 1680945806 h 6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667">
                <a:moveTo>
                  <a:pt x="455" y="0"/>
                </a:moveTo>
                <a:cubicBezTo>
                  <a:pt x="524" y="80"/>
                  <a:pt x="593" y="160"/>
                  <a:pt x="610" y="225"/>
                </a:cubicBezTo>
                <a:cubicBezTo>
                  <a:pt x="627" y="290"/>
                  <a:pt x="647" y="352"/>
                  <a:pt x="560" y="393"/>
                </a:cubicBezTo>
                <a:cubicBezTo>
                  <a:pt x="473" y="434"/>
                  <a:pt x="176" y="436"/>
                  <a:pt x="90" y="470"/>
                </a:cubicBezTo>
                <a:cubicBezTo>
                  <a:pt x="4" y="504"/>
                  <a:pt x="0" y="564"/>
                  <a:pt x="41" y="597"/>
                </a:cubicBezTo>
                <a:cubicBezTo>
                  <a:pt x="82" y="630"/>
                  <a:pt x="209" y="648"/>
                  <a:pt x="336" y="667"/>
                </a:cubicBezTo>
              </a:path>
            </a:pathLst>
          </a:custGeom>
          <a:noFill/>
          <a:ln w="28575" cap="flat" cmpd="sng">
            <a:solidFill>
              <a:schemeClr val="tx1"/>
            </a:solidFill>
            <a:prstDash val="solid"/>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9490" name="Rectangle 35"/>
          <p:cNvSpPr>
            <a:spLocks noChangeArrowheads="1"/>
          </p:cNvSpPr>
          <p:nvPr/>
        </p:nvSpPr>
        <p:spPr bwMode="auto">
          <a:xfrm>
            <a:off x="7818438" y="5446713"/>
            <a:ext cx="1093787" cy="5032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cxnSp>
        <p:nvCxnSpPr>
          <p:cNvPr id="19491" name="AutoShape 36"/>
          <p:cNvCxnSpPr>
            <a:cxnSpLocks noChangeShapeType="1"/>
            <a:stCxn id="19480" idx="3"/>
            <a:endCxn id="19490" idx="1"/>
          </p:cNvCxnSpPr>
          <p:nvPr/>
        </p:nvCxnSpPr>
        <p:spPr bwMode="auto">
          <a:xfrm>
            <a:off x="7399338" y="5446713"/>
            <a:ext cx="419100" cy="252412"/>
          </a:xfrm>
          <a:prstGeom prst="curvedConnector3">
            <a:avLst>
              <a:gd name="adj1" fmla="val 50000"/>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92" name="AutoShape 37"/>
          <p:cNvCxnSpPr>
            <a:cxnSpLocks noChangeShapeType="1"/>
            <a:stCxn id="19482" idx="3"/>
            <a:endCxn id="19490" idx="1"/>
          </p:cNvCxnSpPr>
          <p:nvPr/>
        </p:nvCxnSpPr>
        <p:spPr bwMode="auto">
          <a:xfrm flipV="1">
            <a:off x="7400925" y="5699125"/>
            <a:ext cx="417513" cy="322263"/>
          </a:xfrm>
          <a:prstGeom prst="curvedConnector3">
            <a:avLst>
              <a:gd name="adj1" fmla="val 49810"/>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7174" name="Rectangle 38"/>
          <p:cNvSpPr>
            <a:spLocks noChangeArrowheads="1"/>
          </p:cNvSpPr>
          <p:nvPr/>
        </p:nvSpPr>
        <p:spPr bwMode="auto">
          <a:xfrm>
            <a:off x="266700" y="1408113"/>
            <a:ext cx="3921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dirty="0" smtClean="0">
                <a:effectLst>
                  <a:outerShdw blurRad="38100" dist="38100" dir="2700000" algn="tl">
                    <a:srgbClr val="000000"/>
                  </a:outerShdw>
                </a:effectLst>
              </a:rPr>
              <a:t>Simple Inheritance</a:t>
            </a:r>
            <a:endParaRPr lang="en-US" sz="2800" dirty="0">
              <a:effectLst>
                <a:outerShdw blurRad="38100" dist="38100" dir="2700000" algn="tl">
                  <a:srgbClr val="000000"/>
                </a:outerShdw>
              </a:effectLst>
            </a:endParaRPr>
          </a:p>
        </p:txBody>
      </p:sp>
      <p:sp>
        <p:nvSpPr>
          <p:cNvPr id="987175" name="Rectangle 39"/>
          <p:cNvSpPr>
            <a:spLocks noChangeArrowheads="1"/>
          </p:cNvSpPr>
          <p:nvPr/>
        </p:nvSpPr>
        <p:spPr bwMode="auto">
          <a:xfrm>
            <a:off x="4460875" y="1412875"/>
            <a:ext cx="3921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a:effectLst>
                  <a:outerShdw blurRad="38100" dist="38100" dir="2700000" algn="tl">
                    <a:srgbClr val="000000"/>
                  </a:outerShdw>
                </a:effectLst>
              </a:rPr>
              <a:t>Virtual Inheritance</a:t>
            </a:r>
            <a:endParaRPr lang="en-US" sz="2800">
              <a:effectLst>
                <a:outerShdw blurRad="38100" dist="38100" dir="2700000" algn="tl">
                  <a:srgbClr val="000000"/>
                </a:outerShdw>
              </a:effectLst>
            </a:endParaRPr>
          </a:p>
        </p:txBody>
      </p:sp>
      <p:sp>
        <p:nvSpPr>
          <p:cNvPr id="19495"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57F8521A-BD9E-486E-88B0-AA13C1538356}" type="slidenum">
              <a:rPr lang="he-IL" altLang="he-IL" b="0" smtClean="0">
                <a:latin typeface="Arial" pitchFamily="34" charset="0"/>
              </a:rPr>
              <a:pPr eaLnBrk="1" hangingPunct="1"/>
              <a:t>56</a:t>
            </a:fld>
            <a:endParaRPr lang="en-US" altLang="he-IL" b="0" smtClean="0">
              <a:latin typeface="Arial" pitchFamily="34" charset="0"/>
            </a:endParaRPr>
          </a:p>
        </p:txBody>
      </p:sp>
    </p:spTree>
    <p:extLst>
      <p:ext uri="{BB962C8B-B14F-4D97-AF65-F5344CB8AC3E}">
        <p14:creationId xmlns:p14="http://schemas.microsoft.com/office/powerpoint/2010/main" val="17805418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42C85D40-25FF-4D3B-85C9-0C232C0C5C5A}" type="slidenum">
              <a:rPr lang="he-IL" altLang="he-IL" sz="1000" smtClean="0">
                <a:latin typeface="Arial" pitchFamily="34" charset="0"/>
              </a:rPr>
              <a:pPr eaLnBrk="1" hangingPunct="1">
                <a:spcBef>
                  <a:spcPct val="0"/>
                </a:spcBef>
                <a:buClrTx/>
                <a:buSzTx/>
                <a:buFontTx/>
                <a:buNone/>
              </a:pPr>
              <a:t>57</a:t>
            </a:fld>
            <a:endParaRPr lang="en-US" altLang="he-IL" sz="1000" smtClean="0">
              <a:latin typeface="Arial" pitchFamily="34" charset="0"/>
            </a:endParaRPr>
          </a:p>
        </p:txBody>
      </p:sp>
      <p:sp>
        <p:nvSpPr>
          <p:cNvPr id="871426" name="Rectangle 2"/>
          <p:cNvSpPr>
            <a:spLocks noGrp="1" noRot="1" noChangeArrowheads="1"/>
          </p:cNvSpPr>
          <p:nvPr>
            <p:ph type="title"/>
          </p:nvPr>
        </p:nvSpPr>
        <p:spPr/>
        <p:txBody>
          <a:bodyPr/>
          <a:lstStyle/>
          <a:p>
            <a:pPr eaLnBrk="1" hangingPunct="1">
              <a:defRPr/>
            </a:pPr>
            <a:r>
              <a:rPr lang="en-US" sz="4000" smtClean="0"/>
              <a:t>Constructors and Virtual Inheritance</a:t>
            </a:r>
          </a:p>
        </p:txBody>
      </p:sp>
      <p:sp>
        <p:nvSpPr>
          <p:cNvPr id="871427" name="Rectangle 3"/>
          <p:cNvSpPr>
            <a:spLocks noGrp="1" noRot="1" noChangeArrowheads="1"/>
          </p:cNvSpPr>
          <p:nvPr>
            <p:ph type="body" idx="1"/>
          </p:nvPr>
        </p:nvSpPr>
        <p:spPr>
          <a:xfrm>
            <a:off x="301625" y="1185863"/>
            <a:ext cx="8540750" cy="595312"/>
          </a:xfrm>
        </p:spPr>
        <p:txBody>
          <a:bodyPr/>
          <a:lstStyle/>
          <a:p>
            <a:pPr algn="just" rtl="1" eaLnBrk="1" hangingPunct="1">
              <a:buFont typeface="Wingdings" panose="05000000000000000000" pitchFamily="2" charset="2"/>
              <a:buChar char="v"/>
              <a:defRPr/>
            </a:pPr>
            <a:r>
              <a:rPr lang="he-IL" dirty="0" smtClean="0"/>
              <a:t>בהינתן המצב הבא:</a:t>
            </a:r>
            <a:endParaRPr lang="en-US" dirty="0" smtClean="0"/>
          </a:p>
        </p:txBody>
      </p:sp>
      <p:sp>
        <p:nvSpPr>
          <p:cNvPr id="20485" name="AutoShape 4"/>
          <p:cNvSpPr>
            <a:spLocks noChangeArrowheads="1"/>
          </p:cNvSpPr>
          <p:nvPr/>
        </p:nvSpPr>
        <p:spPr bwMode="auto">
          <a:xfrm>
            <a:off x="2905125" y="1766888"/>
            <a:ext cx="3236913" cy="155257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20486" name="AutoShape 5"/>
          <p:cNvSpPr>
            <a:spLocks noChangeArrowheads="1"/>
          </p:cNvSpPr>
          <p:nvPr/>
        </p:nvSpPr>
        <p:spPr bwMode="auto">
          <a:xfrm>
            <a:off x="160338" y="3371850"/>
            <a:ext cx="4208462" cy="168275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20487" name="AutoShape 7"/>
          <p:cNvSpPr>
            <a:spLocks noChangeArrowheads="1"/>
          </p:cNvSpPr>
          <p:nvPr/>
        </p:nvSpPr>
        <p:spPr bwMode="auto">
          <a:xfrm>
            <a:off x="2363788" y="5307013"/>
            <a:ext cx="4687887" cy="150971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20488" name="Text Box 8"/>
          <p:cNvSpPr txBox="1">
            <a:spLocks noChangeArrowheads="1"/>
          </p:cNvSpPr>
          <p:nvPr/>
        </p:nvSpPr>
        <p:spPr bwMode="auto">
          <a:xfrm>
            <a:off x="2949575" y="1725613"/>
            <a:ext cx="3498850"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a:latin typeface="Times New Roman" pitchFamily="18" charset="0"/>
                <a:cs typeface="Times New Roman" pitchFamily="18" charset="0"/>
              </a:rPr>
              <a:t>class V {</a:t>
            </a:r>
          </a:p>
          <a:p>
            <a:pPr eaLnBrk="1" hangingPunct="1">
              <a:spcBef>
                <a:spcPct val="50000"/>
              </a:spcBef>
              <a:buClrTx/>
              <a:buSzTx/>
              <a:buFontTx/>
              <a:buNone/>
            </a:pPr>
            <a:r>
              <a:rPr lang="en-US" altLang="he-IL" sz="1800">
                <a:latin typeface="Times New Roman" pitchFamily="18" charset="0"/>
                <a:cs typeface="Times New Roman" pitchFamily="18" charset="0"/>
              </a:rPr>
              <a:t>public:</a:t>
            </a:r>
          </a:p>
          <a:p>
            <a:pPr eaLnBrk="1" hangingPunct="1">
              <a:spcBef>
                <a:spcPct val="50000"/>
              </a:spcBef>
              <a:buClrTx/>
              <a:buSzTx/>
              <a:buFontTx/>
              <a:buNone/>
            </a:pPr>
            <a:r>
              <a:rPr lang="en-US" altLang="he-IL" sz="1800">
                <a:latin typeface="Times New Roman" pitchFamily="18" charset="0"/>
                <a:cs typeface="Times New Roman" pitchFamily="18" charset="0"/>
              </a:rPr>
              <a:t>    V(const char* s) {cout&lt;&lt;s;}</a:t>
            </a:r>
          </a:p>
          <a:p>
            <a:pPr eaLnBrk="1" hangingPunct="1">
              <a:spcBef>
                <a:spcPct val="50000"/>
              </a:spcBef>
              <a:buClrTx/>
              <a:buSzTx/>
              <a:buFontTx/>
              <a:buNone/>
            </a:pPr>
            <a:r>
              <a:rPr lang="en-US" altLang="he-IL" sz="1800">
                <a:latin typeface="Times New Roman" pitchFamily="18" charset="0"/>
                <a:cs typeface="Times New Roman" pitchFamily="18" charset="0"/>
              </a:rPr>
              <a:t>};</a:t>
            </a:r>
          </a:p>
        </p:txBody>
      </p:sp>
      <p:sp>
        <p:nvSpPr>
          <p:cNvPr id="20489" name="Text Box 9"/>
          <p:cNvSpPr txBox="1">
            <a:spLocks noChangeArrowheads="1"/>
          </p:cNvSpPr>
          <p:nvPr/>
        </p:nvSpPr>
        <p:spPr bwMode="auto">
          <a:xfrm>
            <a:off x="203200" y="3384550"/>
            <a:ext cx="44577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dirty="0">
                <a:latin typeface="Times New Roman" pitchFamily="18" charset="0"/>
                <a:cs typeface="Times New Roman" pitchFamily="18" charset="0"/>
              </a:rPr>
              <a:t>class B1 : </a:t>
            </a:r>
            <a:r>
              <a:rPr lang="en-US" altLang="he-IL" sz="1800" dirty="0">
                <a:solidFill>
                  <a:srgbClr val="FFC000"/>
                </a:solidFill>
                <a:latin typeface="Times New Roman" pitchFamily="18" charset="0"/>
                <a:cs typeface="Times New Roman" pitchFamily="18" charset="0"/>
              </a:rPr>
              <a:t>virtual</a:t>
            </a:r>
            <a:r>
              <a:rPr lang="en-US" altLang="he-IL" sz="1800" dirty="0">
                <a:latin typeface="Times New Roman" pitchFamily="18" charset="0"/>
                <a:cs typeface="Times New Roman" pitchFamily="18" charset="0"/>
              </a:rPr>
              <a:t> public V{</a:t>
            </a:r>
          </a:p>
          <a:p>
            <a:pPr eaLnBrk="1" hangingPunct="1">
              <a:spcBef>
                <a:spcPct val="50000"/>
              </a:spcBef>
              <a:buClrTx/>
              <a:buSzTx/>
              <a:buFontTx/>
              <a:buNone/>
            </a:pPr>
            <a:r>
              <a:rPr lang="en-US" altLang="he-IL" sz="1800" dirty="0">
                <a:latin typeface="Times New Roman" pitchFamily="18" charset="0"/>
                <a:cs typeface="Times New Roman" pitchFamily="18" charset="0"/>
              </a:rPr>
              <a:t>public:</a:t>
            </a:r>
          </a:p>
          <a:p>
            <a:pPr eaLnBrk="1" hangingPunct="1">
              <a:spcBef>
                <a:spcPct val="50000"/>
              </a:spcBef>
              <a:buClrTx/>
              <a:buSzTx/>
              <a:buFontTx/>
              <a:buNone/>
            </a:pPr>
            <a:r>
              <a:rPr lang="en-US" altLang="he-IL" sz="1800" dirty="0">
                <a:latin typeface="Times New Roman" pitchFamily="18" charset="0"/>
                <a:cs typeface="Times New Roman" pitchFamily="18" charset="0"/>
              </a:rPr>
              <a:t>    B1(</a:t>
            </a:r>
            <a:r>
              <a:rPr lang="en-US" altLang="he-IL" sz="1800" dirty="0" err="1">
                <a:latin typeface="Times New Roman" pitchFamily="18" charset="0"/>
                <a:cs typeface="Times New Roman" pitchFamily="18" charset="0"/>
              </a:rPr>
              <a:t>const</a:t>
            </a:r>
            <a:r>
              <a:rPr lang="en-US" altLang="he-IL" sz="1800" dirty="0">
                <a:latin typeface="Times New Roman" pitchFamily="18" charset="0"/>
                <a:cs typeface="Times New Roman" pitchFamily="18" charset="0"/>
              </a:rPr>
              <a:t> char* s): V(“B1”) {</a:t>
            </a:r>
            <a:r>
              <a:rPr lang="en-US" altLang="he-IL" sz="1800" dirty="0" err="1">
                <a:latin typeface="Times New Roman" pitchFamily="18" charset="0"/>
                <a:cs typeface="Times New Roman" pitchFamily="18" charset="0"/>
              </a:rPr>
              <a:t>cout</a:t>
            </a:r>
            <a:r>
              <a:rPr lang="en-US" altLang="he-IL" sz="1800" dirty="0">
                <a:latin typeface="Times New Roman" pitchFamily="18" charset="0"/>
                <a:cs typeface="Times New Roman" pitchFamily="18" charset="0"/>
              </a:rPr>
              <a:t>&lt;&lt;s;}</a:t>
            </a:r>
          </a:p>
          <a:p>
            <a:pPr eaLnBrk="1" hangingPunct="1">
              <a:spcBef>
                <a:spcPct val="50000"/>
              </a:spcBef>
              <a:buClrTx/>
              <a:buSzTx/>
              <a:buFontTx/>
              <a:buNone/>
            </a:pPr>
            <a:r>
              <a:rPr lang="en-US" altLang="he-IL" sz="1800" dirty="0">
                <a:latin typeface="Times New Roman" pitchFamily="18" charset="0"/>
                <a:cs typeface="Times New Roman" pitchFamily="18" charset="0"/>
              </a:rPr>
              <a:t>};</a:t>
            </a:r>
          </a:p>
        </p:txBody>
      </p:sp>
      <p:sp>
        <p:nvSpPr>
          <p:cNvPr id="20490" name="AutoShape 10"/>
          <p:cNvSpPr>
            <a:spLocks noChangeArrowheads="1"/>
          </p:cNvSpPr>
          <p:nvPr/>
        </p:nvSpPr>
        <p:spPr bwMode="auto">
          <a:xfrm>
            <a:off x="4691063" y="3387725"/>
            <a:ext cx="4208462" cy="168275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20491" name="Text Box 11"/>
          <p:cNvSpPr txBox="1">
            <a:spLocks noChangeArrowheads="1"/>
          </p:cNvSpPr>
          <p:nvPr/>
        </p:nvSpPr>
        <p:spPr bwMode="auto">
          <a:xfrm>
            <a:off x="4733925" y="3457575"/>
            <a:ext cx="44577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dirty="0">
                <a:latin typeface="Times New Roman" pitchFamily="18" charset="0"/>
                <a:cs typeface="Times New Roman" pitchFamily="18" charset="0"/>
              </a:rPr>
              <a:t>class B2 : </a:t>
            </a:r>
            <a:r>
              <a:rPr lang="en-US" altLang="he-IL" sz="1800" dirty="0">
                <a:solidFill>
                  <a:srgbClr val="FFC000"/>
                </a:solidFill>
                <a:latin typeface="Times New Roman" pitchFamily="18" charset="0"/>
                <a:cs typeface="Times New Roman" pitchFamily="18" charset="0"/>
              </a:rPr>
              <a:t>virtual</a:t>
            </a:r>
            <a:r>
              <a:rPr lang="en-US" altLang="he-IL" sz="1800" dirty="0">
                <a:latin typeface="Times New Roman" pitchFamily="18" charset="0"/>
                <a:cs typeface="Times New Roman" pitchFamily="18" charset="0"/>
              </a:rPr>
              <a:t> public V{</a:t>
            </a:r>
          </a:p>
          <a:p>
            <a:pPr eaLnBrk="1" hangingPunct="1">
              <a:spcBef>
                <a:spcPct val="50000"/>
              </a:spcBef>
              <a:buClrTx/>
              <a:buSzTx/>
              <a:buFontTx/>
              <a:buNone/>
            </a:pPr>
            <a:r>
              <a:rPr lang="en-US" altLang="he-IL" sz="1800" dirty="0">
                <a:latin typeface="Times New Roman" pitchFamily="18" charset="0"/>
                <a:cs typeface="Times New Roman" pitchFamily="18" charset="0"/>
              </a:rPr>
              <a:t>public:</a:t>
            </a:r>
          </a:p>
          <a:p>
            <a:pPr eaLnBrk="1" hangingPunct="1">
              <a:spcBef>
                <a:spcPct val="50000"/>
              </a:spcBef>
              <a:buClrTx/>
              <a:buSzTx/>
              <a:buFontTx/>
              <a:buNone/>
            </a:pPr>
            <a:r>
              <a:rPr lang="en-US" altLang="he-IL" sz="1800" dirty="0">
                <a:latin typeface="Times New Roman" pitchFamily="18" charset="0"/>
                <a:cs typeface="Times New Roman" pitchFamily="18" charset="0"/>
              </a:rPr>
              <a:t>    B2(</a:t>
            </a:r>
            <a:r>
              <a:rPr lang="en-US" altLang="he-IL" sz="1800" dirty="0" err="1">
                <a:latin typeface="Times New Roman" pitchFamily="18" charset="0"/>
                <a:cs typeface="Times New Roman" pitchFamily="18" charset="0"/>
              </a:rPr>
              <a:t>const</a:t>
            </a:r>
            <a:r>
              <a:rPr lang="en-US" altLang="he-IL" sz="1800" dirty="0">
                <a:latin typeface="Times New Roman" pitchFamily="18" charset="0"/>
                <a:cs typeface="Times New Roman" pitchFamily="18" charset="0"/>
              </a:rPr>
              <a:t> char* s): V(“B2”) {</a:t>
            </a:r>
            <a:r>
              <a:rPr lang="en-US" altLang="he-IL" sz="1800" dirty="0" err="1">
                <a:latin typeface="Times New Roman" pitchFamily="18" charset="0"/>
                <a:cs typeface="Times New Roman" pitchFamily="18" charset="0"/>
              </a:rPr>
              <a:t>cout</a:t>
            </a:r>
            <a:r>
              <a:rPr lang="en-US" altLang="he-IL" sz="1800" dirty="0">
                <a:latin typeface="Times New Roman" pitchFamily="18" charset="0"/>
                <a:cs typeface="Times New Roman" pitchFamily="18" charset="0"/>
              </a:rPr>
              <a:t>&lt;&lt;s;}</a:t>
            </a:r>
          </a:p>
          <a:p>
            <a:pPr eaLnBrk="1" hangingPunct="1">
              <a:spcBef>
                <a:spcPct val="50000"/>
              </a:spcBef>
              <a:buClrTx/>
              <a:buSzTx/>
              <a:buFontTx/>
              <a:buNone/>
            </a:pPr>
            <a:r>
              <a:rPr lang="en-US" altLang="he-IL" sz="1800" dirty="0">
                <a:latin typeface="Times New Roman" pitchFamily="18" charset="0"/>
                <a:cs typeface="Times New Roman" pitchFamily="18" charset="0"/>
              </a:rPr>
              <a:t>};</a:t>
            </a:r>
          </a:p>
        </p:txBody>
      </p:sp>
      <p:sp>
        <p:nvSpPr>
          <p:cNvPr id="20492" name="Text Box 12"/>
          <p:cNvSpPr txBox="1">
            <a:spLocks noChangeArrowheads="1"/>
          </p:cNvSpPr>
          <p:nvPr/>
        </p:nvSpPr>
        <p:spPr bwMode="auto">
          <a:xfrm>
            <a:off x="2416175" y="5254625"/>
            <a:ext cx="481965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a:latin typeface="Times New Roman" pitchFamily="18" charset="0"/>
                <a:cs typeface="Times New Roman" pitchFamily="18" charset="0"/>
              </a:rPr>
              <a:t>class D : public B1, public B2 {</a:t>
            </a:r>
          </a:p>
          <a:p>
            <a:pPr eaLnBrk="1" hangingPunct="1">
              <a:spcBef>
                <a:spcPct val="50000"/>
              </a:spcBef>
              <a:buClrTx/>
              <a:buSzTx/>
              <a:buFontTx/>
              <a:buNone/>
            </a:pPr>
            <a:r>
              <a:rPr lang="en-US" altLang="he-IL" sz="1800">
                <a:latin typeface="Times New Roman" pitchFamily="18" charset="0"/>
                <a:cs typeface="Times New Roman" pitchFamily="18" charset="0"/>
              </a:rPr>
              <a:t>public:</a:t>
            </a:r>
          </a:p>
          <a:p>
            <a:pPr eaLnBrk="1" hangingPunct="1">
              <a:spcBef>
                <a:spcPct val="50000"/>
              </a:spcBef>
              <a:buClrTx/>
              <a:buSzTx/>
              <a:buFontTx/>
              <a:buNone/>
            </a:pPr>
            <a:r>
              <a:rPr lang="en-US" altLang="he-IL" sz="1800">
                <a:latin typeface="Times New Roman" pitchFamily="18" charset="0"/>
                <a:cs typeface="Times New Roman" pitchFamily="18" charset="0"/>
              </a:rPr>
              <a:t>    D(const char* s): B1(“DB1”), B2(”DB2”) {}</a:t>
            </a:r>
          </a:p>
          <a:p>
            <a:pPr eaLnBrk="1" hangingPunct="1">
              <a:spcBef>
                <a:spcPct val="50000"/>
              </a:spcBef>
              <a:buClrTx/>
              <a:buSzTx/>
              <a:buFontTx/>
              <a:buNone/>
            </a:pPr>
            <a:r>
              <a:rPr lang="en-US" altLang="he-IL" sz="1800">
                <a:latin typeface="Times New Roman" pitchFamily="18" charset="0"/>
                <a:cs typeface="Times New Roman" pitchFamily="18" charset="0"/>
              </a:rPr>
              <a:t>};</a:t>
            </a:r>
          </a:p>
        </p:txBody>
      </p:sp>
      <p:cxnSp>
        <p:nvCxnSpPr>
          <p:cNvPr id="20493" name="AutoShape 15"/>
          <p:cNvCxnSpPr>
            <a:cxnSpLocks noChangeShapeType="1"/>
            <a:stCxn id="20486" idx="0"/>
            <a:endCxn id="20485" idx="1"/>
          </p:cNvCxnSpPr>
          <p:nvPr/>
        </p:nvCxnSpPr>
        <p:spPr bwMode="auto">
          <a:xfrm flipV="1">
            <a:off x="2265363" y="2543175"/>
            <a:ext cx="639762" cy="828675"/>
          </a:xfrm>
          <a:prstGeom prst="straightConnector1">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4" name="AutoShape 16"/>
          <p:cNvCxnSpPr>
            <a:cxnSpLocks noChangeShapeType="1"/>
            <a:stCxn id="20491" idx="0"/>
            <a:endCxn id="20485" idx="3"/>
          </p:cNvCxnSpPr>
          <p:nvPr/>
        </p:nvCxnSpPr>
        <p:spPr bwMode="auto">
          <a:xfrm flipH="1" flipV="1">
            <a:off x="6142038" y="2543175"/>
            <a:ext cx="820737" cy="914400"/>
          </a:xfrm>
          <a:prstGeom prst="straightConnector1">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5" name="AutoShape 17"/>
          <p:cNvCxnSpPr>
            <a:cxnSpLocks noChangeShapeType="1"/>
            <a:stCxn id="20492" idx="0"/>
            <a:endCxn id="20486" idx="2"/>
          </p:cNvCxnSpPr>
          <p:nvPr/>
        </p:nvCxnSpPr>
        <p:spPr bwMode="auto">
          <a:xfrm flipH="1" flipV="1">
            <a:off x="2265363" y="5054600"/>
            <a:ext cx="2560637" cy="200025"/>
          </a:xfrm>
          <a:prstGeom prst="straightConnector1">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6" name="AutoShape 18"/>
          <p:cNvCxnSpPr>
            <a:cxnSpLocks noChangeShapeType="1"/>
            <a:stCxn id="20492" idx="0"/>
            <a:endCxn id="20490" idx="2"/>
          </p:cNvCxnSpPr>
          <p:nvPr/>
        </p:nvCxnSpPr>
        <p:spPr bwMode="auto">
          <a:xfrm flipV="1">
            <a:off x="4826000" y="5070475"/>
            <a:ext cx="1970088" cy="184150"/>
          </a:xfrm>
          <a:prstGeom prst="straightConnector1">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7" name="Text Box 19"/>
          <p:cNvSpPr txBox="1">
            <a:spLocks noChangeArrowheads="1"/>
          </p:cNvSpPr>
          <p:nvPr/>
        </p:nvSpPr>
        <p:spPr bwMode="auto">
          <a:xfrm>
            <a:off x="6821488" y="1901825"/>
            <a:ext cx="1511300" cy="954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r" rtl="1" eaLnBrk="1" hangingPunct="1">
              <a:spcBef>
                <a:spcPct val="50000"/>
              </a:spcBef>
              <a:buClrTx/>
              <a:buSzTx/>
              <a:buFontTx/>
              <a:buNone/>
            </a:pPr>
            <a:r>
              <a:rPr lang="he-IL" altLang="he-IL" sz="2800"/>
              <a:t>מה יודפס?</a:t>
            </a:r>
            <a:endParaRPr lang="en-US" altLang="he-IL" sz="2800"/>
          </a:p>
        </p:txBody>
      </p:sp>
    </p:spTree>
    <p:extLst>
      <p:ext uri="{BB962C8B-B14F-4D97-AF65-F5344CB8AC3E}">
        <p14:creationId xmlns:p14="http://schemas.microsoft.com/office/powerpoint/2010/main" val="36248516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4382A82A-C07A-4BA7-A055-8835EC0C873F}" type="slidenum">
              <a:rPr lang="he-IL" altLang="he-IL" sz="1000" smtClean="0">
                <a:latin typeface="Arial" pitchFamily="34" charset="0"/>
              </a:rPr>
              <a:pPr eaLnBrk="1" hangingPunct="1">
                <a:spcBef>
                  <a:spcPct val="0"/>
                </a:spcBef>
                <a:buClrTx/>
                <a:buSzTx/>
                <a:buFontTx/>
                <a:buNone/>
              </a:pPr>
              <a:t>58</a:t>
            </a:fld>
            <a:endParaRPr lang="en-US" altLang="he-IL" sz="1000" smtClean="0">
              <a:latin typeface="Arial" pitchFamily="34" charset="0"/>
            </a:endParaRPr>
          </a:p>
        </p:txBody>
      </p:sp>
      <p:sp>
        <p:nvSpPr>
          <p:cNvPr id="872451" name="Rectangle 3"/>
          <p:cNvSpPr>
            <a:spLocks noGrp="1" noRot="1" noChangeArrowheads="1"/>
          </p:cNvSpPr>
          <p:nvPr>
            <p:ph type="body" idx="1"/>
          </p:nvPr>
        </p:nvSpPr>
        <p:spPr>
          <a:xfrm>
            <a:off x="144463" y="801688"/>
            <a:ext cx="8839200" cy="5297487"/>
          </a:xfrm>
        </p:spPr>
        <p:txBody>
          <a:bodyPr/>
          <a:lstStyle/>
          <a:p>
            <a:pPr algn="just" rtl="1" eaLnBrk="1" hangingPunct="1">
              <a:buFont typeface="Wingdings" panose="05000000000000000000" pitchFamily="2" charset="2"/>
              <a:buChar char="v"/>
              <a:defRPr/>
            </a:pPr>
            <a:r>
              <a:rPr lang="he-IL" dirty="0" smtClean="0"/>
              <a:t>תשובה: שגיאת קומפילציה!</a:t>
            </a:r>
          </a:p>
          <a:p>
            <a:pPr algn="just" rtl="1" eaLnBrk="1" hangingPunct="1">
              <a:buFont typeface="Wingdings" panose="05000000000000000000" pitchFamily="2" charset="2"/>
              <a:buChar char="v"/>
              <a:defRPr/>
            </a:pPr>
            <a:r>
              <a:rPr lang="he-IL" dirty="0" smtClean="0"/>
              <a:t>למה?</a:t>
            </a:r>
            <a:endParaRPr lang="en-US" dirty="0" smtClean="0"/>
          </a:p>
          <a:p>
            <a:pPr algn="just" rtl="1" eaLnBrk="1" hangingPunct="1">
              <a:buFont typeface="Wingdings" panose="05000000000000000000" pitchFamily="2" charset="2"/>
              <a:buChar char="v"/>
              <a:defRPr/>
            </a:pPr>
            <a:endParaRPr lang="en-US" dirty="0" smtClean="0"/>
          </a:p>
          <a:p>
            <a:pPr algn="just" rtl="1" eaLnBrk="1" hangingPunct="1">
              <a:buFont typeface="Wingdings" panose="05000000000000000000" pitchFamily="2" charset="2"/>
              <a:buChar char="v"/>
              <a:defRPr/>
            </a:pPr>
            <a:r>
              <a:rPr lang="he-IL" dirty="0" smtClean="0"/>
              <a:t>פתרון:</a:t>
            </a:r>
            <a:endParaRPr lang="en-US" dirty="0" smtClean="0"/>
          </a:p>
          <a:p>
            <a:pPr lvl="1" algn="just" rtl="1" eaLnBrk="1" hangingPunct="1">
              <a:buFont typeface="Wingdings" pitchFamily="2" charset="2"/>
              <a:buChar char="v"/>
              <a:defRPr/>
            </a:pPr>
            <a:r>
              <a:rPr lang="he-IL" dirty="0" smtClean="0"/>
              <a:t>לבנות בנאי </a:t>
            </a:r>
            <a:r>
              <a:rPr lang="he-IL" dirty="0" err="1" smtClean="0"/>
              <a:t>דיפולטי</a:t>
            </a:r>
            <a:r>
              <a:rPr lang="he-IL" dirty="0" smtClean="0"/>
              <a:t> למחלקת  </a:t>
            </a:r>
            <a:r>
              <a:rPr lang="en-US" dirty="0" smtClean="0"/>
              <a:t>V</a:t>
            </a:r>
            <a:r>
              <a:rPr lang="he-IL" dirty="0" smtClean="0"/>
              <a:t>.</a:t>
            </a:r>
          </a:p>
          <a:p>
            <a:pPr lvl="1" algn="just" rtl="1" eaLnBrk="1" hangingPunct="1">
              <a:buFont typeface="Wingdings" pitchFamily="2" charset="2"/>
              <a:buChar char="v"/>
              <a:defRPr/>
            </a:pPr>
            <a:r>
              <a:rPr lang="he-IL" dirty="0" smtClean="0"/>
              <a:t>לקרוא לבנאי של </a:t>
            </a:r>
            <a:r>
              <a:rPr lang="en-US" dirty="0" smtClean="0"/>
              <a:t>V</a:t>
            </a:r>
            <a:r>
              <a:rPr lang="he-IL" dirty="0" smtClean="0"/>
              <a:t> ישירות בשורת האתחול של מחלקת </a:t>
            </a:r>
            <a:r>
              <a:rPr lang="en-US" dirty="0" smtClean="0"/>
              <a:t>D</a:t>
            </a:r>
            <a:r>
              <a:rPr lang="he-IL" dirty="0" smtClean="0"/>
              <a:t>.</a:t>
            </a:r>
            <a:endParaRPr lang="en-US" dirty="0" smtClean="0"/>
          </a:p>
          <a:p>
            <a:pPr lvl="2" algn="just" rtl="1" eaLnBrk="1" hangingPunct="1">
              <a:buFont typeface="Wingdings" panose="05000000000000000000" pitchFamily="2" charset="2"/>
              <a:buChar char="v"/>
              <a:defRPr/>
            </a:pPr>
            <a:r>
              <a:rPr lang="he-IL" dirty="0" smtClean="0">
                <a:solidFill>
                  <a:srgbClr val="FFC000"/>
                </a:solidFill>
              </a:rPr>
              <a:t>אבות וירטואלית מאותחלים על ידי </a:t>
            </a:r>
            <a:r>
              <a:rPr lang="he-IL" u="sng" dirty="0" smtClean="0">
                <a:solidFill>
                  <a:srgbClr val="FFC000"/>
                </a:solidFill>
              </a:rPr>
              <a:t>המחלקה הנגזרת הנמוכה ביותר</a:t>
            </a:r>
            <a:r>
              <a:rPr lang="he-IL" dirty="0" smtClean="0"/>
              <a:t>, ומכל שאר האתחולים – מתעלמים.</a:t>
            </a:r>
          </a:p>
          <a:p>
            <a:pPr lvl="2" algn="just" rtl="1" eaLnBrk="1" hangingPunct="1">
              <a:buFont typeface="Wingdings" panose="05000000000000000000" pitchFamily="2" charset="2"/>
              <a:buChar char="v"/>
              <a:defRPr/>
            </a:pPr>
            <a:r>
              <a:rPr lang="he-IL" dirty="0" smtClean="0"/>
              <a:t>מותר לאתחל מהבנאי של המחלקה כל אחד מהאבות הווירטואליים שלה, גם אם הם אבות קדמונים ולא מיידים!</a:t>
            </a:r>
          </a:p>
          <a:p>
            <a:pPr lvl="3" algn="just" rtl="1" eaLnBrk="1" hangingPunct="1">
              <a:buFont typeface="Wingdings" pitchFamily="2" charset="2"/>
              <a:buChar char="v"/>
              <a:defRPr/>
            </a:pPr>
            <a:r>
              <a:rPr lang="he-IL" dirty="0" smtClean="0"/>
              <a:t>מה לגבי אבות קדמונים לא וירטואליים?</a:t>
            </a:r>
            <a:endParaRPr lang="en-US" dirty="0" smtClean="0"/>
          </a:p>
        </p:txBody>
      </p:sp>
    </p:spTree>
    <p:extLst>
      <p:ext uri="{BB962C8B-B14F-4D97-AF65-F5344CB8AC3E}">
        <p14:creationId xmlns:p14="http://schemas.microsoft.com/office/powerpoint/2010/main" val="84478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245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245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245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245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724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72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130175" y="434975"/>
            <a:ext cx="8912225" cy="1346200"/>
          </a:xfrm>
        </p:spPr>
        <p:txBody>
          <a:bodyPr/>
          <a:lstStyle/>
          <a:p>
            <a:pPr rtl="1">
              <a:defRPr/>
            </a:pPr>
            <a:r>
              <a:rPr lang="he-IL" b="1" dirty="0" smtClean="0"/>
              <a:t>הורשה מרובה </a:t>
            </a:r>
            <a:r>
              <a:rPr lang="en-US" b="1" dirty="0" smtClean="0"/>
              <a:t>vs</a:t>
            </a:r>
            <a:r>
              <a:rPr lang="he-IL" b="1" dirty="0" smtClean="0"/>
              <a:t> הורשה מרובה וירטואלית</a:t>
            </a:r>
            <a:endParaRPr lang="en-US" b="1" dirty="0" smtClean="0"/>
          </a:p>
        </p:txBody>
      </p:sp>
      <p:sp>
        <p:nvSpPr>
          <p:cNvPr id="5123" name="Rectangle 3"/>
          <p:cNvSpPr>
            <a:spLocks noGrp="1"/>
          </p:cNvSpPr>
          <p:nvPr>
            <p:ph type="body" idx="1"/>
          </p:nvPr>
        </p:nvSpPr>
        <p:spPr>
          <a:xfrm>
            <a:off x="457200" y="1643063"/>
            <a:ext cx="8229600" cy="4643437"/>
          </a:xfrm>
        </p:spPr>
        <p:txBody>
          <a:bodyPr/>
          <a:lstStyle/>
          <a:p>
            <a:pPr algn="just" rtl="1">
              <a:lnSpc>
                <a:spcPct val="90000"/>
              </a:lnSpc>
              <a:buFont typeface="Wingdings" panose="05000000000000000000" pitchFamily="2" charset="2"/>
              <a:buChar char="v"/>
              <a:defRPr/>
            </a:pPr>
            <a:r>
              <a:rPr lang="he-IL" dirty="0" smtClean="0"/>
              <a:t>ישנם מקרים שבהם מחלקה אחת היא בעצם שילוב של 2 מחלקות קיימות (ולפעמים אפילו יותר).</a:t>
            </a:r>
          </a:p>
          <a:p>
            <a:pPr algn="just" rtl="1">
              <a:lnSpc>
                <a:spcPct val="90000"/>
              </a:lnSpc>
              <a:buFont typeface="Wingdings" panose="05000000000000000000" pitchFamily="2" charset="2"/>
              <a:buChar char="v"/>
              <a:defRPr/>
            </a:pPr>
            <a:endParaRPr lang="he-IL" dirty="0" smtClean="0"/>
          </a:p>
          <a:p>
            <a:pPr algn="just" rtl="1">
              <a:lnSpc>
                <a:spcPct val="90000"/>
              </a:lnSpc>
              <a:buFont typeface="Wingdings" panose="05000000000000000000" pitchFamily="2" charset="2"/>
              <a:buChar char="v"/>
              <a:defRPr/>
            </a:pPr>
            <a:r>
              <a:rPr lang="he-IL" dirty="0" smtClean="0">
                <a:solidFill>
                  <a:srgbClr val="FFC000"/>
                </a:solidFill>
              </a:rPr>
              <a:t>הבעיתיות של הורשה מרובה מתחילה כאשר יש לנו אב קדמון משותף</a:t>
            </a:r>
            <a:r>
              <a:rPr lang="he-IL" dirty="0" smtClean="0"/>
              <a:t>.</a:t>
            </a:r>
          </a:p>
          <a:p>
            <a:pPr algn="just" rtl="1">
              <a:lnSpc>
                <a:spcPct val="90000"/>
              </a:lnSpc>
              <a:buFont typeface="Wingdings" panose="05000000000000000000" pitchFamily="2" charset="2"/>
              <a:buChar char="v"/>
              <a:defRPr/>
            </a:pPr>
            <a:r>
              <a:rPr lang="he-IL" dirty="0" smtClean="0"/>
              <a:t>ישנם מקרים שבהם אנחנו רוצים </a:t>
            </a:r>
            <a:r>
              <a:rPr lang="he-IL" dirty="0" smtClean="0">
                <a:solidFill>
                  <a:srgbClr val="C00000"/>
                </a:solidFill>
              </a:rPr>
              <a:t>מופע אחד </a:t>
            </a:r>
            <a:r>
              <a:rPr lang="he-IL" dirty="0" smtClean="0"/>
              <a:t>של אב קדמון, וישנם מקרים שבהם אנחנו רוצים </a:t>
            </a:r>
            <a:r>
              <a:rPr lang="he-IL" dirty="0" smtClean="0">
                <a:solidFill>
                  <a:srgbClr val="C00000"/>
                </a:solidFill>
              </a:rPr>
              <a:t>מס' מופעים </a:t>
            </a:r>
            <a:r>
              <a:rPr lang="he-IL" dirty="0" smtClean="0"/>
              <a:t>של אב קדמון.</a:t>
            </a:r>
          </a:p>
        </p:txBody>
      </p:sp>
      <p:sp>
        <p:nvSpPr>
          <p:cNvPr id="22532"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DA25C8F4-2477-4E85-8072-5D163D188D80}" type="slidenum">
              <a:rPr lang="he-IL" altLang="he-IL" b="0" smtClean="0">
                <a:latin typeface="Arial" pitchFamily="34" charset="0"/>
              </a:rPr>
              <a:pPr eaLnBrk="1" hangingPunct="1"/>
              <a:t>59</a:t>
            </a:fld>
            <a:endParaRPr lang="en-US" altLang="he-IL" b="0" smtClean="0">
              <a:latin typeface="Arial" pitchFamily="34" charset="0"/>
            </a:endParaRPr>
          </a:p>
        </p:txBody>
      </p:sp>
      <p:sp>
        <p:nvSpPr>
          <p:cNvPr id="5" name="Rectangle 1"/>
          <p:cNvSpPr>
            <a:spLocks noChangeArrowheads="1"/>
          </p:cNvSpPr>
          <p:nvPr/>
        </p:nvSpPr>
        <p:spPr bwMode="auto">
          <a:xfrm>
            <a:off x="2128838" y="6134099"/>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1934793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686425" y="2036763"/>
            <a:ext cx="2736850" cy="1643062"/>
          </a:xfrm>
          <a:prstGeom prst="rect">
            <a:avLst/>
          </a:prstGeom>
          <a:solidFill>
            <a:schemeClr val="accent1"/>
          </a:solidFill>
          <a:ln>
            <a:noFill/>
          </a:ln>
          <a:effectLst/>
          <a:extLst>
            <a:ext uri="{91240B29-F687-4F45-9708-019B960494DF}">
              <a14:hiddenLine xmlns:a14="http://schemas.microsoft.com/office/drawing/2010/main" w="38100" cmpd="dbl">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994307" name="Rectangle 3"/>
          <p:cNvSpPr>
            <a:spLocks noGrp="1" noRot="1" noChangeArrowheads="1"/>
          </p:cNvSpPr>
          <p:nvPr>
            <p:ph type="title"/>
          </p:nvPr>
        </p:nvSpPr>
        <p:spPr>
          <a:xfrm>
            <a:off x="300038" y="227013"/>
            <a:ext cx="8540750" cy="796925"/>
          </a:xfrm>
        </p:spPr>
        <p:txBody>
          <a:bodyPr/>
          <a:lstStyle/>
          <a:p>
            <a:pPr eaLnBrk="1" hangingPunct="1">
              <a:defRPr/>
            </a:pPr>
            <a:r>
              <a:rPr lang="en-US" sz="3600" dirty="0" smtClean="0">
                <a:latin typeface="Comic Sans MS" pitchFamily="66" charset="0"/>
              </a:rPr>
              <a:t>Introduction </a:t>
            </a:r>
            <a:r>
              <a:rPr lang="en-US" sz="3200" dirty="0" err="1" smtClean="0">
                <a:latin typeface="Comic Sans MS" pitchFamily="66" charset="0"/>
              </a:rPr>
              <a:t>cont</a:t>
            </a:r>
            <a:r>
              <a:rPr lang="en-US" sz="3200" dirty="0" smtClean="0">
                <a:latin typeface="Comic Sans MS" pitchFamily="66" charset="0"/>
              </a:rPr>
              <a:t>…</a:t>
            </a:r>
            <a:endParaRPr lang="en-US" sz="3600" dirty="0" smtClean="0">
              <a:latin typeface="Comic Sans MS" pitchFamily="66" charset="0"/>
            </a:endParaRPr>
          </a:p>
        </p:txBody>
      </p:sp>
      <p:sp>
        <p:nvSpPr>
          <p:cNvPr id="994308" name="Rectangle 4"/>
          <p:cNvSpPr>
            <a:spLocks noChangeArrowheads="1"/>
          </p:cNvSpPr>
          <p:nvPr/>
        </p:nvSpPr>
        <p:spPr bwMode="auto">
          <a:xfrm>
            <a:off x="269875" y="1119188"/>
            <a:ext cx="8496300" cy="423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b="0" dirty="0">
                <a:effectLst>
                  <a:outerShdw blurRad="38100" dist="38100" dir="2700000" algn="tl">
                    <a:srgbClr val="000000"/>
                  </a:outerShdw>
                </a:effectLst>
              </a:rPr>
              <a:t>מנגנון הפולימורפיזם מאפשר לנו לבצע את אותה פעולה על אובייקטים שונים ולדאוג לזה שהיא באמת </a:t>
            </a:r>
            <a:r>
              <a:rPr lang="he-IL" sz="2400" dirty="0">
                <a:effectLst>
                  <a:outerShdw blurRad="38100" dist="38100" dir="2700000" algn="tl">
                    <a:srgbClr val="000000"/>
                  </a:outerShdw>
                </a:effectLst>
              </a:rPr>
              <a:t>תבוצע אחרת</a:t>
            </a:r>
            <a:r>
              <a:rPr lang="he-IL" sz="2400" b="0" dirty="0">
                <a:effectLst>
                  <a:outerShdw blurRad="38100" dist="38100" dir="2700000" algn="tl">
                    <a:srgbClr val="000000"/>
                  </a:outerShdw>
                </a:effectLst>
              </a:rPr>
              <a:t> על ידי כל אובייקט, בצורה שהיא שקופה למתכנת.</a:t>
            </a:r>
          </a:p>
          <a:p>
            <a:pPr marL="342900" indent="-342900" algn="r" rtl="1">
              <a:lnSpc>
                <a:spcPct val="80000"/>
              </a:lnSpc>
              <a:spcBef>
                <a:spcPct val="20000"/>
              </a:spcBef>
              <a:buClr>
                <a:schemeClr val="hlink"/>
              </a:buClr>
              <a:buSzPct val="80000"/>
              <a:buFont typeface="Wingdings" panose="05000000000000000000" pitchFamily="2" charset="2"/>
              <a:buChar char="v"/>
              <a:defRPr/>
            </a:pPr>
            <a:r>
              <a:rPr lang="en-US" sz="2400" b="0" dirty="0">
                <a:effectLst>
                  <a:outerShdw blurRad="38100" dist="38100" dir="2700000" algn="tl">
                    <a:srgbClr val="000000"/>
                  </a:outerShdw>
                </a:effectLst>
              </a:rPr>
              <a:t> </a:t>
            </a:r>
            <a:r>
              <a:rPr lang="he-IL" sz="2400" b="0" dirty="0">
                <a:effectLst>
                  <a:outerShdw blurRad="38100" dist="38100" dir="2700000" algn="tl">
                    <a:srgbClr val="000000"/>
                  </a:outerShdw>
                </a:effectLst>
              </a:rPr>
              <a:t>אנו נוכל להפעיל</a:t>
            </a:r>
            <a:r>
              <a:rPr lang="en-US" sz="2400" b="0" dirty="0">
                <a:effectLst>
                  <a:outerShdw blurRad="38100" dist="38100" dir="2700000" algn="tl">
                    <a:srgbClr val="000000"/>
                  </a:outerShdw>
                </a:effectLst>
              </a:rPr>
              <a:t/>
            </a:r>
            <a:br>
              <a:rPr lang="en-US" sz="2400" b="0" dirty="0">
                <a:effectLst>
                  <a:outerShdw blurRad="38100" dist="38100" dir="2700000" algn="tl">
                    <a:srgbClr val="000000"/>
                  </a:outerShdw>
                </a:effectLst>
              </a:rPr>
            </a:br>
            <a:r>
              <a:rPr lang="he-IL" sz="2400" b="0" dirty="0">
                <a:effectLst>
                  <a:outerShdw blurRad="38100" dist="38100" dir="2700000" algn="tl">
                    <a:srgbClr val="000000"/>
                  </a:outerShdw>
                </a:effectLst>
              </a:rPr>
              <a:t>מתודות על האובייקט</a:t>
            </a:r>
            <a:r>
              <a:rPr lang="en-US" sz="2400" b="0" dirty="0">
                <a:effectLst>
                  <a:outerShdw blurRad="38100" dist="38100" dir="2700000" algn="tl">
                    <a:srgbClr val="000000"/>
                  </a:outerShdw>
                </a:effectLst>
              </a:rPr>
              <a:t/>
            </a:r>
            <a:br>
              <a:rPr lang="en-US" sz="2400" b="0" dirty="0">
                <a:effectLst>
                  <a:outerShdw blurRad="38100" dist="38100" dir="2700000" algn="tl">
                    <a:srgbClr val="000000"/>
                  </a:outerShdw>
                </a:effectLst>
              </a:rPr>
            </a:br>
            <a:r>
              <a:rPr lang="he-IL" sz="2400" dirty="0">
                <a:effectLst>
                  <a:outerShdw blurRad="38100" dist="38100" dir="2700000" algn="tl">
                    <a:srgbClr val="000000"/>
                  </a:outerShdw>
                </a:effectLst>
              </a:rPr>
              <a:t>רק</a:t>
            </a:r>
            <a:r>
              <a:rPr lang="he-IL" sz="2400" b="0" dirty="0">
                <a:effectLst>
                  <a:outerShdw blurRad="38100" dist="38100" dir="2700000" algn="tl">
                    <a:srgbClr val="000000"/>
                  </a:outerShdw>
                </a:effectLst>
              </a:rPr>
              <a:t> במידה והן מופיעות</a:t>
            </a:r>
            <a:r>
              <a:rPr lang="en-US" sz="2400" b="0" dirty="0">
                <a:effectLst>
                  <a:outerShdw blurRad="38100" dist="38100" dir="2700000" algn="tl">
                    <a:srgbClr val="000000"/>
                  </a:outerShdw>
                </a:effectLst>
              </a:rPr>
              <a:t/>
            </a:r>
            <a:br>
              <a:rPr lang="en-US" sz="2400" b="0" dirty="0">
                <a:effectLst>
                  <a:outerShdw blurRad="38100" dist="38100" dir="2700000" algn="tl">
                    <a:srgbClr val="000000"/>
                  </a:outerShdw>
                </a:effectLst>
              </a:rPr>
            </a:br>
            <a:r>
              <a:rPr lang="he-IL" sz="2400" b="0" dirty="0">
                <a:effectLst>
                  <a:outerShdw blurRad="38100" dist="38100" dir="2700000" algn="tl">
                    <a:srgbClr val="000000"/>
                  </a:outerShdw>
                </a:effectLst>
              </a:rPr>
              <a:t>בממשק של מחלקת</a:t>
            </a:r>
            <a:r>
              <a:rPr lang="en-US" sz="2400" b="0" dirty="0">
                <a:effectLst>
                  <a:outerShdw blurRad="38100" dist="38100" dir="2700000" algn="tl">
                    <a:srgbClr val="000000"/>
                  </a:outerShdw>
                </a:effectLst>
              </a:rPr>
              <a:t/>
            </a:r>
            <a:br>
              <a:rPr lang="en-US" sz="2400" b="0" dirty="0">
                <a:effectLst>
                  <a:outerShdw blurRad="38100" dist="38100" dir="2700000" algn="tl">
                    <a:srgbClr val="000000"/>
                  </a:outerShdw>
                </a:effectLst>
              </a:rPr>
            </a:br>
            <a:r>
              <a:rPr lang="he-IL" sz="2400" b="0" dirty="0">
                <a:effectLst>
                  <a:outerShdw blurRad="38100" dist="38100" dir="2700000" algn="tl">
                    <a:srgbClr val="000000"/>
                  </a:outerShdw>
                </a:effectLst>
              </a:rPr>
              <a:t>הבסיס!</a:t>
            </a:r>
          </a:p>
          <a:p>
            <a:pPr algn="r" rtl="1">
              <a:lnSpc>
                <a:spcPct val="80000"/>
              </a:lnSpc>
              <a:spcBef>
                <a:spcPct val="20000"/>
              </a:spcBef>
              <a:buClr>
                <a:schemeClr val="hlink"/>
              </a:buClr>
              <a:buSzPct val="80000"/>
              <a:defRPr/>
            </a:pPr>
            <a:endParaRPr lang="en-US" sz="2400" dirty="0">
              <a:effectLst>
                <a:outerShdw blurRad="38100" dist="38100" dir="2700000" algn="tl">
                  <a:srgbClr val="000000"/>
                </a:outerShdw>
              </a:effectLst>
            </a:endParaRPr>
          </a:p>
          <a:p>
            <a:pPr marL="342900" indent="-342900" algn="r">
              <a:lnSpc>
                <a:spcPct val="80000"/>
              </a:lnSpc>
              <a:spcBef>
                <a:spcPct val="20000"/>
              </a:spcBef>
              <a:buClr>
                <a:schemeClr val="hlink"/>
              </a:buClr>
              <a:buSzPct val="80000"/>
              <a:buFont typeface="Arial" pitchFamily="34" charset="0"/>
              <a:buChar char="►"/>
              <a:defRPr/>
            </a:pPr>
            <a:endParaRPr lang="en-US" sz="2400" b="0" dirty="0">
              <a:effectLst>
                <a:outerShdw blurRad="38100" dist="38100" dir="2700000" algn="tl">
                  <a:srgbClr val="000000"/>
                </a:outerShdw>
              </a:effectLst>
            </a:endParaRPr>
          </a:p>
          <a:p>
            <a:pPr marL="742950" lvl="1" indent="-285750" algn="r">
              <a:lnSpc>
                <a:spcPct val="80000"/>
              </a:lnSpc>
              <a:spcBef>
                <a:spcPct val="20000"/>
              </a:spcBef>
              <a:buClr>
                <a:schemeClr val="folHlink"/>
              </a:buClr>
              <a:buFont typeface="Wingdings" pitchFamily="2" charset="2"/>
              <a:buChar char="§"/>
              <a:defRPr/>
            </a:pPr>
            <a:endParaRPr lang="en-US" sz="2000" b="0" dirty="0">
              <a:effectLst>
                <a:outerShdw blurRad="38100" dist="38100" dir="2700000" algn="tl">
                  <a:srgbClr val="000000"/>
                </a:outerShdw>
              </a:effectLst>
            </a:endParaRPr>
          </a:p>
          <a:p>
            <a:pPr marL="742950" lvl="1" indent="-285750" algn="r">
              <a:lnSpc>
                <a:spcPct val="80000"/>
              </a:lnSpc>
              <a:spcBef>
                <a:spcPct val="20000"/>
              </a:spcBef>
              <a:buClr>
                <a:schemeClr val="folHlink"/>
              </a:buClr>
              <a:buFont typeface="Wingdings" pitchFamily="2" charset="2"/>
              <a:buChar char="§"/>
              <a:defRPr/>
            </a:pPr>
            <a:endParaRPr lang="en-US" sz="2000" b="0" dirty="0">
              <a:effectLst>
                <a:outerShdw blurRad="38100" dist="38100" dir="2700000" algn="tl">
                  <a:srgbClr val="000000"/>
                </a:outerShdw>
              </a:effectLst>
            </a:endParaRPr>
          </a:p>
          <a:p>
            <a:pPr marL="342900" indent="-342900" algn="r">
              <a:lnSpc>
                <a:spcPct val="80000"/>
              </a:lnSpc>
              <a:spcBef>
                <a:spcPct val="20000"/>
              </a:spcBef>
              <a:buClr>
                <a:schemeClr val="hlink"/>
              </a:buClr>
              <a:buSzPct val="80000"/>
              <a:buFont typeface="Arial" pitchFamily="34" charset="0"/>
              <a:buChar char="►"/>
              <a:defRPr/>
            </a:pPr>
            <a:endParaRPr lang="en-US" sz="2400" b="0" dirty="0">
              <a:effectLst>
                <a:outerShdw blurRad="38100" dist="38100" dir="2700000" algn="tl">
                  <a:srgbClr val="000000"/>
                </a:outerShdw>
              </a:effectLst>
            </a:endParaRPr>
          </a:p>
          <a:p>
            <a:pPr algn="r">
              <a:lnSpc>
                <a:spcPct val="80000"/>
              </a:lnSpc>
              <a:spcBef>
                <a:spcPct val="20000"/>
              </a:spcBef>
              <a:buClr>
                <a:schemeClr val="hlink"/>
              </a:buClr>
              <a:buSzPct val="80000"/>
              <a:defRPr/>
            </a:pPr>
            <a:endParaRPr lang="en-US" sz="2400" b="0" dirty="0">
              <a:effectLst>
                <a:outerShdw blurRad="38100" dist="38100" dir="2700000" algn="tl">
                  <a:srgbClr val="000000"/>
                </a:outerShdw>
              </a:effectLst>
            </a:endParaRP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הנקודה החשובה והמעניינת היא: </a:t>
            </a:r>
            <a:r>
              <a:rPr lang="he-IL" sz="2400" dirty="0">
                <a:solidFill>
                  <a:srgbClr val="FFC000"/>
                </a:solidFill>
                <a:effectLst>
                  <a:outerShdw blurRad="38100" dist="38100" dir="2700000" algn="tl">
                    <a:srgbClr val="000000"/>
                  </a:outerShdw>
                </a:effectLst>
              </a:rPr>
              <a:t>איזה מתודה תופעל (של מחלקת הבסיס או של הנגזרת)?</a:t>
            </a:r>
            <a:endParaRPr lang="en-US" sz="2400" b="0" u="sng" dirty="0">
              <a:solidFill>
                <a:srgbClr val="FFC000"/>
              </a:solidFill>
              <a:effectLst>
                <a:outerShdw blurRad="38100" dist="38100" dir="2700000" algn="tl">
                  <a:srgbClr val="000000"/>
                </a:outerShdw>
              </a:effectLst>
            </a:endParaRPr>
          </a:p>
        </p:txBody>
      </p:sp>
      <p:sp>
        <p:nvSpPr>
          <p:cNvPr id="37893" name="Text Box 7"/>
          <p:cNvSpPr txBox="1">
            <a:spLocks noChangeArrowheads="1"/>
          </p:cNvSpPr>
          <p:nvPr/>
        </p:nvSpPr>
        <p:spPr bwMode="auto">
          <a:xfrm>
            <a:off x="209550" y="2251075"/>
            <a:ext cx="2305050" cy="2781300"/>
          </a:xfrm>
          <a:prstGeom prst="rect">
            <a:avLst/>
          </a:prstGeom>
          <a:solidFill>
            <a:srgbClr val="800080"/>
          </a:solidFill>
          <a:ln>
            <a:noFill/>
          </a:ln>
          <a:effectLst/>
          <a:extLs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a:latin typeface="Times New Roman" pitchFamily="18" charset="0"/>
              </a:rPr>
              <a:t>class A</a:t>
            </a:r>
            <a:br>
              <a:rPr lang="en-US" altLang="he-IL" sz="1600">
                <a:latin typeface="Times New Roman" pitchFamily="18" charset="0"/>
              </a:rPr>
            </a:br>
            <a:r>
              <a:rPr lang="en-US" altLang="he-IL" sz="1600">
                <a:latin typeface="Times New Roman" pitchFamily="18" charset="0"/>
              </a:rPr>
              <a:t>{</a:t>
            </a:r>
            <a:br>
              <a:rPr lang="en-US" altLang="he-IL" sz="1600">
                <a:latin typeface="Times New Roman" pitchFamily="18" charset="0"/>
              </a:rPr>
            </a:br>
            <a:r>
              <a:rPr lang="en-US" altLang="he-IL" sz="1600">
                <a:latin typeface="Times New Roman" pitchFamily="18" charset="0"/>
              </a:rPr>
              <a:t>                  void Do1();</a:t>
            </a:r>
            <a:br>
              <a:rPr lang="en-US" altLang="he-IL" sz="1600">
                <a:latin typeface="Times New Roman" pitchFamily="18" charset="0"/>
              </a:rPr>
            </a:br>
            <a:r>
              <a:rPr lang="en-US" altLang="he-IL" sz="1600">
                <a:latin typeface="Times New Roman" pitchFamily="18" charset="0"/>
              </a:rPr>
              <a:t>                  void Do2();</a:t>
            </a:r>
            <a:br>
              <a:rPr lang="en-US" altLang="he-IL" sz="1600">
                <a:latin typeface="Times New Roman" pitchFamily="18" charset="0"/>
              </a:rPr>
            </a:br>
            <a:r>
              <a:rPr lang="en-US" altLang="he-IL" sz="1600">
                <a:latin typeface="Times New Roman" pitchFamily="18" charset="0"/>
              </a:rPr>
              <a:t>};</a:t>
            </a:r>
          </a:p>
          <a:p>
            <a:pPr eaLnBrk="1" hangingPunct="1">
              <a:spcBef>
                <a:spcPct val="50000"/>
              </a:spcBef>
              <a:buClrTx/>
              <a:buSzTx/>
              <a:buFontTx/>
              <a:buNone/>
            </a:pPr>
            <a:r>
              <a:rPr lang="en-US" altLang="he-IL" sz="1600">
                <a:latin typeface="Times New Roman" pitchFamily="18" charset="0"/>
              </a:rPr>
              <a:t>class B : public A</a:t>
            </a:r>
            <a:br>
              <a:rPr lang="en-US" altLang="he-IL" sz="1600">
                <a:latin typeface="Times New Roman" pitchFamily="18" charset="0"/>
              </a:rPr>
            </a:br>
            <a:r>
              <a:rPr lang="en-US" altLang="he-IL" sz="1600">
                <a:latin typeface="Times New Roman" pitchFamily="18" charset="0"/>
              </a:rPr>
              <a:t>{</a:t>
            </a:r>
            <a:br>
              <a:rPr lang="en-US" altLang="he-IL" sz="1600">
                <a:latin typeface="Times New Roman" pitchFamily="18" charset="0"/>
              </a:rPr>
            </a:br>
            <a:r>
              <a:rPr lang="en-US" altLang="he-IL" sz="1600">
                <a:latin typeface="Times New Roman" pitchFamily="18" charset="0"/>
              </a:rPr>
              <a:t>	void Do2();</a:t>
            </a:r>
          </a:p>
          <a:p>
            <a:pPr eaLnBrk="1" hangingPunct="1">
              <a:spcBef>
                <a:spcPct val="50000"/>
              </a:spcBef>
              <a:buClrTx/>
              <a:buSzTx/>
              <a:buFontTx/>
              <a:buNone/>
            </a:pPr>
            <a:r>
              <a:rPr lang="en-US" altLang="he-IL" sz="1600">
                <a:latin typeface="Times New Roman" pitchFamily="18" charset="0"/>
              </a:rPr>
              <a:t>	void D03();</a:t>
            </a:r>
            <a:br>
              <a:rPr lang="en-US" altLang="he-IL" sz="1600">
                <a:latin typeface="Times New Roman" pitchFamily="18" charset="0"/>
              </a:rPr>
            </a:br>
            <a:r>
              <a:rPr lang="en-US" altLang="he-IL" sz="1600">
                <a:latin typeface="Times New Roman" pitchFamily="18" charset="0"/>
              </a:rPr>
              <a:t>};</a:t>
            </a:r>
          </a:p>
        </p:txBody>
      </p:sp>
      <p:sp>
        <p:nvSpPr>
          <p:cNvPr id="37894" name="Text Box 8"/>
          <p:cNvSpPr txBox="1">
            <a:spLocks noChangeArrowheads="1"/>
          </p:cNvSpPr>
          <p:nvPr/>
        </p:nvSpPr>
        <p:spPr bwMode="auto">
          <a:xfrm>
            <a:off x="2643188" y="2036763"/>
            <a:ext cx="2911475" cy="3251200"/>
          </a:xfrm>
          <a:prstGeom prst="rect">
            <a:avLst/>
          </a:prstGeom>
          <a:solidFill>
            <a:srgbClr val="800080"/>
          </a:solidFill>
          <a:ln>
            <a:noFill/>
          </a:ln>
          <a:effectLst/>
          <a:extLst>
            <a:ext uri="{91240B29-F687-4F45-9708-019B960494DF}">
              <a14:hiddenLine xmlns:a14="http://schemas.microsoft.com/office/drawing/2010/main" w="1905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dirty="0" err="1">
                <a:latin typeface="Times New Roman" pitchFamily="18" charset="0"/>
              </a:rPr>
              <a:t>int</a:t>
            </a:r>
            <a:r>
              <a:rPr lang="en-US" altLang="he-IL" sz="1800" dirty="0">
                <a:latin typeface="Times New Roman" pitchFamily="18" charset="0"/>
              </a:rPr>
              <a:t> main ()</a:t>
            </a:r>
            <a:br>
              <a:rPr lang="en-US" altLang="he-IL" sz="1800" dirty="0">
                <a:latin typeface="Times New Roman" pitchFamily="18" charset="0"/>
              </a:rPr>
            </a:br>
            <a:r>
              <a:rPr lang="en-US" altLang="he-IL" sz="1800" dirty="0">
                <a:latin typeface="Times New Roman" pitchFamily="18" charset="0"/>
              </a:rPr>
              <a:t>{</a:t>
            </a:r>
            <a:br>
              <a:rPr lang="en-US" altLang="he-IL" sz="1800" dirty="0">
                <a:latin typeface="Times New Roman" pitchFamily="18" charset="0"/>
              </a:rPr>
            </a:br>
            <a:r>
              <a:rPr lang="en-US" altLang="he-IL" sz="1800" dirty="0">
                <a:latin typeface="Times New Roman" pitchFamily="18" charset="0"/>
              </a:rPr>
              <a:t>	B </a:t>
            </a:r>
            <a:r>
              <a:rPr lang="en-US" altLang="he-IL" sz="1800" dirty="0" err="1">
                <a:latin typeface="Times New Roman" pitchFamily="18" charset="0"/>
              </a:rPr>
              <a:t>b</a:t>
            </a:r>
            <a:r>
              <a:rPr lang="en-US" altLang="he-IL" sz="1800" dirty="0">
                <a:latin typeface="Times New Roman" pitchFamily="18" charset="0"/>
              </a:rPr>
              <a:t>;</a:t>
            </a:r>
            <a:br>
              <a:rPr lang="en-US" altLang="he-IL" sz="1800" dirty="0">
                <a:latin typeface="Times New Roman" pitchFamily="18" charset="0"/>
              </a:rPr>
            </a:br>
            <a:r>
              <a:rPr lang="en-US" altLang="he-IL" sz="1800" dirty="0">
                <a:latin typeface="Times New Roman" pitchFamily="18" charset="0"/>
              </a:rPr>
              <a:t>	b.Do1();</a:t>
            </a:r>
            <a:br>
              <a:rPr lang="en-US" altLang="he-IL" sz="1800" dirty="0">
                <a:latin typeface="Times New Roman" pitchFamily="18" charset="0"/>
              </a:rPr>
            </a:br>
            <a:r>
              <a:rPr lang="en-US" altLang="he-IL" sz="1800" dirty="0">
                <a:latin typeface="Times New Roman" pitchFamily="18" charset="0"/>
              </a:rPr>
              <a:t>	b.Do2();</a:t>
            </a:r>
            <a:br>
              <a:rPr lang="en-US" altLang="he-IL" sz="1800" dirty="0">
                <a:latin typeface="Times New Roman" pitchFamily="18" charset="0"/>
              </a:rPr>
            </a:br>
            <a:r>
              <a:rPr lang="en-US" altLang="he-IL" sz="1800" dirty="0">
                <a:latin typeface="Times New Roman" pitchFamily="18" charset="0"/>
              </a:rPr>
              <a:t>	b.Do3();</a:t>
            </a:r>
          </a:p>
          <a:p>
            <a:pPr eaLnBrk="1" hangingPunct="1">
              <a:spcBef>
                <a:spcPct val="50000"/>
              </a:spcBef>
              <a:buClrTx/>
              <a:buSzTx/>
              <a:buFontTx/>
              <a:buNone/>
            </a:pPr>
            <a:r>
              <a:rPr lang="en-US" altLang="he-IL" sz="1800" dirty="0">
                <a:latin typeface="Times New Roman" pitchFamily="18" charset="0"/>
              </a:rPr>
              <a:t>	A* pa = new B;</a:t>
            </a:r>
            <a:br>
              <a:rPr lang="en-US" altLang="he-IL" sz="1800" dirty="0">
                <a:latin typeface="Times New Roman" pitchFamily="18" charset="0"/>
              </a:rPr>
            </a:br>
            <a:r>
              <a:rPr lang="en-US" altLang="he-IL" sz="1800" dirty="0">
                <a:latin typeface="Times New Roman" pitchFamily="18" charset="0"/>
              </a:rPr>
              <a:t>	pa-&gt;Do1();</a:t>
            </a:r>
            <a:br>
              <a:rPr lang="en-US" altLang="he-IL" sz="1800" dirty="0">
                <a:latin typeface="Times New Roman" pitchFamily="18" charset="0"/>
              </a:rPr>
            </a:br>
            <a:r>
              <a:rPr lang="en-US" altLang="he-IL" sz="1800" dirty="0">
                <a:latin typeface="Times New Roman" pitchFamily="18" charset="0"/>
              </a:rPr>
              <a:t>	</a:t>
            </a:r>
            <a:r>
              <a:rPr lang="en-US" altLang="he-IL" sz="1800" dirty="0">
                <a:solidFill>
                  <a:srgbClr val="FFC000"/>
                </a:solidFill>
                <a:latin typeface="Times New Roman" pitchFamily="18" charset="0"/>
              </a:rPr>
              <a:t>pa-&gt;Do2();</a:t>
            </a:r>
            <a:br>
              <a:rPr lang="en-US" altLang="he-IL" sz="1800" dirty="0">
                <a:solidFill>
                  <a:srgbClr val="FFC000"/>
                </a:solidFill>
                <a:latin typeface="Times New Roman" pitchFamily="18" charset="0"/>
              </a:rPr>
            </a:br>
            <a:r>
              <a:rPr lang="en-US" altLang="he-IL" sz="1800" dirty="0">
                <a:latin typeface="Times New Roman" pitchFamily="18" charset="0"/>
              </a:rPr>
              <a:t>	pa-&gt;Do3();</a:t>
            </a:r>
            <a:br>
              <a:rPr lang="en-US" altLang="he-IL" sz="1800" dirty="0">
                <a:latin typeface="Times New Roman" pitchFamily="18" charset="0"/>
              </a:rPr>
            </a:br>
            <a:r>
              <a:rPr lang="en-US" altLang="he-IL" sz="1800" dirty="0">
                <a:latin typeface="Times New Roman" pitchFamily="18" charset="0"/>
              </a:rPr>
              <a:t>}</a:t>
            </a:r>
          </a:p>
        </p:txBody>
      </p:sp>
      <p:sp>
        <p:nvSpPr>
          <p:cNvPr id="994313" name="Text Box 9"/>
          <p:cNvSpPr txBox="1">
            <a:spLocks noChangeArrowheads="1"/>
          </p:cNvSpPr>
          <p:nvPr/>
        </p:nvSpPr>
        <p:spPr bwMode="auto">
          <a:xfrm>
            <a:off x="4644571" y="2843213"/>
            <a:ext cx="881517" cy="2723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dirty="0" smtClean="0">
                <a:solidFill>
                  <a:srgbClr val="FF3300"/>
                </a:solidFill>
                <a:latin typeface="Times New Roman" pitchFamily="18" charset="0"/>
              </a:rPr>
              <a:t>V (ok)                            </a:t>
            </a:r>
            <a:r>
              <a:rPr lang="en-US" altLang="he-IL" sz="1800" dirty="0">
                <a:solidFill>
                  <a:srgbClr val="FF3300"/>
                </a:solidFill>
                <a:latin typeface="Times New Roman" pitchFamily="18" charset="0"/>
              </a:rPr>
              <a:t>V</a:t>
            </a:r>
            <a:br>
              <a:rPr lang="en-US" altLang="he-IL" sz="1800" dirty="0">
                <a:solidFill>
                  <a:srgbClr val="FF3300"/>
                </a:solidFill>
                <a:latin typeface="Times New Roman" pitchFamily="18" charset="0"/>
              </a:rPr>
            </a:br>
            <a:r>
              <a:rPr lang="en-US" altLang="he-IL" sz="1800" dirty="0" err="1">
                <a:solidFill>
                  <a:srgbClr val="FF3300"/>
                </a:solidFill>
                <a:latin typeface="Times New Roman" pitchFamily="18" charset="0"/>
              </a:rPr>
              <a:t>V</a:t>
            </a:r>
            <a:endParaRPr lang="en-US" altLang="he-IL" sz="1800" dirty="0">
              <a:solidFill>
                <a:srgbClr val="FF3300"/>
              </a:solidFill>
              <a:latin typeface="Times New Roman" pitchFamily="18" charset="0"/>
            </a:endParaRPr>
          </a:p>
          <a:p>
            <a:pPr eaLnBrk="1" hangingPunct="1">
              <a:spcBef>
                <a:spcPct val="50000"/>
              </a:spcBef>
              <a:buClrTx/>
              <a:buSzTx/>
              <a:buFontTx/>
              <a:buNone/>
            </a:pPr>
            <a:r>
              <a:rPr lang="en-US" altLang="he-IL" sz="1800" dirty="0">
                <a:solidFill>
                  <a:srgbClr val="FF3300"/>
                </a:solidFill>
                <a:latin typeface="Times New Roman" pitchFamily="18" charset="0"/>
              </a:rPr>
              <a:t/>
            </a:r>
            <a:br>
              <a:rPr lang="en-US" altLang="he-IL" sz="1800" dirty="0">
                <a:solidFill>
                  <a:srgbClr val="FF3300"/>
                </a:solidFill>
                <a:latin typeface="Times New Roman" pitchFamily="18" charset="0"/>
              </a:rPr>
            </a:br>
            <a:r>
              <a:rPr lang="en-US" altLang="he-IL" sz="1800" dirty="0">
                <a:solidFill>
                  <a:srgbClr val="FF3300"/>
                </a:solidFill>
                <a:latin typeface="Times New Roman" pitchFamily="18" charset="0"/>
              </a:rPr>
              <a:t>V</a:t>
            </a:r>
            <a:br>
              <a:rPr lang="en-US" altLang="he-IL" sz="1800" dirty="0">
                <a:solidFill>
                  <a:srgbClr val="FF3300"/>
                </a:solidFill>
                <a:latin typeface="Times New Roman" pitchFamily="18" charset="0"/>
              </a:rPr>
            </a:br>
            <a:r>
              <a:rPr lang="en-US" altLang="he-IL" sz="1800" dirty="0" err="1">
                <a:solidFill>
                  <a:srgbClr val="FF3300"/>
                </a:solidFill>
                <a:latin typeface="Times New Roman" pitchFamily="18" charset="0"/>
              </a:rPr>
              <a:t>V</a:t>
            </a:r>
            <a:r>
              <a:rPr lang="en-US" altLang="he-IL" sz="1800" dirty="0">
                <a:solidFill>
                  <a:srgbClr val="FF3300"/>
                </a:solidFill>
                <a:latin typeface="Times New Roman" pitchFamily="18" charset="0"/>
              </a:rPr>
              <a:t>??                            X </a:t>
            </a:r>
            <a:r>
              <a:rPr lang="en-US" altLang="he-IL" sz="1800" dirty="0" smtClean="0">
                <a:solidFill>
                  <a:srgbClr val="FF3300"/>
                </a:solidFill>
                <a:latin typeface="Times New Roman" pitchFamily="18" charset="0"/>
              </a:rPr>
              <a:t>(error)</a:t>
            </a:r>
            <a:r>
              <a:rPr lang="en-US" altLang="he-IL" sz="1800" dirty="0">
                <a:solidFill>
                  <a:srgbClr val="FF3300"/>
                </a:solidFill>
                <a:latin typeface="Times New Roman" pitchFamily="18" charset="0"/>
              </a:rPr>
              <a:t/>
            </a:r>
            <a:br>
              <a:rPr lang="en-US" altLang="he-IL" sz="1800" dirty="0">
                <a:solidFill>
                  <a:srgbClr val="FF3300"/>
                </a:solidFill>
                <a:latin typeface="Times New Roman" pitchFamily="18" charset="0"/>
              </a:rPr>
            </a:br>
            <a:endParaRPr lang="en-US" altLang="he-IL" sz="1800" dirty="0">
              <a:solidFill>
                <a:srgbClr val="FF3300"/>
              </a:solidFill>
              <a:latin typeface="Times New Roman" pitchFamily="18" charset="0"/>
            </a:endParaRPr>
          </a:p>
        </p:txBody>
      </p:sp>
      <p:sp>
        <p:nvSpPr>
          <p:cNvPr id="37896"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6034CFC9-D255-4424-B90E-B5F2E4D1634A}" type="slidenum">
              <a:rPr lang="he-IL" altLang="he-IL" b="0" smtClean="0">
                <a:latin typeface="Arial" pitchFamily="34" charset="0"/>
              </a:rPr>
              <a:pPr eaLnBrk="1" hangingPunct="1"/>
              <a:t>6</a:t>
            </a:fld>
            <a:endParaRPr lang="en-US" altLang="he-IL" b="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94313">
                                            <p:txEl>
                                              <p:pRg st="0" end="0"/>
                                            </p:txEl>
                                          </p:spTgt>
                                        </p:tgtEl>
                                        <p:attrNameLst>
                                          <p:attrName>style.visibility</p:attrName>
                                        </p:attrNameLst>
                                      </p:cBhvr>
                                      <p:to>
                                        <p:strVal val="visible"/>
                                      </p:to>
                                    </p:set>
                                    <p:anim calcmode="lin" valueType="num">
                                      <p:cBhvr>
                                        <p:cTn id="7" dur="500" fill="hold"/>
                                        <p:tgtEl>
                                          <p:spTgt spid="99431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9431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94313">
                                            <p:txEl>
                                              <p:pRg st="1" end="1"/>
                                            </p:txEl>
                                          </p:spTgt>
                                        </p:tgtEl>
                                        <p:attrNameLst>
                                          <p:attrName>style.visibility</p:attrName>
                                        </p:attrNameLst>
                                      </p:cBhvr>
                                      <p:to>
                                        <p:strVal val="visible"/>
                                      </p:to>
                                    </p:set>
                                    <p:anim calcmode="lin" valueType="num">
                                      <p:cBhvr>
                                        <p:cTn id="13" dur="500" fill="hold"/>
                                        <p:tgtEl>
                                          <p:spTgt spid="99431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9431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1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296863" y="350838"/>
            <a:ext cx="8229600" cy="1066800"/>
          </a:xfrm>
        </p:spPr>
        <p:txBody>
          <a:bodyPr/>
          <a:lstStyle/>
          <a:p>
            <a:pPr rtl="1">
              <a:defRPr/>
            </a:pPr>
            <a:r>
              <a:rPr lang="he-IL" b="1" dirty="0" smtClean="0"/>
              <a:t>הורשה מרובה - דוגמא</a:t>
            </a:r>
            <a:r>
              <a:rPr lang="en-US" b="1" dirty="0" smtClean="0"/>
              <a:t> </a:t>
            </a:r>
          </a:p>
        </p:txBody>
      </p:sp>
      <p:sp>
        <p:nvSpPr>
          <p:cNvPr id="6147" name="Rectangle 3"/>
          <p:cNvSpPr>
            <a:spLocks noGrp="1"/>
          </p:cNvSpPr>
          <p:nvPr>
            <p:ph type="body" idx="1"/>
          </p:nvPr>
        </p:nvSpPr>
        <p:spPr>
          <a:xfrm>
            <a:off x="703263" y="1250950"/>
            <a:ext cx="8229600" cy="4643438"/>
          </a:xfrm>
        </p:spPr>
        <p:txBody>
          <a:bodyPr/>
          <a:lstStyle/>
          <a:p>
            <a:pPr algn="r" rtl="1">
              <a:lnSpc>
                <a:spcPct val="90000"/>
              </a:lnSpc>
              <a:buFont typeface="Wingdings" panose="05000000000000000000" pitchFamily="2" charset="2"/>
              <a:buChar char="v"/>
              <a:defRPr/>
            </a:pPr>
            <a:r>
              <a:rPr lang="he-IL" dirty="0" smtClean="0"/>
              <a:t>נחשוב על חברה שמייצרת מוצרים עם מסכי מגע.</a:t>
            </a:r>
          </a:p>
          <a:p>
            <a:pPr algn="r" rtl="1">
              <a:lnSpc>
                <a:spcPct val="90000"/>
              </a:lnSpc>
              <a:buFont typeface="Wingdings" panose="05000000000000000000" pitchFamily="2" charset="2"/>
              <a:buChar char="v"/>
              <a:defRPr/>
            </a:pPr>
            <a:r>
              <a:rPr lang="he-IL" dirty="0" smtClean="0"/>
              <a:t>יש לנו מחלקה בשם </a:t>
            </a:r>
            <a:r>
              <a:rPr lang="en-US" dirty="0" smtClean="0">
                <a:cs typeface="Times New Roman" pitchFamily="18" charset="0"/>
              </a:rPr>
              <a:t>Touch</a:t>
            </a:r>
            <a:r>
              <a:rPr lang="he-IL" dirty="0" smtClean="0"/>
              <a:t> המממשת מכשיר מגע והיא מכילה אובייקט מסוג </a:t>
            </a:r>
            <a:r>
              <a:rPr lang="en-US" dirty="0" smtClean="0">
                <a:cs typeface="Times New Roman" pitchFamily="18" charset="0"/>
              </a:rPr>
              <a:t>Screen</a:t>
            </a:r>
            <a:r>
              <a:rPr lang="he-IL" dirty="0"/>
              <a:t>.</a:t>
            </a:r>
            <a:r>
              <a:rPr lang="en-US" dirty="0" smtClean="0"/>
              <a:t/>
            </a:r>
            <a:br>
              <a:rPr lang="en-US" dirty="0" smtClean="0"/>
            </a:br>
            <a:r>
              <a:rPr lang="he-IL" dirty="0" smtClean="0"/>
              <a:t>(נניח שהמחלקה </a:t>
            </a:r>
            <a:r>
              <a:rPr lang="en-US" dirty="0" smtClean="0">
                <a:cs typeface="Times New Roman" pitchFamily="18" charset="0"/>
              </a:rPr>
              <a:t>Screen</a:t>
            </a:r>
            <a:r>
              <a:rPr lang="he-IL" dirty="0" smtClean="0"/>
              <a:t> כבר קיימת לנו ושיש לה פונקציונאליות שמאפשרת לנו להציג למסך ולקבל ממנו מידע.</a:t>
            </a:r>
            <a:r>
              <a:rPr lang="en-US" dirty="0" smtClean="0"/>
              <a:t/>
            </a:r>
            <a:br>
              <a:rPr lang="en-US" dirty="0" smtClean="0"/>
            </a:br>
            <a:r>
              <a:rPr lang="he-IL" dirty="0" smtClean="0"/>
              <a:t>מחלקה זו מקושרת ישירות אל המסך הפיזי של המכשיר ומסוגלת לבצע בו פעולות שונות.)</a:t>
            </a:r>
          </a:p>
          <a:p>
            <a:pPr algn="r" rtl="1">
              <a:lnSpc>
                <a:spcPct val="90000"/>
              </a:lnSpc>
              <a:defRPr/>
            </a:pPr>
            <a:endParaRPr lang="he-IL" dirty="0" smtClean="0"/>
          </a:p>
        </p:txBody>
      </p:sp>
      <p:sp>
        <p:nvSpPr>
          <p:cNvPr id="23556" name="TextBox 9"/>
          <p:cNvSpPr txBox="1">
            <a:spLocks noChangeArrowheads="1"/>
          </p:cNvSpPr>
          <p:nvPr/>
        </p:nvSpPr>
        <p:spPr bwMode="auto">
          <a:xfrm>
            <a:off x="493713" y="5092700"/>
            <a:ext cx="31432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Touch {</a:t>
            </a:r>
          </a:p>
          <a:p>
            <a:pPr eaLnBrk="1" hangingPunct="1">
              <a:spcBef>
                <a:spcPct val="0"/>
              </a:spcBef>
              <a:buClrTx/>
              <a:buSzTx/>
              <a:buFontTx/>
              <a:buNone/>
            </a:pPr>
            <a:r>
              <a:rPr lang="en-US" altLang="he-IL" sz="1800">
                <a:latin typeface="Georgia" pitchFamily="18" charset="0"/>
              </a:rPr>
              <a:t>        protected:</a:t>
            </a:r>
          </a:p>
          <a:p>
            <a:pPr eaLnBrk="1" hangingPunct="1">
              <a:spcBef>
                <a:spcPct val="0"/>
              </a:spcBef>
              <a:buClrTx/>
              <a:buSzTx/>
              <a:buFontTx/>
              <a:buNone/>
            </a:pPr>
            <a:r>
              <a:rPr lang="en-US" altLang="he-IL" sz="1800">
                <a:latin typeface="Georgia" pitchFamily="18" charset="0"/>
              </a:rPr>
              <a:t>	Screen screen;</a:t>
            </a:r>
          </a:p>
          <a:p>
            <a:pPr eaLnBrk="1" hangingPunct="1">
              <a:spcBef>
                <a:spcPct val="0"/>
              </a:spcBef>
              <a:buClrTx/>
              <a:buSzTx/>
              <a:buFontTx/>
              <a:buNone/>
            </a:pPr>
            <a:r>
              <a:rPr lang="en-US" altLang="he-IL" sz="1800">
                <a:latin typeface="Georgia" pitchFamily="18" charset="0"/>
              </a:rPr>
              <a:t>	//…</a:t>
            </a:r>
          </a:p>
          <a:p>
            <a:pPr eaLnBrk="1" hangingPunct="1">
              <a:spcBef>
                <a:spcPct val="0"/>
              </a:spcBef>
              <a:buClrTx/>
              <a:buSzTx/>
              <a:buFontTx/>
              <a:buNone/>
            </a:pPr>
            <a:r>
              <a:rPr lang="en-US" altLang="he-IL" sz="1800">
                <a:latin typeface="Georgia" pitchFamily="18" charset="0"/>
              </a:rPr>
              <a:t>};</a:t>
            </a:r>
            <a:endParaRPr lang="he-IL" altLang="he-IL" sz="1800">
              <a:latin typeface="Georgia" pitchFamily="18" charset="0"/>
            </a:endParaRPr>
          </a:p>
        </p:txBody>
      </p:sp>
      <p:sp>
        <p:nvSpPr>
          <p:cNvPr id="23557"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F84C98F5-B968-4059-99E6-436126C14356}" type="slidenum">
              <a:rPr lang="he-IL" altLang="he-IL" b="0" smtClean="0">
                <a:latin typeface="Arial" pitchFamily="34" charset="0"/>
              </a:rPr>
              <a:pPr eaLnBrk="1" hangingPunct="1"/>
              <a:t>60</a:t>
            </a:fld>
            <a:endParaRPr lang="en-US" altLang="he-IL" b="0" smtClean="0">
              <a:latin typeface="Arial" pitchFamily="34" charset="0"/>
            </a:endParaRPr>
          </a:p>
        </p:txBody>
      </p:sp>
    </p:spTree>
    <p:extLst>
      <p:ext uri="{BB962C8B-B14F-4D97-AF65-F5344CB8AC3E}">
        <p14:creationId xmlns:p14="http://schemas.microsoft.com/office/powerpoint/2010/main" val="33047520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28625" y="322263"/>
            <a:ext cx="8229600" cy="1066800"/>
          </a:xfrm>
        </p:spPr>
        <p:txBody>
          <a:bodyPr/>
          <a:lstStyle/>
          <a:p>
            <a:pPr>
              <a:defRPr/>
            </a:pPr>
            <a:r>
              <a:rPr lang="he-IL" b="1" dirty="0" smtClean="0"/>
              <a:t>הורשה מרובה - דוגמא</a:t>
            </a:r>
            <a:r>
              <a:rPr lang="en-US" b="1" dirty="0" smtClean="0"/>
              <a:t> </a:t>
            </a:r>
          </a:p>
        </p:txBody>
      </p:sp>
      <p:sp>
        <p:nvSpPr>
          <p:cNvPr id="5123" name="Rectangle 3"/>
          <p:cNvSpPr>
            <a:spLocks noGrp="1"/>
          </p:cNvSpPr>
          <p:nvPr>
            <p:ph type="body" idx="1"/>
          </p:nvPr>
        </p:nvSpPr>
        <p:spPr>
          <a:xfrm>
            <a:off x="471488" y="1250950"/>
            <a:ext cx="8229600" cy="4929188"/>
          </a:xfrm>
        </p:spPr>
        <p:txBody>
          <a:bodyPr/>
          <a:lstStyle/>
          <a:p>
            <a:pPr algn="just" rtl="1">
              <a:lnSpc>
                <a:spcPct val="90000"/>
              </a:lnSpc>
              <a:buFont typeface="Wingdings" panose="05000000000000000000" pitchFamily="2" charset="2"/>
              <a:buChar char="v"/>
              <a:defRPr/>
            </a:pPr>
            <a:r>
              <a:rPr lang="he-IL" sz="2800" dirty="0" smtClean="0"/>
              <a:t>בשלב הראשוני החלטנו לייצר נגנים עם מסך מגע.</a:t>
            </a:r>
          </a:p>
          <a:p>
            <a:pPr algn="just" rtl="1">
              <a:lnSpc>
                <a:spcPct val="90000"/>
              </a:lnSpc>
              <a:buFont typeface="Wingdings" panose="05000000000000000000" pitchFamily="2" charset="2"/>
              <a:buChar char="v"/>
              <a:defRPr/>
            </a:pPr>
            <a:r>
              <a:rPr lang="he-IL" sz="2800" dirty="0" smtClean="0"/>
              <a:t>נשים לב שיש 2 סוגים של נגנים:</a:t>
            </a:r>
          </a:p>
          <a:p>
            <a:pPr lvl="1" algn="just" rtl="1">
              <a:lnSpc>
                <a:spcPct val="90000"/>
              </a:lnSpc>
              <a:buFont typeface="Wingdings" pitchFamily="2" charset="2"/>
              <a:buChar char="v"/>
              <a:defRPr/>
            </a:pPr>
            <a:r>
              <a:rPr lang="he-IL" sz="2400" dirty="0" smtClean="0">
                <a:solidFill>
                  <a:schemeClr val="tx1">
                    <a:lumMod val="75000"/>
                    <a:lumOff val="25000"/>
                  </a:schemeClr>
                </a:solidFill>
              </a:rPr>
              <a:t>נגני מוזיקה</a:t>
            </a:r>
          </a:p>
          <a:p>
            <a:pPr lvl="1" algn="just" rtl="1">
              <a:lnSpc>
                <a:spcPct val="90000"/>
              </a:lnSpc>
              <a:buFont typeface="Wingdings" pitchFamily="2" charset="2"/>
              <a:buChar char="v"/>
              <a:defRPr/>
            </a:pPr>
            <a:r>
              <a:rPr lang="he-IL" sz="2400" dirty="0" smtClean="0">
                <a:solidFill>
                  <a:schemeClr val="tx1">
                    <a:lumMod val="75000"/>
                    <a:lumOff val="25000"/>
                  </a:schemeClr>
                </a:solidFill>
              </a:rPr>
              <a:t>נגני ווידאו</a:t>
            </a:r>
          </a:p>
          <a:p>
            <a:pPr algn="just" rtl="1">
              <a:lnSpc>
                <a:spcPct val="90000"/>
              </a:lnSpc>
              <a:buFont typeface="Wingdings" panose="05000000000000000000" pitchFamily="2" charset="2"/>
              <a:buChar char="v"/>
              <a:defRPr/>
            </a:pPr>
            <a:r>
              <a:rPr lang="he-IL" sz="2800" dirty="0" smtClean="0"/>
              <a:t>עם זאת, ישנם דברים שמשותפים ל-2 הנגנים שלנו...</a:t>
            </a:r>
          </a:p>
          <a:p>
            <a:pPr algn="just" rtl="1">
              <a:lnSpc>
                <a:spcPct val="90000"/>
              </a:lnSpc>
              <a:buFont typeface="Wingdings" panose="05000000000000000000" pitchFamily="2" charset="2"/>
              <a:buChar char="v"/>
              <a:defRPr/>
            </a:pPr>
            <a:r>
              <a:rPr lang="he-IL" sz="2800" dirty="0" smtClean="0"/>
              <a:t>בשניהם:</a:t>
            </a:r>
          </a:p>
          <a:p>
            <a:pPr lvl="1" algn="just" rtl="1">
              <a:lnSpc>
                <a:spcPct val="90000"/>
              </a:lnSpc>
              <a:buFont typeface="Wingdings" pitchFamily="2" charset="2"/>
              <a:buChar char="v"/>
              <a:defRPr/>
            </a:pPr>
            <a:r>
              <a:rPr lang="he-IL" sz="2400" dirty="0" smtClean="0"/>
              <a:t>תהיה לנו רשימת רפרנסים לקבצים (</a:t>
            </a:r>
            <a:r>
              <a:rPr lang="en-US" sz="2400" dirty="0" smtClean="0"/>
              <a:t>File</a:t>
            </a:r>
            <a:r>
              <a:rPr lang="he-IL" sz="2400" dirty="0" smtClean="0"/>
              <a:t> שכבר ממומשת אצלנו)</a:t>
            </a:r>
          </a:p>
          <a:p>
            <a:pPr lvl="1" algn="just" rtl="1">
              <a:lnSpc>
                <a:spcPct val="90000"/>
              </a:lnSpc>
              <a:buFont typeface="Wingdings" pitchFamily="2" charset="2"/>
              <a:buChar char="v"/>
              <a:defRPr/>
            </a:pPr>
            <a:r>
              <a:rPr lang="he-IL" sz="2400" dirty="0" smtClean="0"/>
              <a:t>המתודה </a:t>
            </a:r>
            <a:r>
              <a:rPr lang="en-US" sz="2400" dirty="0" smtClean="0"/>
              <a:t>getNext()</a:t>
            </a:r>
            <a:r>
              <a:rPr lang="he-IL" sz="2400" dirty="0" smtClean="0"/>
              <a:t> תחזיר רפרנס לקובץ הבא ברשימה.</a:t>
            </a:r>
          </a:p>
          <a:p>
            <a:pPr lvl="1" algn="just" rtl="1">
              <a:lnSpc>
                <a:spcPct val="90000"/>
              </a:lnSpc>
              <a:buFont typeface="Wingdings" pitchFamily="2" charset="2"/>
              <a:buChar char="v"/>
              <a:defRPr/>
            </a:pPr>
            <a:r>
              <a:rPr lang="he-IL" sz="2400" dirty="0" smtClean="0"/>
              <a:t>המתודה </a:t>
            </a:r>
            <a:r>
              <a:rPr lang="en-US" sz="2400" dirty="0" smtClean="0"/>
              <a:t>getPrev()</a:t>
            </a:r>
            <a:r>
              <a:rPr lang="he-IL" sz="2400" dirty="0" smtClean="0"/>
              <a:t> תחזיר רפרנס לקובץ הקודם ברשימה.</a:t>
            </a:r>
          </a:p>
          <a:p>
            <a:pPr lvl="1" algn="just" rtl="1">
              <a:lnSpc>
                <a:spcPct val="90000"/>
              </a:lnSpc>
              <a:buFont typeface="Wingdings" pitchFamily="2" charset="2"/>
              <a:buChar char="v"/>
              <a:defRPr/>
            </a:pPr>
            <a:r>
              <a:rPr lang="he-IL" sz="2400" dirty="0" smtClean="0"/>
              <a:t>המתודה </a:t>
            </a:r>
            <a:r>
              <a:rPr lang="en-US" sz="2400" dirty="0" smtClean="0"/>
              <a:t>play()</a:t>
            </a:r>
            <a:r>
              <a:rPr lang="he-IL" sz="2400" dirty="0" smtClean="0"/>
              <a:t> ו-</a:t>
            </a:r>
            <a:r>
              <a:rPr lang="en-US" sz="2400" dirty="0" smtClean="0"/>
              <a:t>stop()</a:t>
            </a:r>
            <a:r>
              <a:rPr lang="he-IL" sz="2400" dirty="0" smtClean="0"/>
              <a:t> שיפעילו ויפסיקו את הקבצים השונים.</a:t>
            </a:r>
          </a:p>
          <a:p>
            <a:pPr lvl="1" algn="just" rtl="1">
              <a:lnSpc>
                <a:spcPct val="90000"/>
              </a:lnSpc>
              <a:buFont typeface="Wingdings" pitchFamily="2" charset="2"/>
              <a:buChar char="v"/>
              <a:defRPr/>
            </a:pPr>
            <a:r>
              <a:rPr lang="he-IL" sz="2400" dirty="0" smtClean="0"/>
              <a:t>יש להחזיק אינדקס לקובץ הנוכחי שהנגן מפעיל.</a:t>
            </a:r>
          </a:p>
          <a:p>
            <a:pPr lvl="1" algn="just" rtl="1">
              <a:lnSpc>
                <a:spcPct val="90000"/>
              </a:lnSpc>
              <a:buFont typeface="Wingdings" pitchFamily="2" charset="2"/>
              <a:buChar char="v"/>
              <a:defRPr/>
            </a:pPr>
            <a:r>
              <a:rPr lang="he-IL" sz="2400" dirty="0" smtClean="0"/>
              <a:t>(ישנן מתודות ומשתני מחלקה נוספים).</a:t>
            </a:r>
          </a:p>
        </p:txBody>
      </p:sp>
      <p:sp>
        <p:nvSpPr>
          <p:cNvPr id="24580"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9D79AAE6-9531-46D9-B0EC-9FD7192897FC}" type="slidenum">
              <a:rPr lang="he-IL" altLang="he-IL" b="0" smtClean="0">
                <a:latin typeface="Arial" pitchFamily="34" charset="0"/>
              </a:rPr>
              <a:pPr eaLnBrk="1" hangingPunct="1"/>
              <a:t>61</a:t>
            </a:fld>
            <a:endParaRPr lang="en-US" altLang="he-IL" b="0" smtClean="0">
              <a:latin typeface="Arial" pitchFamily="34" charset="0"/>
            </a:endParaRPr>
          </a:p>
        </p:txBody>
      </p:sp>
    </p:spTree>
    <p:extLst>
      <p:ext uri="{BB962C8B-B14F-4D97-AF65-F5344CB8AC3E}">
        <p14:creationId xmlns:p14="http://schemas.microsoft.com/office/powerpoint/2010/main" val="914184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7" presetClass="entr" presetSubtype="0" fill="hold" nodeType="clickEffect">
                                  <p:stCondLst>
                                    <p:cond delay="0"/>
                                  </p:stCondLst>
                                  <p:childTnLst>
                                    <p:set>
                                      <p:cBhvr>
                                        <p:cTn id="12" dur="1" fill="hold">
                                          <p:stCondLst>
                                            <p:cond delay="0"/>
                                          </p:stCondLst>
                                        </p:cTn>
                                        <p:tgtEl>
                                          <p:spTgt spid="5123">
                                            <p:txEl>
                                              <p:pRg st="6" end="6"/>
                                            </p:txEl>
                                          </p:spTgt>
                                        </p:tgtEl>
                                        <p:attrNameLst>
                                          <p:attrName>style.visibility</p:attrName>
                                        </p:attrNameLst>
                                      </p:cBhvr>
                                      <p:to>
                                        <p:strVal val="visible"/>
                                      </p:to>
                                    </p:set>
                                    <p:animEffect transition="in" filter="fade">
                                      <p:cBhvr>
                                        <p:cTn id="13" dur="1000"/>
                                        <p:tgtEl>
                                          <p:spTgt spid="5123">
                                            <p:txEl>
                                              <p:pRg st="6" end="6"/>
                                            </p:txEl>
                                          </p:spTgt>
                                        </p:tgtEl>
                                      </p:cBhvr>
                                    </p:animEffect>
                                    <p:anim calcmode="lin" valueType="num">
                                      <p:cBhvr>
                                        <p:cTn id="14" dur="1000" fill="hold"/>
                                        <p:tgtEl>
                                          <p:spTgt spid="5123">
                                            <p:txEl>
                                              <p:pRg st="6" end="6"/>
                                            </p:txEl>
                                          </p:spTgt>
                                        </p:tgtEl>
                                        <p:attrNameLst>
                                          <p:attrName>ppt_x</p:attrName>
                                        </p:attrNameLst>
                                      </p:cBhvr>
                                      <p:tavLst>
                                        <p:tav tm="0">
                                          <p:val>
                                            <p:strVal val="#ppt_x"/>
                                          </p:val>
                                        </p:tav>
                                        <p:tav tm="100000">
                                          <p:val>
                                            <p:strVal val="#ppt_x"/>
                                          </p:val>
                                        </p:tav>
                                      </p:tavLst>
                                    </p:anim>
                                    <p:anim calcmode="lin" valueType="num">
                                      <p:cBhvr>
                                        <p:cTn id="15" dur="1000" fill="hold"/>
                                        <p:tgtEl>
                                          <p:spTgt spid="5123">
                                            <p:txEl>
                                              <p:pRg st="6" end="6"/>
                                            </p:txEl>
                                          </p:spTgt>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5123">
                                            <p:txEl>
                                              <p:pRg st="7" end="7"/>
                                            </p:txEl>
                                          </p:spTgt>
                                        </p:tgtEl>
                                        <p:attrNameLst>
                                          <p:attrName>style.visibility</p:attrName>
                                        </p:attrNameLst>
                                      </p:cBhvr>
                                      <p:to>
                                        <p:strVal val="visible"/>
                                      </p:to>
                                    </p:set>
                                    <p:animEffect transition="in" filter="fade">
                                      <p:cBhvr>
                                        <p:cTn id="18" dur="1000"/>
                                        <p:tgtEl>
                                          <p:spTgt spid="5123">
                                            <p:txEl>
                                              <p:pRg st="7" end="7"/>
                                            </p:txEl>
                                          </p:spTgt>
                                        </p:tgtEl>
                                      </p:cBhvr>
                                    </p:animEffect>
                                    <p:anim calcmode="lin" valueType="num">
                                      <p:cBhvr>
                                        <p:cTn id="19" dur="10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20" dur="1000" fill="hold"/>
                                        <p:tgtEl>
                                          <p:spTgt spid="5123">
                                            <p:txEl>
                                              <p:pRg st="7" end="7"/>
                                            </p:txEl>
                                          </p:spTgt>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animEffect transition="in" filter="fade">
                                      <p:cBhvr>
                                        <p:cTn id="23" dur="1000"/>
                                        <p:tgtEl>
                                          <p:spTgt spid="5123">
                                            <p:txEl>
                                              <p:pRg st="8" end="8"/>
                                            </p:txEl>
                                          </p:spTgt>
                                        </p:tgtEl>
                                      </p:cBhvr>
                                    </p:animEffect>
                                    <p:anim calcmode="lin" valueType="num">
                                      <p:cBhvr>
                                        <p:cTn id="24" dur="1000" fill="hold"/>
                                        <p:tgtEl>
                                          <p:spTgt spid="5123">
                                            <p:txEl>
                                              <p:pRg st="8" end="8"/>
                                            </p:txEl>
                                          </p:spTgt>
                                        </p:tgtEl>
                                        <p:attrNameLst>
                                          <p:attrName>ppt_x</p:attrName>
                                        </p:attrNameLst>
                                      </p:cBhvr>
                                      <p:tavLst>
                                        <p:tav tm="0">
                                          <p:val>
                                            <p:strVal val="#ppt_x"/>
                                          </p:val>
                                        </p:tav>
                                        <p:tav tm="100000">
                                          <p:val>
                                            <p:strVal val="#ppt_x"/>
                                          </p:val>
                                        </p:tav>
                                      </p:tavLst>
                                    </p:anim>
                                    <p:anim calcmode="lin" valueType="num">
                                      <p:cBhvr>
                                        <p:cTn id="25" dur="1000" fill="hold"/>
                                        <p:tgtEl>
                                          <p:spTgt spid="5123">
                                            <p:txEl>
                                              <p:pRg st="8" end="8"/>
                                            </p:txEl>
                                          </p:spTgt>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5123">
                                            <p:txEl>
                                              <p:pRg st="9" end="9"/>
                                            </p:txEl>
                                          </p:spTgt>
                                        </p:tgtEl>
                                        <p:attrNameLst>
                                          <p:attrName>style.visibility</p:attrName>
                                        </p:attrNameLst>
                                      </p:cBhvr>
                                      <p:to>
                                        <p:strVal val="visible"/>
                                      </p:to>
                                    </p:set>
                                    <p:animEffect transition="in" filter="fade">
                                      <p:cBhvr>
                                        <p:cTn id="28" dur="1000"/>
                                        <p:tgtEl>
                                          <p:spTgt spid="5123">
                                            <p:txEl>
                                              <p:pRg st="9" end="9"/>
                                            </p:txEl>
                                          </p:spTgt>
                                        </p:tgtEl>
                                      </p:cBhvr>
                                    </p:animEffect>
                                    <p:anim calcmode="lin" valueType="num">
                                      <p:cBhvr>
                                        <p:cTn id="29" dur="1000" fill="hold"/>
                                        <p:tgtEl>
                                          <p:spTgt spid="512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5123">
                                            <p:txEl>
                                              <p:pRg st="9" end="9"/>
                                            </p:txEl>
                                          </p:spTgt>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5123">
                                            <p:txEl>
                                              <p:pRg st="10" end="10"/>
                                            </p:txEl>
                                          </p:spTgt>
                                        </p:tgtEl>
                                        <p:attrNameLst>
                                          <p:attrName>style.visibility</p:attrName>
                                        </p:attrNameLst>
                                      </p:cBhvr>
                                      <p:to>
                                        <p:strVal val="visible"/>
                                      </p:to>
                                    </p:set>
                                    <p:animEffect transition="in" filter="fade">
                                      <p:cBhvr>
                                        <p:cTn id="33" dur="1000"/>
                                        <p:tgtEl>
                                          <p:spTgt spid="5123">
                                            <p:txEl>
                                              <p:pRg st="10" end="10"/>
                                            </p:txEl>
                                          </p:spTgt>
                                        </p:tgtEl>
                                      </p:cBhvr>
                                    </p:animEffect>
                                    <p:anim calcmode="lin" valueType="num">
                                      <p:cBhvr>
                                        <p:cTn id="34" dur="10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p:cTn id="35" dur="1000" fill="hold"/>
                                        <p:tgtEl>
                                          <p:spTgt spid="5123">
                                            <p:txEl>
                                              <p:pRg st="10" end="10"/>
                                            </p:txEl>
                                          </p:spTgt>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5123">
                                            <p:txEl>
                                              <p:pRg st="11" end="11"/>
                                            </p:txEl>
                                          </p:spTgt>
                                        </p:tgtEl>
                                        <p:attrNameLst>
                                          <p:attrName>style.visibility</p:attrName>
                                        </p:attrNameLst>
                                      </p:cBhvr>
                                      <p:to>
                                        <p:strVal val="visible"/>
                                      </p:to>
                                    </p:set>
                                    <p:animEffect transition="in" filter="fade">
                                      <p:cBhvr>
                                        <p:cTn id="38" dur="1000"/>
                                        <p:tgtEl>
                                          <p:spTgt spid="5123">
                                            <p:txEl>
                                              <p:pRg st="11" end="11"/>
                                            </p:txEl>
                                          </p:spTgt>
                                        </p:tgtEl>
                                      </p:cBhvr>
                                    </p:animEffect>
                                    <p:anim calcmode="lin" valueType="num">
                                      <p:cBhvr>
                                        <p:cTn id="39" dur="1000" fill="hold"/>
                                        <p:tgtEl>
                                          <p:spTgt spid="5123">
                                            <p:txEl>
                                              <p:pRg st="11" end="11"/>
                                            </p:txEl>
                                          </p:spTgt>
                                        </p:tgtEl>
                                        <p:attrNameLst>
                                          <p:attrName>ppt_x</p:attrName>
                                        </p:attrNameLst>
                                      </p:cBhvr>
                                      <p:tavLst>
                                        <p:tav tm="0">
                                          <p:val>
                                            <p:strVal val="#ppt_x"/>
                                          </p:val>
                                        </p:tav>
                                        <p:tav tm="100000">
                                          <p:val>
                                            <p:strVal val="#ppt_x"/>
                                          </p:val>
                                        </p:tav>
                                      </p:tavLst>
                                    </p:anim>
                                    <p:anim calcmode="lin" valueType="num">
                                      <p:cBhvr>
                                        <p:cTn id="40" dur="1000" fill="hold"/>
                                        <p:tgtEl>
                                          <p:spTgt spid="512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398463" y="234950"/>
            <a:ext cx="8229600" cy="1066800"/>
          </a:xfrm>
        </p:spPr>
        <p:txBody>
          <a:bodyPr/>
          <a:lstStyle/>
          <a:p>
            <a:pPr>
              <a:defRPr/>
            </a:pPr>
            <a:r>
              <a:rPr lang="he-IL" b="1" dirty="0" smtClean="0"/>
              <a:t>הורשה מרובה - דוגמא</a:t>
            </a:r>
            <a:r>
              <a:rPr lang="en-US" b="1" dirty="0" smtClean="0"/>
              <a:t> </a:t>
            </a:r>
          </a:p>
        </p:txBody>
      </p:sp>
      <p:sp>
        <p:nvSpPr>
          <p:cNvPr id="8195" name="Rectangle 3"/>
          <p:cNvSpPr>
            <a:spLocks noGrp="1"/>
          </p:cNvSpPr>
          <p:nvPr>
            <p:ph type="body" idx="1"/>
          </p:nvPr>
        </p:nvSpPr>
        <p:spPr>
          <a:xfrm>
            <a:off x="338138" y="1370013"/>
            <a:ext cx="8496300" cy="4953000"/>
          </a:xfrm>
        </p:spPr>
        <p:txBody>
          <a:bodyPr/>
          <a:lstStyle/>
          <a:p>
            <a:pPr algn="just" rtl="1">
              <a:lnSpc>
                <a:spcPct val="90000"/>
              </a:lnSpc>
              <a:buFont typeface="Wingdings" panose="05000000000000000000" pitchFamily="2" charset="2"/>
              <a:buChar char="v"/>
              <a:defRPr/>
            </a:pPr>
            <a:r>
              <a:rPr lang="he-IL" sz="2800" dirty="0" smtClean="0"/>
              <a:t>ניתן לראות שבמקרה </a:t>
            </a:r>
            <a:r>
              <a:rPr lang="he-IL" sz="2800" dirty="0"/>
              <a:t>שלנו </a:t>
            </a:r>
            <a:r>
              <a:rPr lang="he-IL" sz="2800" dirty="0" smtClean="0"/>
              <a:t>יש תכונות שמשותפות </a:t>
            </a:r>
            <a:r>
              <a:rPr lang="he-IL" sz="2800" dirty="0"/>
              <a:t>ל-2 </a:t>
            </a:r>
            <a:r>
              <a:rPr lang="he-IL" sz="2800" dirty="0" smtClean="0"/>
              <a:t>האובייקטים </a:t>
            </a:r>
            <a:r>
              <a:rPr lang="he-IL" sz="2800" dirty="0"/>
              <a:t>שונים </a:t>
            </a:r>
            <a:r>
              <a:rPr lang="he-IL" sz="2800" dirty="0" smtClean="0"/>
              <a:t>שאנחנו רוצים לייצר – מקרה קלאסי של שימוש בירושה</a:t>
            </a:r>
            <a:r>
              <a:rPr lang="en-US" sz="2800" dirty="0" smtClean="0"/>
              <a:t>.</a:t>
            </a:r>
            <a:endParaRPr lang="he-IL" sz="2800" dirty="0" smtClean="0"/>
          </a:p>
          <a:p>
            <a:pPr algn="r" rtl="1">
              <a:lnSpc>
                <a:spcPct val="90000"/>
              </a:lnSpc>
              <a:buFont typeface="Wingdings" panose="05000000000000000000" pitchFamily="2" charset="2"/>
              <a:buChar char="v"/>
              <a:defRPr/>
            </a:pPr>
            <a:endParaRPr lang="he-IL" sz="2800" dirty="0" smtClean="0"/>
          </a:p>
          <a:p>
            <a:pPr algn="r" rtl="1">
              <a:lnSpc>
                <a:spcPct val="90000"/>
              </a:lnSpc>
              <a:buFont typeface="Wingdings" panose="05000000000000000000" pitchFamily="2" charset="2"/>
              <a:buChar char="v"/>
              <a:defRPr/>
            </a:pPr>
            <a:r>
              <a:rPr lang="he-IL" sz="2800" dirty="0" smtClean="0"/>
              <a:t>נזכיר כי אנחנו מייצרים</a:t>
            </a:r>
            <a:r>
              <a:rPr lang="en-US" sz="2800" dirty="0" smtClean="0">
                <a:cs typeface="Times New Roman" pitchFamily="18" charset="0"/>
              </a:rPr>
              <a:t/>
            </a:r>
            <a:br>
              <a:rPr lang="en-US" sz="2800" dirty="0" smtClean="0">
                <a:cs typeface="Times New Roman" pitchFamily="18" charset="0"/>
              </a:rPr>
            </a:br>
            <a:r>
              <a:rPr lang="he-IL" sz="2800" dirty="0" smtClean="0"/>
              <a:t>נגנים עם מסך מגע – לכן</a:t>
            </a:r>
            <a:r>
              <a:rPr lang="en-US" sz="2800" dirty="0" smtClean="0">
                <a:cs typeface="Times New Roman" pitchFamily="18" charset="0"/>
              </a:rPr>
              <a:t/>
            </a:r>
            <a:br>
              <a:rPr lang="en-US" sz="2800" dirty="0" smtClean="0">
                <a:cs typeface="Times New Roman" pitchFamily="18" charset="0"/>
              </a:rPr>
            </a:br>
            <a:r>
              <a:rPr lang="he-IL" sz="2800" dirty="0" smtClean="0"/>
              <a:t>המחלקה </a:t>
            </a:r>
            <a:r>
              <a:rPr lang="en-US" sz="2800" dirty="0" smtClean="0">
                <a:cs typeface="Times New Roman" pitchFamily="18" charset="0"/>
              </a:rPr>
              <a:t>Player</a:t>
            </a:r>
            <a:r>
              <a:rPr lang="he-IL" sz="2800" dirty="0" smtClean="0"/>
              <a:t> תירש</a:t>
            </a:r>
            <a:r>
              <a:rPr lang="en-US" sz="2800" dirty="0" smtClean="0">
                <a:cs typeface="Times New Roman" pitchFamily="18" charset="0"/>
              </a:rPr>
              <a:t/>
            </a:r>
            <a:br>
              <a:rPr lang="en-US" sz="2800" dirty="0" smtClean="0">
                <a:cs typeface="Times New Roman" pitchFamily="18" charset="0"/>
              </a:rPr>
            </a:br>
            <a:r>
              <a:rPr lang="he-IL" sz="2800" dirty="0" smtClean="0"/>
              <a:t>מהמחלקה </a:t>
            </a:r>
            <a:r>
              <a:rPr lang="en-US" sz="2800" dirty="0" smtClean="0">
                <a:cs typeface="Times New Roman" pitchFamily="18" charset="0"/>
              </a:rPr>
              <a:t>Touch</a:t>
            </a:r>
            <a:br>
              <a:rPr lang="en-US" sz="2800" dirty="0" smtClean="0">
                <a:cs typeface="Times New Roman" pitchFamily="18" charset="0"/>
              </a:rPr>
            </a:br>
            <a:endParaRPr lang="he-IL" sz="2800" dirty="0" smtClean="0"/>
          </a:p>
          <a:p>
            <a:pPr algn="just" rtl="1">
              <a:lnSpc>
                <a:spcPct val="90000"/>
              </a:lnSpc>
              <a:buFont typeface="Wingdings" panose="05000000000000000000" pitchFamily="2" charset="2"/>
              <a:buChar char="v"/>
              <a:defRPr/>
            </a:pPr>
            <a:r>
              <a:rPr lang="he-IL" sz="2800" dirty="0" smtClean="0"/>
              <a:t>2 הנגנים השונים (הווידאו והמוזיקה) יירשו מהמחלקה </a:t>
            </a:r>
            <a:r>
              <a:rPr lang="en-US" sz="2800" dirty="0" smtClean="0">
                <a:cs typeface="Times New Roman" pitchFamily="18" charset="0"/>
              </a:rPr>
              <a:t>Player</a:t>
            </a:r>
            <a:r>
              <a:rPr lang="he-IL" sz="2800" dirty="0" smtClean="0"/>
              <a:t>, כאשר המימוש של פונקציית </a:t>
            </a:r>
            <a:r>
              <a:rPr lang="en-US" sz="2800" dirty="0" smtClean="0">
                <a:cs typeface="Times New Roman" pitchFamily="18" charset="0"/>
              </a:rPr>
              <a:t>play()</a:t>
            </a:r>
            <a:r>
              <a:rPr lang="he-IL" sz="2800" dirty="0" smtClean="0"/>
              <a:t> יהיה שונה (כי ניגון של קובץ מוסיקה שונה מניגון של קובץ ווידאו (מפענחים שונים וכו')).</a:t>
            </a:r>
          </a:p>
        </p:txBody>
      </p:sp>
      <p:sp>
        <p:nvSpPr>
          <p:cNvPr id="25604" name="TextBox 8"/>
          <p:cNvSpPr txBox="1">
            <a:spLocks noChangeArrowheads="1"/>
          </p:cNvSpPr>
          <p:nvPr/>
        </p:nvSpPr>
        <p:spPr bwMode="auto">
          <a:xfrm>
            <a:off x="827088" y="2692400"/>
            <a:ext cx="35718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Player : public Touch {</a:t>
            </a:r>
          </a:p>
          <a:p>
            <a:pPr eaLnBrk="1" hangingPunct="1">
              <a:spcBef>
                <a:spcPct val="0"/>
              </a:spcBef>
              <a:buClrTx/>
              <a:buSzTx/>
              <a:buFontTx/>
              <a:buNone/>
            </a:pPr>
            <a:r>
              <a:rPr lang="en-US" altLang="he-IL" sz="1800">
                <a:latin typeface="Georgia" pitchFamily="18" charset="0"/>
              </a:rPr>
              <a:t>	int currFileLocation;</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File&amp; getNext();</a:t>
            </a:r>
          </a:p>
          <a:p>
            <a:pPr eaLnBrk="1" hangingPunct="1">
              <a:spcBef>
                <a:spcPct val="0"/>
              </a:spcBef>
              <a:buClrTx/>
              <a:buSzTx/>
              <a:buFontTx/>
              <a:buNone/>
            </a:pPr>
            <a:r>
              <a:rPr lang="en-US" altLang="he-IL" sz="1800">
                <a:latin typeface="Georgia" pitchFamily="18" charset="0"/>
              </a:rPr>
              <a:t>	File&amp; getPrev();</a:t>
            </a: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	void stop();</a:t>
            </a:r>
          </a:p>
          <a:p>
            <a:pPr eaLnBrk="1" hangingPunct="1">
              <a:spcBef>
                <a:spcPct val="0"/>
              </a:spcBef>
              <a:buClrTx/>
              <a:buSzTx/>
              <a:buFontTx/>
              <a:buNone/>
            </a:pPr>
            <a:r>
              <a:rPr lang="en-US" altLang="he-IL" sz="1800">
                <a:latin typeface="Georgia" pitchFamily="18" charset="0"/>
              </a:rPr>
              <a:t>};</a:t>
            </a:r>
          </a:p>
        </p:txBody>
      </p:sp>
      <p:sp>
        <p:nvSpPr>
          <p:cNvPr id="25605"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54250104-2344-44E3-BA5F-78E557D43D57}" type="slidenum">
              <a:rPr lang="he-IL" altLang="he-IL" b="0" smtClean="0">
                <a:latin typeface="Arial" pitchFamily="34" charset="0"/>
              </a:rPr>
              <a:pPr eaLnBrk="1" hangingPunct="1"/>
              <a:t>62</a:t>
            </a:fld>
            <a:endParaRPr lang="en-US" altLang="he-IL" b="0" smtClean="0">
              <a:latin typeface="Arial" pitchFamily="34" charset="0"/>
            </a:endParaRPr>
          </a:p>
        </p:txBody>
      </p:sp>
    </p:spTree>
    <p:extLst>
      <p:ext uri="{BB962C8B-B14F-4D97-AF65-F5344CB8AC3E}">
        <p14:creationId xmlns:p14="http://schemas.microsoft.com/office/powerpoint/2010/main" val="136037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342900" y="307975"/>
            <a:ext cx="8229600" cy="1066800"/>
          </a:xfrm>
        </p:spPr>
        <p:txBody>
          <a:bodyPr/>
          <a:lstStyle/>
          <a:p>
            <a:pPr>
              <a:defRPr/>
            </a:pPr>
            <a:r>
              <a:rPr lang="he-IL" b="1" dirty="0" smtClean="0"/>
              <a:t>הורשה מרובה - דוגמא</a:t>
            </a:r>
            <a:r>
              <a:rPr lang="en-US" b="1" dirty="0" smtClean="0"/>
              <a:t> </a:t>
            </a:r>
          </a:p>
        </p:txBody>
      </p:sp>
      <p:sp>
        <p:nvSpPr>
          <p:cNvPr id="9219" name="Rectangle 3"/>
          <p:cNvSpPr>
            <a:spLocks noGrp="1"/>
          </p:cNvSpPr>
          <p:nvPr>
            <p:ph type="body" idx="1"/>
          </p:nvPr>
        </p:nvSpPr>
        <p:spPr>
          <a:xfrm>
            <a:off x="528638" y="1236663"/>
            <a:ext cx="8229600" cy="4643437"/>
          </a:xfrm>
        </p:spPr>
        <p:txBody>
          <a:bodyPr/>
          <a:lstStyle/>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r>
              <a:rPr lang="he-IL" sz="2800" dirty="0" smtClean="0"/>
              <a:t>בשלב זה החברה החליטה להיכנס לתחום הטלפונים הסלולריים.</a:t>
            </a:r>
            <a:endParaRPr lang="en-US" sz="2800" dirty="0" smtClean="0"/>
          </a:p>
          <a:p>
            <a:pPr algn="just" rtl="1">
              <a:lnSpc>
                <a:spcPct val="90000"/>
              </a:lnSpc>
              <a:buFont typeface="Wingdings" panose="05000000000000000000" pitchFamily="2" charset="2"/>
              <a:buChar char="v"/>
              <a:defRPr/>
            </a:pPr>
            <a:r>
              <a:rPr lang="he-IL" sz="2800" dirty="0" smtClean="0"/>
              <a:t>מכיוון שיש לנו כבר אובייקט </a:t>
            </a:r>
            <a:r>
              <a:rPr lang="en-US" sz="2800" dirty="0" smtClean="0">
                <a:cs typeface="Times New Roman" pitchFamily="18" charset="0"/>
              </a:rPr>
              <a:t>Touch</a:t>
            </a:r>
            <a:r>
              <a:rPr lang="he-IL" sz="2800" dirty="0" smtClean="0"/>
              <a:t> מוכן (אנחנו יודעים לייצר מכשירי מגע), אנחנו מעוניינים להיכנס ישירות לתחום של טלפונים סלולריים מבוססי מסך מגע.</a:t>
            </a:r>
          </a:p>
        </p:txBody>
      </p:sp>
      <p:sp>
        <p:nvSpPr>
          <p:cNvPr id="26628" name="TextBox 16"/>
          <p:cNvSpPr txBox="1">
            <a:spLocks noChangeArrowheads="1"/>
          </p:cNvSpPr>
          <p:nvPr/>
        </p:nvSpPr>
        <p:spPr bwMode="auto">
          <a:xfrm>
            <a:off x="857250" y="1382713"/>
            <a:ext cx="3571875"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Player : public Touch {</a:t>
            </a:r>
          </a:p>
          <a:p>
            <a:pPr eaLnBrk="1" hangingPunct="1">
              <a:spcBef>
                <a:spcPct val="0"/>
              </a:spcBef>
              <a:buClrTx/>
              <a:buSzTx/>
              <a:buFontTx/>
              <a:buNone/>
            </a:pPr>
            <a:r>
              <a:rPr lang="en-US" altLang="he-IL" sz="1800">
                <a:latin typeface="Georgia" pitchFamily="18" charset="0"/>
              </a:rPr>
              <a:t>	int currFileLocation;</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File&amp; getNext();</a:t>
            </a:r>
          </a:p>
          <a:p>
            <a:pPr eaLnBrk="1" hangingPunct="1">
              <a:spcBef>
                <a:spcPct val="0"/>
              </a:spcBef>
              <a:buClrTx/>
              <a:buSzTx/>
              <a:buFontTx/>
              <a:buNone/>
            </a:pPr>
            <a:r>
              <a:rPr lang="en-US" altLang="he-IL" sz="1800">
                <a:latin typeface="Georgia" pitchFamily="18" charset="0"/>
              </a:rPr>
              <a:t>	File&amp; getPrev();</a:t>
            </a: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	void stop();</a:t>
            </a:r>
          </a:p>
          <a:p>
            <a:pPr eaLnBrk="1" hangingPunct="1">
              <a:spcBef>
                <a:spcPct val="0"/>
              </a:spcBef>
              <a:buClrTx/>
              <a:buSzTx/>
              <a:buFontTx/>
              <a:buNone/>
            </a:pPr>
            <a:r>
              <a:rPr lang="en-US" altLang="he-IL" sz="1800">
                <a:latin typeface="Georgia" pitchFamily="18" charset="0"/>
              </a:rPr>
              <a:t>};</a:t>
            </a:r>
          </a:p>
        </p:txBody>
      </p:sp>
      <p:sp>
        <p:nvSpPr>
          <p:cNvPr id="26629" name="TextBox 17"/>
          <p:cNvSpPr txBox="1">
            <a:spLocks noChangeArrowheads="1"/>
          </p:cNvSpPr>
          <p:nvPr/>
        </p:nvSpPr>
        <p:spPr bwMode="auto">
          <a:xfrm>
            <a:off x="4643438" y="1382713"/>
            <a:ext cx="392906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VideoPlayer : public Player {</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endParaRPr lang="en-US" altLang="he-IL" sz="1800">
              <a:latin typeface="Georgia" pitchFamily="18" charset="0"/>
            </a:endParaRPr>
          </a:p>
          <a:p>
            <a:pPr eaLnBrk="1" hangingPunct="1">
              <a:spcBef>
                <a:spcPct val="0"/>
              </a:spcBef>
              <a:buClrTx/>
              <a:buSzTx/>
              <a:buFontTx/>
              <a:buNone/>
            </a:pPr>
            <a:r>
              <a:rPr lang="en-US" altLang="he-IL" sz="1800">
                <a:latin typeface="Georgia" pitchFamily="18" charset="0"/>
              </a:rPr>
              <a:t>class MusicPlayer : public Player {</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endParaRPr lang="en-US" altLang="he-IL" sz="1800">
              <a:latin typeface="Georgia" pitchFamily="18" charset="0"/>
            </a:endParaRPr>
          </a:p>
        </p:txBody>
      </p:sp>
      <p:sp>
        <p:nvSpPr>
          <p:cNvPr id="26630"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9F9ADA0-9AA2-4AFA-B38B-C365E51685FF}" type="slidenum">
              <a:rPr lang="he-IL" altLang="he-IL" b="0" smtClean="0">
                <a:latin typeface="Arial" pitchFamily="34" charset="0"/>
              </a:rPr>
              <a:pPr eaLnBrk="1" hangingPunct="1"/>
              <a:t>63</a:t>
            </a:fld>
            <a:endParaRPr lang="en-US" altLang="he-IL" b="0" smtClean="0">
              <a:latin typeface="Arial" pitchFamily="34" charset="0"/>
            </a:endParaRPr>
          </a:p>
        </p:txBody>
      </p:sp>
    </p:spTree>
    <p:extLst>
      <p:ext uri="{BB962C8B-B14F-4D97-AF65-F5344CB8AC3E}">
        <p14:creationId xmlns:p14="http://schemas.microsoft.com/office/powerpoint/2010/main" val="3756329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00063" y="350838"/>
            <a:ext cx="8229600" cy="1066800"/>
          </a:xfrm>
        </p:spPr>
        <p:txBody>
          <a:bodyPr/>
          <a:lstStyle/>
          <a:p>
            <a:pPr>
              <a:defRPr/>
            </a:pPr>
            <a:r>
              <a:rPr lang="he-IL" b="1" dirty="0" smtClean="0"/>
              <a:t>הורשה מרובה - דוגמא</a:t>
            </a:r>
            <a:r>
              <a:rPr lang="en-US" b="1" dirty="0" smtClean="0"/>
              <a:t> </a:t>
            </a:r>
          </a:p>
        </p:txBody>
      </p:sp>
      <p:sp>
        <p:nvSpPr>
          <p:cNvPr id="10243" name="Rectangle 3"/>
          <p:cNvSpPr>
            <a:spLocks noGrp="1"/>
          </p:cNvSpPr>
          <p:nvPr>
            <p:ph type="body" idx="1"/>
          </p:nvPr>
        </p:nvSpPr>
        <p:spPr>
          <a:xfrm>
            <a:off x="500063" y="1381125"/>
            <a:ext cx="8229600" cy="5099050"/>
          </a:xfrm>
        </p:spPr>
        <p:txBody>
          <a:bodyPr/>
          <a:lstStyle/>
          <a:p>
            <a:pPr algn="just" rtl="1">
              <a:lnSpc>
                <a:spcPct val="90000"/>
              </a:lnSpc>
              <a:buFont typeface="Wingdings" panose="05000000000000000000" pitchFamily="2" charset="2"/>
              <a:buChar char="v"/>
              <a:defRPr/>
            </a:pPr>
            <a:r>
              <a:rPr lang="he-IL" sz="2800" dirty="0" smtClean="0"/>
              <a:t>אילו יכולות נרצה </a:t>
            </a:r>
            <a:r>
              <a:rPr lang="he-IL" sz="2800" dirty="0" err="1" smtClean="0"/>
              <a:t>לסלולרי</a:t>
            </a:r>
            <a:r>
              <a:rPr lang="he-IL" sz="2800" dirty="0" smtClean="0"/>
              <a:t> שלנו?</a:t>
            </a:r>
          </a:p>
          <a:p>
            <a:pPr lvl="1" algn="just" rtl="1">
              <a:lnSpc>
                <a:spcPct val="90000"/>
              </a:lnSpc>
              <a:buFont typeface="Wingdings" pitchFamily="2" charset="2"/>
              <a:buChar char="v"/>
              <a:defRPr/>
            </a:pPr>
            <a:r>
              <a:rPr lang="he-IL" sz="2400" dirty="0" smtClean="0"/>
              <a:t>להוציא שיחות – </a:t>
            </a:r>
            <a:r>
              <a:rPr lang="en-US" sz="2400" dirty="0" smtClean="0">
                <a:cs typeface="Times New Roman" pitchFamily="18" charset="0"/>
              </a:rPr>
              <a:t>makeCall()</a:t>
            </a:r>
            <a:endParaRPr lang="he-IL" sz="2400" dirty="0" smtClean="0"/>
          </a:p>
          <a:p>
            <a:pPr lvl="1" algn="just" rtl="1">
              <a:lnSpc>
                <a:spcPct val="90000"/>
              </a:lnSpc>
              <a:buFont typeface="Wingdings" pitchFamily="2" charset="2"/>
              <a:buChar char="v"/>
              <a:defRPr/>
            </a:pPr>
            <a:r>
              <a:rPr lang="he-IL" sz="2400" dirty="0" smtClean="0"/>
              <a:t>לקבל שיחות – </a:t>
            </a:r>
            <a:r>
              <a:rPr lang="en-US" sz="2400" dirty="0" smtClean="0">
                <a:cs typeface="Times New Roman" pitchFamily="18" charset="0"/>
              </a:rPr>
              <a:t>answer()</a:t>
            </a:r>
            <a:endParaRPr lang="he-IL" sz="2400" dirty="0" smtClean="0"/>
          </a:p>
          <a:p>
            <a:pPr lvl="1" algn="just" rtl="1">
              <a:lnSpc>
                <a:spcPct val="90000"/>
              </a:lnSpc>
              <a:buFont typeface="Wingdings" pitchFamily="2" charset="2"/>
              <a:buChar char="v"/>
              <a:defRPr/>
            </a:pPr>
            <a:r>
              <a:rPr lang="he-IL" sz="2400" dirty="0" smtClean="0"/>
              <a:t>לשלוח הודעות טקסט – </a:t>
            </a:r>
            <a:r>
              <a:rPr lang="en-US" sz="2400" dirty="0" smtClean="0">
                <a:cs typeface="Times New Roman" pitchFamily="18" charset="0"/>
              </a:rPr>
              <a:t>sendText()</a:t>
            </a:r>
            <a:endParaRPr lang="he-IL" sz="2400" dirty="0" smtClean="0"/>
          </a:p>
          <a:p>
            <a:pPr lvl="1" algn="just" rtl="1">
              <a:lnSpc>
                <a:spcPct val="90000"/>
              </a:lnSpc>
              <a:buFont typeface="Wingdings" pitchFamily="2" charset="2"/>
              <a:buChar char="v"/>
              <a:defRPr/>
            </a:pPr>
            <a:r>
              <a:rPr lang="he-IL" sz="2400" dirty="0" smtClean="0"/>
              <a:t>לצפות בהודעות טקסט – </a:t>
            </a:r>
            <a:r>
              <a:rPr lang="en-US" sz="2400" dirty="0" smtClean="0">
                <a:cs typeface="Times New Roman" pitchFamily="18" charset="0"/>
              </a:rPr>
              <a:t>readText()</a:t>
            </a:r>
            <a:endParaRPr lang="he-IL" sz="2400" dirty="0" smtClean="0"/>
          </a:p>
          <a:p>
            <a:pPr lvl="1" algn="just" rtl="1">
              <a:lnSpc>
                <a:spcPct val="90000"/>
              </a:lnSpc>
              <a:buFont typeface="Wingdings" pitchFamily="2" charset="2"/>
              <a:buChar char="v"/>
              <a:defRPr/>
            </a:pPr>
            <a:r>
              <a:rPr lang="he-IL" sz="2400" dirty="0" smtClean="0"/>
              <a:t>נצטרך משתנים שיהוו את הזיכרון של המכשיר.</a:t>
            </a:r>
          </a:p>
          <a:p>
            <a:pPr lvl="1" algn="just" rtl="1">
              <a:lnSpc>
                <a:spcPct val="90000"/>
              </a:lnSpc>
              <a:buFont typeface="Wingdings" pitchFamily="2" charset="2"/>
              <a:buChar char="v"/>
              <a:defRPr/>
            </a:pPr>
            <a:r>
              <a:rPr lang="he-IL" sz="2400" dirty="0" smtClean="0"/>
              <a:t>(ישנן מתודות ומשתני מחלקה נוספים)</a:t>
            </a:r>
          </a:p>
          <a:p>
            <a:pPr lvl="1" algn="just" rtl="1">
              <a:lnSpc>
                <a:spcPct val="90000"/>
              </a:lnSpc>
              <a:buFont typeface="Wingdings" pitchFamily="2" charset="2"/>
              <a:buChar char="v"/>
              <a:defRPr/>
            </a:pPr>
            <a:endParaRPr lang="he-IL" sz="2400" dirty="0" smtClean="0"/>
          </a:p>
          <a:p>
            <a:pPr algn="just" rtl="1">
              <a:lnSpc>
                <a:spcPct val="90000"/>
              </a:lnSpc>
              <a:buFont typeface="Wingdings" panose="05000000000000000000" pitchFamily="2" charset="2"/>
              <a:buChar char="v"/>
              <a:defRPr/>
            </a:pPr>
            <a:endParaRPr lang="he-IL" sz="2800" dirty="0" smtClean="0"/>
          </a:p>
        </p:txBody>
      </p:sp>
      <p:sp>
        <p:nvSpPr>
          <p:cNvPr id="10244" name="TextBox 5"/>
          <p:cNvSpPr txBox="1">
            <a:spLocks noChangeArrowheads="1"/>
          </p:cNvSpPr>
          <p:nvPr/>
        </p:nvSpPr>
        <p:spPr bwMode="auto">
          <a:xfrm>
            <a:off x="500063" y="4214813"/>
            <a:ext cx="35718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Phone: public Touch {</a:t>
            </a:r>
          </a:p>
          <a:p>
            <a:pPr eaLnBrk="1" hangingPunct="1">
              <a:spcBef>
                <a:spcPct val="0"/>
              </a:spcBef>
              <a:buClrTx/>
              <a:buSzTx/>
              <a:buFontTx/>
              <a:buNone/>
            </a:pPr>
            <a:r>
              <a:rPr lang="en-US" altLang="he-IL" sz="1800">
                <a:latin typeface="Georgia" pitchFamily="18" charset="0"/>
              </a:rPr>
              <a:t>	// data members…</a:t>
            </a:r>
          </a:p>
          <a:p>
            <a:pPr eaLnBrk="1" hangingPunct="1">
              <a:spcBef>
                <a:spcPct val="0"/>
              </a:spcBef>
              <a:buClrTx/>
              <a:buSzTx/>
              <a:buFontTx/>
              <a:buNone/>
            </a:pPr>
            <a:endParaRPr lang="en-US" altLang="he-IL" sz="1800">
              <a:latin typeface="Georgia" pitchFamily="18" charset="0"/>
            </a:endParaRP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makeCall();</a:t>
            </a:r>
          </a:p>
          <a:p>
            <a:pPr eaLnBrk="1" hangingPunct="1">
              <a:spcBef>
                <a:spcPct val="0"/>
              </a:spcBef>
              <a:buClrTx/>
              <a:buSzTx/>
              <a:buFontTx/>
              <a:buNone/>
            </a:pPr>
            <a:r>
              <a:rPr lang="en-US" altLang="he-IL" sz="1800">
                <a:latin typeface="Georgia" pitchFamily="18" charset="0"/>
              </a:rPr>
              <a:t>	void answer();</a:t>
            </a:r>
          </a:p>
          <a:p>
            <a:pPr eaLnBrk="1" hangingPunct="1">
              <a:spcBef>
                <a:spcPct val="0"/>
              </a:spcBef>
              <a:buClrTx/>
              <a:buSzTx/>
              <a:buFontTx/>
              <a:buNone/>
            </a:pPr>
            <a:r>
              <a:rPr lang="en-US" altLang="he-IL" sz="1800">
                <a:latin typeface="Georgia" pitchFamily="18" charset="0"/>
              </a:rPr>
              <a:t>	void sendText();</a:t>
            </a:r>
          </a:p>
          <a:p>
            <a:pPr eaLnBrk="1" hangingPunct="1">
              <a:spcBef>
                <a:spcPct val="0"/>
              </a:spcBef>
              <a:buClrTx/>
              <a:buSzTx/>
              <a:buFontTx/>
              <a:buNone/>
            </a:pPr>
            <a:r>
              <a:rPr lang="en-US" altLang="he-IL" sz="1800">
                <a:latin typeface="Georgia" pitchFamily="18" charset="0"/>
              </a:rPr>
              <a:t>	void readText();</a:t>
            </a:r>
          </a:p>
          <a:p>
            <a:pPr eaLnBrk="1" hangingPunct="1">
              <a:spcBef>
                <a:spcPct val="0"/>
              </a:spcBef>
              <a:buClrTx/>
              <a:buSzTx/>
              <a:buFontTx/>
              <a:buNone/>
            </a:pPr>
            <a:r>
              <a:rPr lang="en-US" altLang="he-IL" sz="1800">
                <a:latin typeface="Georgia" pitchFamily="18" charset="0"/>
              </a:rPr>
              <a:t>};</a:t>
            </a:r>
          </a:p>
        </p:txBody>
      </p:sp>
      <p:sp>
        <p:nvSpPr>
          <p:cNvPr id="27653"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1F8141EA-4AD2-4592-BBBA-991E2E81C25B}" type="slidenum">
              <a:rPr lang="he-IL" altLang="he-IL" b="0" smtClean="0">
                <a:latin typeface="Arial" pitchFamily="34" charset="0"/>
              </a:rPr>
              <a:pPr eaLnBrk="1" hangingPunct="1"/>
              <a:t>64</a:t>
            </a:fld>
            <a:endParaRPr lang="en-US" altLang="he-IL" b="0" smtClean="0">
              <a:latin typeface="Arial" pitchFamily="34" charset="0"/>
            </a:endParaRPr>
          </a:p>
        </p:txBody>
      </p:sp>
    </p:spTree>
    <p:extLst>
      <p:ext uri="{BB962C8B-B14F-4D97-AF65-F5344CB8AC3E}">
        <p14:creationId xmlns:p14="http://schemas.microsoft.com/office/powerpoint/2010/main" val="1367655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327025" y="293688"/>
            <a:ext cx="8229600" cy="1066800"/>
          </a:xfrm>
        </p:spPr>
        <p:txBody>
          <a:bodyPr/>
          <a:lstStyle/>
          <a:p>
            <a:pPr>
              <a:defRPr/>
            </a:pPr>
            <a:r>
              <a:rPr lang="he-IL" b="1" dirty="0" smtClean="0"/>
              <a:t>הורשה מרובה - דוגמא</a:t>
            </a:r>
            <a:r>
              <a:rPr lang="en-US" b="1" dirty="0" smtClean="0"/>
              <a:t> </a:t>
            </a:r>
          </a:p>
        </p:txBody>
      </p:sp>
      <p:sp>
        <p:nvSpPr>
          <p:cNvPr id="11267" name="Rectangle 3"/>
          <p:cNvSpPr>
            <a:spLocks noGrp="1"/>
          </p:cNvSpPr>
          <p:nvPr>
            <p:ph type="body" idx="1"/>
          </p:nvPr>
        </p:nvSpPr>
        <p:spPr>
          <a:xfrm>
            <a:off x="457200" y="1643063"/>
            <a:ext cx="8229600" cy="4643437"/>
          </a:xfrm>
        </p:spPr>
        <p:txBody>
          <a:bodyPr/>
          <a:lstStyle/>
          <a:p>
            <a:pPr algn="just" rtl="1">
              <a:lnSpc>
                <a:spcPct val="90000"/>
              </a:lnSpc>
              <a:buFont typeface="Wingdings" panose="05000000000000000000" pitchFamily="2" charset="2"/>
              <a:buChar char="v"/>
              <a:defRPr/>
            </a:pPr>
            <a:r>
              <a:rPr lang="he-IL" sz="2800" dirty="0" smtClean="0"/>
              <a:t>כעת, נסתכל על </a:t>
            </a:r>
            <a:r>
              <a:rPr lang="en-US" sz="2800" dirty="0" smtClean="0"/>
              <a:t>smartphone</a:t>
            </a:r>
            <a:r>
              <a:rPr lang="he-IL" sz="2800" dirty="0" smtClean="0"/>
              <a:t> כלשהו שנרצה לייצר</a:t>
            </a:r>
          </a:p>
          <a:p>
            <a:pPr lvl="1" algn="just" rtl="1">
              <a:lnSpc>
                <a:spcPct val="90000"/>
              </a:lnSpc>
              <a:buFont typeface="Wingdings" pitchFamily="2" charset="2"/>
              <a:buChar char="v"/>
              <a:defRPr/>
            </a:pPr>
            <a:r>
              <a:rPr lang="he-IL" sz="2400" dirty="0" smtClean="0"/>
              <a:t>הוא גם מכשיר </a:t>
            </a:r>
            <a:r>
              <a:rPr lang="he-IL" sz="2400" dirty="0" err="1" smtClean="0"/>
              <a:t>סלולרי</a:t>
            </a:r>
            <a:r>
              <a:rPr lang="he-IL" sz="2400" dirty="0" smtClean="0"/>
              <a:t>, גם נגן מוזיקה וגם נגן ווידאו</a:t>
            </a:r>
          </a:p>
          <a:p>
            <a:pPr lvl="1" algn="just" rtl="1">
              <a:lnSpc>
                <a:spcPct val="90000"/>
              </a:lnSpc>
              <a:buFont typeface="Wingdings" pitchFamily="2" charset="2"/>
              <a:buChar char="v"/>
              <a:defRPr/>
            </a:pPr>
            <a:r>
              <a:rPr lang="he-IL" sz="2400" dirty="0" smtClean="0"/>
              <a:t>לכן, המחלקה </a:t>
            </a:r>
            <a:r>
              <a:rPr lang="en-US" sz="2400" dirty="0" smtClean="0"/>
              <a:t>Smartphone</a:t>
            </a:r>
            <a:r>
              <a:rPr lang="he-IL" sz="2400" dirty="0" smtClean="0"/>
              <a:t> תירש מ-3 המחלקות הללו</a:t>
            </a: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r>
              <a:rPr lang="he-IL" sz="2800" dirty="0" smtClean="0"/>
              <a:t>אבל, יש לנו בעיה במימוש הזה....</a:t>
            </a:r>
          </a:p>
        </p:txBody>
      </p:sp>
      <p:sp>
        <p:nvSpPr>
          <p:cNvPr id="11268" name="TextBox 5"/>
          <p:cNvSpPr txBox="1">
            <a:spLocks noChangeArrowheads="1"/>
          </p:cNvSpPr>
          <p:nvPr/>
        </p:nvSpPr>
        <p:spPr bwMode="auto">
          <a:xfrm>
            <a:off x="428625" y="3143250"/>
            <a:ext cx="75993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Smartphone: public Phone, public VideoPlayer, public MusicPlayer {</a:t>
            </a:r>
          </a:p>
          <a:p>
            <a:pPr eaLnBrk="1" hangingPunct="1">
              <a:spcBef>
                <a:spcPct val="0"/>
              </a:spcBef>
              <a:buClrTx/>
              <a:buSzTx/>
              <a:buFontTx/>
              <a:buNone/>
            </a:pPr>
            <a:r>
              <a:rPr lang="en-US" altLang="he-IL" sz="1800">
                <a:latin typeface="Georgia" pitchFamily="18" charset="0"/>
              </a:rPr>
              <a:t>	</a:t>
            </a:r>
          </a:p>
          <a:p>
            <a:pPr eaLnBrk="1" hangingPunct="1">
              <a:spcBef>
                <a:spcPct val="0"/>
              </a:spcBef>
              <a:buClrTx/>
              <a:buSzTx/>
              <a:buFontTx/>
              <a:buNone/>
            </a:pPr>
            <a:r>
              <a:rPr lang="en-US" altLang="he-IL" sz="1800">
                <a:latin typeface="Georgia" pitchFamily="18" charset="0"/>
              </a:rPr>
              <a:t>	// some data members and methods…</a:t>
            </a:r>
          </a:p>
          <a:p>
            <a:pPr eaLnBrk="1" hangingPunct="1">
              <a:spcBef>
                <a:spcPct val="0"/>
              </a:spcBef>
              <a:buClrTx/>
              <a:buSzTx/>
              <a:buFontTx/>
              <a:buNone/>
            </a:pPr>
            <a:r>
              <a:rPr lang="en-US" altLang="he-IL" sz="1800">
                <a:latin typeface="Georgia" pitchFamily="18" charset="0"/>
              </a:rPr>
              <a:t>      public:</a:t>
            </a:r>
          </a:p>
          <a:p>
            <a:pPr eaLnBrk="1" hangingPunct="1">
              <a:spcBef>
                <a:spcPct val="0"/>
              </a:spcBef>
              <a:buClrTx/>
              <a:buSzTx/>
              <a:buFontTx/>
              <a:buNone/>
            </a:pPr>
            <a:r>
              <a:rPr lang="en-US" altLang="he-IL" sz="1800">
                <a:latin typeface="Georgia" pitchFamily="18" charset="0"/>
              </a:rPr>
              <a:t>	homeButtonPressed();</a:t>
            </a:r>
          </a:p>
          <a:p>
            <a:pPr eaLnBrk="1" hangingPunct="1">
              <a:spcBef>
                <a:spcPct val="0"/>
              </a:spcBef>
              <a:buClrTx/>
              <a:buSzTx/>
              <a:buFontTx/>
              <a:buNone/>
            </a:pPr>
            <a:r>
              <a:rPr lang="en-US" altLang="he-IL" sz="1800">
                <a:latin typeface="Georgia" pitchFamily="18" charset="0"/>
              </a:rPr>
              <a:t>};</a:t>
            </a:r>
          </a:p>
        </p:txBody>
      </p:sp>
      <p:sp>
        <p:nvSpPr>
          <p:cNvPr id="28677"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E81D6A7-5824-4151-B208-9B60C7152D86}" type="slidenum">
              <a:rPr lang="he-IL" altLang="he-IL" b="0" smtClean="0">
                <a:latin typeface="Arial" pitchFamily="34" charset="0"/>
              </a:rPr>
              <a:pPr eaLnBrk="1" hangingPunct="1"/>
              <a:t>65</a:t>
            </a:fld>
            <a:endParaRPr lang="en-US" altLang="he-IL" b="0" smtClean="0">
              <a:latin typeface="Arial" pitchFamily="34" charset="0"/>
            </a:endParaRPr>
          </a:p>
        </p:txBody>
      </p:sp>
      <p:sp>
        <p:nvSpPr>
          <p:cNvPr id="6" name="Rectangle 1"/>
          <p:cNvSpPr>
            <a:spLocks noChangeArrowheads="1"/>
          </p:cNvSpPr>
          <p:nvPr/>
        </p:nvSpPr>
        <p:spPr bwMode="auto">
          <a:xfrm>
            <a:off x="2205038" y="59626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030144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85775" y="336550"/>
            <a:ext cx="8229600" cy="1066800"/>
          </a:xfrm>
        </p:spPr>
        <p:txBody>
          <a:bodyPr/>
          <a:lstStyle/>
          <a:p>
            <a:pPr>
              <a:defRPr/>
            </a:pPr>
            <a:r>
              <a:rPr lang="he-IL" b="1" dirty="0" smtClean="0"/>
              <a:t>הורשה מרובה - דוגמא</a:t>
            </a:r>
            <a:r>
              <a:rPr lang="en-US" b="1" dirty="0" smtClean="0"/>
              <a:t> </a:t>
            </a:r>
          </a:p>
        </p:txBody>
      </p:sp>
      <p:sp>
        <p:nvSpPr>
          <p:cNvPr id="12291" name="Rectangle 3"/>
          <p:cNvSpPr>
            <a:spLocks noGrp="1"/>
          </p:cNvSpPr>
          <p:nvPr>
            <p:ph type="body" idx="1"/>
          </p:nvPr>
        </p:nvSpPr>
        <p:spPr>
          <a:xfrm>
            <a:off x="530225" y="1524000"/>
            <a:ext cx="8229600" cy="4881563"/>
          </a:xfrm>
        </p:spPr>
        <p:txBody>
          <a:bodyPr/>
          <a:lstStyle/>
          <a:p>
            <a:pPr algn="r" rtl="1">
              <a:lnSpc>
                <a:spcPct val="90000"/>
              </a:lnSpc>
              <a:buFont typeface="Wingdings" panose="05000000000000000000" pitchFamily="2" charset="2"/>
              <a:buChar char="v"/>
              <a:defRPr/>
            </a:pPr>
            <a:r>
              <a:rPr lang="he-IL" sz="2800" dirty="0" smtClean="0"/>
              <a:t>ל-</a:t>
            </a:r>
            <a:r>
              <a:rPr lang="en-US" sz="2800" dirty="0"/>
              <a:t> </a:t>
            </a:r>
            <a:r>
              <a:rPr lang="en-US" sz="2800" dirty="0" smtClean="0"/>
              <a:t>Smartphone</a:t>
            </a:r>
            <a:r>
              <a:rPr lang="he-IL" sz="2800" dirty="0" smtClean="0"/>
              <a:t>שלנו אמנם יש 2</a:t>
            </a:r>
            <a:r>
              <a:rPr lang="en-US" sz="2800" dirty="0" smtClean="0">
                <a:cs typeface="Times New Roman" pitchFamily="18" charset="0"/>
              </a:rPr>
              <a:t/>
            </a:r>
            <a:br>
              <a:rPr lang="en-US" sz="2800" dirty="0" smtClean="0">
                <a:cs typeface="Times New Roman" pitchFamily="18" charset="0"/>
              </a:rPr>
            </a:br>
            <a:r>
              <a:rPr lang="he-IL" sz="2800" dirty="0" smtClean="0"/>
              <a:t>אובייקטים שונים של נגנים,</a:t>
            </a:r>
            <a:r>
              <a:rPr lang="en-US" sz="2800" dirty="0" smtClean="0">
                <a:cs typeface="Times New Roman" pitchFamily="18" charset="0"/>
              </a:rPr>
              <a:t/>
            </a:r>
            <a:br>
              <a:rPr lang="en-US" sz="2800" dirty="0" smtClean="0">
                <a:cs typeface="Times New Roman" pitchFamily="18" charset="0"/>
              </a:rPr>
            </a:br>
            <a:r>
              <a:rPr lang="he-IL" sz="2800" dirty="0" smtClean="0"/>
              <a:t>וזה בסדר כי ה-</a:t>
            </a:r>
            <a:r>
              <a:rPr lang="en-US" sz="2800" dirty="0"/>
              <a:t> </a:t>
            </a:r>
            <a:r>
              <a:rPr lang="en-US" sz="2800" dirty="0" smtClean="0"/>
              <a:t>Smartphone</a:t>
            </a:r>
            <a:r>
              <a:rPr lang="en-US" sz="2800" dirty="0" smtClean="0">
                <a:cs typeface="Times New Roman" pitchFamily="18" charset="0"/>
              </a:rPr>
              <a:t/>
            </a:r>
            <a:br>
              <a:rPr lang="en-US" sz="2800" dirty="0" smtClean="0">
                <a:cs typeface="Times New Roman" pitchFamily="18" charset="0"/>
              </a:rPr>
            </a:br>
            <a:r>
              <a:rPr lang="he-IL" sz="2800" dirty="0" smtClean="0"/>
              <a:t>מכיל באמת 2 נגנים שונים</a:t>
            </a:r>
            <a:r>
              <a:rPr lang="en-US" sz="2800" dirty="0" smtClean="0">
                <a:cs typeface="Times New Roman" pitchFamily="18" charset="0"/>
              </a:rPr>
              <a:t/>
            </a:r>
            <a:br>
              <a:rPr lang="en-US" sz="2800" dirty="0" smtClean="0">
                <a:cs typeface="Times New Roman" pitchFamily="18" charset="0"/>
              </a:rPr>
            </a:br>
            <a:endParaRPr lang="he-IL" sz="2800" dirty="0" smtClean="0"/>
          </a:p>
          <a:p>
            <a:pPr algn="r" rtl="1">
              <a:lnSpc>
                <a:spcPct val="90000"/>
              </a:lnSpc>
              <a:buFont typeface="Wingdings" panose="05000000000000000000" pitchFamily="2" charset="2"/>
              <a:buChar char="v"/>
              <a:defRPr/>
            </a:pPr>
            <a:r>
              <a:rPr lang="he-IL" sz="2800" dirty="0" smtClean="0"/>
              <a:t>אבל, יש לו גם 3 </a:t>
            </a:r>
            <a:r>
              <a:rPr lang="en-US" sz="2800" dirty="0" smtClean="0">
                <a:cs typeface="Times New Roman" pitchFamily="18" charset="0"/>
              </a:rPr>
              <a:t>(!)</a:t>
            </a:r>
            <a:br>
              <a:rPr lang="en-US" sz="2800" dirty="0" smtClean="0">
                <a:cs typeface="Times New Roman" pitchFamily="18" charset="0"/>
              </a:rPr>
            </a:br>
            <a:r>
              <a:rPr lang="he-IL" sz="2800" dirty="0" smtClean="0"/>
              <a:t>אובייקטים שונים של</a:t>
            </a:r>
            <a:r>
              <a:rPr lang="en-US" sz="2800" dirty="0" smtClean="0">
                <a:cs typeface="Times New Roman" pitchFamily="18" charset="0"/>
              </a:rPr>
              <a:t/>
            </a:r>
            <a:br>
              <a:rPr lang="en-US" sz="2800" dirty="0" smtClean="0">
                <a:cs typeface="Times New Roman" pitchFamily="18" charset="0"/>
              </a:rPr>
            </a:br>
            <a:r>
              <a:rPr lang="he-IL" sz="2800" dirty="0" smtClean="0"/>
              <a:t>המחלקה </a:t>
            </a:r>
            <a:r>
              <a:rPr lang="en-US" sz="2800" dirty="0" smtClean="0">
                <a:cs typeface="Times New Roman" pitchFamily="18" charset="0"/>
              </a:rPr>
              <a:t>Screen</a:t>
            </a:r>
            <a:r>
              <a:rPr lang="he-IL" sz="2800" dirty="0" smtClean="0"/>
              <a:t>.</a:t>
            </a:r>
            <a:r>
              <a:rPr lang="en-US" sz="2800" dirty="0" smtClean="0">
                <a:cs typeface="Times New Roman" pitchFamily="18" charset="0"/>
              </a:rPr>
              <a:t/>
            </a:r>
            <a:br>
              <a:rPr lang="en-US" sz="2800" dirty="0" smtClean="0">
                <a:cs typeface="Times New Roman" pitchFamily="18" charset="0"/>
              </a:rPr>
            </a:br>
            <a:r>
              <a:rPr lang="he-IL" sz="2800" dirty="0" smtClean="0"/>
              <a:t>(כי הוא מכיל 3 מופעים </a:t>
            </a:r>
            <a:r>
              <a:rPr lang="en-US" sz="2800" dirty="0" smtClean="0">
                <a:cs typeface="Times New Roman" pitchFamily="18" charset="0"/>
              </a:rPr>
              <a:t/>
            </a:r>
            <a:br>
              <a:rPr lang="en-US" sz="2800" dirty="0" smtClean="0">
                <a:cs typeface="Times New Roman" pitchFamily="18" charset="0"/>
              </a:rPr>
            </a:br>
            <a:r>
              <a:rPr lang="he-IL" sz="2800" dirty="0" smtClean="0"/>
              <a:t>של המחלקה </a:t>
            </a:r>
            <a:r>
              <a:rPr lang="en-US" sz="2800" dirty="0" smtClean="0">
                <a:cs typeface="Times New Roman" pitchFamily="18" charset="0"/>
              </a:rPr>
              <a:t>Touch</a:t>
            </a:r>
            <a:r>
              <a:rPr lang="he-IL" sz="2800" dirty="0" smtClean="0"/>
              <a:t>)</a:t>
            </a:r>
          </a:p>
          <a:p>
            <a:pPr algn="r" rtl="1">
              <a:lnSpc>
                <a:spcPct val="90000"/>
              </a:lnSpc>
              <a:buFont typeface="Wingdings" panose="05000000000000000000" pitchFamily="2" charset="2"/>
              <a:buChar char="v"/>
              <a:defRPr/>
            </a:pPr>
            <a:endParaRPr lang="he-IL" sz="2800" dirty="0" smtClean="0"/>
          </a:p>
          <a:p>
            <a:pPr algn="r" rtl="1">
              <a:lnSpc>
                <a:spcPct val="90000"/>
              </a:lnSpc>
              <a:buFont typeface="Wingdings" panose="05000000000000000000" pitchFamily="2" charset="2"/>
              <a:buChar char="v"/>
              <a:defRPr/>
            </a:pPr>
            <a:r>
              <a:rPr lang="he-IL" sz="2800" dirty="0" smtClean="0"/>
              <a:t>כיצד נמנע את זה?</a:t>
            </a:r>
          </a:p>
        </p:txBody>
      </p:sp>
      <p:sp>
        <p:nvSpPr>
          <p:cNvPr id="7" name="Rectangle 6"/>
          <p:cNvSpPr/>
          <p:nvPr/>
        </p:nvSpPr>
        <p:spPr>
          <a:xfrm>
            <a:off x="1285875" y="1643063"/>
            <a:ext cx="1500188"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Touch</a:t>
            </a:r>
            <a:endParaRPr lang="he-IL" dirty="0"/>
          </a:p>
        </p:txBody>
      </p:sp>
      <p:sp>
        <p:nvSpPr>
          <p:cNvPr id="8" name="Rectangle 7"/>
          <p:cNvSpPr/>
          <p:nvPr/>
        </p:nvSpPr>
        <p:spPr>
          <a:xfrm>
            <a:off x="142875" y="2714625"/>
            <a:ext cx="1500188"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Phone</a:t>
            </a:r>
            <a:endParaRPr lang="he-IL" dirty="0"/>
          </a:p>
        </p:txBody>
      </p:sp>
      <p:sp>
        <p:nvSpPr>
          <p:cNvPr id="9" name="Rectangle 8"/>
          <p:cNvSpPr/>
          <p:nvPr/>
        </p:nvSpPr>
        <p:spPr>
          <a:xfrm>
            <a:off x="1643063" y="3714750"/>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VideoPlayer</a:t>
            </a:r>
            <a:endParaRPr lang="he-IL" dirty="0"/>
          </a:p>
        </p:txBody>
      </p:sp>
      <p:sp>
        <p:nvSpPr>
          <p:cNvPr id="10" name="Rectangle 9"/>
          <p:cNvSpPr/>
          <p:nvPr/>
        </p:nvSpPr>
        <p:spPr>
          <a:xfrm>
            <a:off x="3500438" y="3714750"/>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MusicPlayer</a:t>
            </a:r>
            <a:endParaRPr lang="he-IL" dirty="0"/>
          </a:p>
        </p:txBody>
      </p:sp>
      <p:sp>
        <p:nvSpPr>
          <p:cNvPr id="11" name="Rectangle 10"/>
          <p:cNvSpPr/>
          <p:nvPr/>
        </p:nvSpPr>
        <p:spPr>
          <a:xfrm>
            <a:off x="1214438" y="5286375"/>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Smartphone</a:t>
            </a:r>
            <a:endParaRPr lang="he-IL" dirty="0"/>
          </a:p>
        </p:txBody>
      </p:sp>
      <p:sp>
        <p:nvSpPr>
          <p:cNvPr id="12" name="Rectangle 11"/>
          <p:cNvSpPr/>
          <p:nvPr/>
        </p:nvSpPr>
        <p:spPr>
          <a:xfrm>
            <a:off x="2571750" y="2714625"/>
            <a:ext cx="1500188"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Player</a:t>
            </a:r>
            <a:endParaRPr lang="he-IL" dirty="0"/>
          </a:p>
        </p:txBody>
      </p:sp>
      <p:cxnSp>
        <p:nvCxnSpPr>
          <p:cNvPr id="16" name="Straight Arrow Connector 15"/>
          <p:cNvCxnSpPr>
            <a:stCxn id="7" idx="2"/>
            <a:endCxn id="8" idx="0"/>
          </p:cNvCxnSpPr>
          <p:nvPr/>
        </p:nvCxnSpPr>
        <p:spPr>
          <a:xfrm rot="5400000">
            <a:off x="1179513" y="1857375"/>
            <a:ext cx="571500" cy="1143000"/>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2" idx="0"/>
          </p:cNvCxnSpPr>
          <p:nvPr/>
        </p:nvCxnSpPr>
        <p:spPr>
          <a:xfrm rot="16200000" flipH="1">
            <a:off x="2392363" y="1785937"/>
            <a:ext cx="571500" cy="1285875"/>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2"/>
            <a:endCxn id="9" idx="0"/>
          </p:cNvCxnSpPr>
          <p:nvPr/>
        </p:nvCxnSpPr>
        <p:spPr>
          <a:xfrm rot="5400000">
            <a:off x="2606676" y="3000375"/>
            <a:ext cx="500062" cy="928687"/>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2"/>
            <a:endCxn id="10" idx="0"/>
          </p:cNvCxnSpPr>
          <p:nvPr/>
        </p:nvCxnSpPr>
        <p:spPr>
          <a:xfrm rot="16200000" flipH="1">
            <a:off x="3535363" y="3000375"/>
            <a:ext cx="500062" cy="928688"/>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1" idx="0"/>
          </p:cNvCxnSpPr>
          <p:nvPr/>
        </p:nvCxnSpPr>
        <p:spPr>
          <a:xfrm rot="5400000">
            <a:off x="2570957" y="3607594"/>
            <a:ext cx="1071562" cy="2286000"/>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1" idx="0"/>
          </p:cNvCxnSpPr>
          <p:nvPr/>
        </p:nvCxnSpPr>
        <p:spPr>
          <a:xfrm rot="5400000">
            <a:off x="1642270" y="4536281"/>
            <a:ext cx="1071562" cy="428625"/>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1" idx="0"/>
          </p:cNvCxnSpPr>
          <p:nvPr/>
        </p:nvCxnSpPr>
        <p:spPr>
          <a:xfrm rot="16200000" flipH="1">
            <a:off x="392113" y="3714750"/>
            <a:ext cx="2071687" cy="1071563"/>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sp>
        <p:nvSpPr>
          <p:cNvPr id="29713"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B14676F9-6D3D-44C5-90D5-E67B2350254A}" type="slidenum">
              <a:rPr lang="he-IL" altLang="he-IL" b="0" smtClean="0">
                <a:latin typeface="Arial" pitchFamily="34" charset="0"/>
              </a:rPr>
              <a:pPr eaLnBrk="1" hangingPunct="1"/>
              <a:t>66</a:t>
            </a:fld>
            <a:endParaRPr lang="en-US" altLang="he-IL" b="0" smtClean="0">
              <a:latin typeface="Arial" pitchFamily="34" charset="0"/>
            </a:endParaRPr>
          </a:p>
        </p:txBody>
      </p:sp>
      <p:sp>
        <p:nvSpPr>
          <p:cNvPr id="19" name="Rectangle 1"/>
          <p:cNvSpPr>
            <a:spLocks noChangeArrowheads="1"/>
          </p:cNvSpPr>
          <p:nvPr/>
        </p:nvSpPr>
        <p:spPr bwMode="auto">
          <a:xfrm>
            <a:off x="1643063" y="6450013"/>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892808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384175" y="249238"/>
            <a:ext cx="8229600" cy="1066800"/>
          </a:xfrm>
        </p:spPr>
        <p:txBody>
          <a:bodyPr/>
          <a:lstStyle/>
          <a:p>
            <a:pPr>
              <a:defRPr/>
            </a:pPr>
            <a:r>
              <a:rPr lang="he-IL" b="1" dirty="0" smtClean="0"/>
              <a:t>הורשה מרובה - דוגמא</a:t>
            </a:r>
            <a:r>
              <a:rPr lang="en-US" b="1" dirty="0" smtClean="0"/>
              <a:t> </a:t>
            </a:r>
          </a:p>
        </p:txBody>
      </p:sp>
      <p:sp>
        <p:nvSpPr>
          <p:cNvPr id="13315" name="Rectangle 3"/>
          <p:cNvSpPr>
            <a:spLocks noGrp="1"/>
          </p:cNvSpPr>
          <p:nvPr>
            <p:ph type="body" idx="1"/>
          </p:nvPr>
        </p:nvSpPr>
        <p:spPr>
          <a:xfrm>
            <a:off x="457200" y="1643063"/>
            <a:ext cx="8229600" cy="4643437"/>
          </a:xfrm>
        </p:spPr>
        <p:txBody>
          <a:bodyPr/>
          <a:lstStyle/>
          <a:p>
            <a:pPr algn="r" rtl="1">
              <a:lnSpc>
                <a:spcPct val="90000"/>
              </a:lnSpc>
              <a:buFont typeface="Wingdings" panose="05000000000000000000" pitchFamily="2" charset="2"/>
              <a:buChar char="v"/>
              <a:defRPr/>
            </a:pPr>
            <a:r>
              <a:rPr lang="he-IL" sz="2800" dirty="0" smtClean="0"/>
              <a:t>הפיתרון – ההורשה של</a:t>
            </a:r>
            <a:r>
              <a:rPr lang="en-US" sz="2800" dirty="0" smtClean="0">
                <a:cs typeface="Times New Roman" pitchFamily="18" charset="0"/>
              </a:rPr>
              <a:t/>
            </a:r>
            <a:br>
              <a:rPr lang="en-US" sz="2800" dirty="0" smtClean="0">
                <a:cs typeface="Times New Roman" pitchFamily="18" charset="0"/>
              </a:rPr>
            </a:br>
            <a:r>
              <a:rPr lang="en-US" sz="2800" dirty="0" smtClean="0">
                <a:cs typeface="Times New Roman" pitchFamily="18" charset="0"/>
              </a:rPr>
              <a:t>Phone</a:t>
            </a:r>
            <a:r>
              <a:rPr lang="he-IL" sz="2800" dirty="0" smtClean="0"/>
              <a:t> ושל </a:t>
            </a:r>
            <a:r>
              <a:rPr lang="en-US" sz="2800" dirty="0" smtClean="0">
                <a:cs typeface="Times New Roman" pitchFamily="18" charset="0"/>
              </a:rPr>
              <a:t>Player</a:t>
            </a:r>
            <a:r>
              <a:rPr lang="he-IL" sz="2800" dirty="0" smtClean="0"/>
              <a:t> תהיה</a:t>
            </a:r>
            <a:r>
              <a:rPr lang="en-US" sz="2800" dirty="0" smtClean="0">
                <a:cs typeface="Times New Roman" pitchFamily="18" charset="0"/>
              </a:rPr>
              <a:t/>
            </a:r>
            <a:br>
              <a:rPr lang="en-US" sz="2800" dirty="0" smtClean="0">
                <a:cs typeface="Times New Roman" pitchFamily="18" charset="0"/>
              </a:rPr>
            </a:br>
            <a:r>
              <a:rPr lang="he-IL" sz="2800" dirty="0" smtClean="0"/>
              <a:t>הורשה ווירטואלית</a:t>
            </a:r>
          </a:p>
          <a:p>
            <a:pPr algn="r" rtl="1">
              <a:lnSpc>
                <a:spcPct val="90000"/>
              </a:lnSpc>
              <a:buFont typeface="Wingdings" panose="05000000000000000000" pitchFamily="2" charset="2"/>
              <a:buChar char="v"/>
              <a:defRPr/>
            </a:pPr>
            <a:r>
              <a:rPr lang="he-IL" sz="2800" dirty="0" smtClean="0"/>
              <a:t>למה רק שני אלה?</a:t>
            </a:r>
          </a:p>
          <a:p>
            <a:pPr algn="r" rtl="1">
              <a:lnSpc>
                <a:spcPct val="90000"/>
              </a:lnSpc>
              <a:buFont typeface="Wingdings" panose="05000000000000000000" pitchFamily="2" charset="2"/>
              <a:buChar char="v"/>
              <a:defRPr/>
            </a:pPr>
            <a:r>
              <a:rPr lang="he-IL" sz="2800" dirty="0" smtClean="0"/>
              <a:t>משום שכל מכשיר</a:t>
            </a:r>
            <a:r>
              <a:rPr lang="en-US" sz="2800" dirty="0" smtClean="0">
                <a:cs typeface="Times New Roman" pitchFamily="18" charset="0"/>
              </a:rPr>
              <a:t/>
            </a:r>
            <a:br>
              <a:rPr lang="en-US" sz="2800" dirty="0" smtClean="0">
                <a:cs typeface="Times New Roman" pitchFamily="18" charset="0"/>
              </a:rPr>
            </a:br>
            <a:r>
              <a:rPr lang="he-IL" sz="2800" dirty="0" smtClean="0"/>
              <a:t>שיורש מ-</a:t>
            </a:r>
            <a:r>
              <a:rPr lang="en-US" sz="2800" dirty="0" smtClean="0">
                <a:cs typeface="Times New Roman" pitchFamily="18" charset="0"/>
              </a:rPr>
              <a:t>VideoPalyer</a:t>
            </a:r>
            <a:br>
              <a:rPr lang="en-US" sz="2800" dirty="0" smtClean="0">
                <a:cs typeface="Times New Roman" pitchFamily="18" charset="0"/>
              </a:rPr>
            </a:br>
            <a:r>
              <a:rPr lang="he-IL" sz="2800" dirty="0" smtClean="0"/>
              <a:t>ומ-</a:t>
            </a:r>
            <a:r>
              <a:rPr lang="en-US" sz="2800" dirty="0" smtClean="0">
                <a:cs typeface="Times New Roman" pitchFamily="18" charset="0"/>
              </a:rPr>
              <a:t>MusicPlayer</a:t>
            </a:r>
            <a:r>
              <a:rPr lang="he-IL" sz="2800" dirty="0" smtClean="0"/>
              <a:t> מכיל</a:t>
            </a:r>
            <a:r>
              <a:rPr lang="en-US" sz="2800" dirty="0" smtClean="0">
                <a:cs typeface="Times New Roman" pitchFamily="18" charset="0"/>
              </a:rPr>
              <a:t/>
            </a:r>
            <a:br>
              <a:rPr lang="en-US" sz="2800" dirty="0" smtClean="0">
                <a:cs typeface="Times New Roman" pitchFamily="18" charset="0"/>
              </a:rPr>
            </a:br>
            <a:r>
              <a:rPr lang="he-IL" sz="2800" dirty="0" smtClean="0"/>
              <a:t>בתוכו 2 נגנים שונים, ולכן הורשה</a:t>
            </a:r>
            <a:r>
              <a:rPr lang="en-US" sz="2800" dirty="0" smtClean="0">
                <a:cs typeface="Times New Roman" pitchFamily="18" charset="0"/>
              </a:rPr>
              <a:t/>
            </a:r>
            <a:br>
              <a:rPr lang="en-US" sz="2800" dirty="0" smtClean="0">
                <a:cs typeface="Times New Roman" pitchFamily="18" charset="0"/>
              </a:rPr>
            </a:br>
            <a:r>
              <a:rPr lang="he-IL" sz="2800" dirty="0" smtClean="0"/>
              <a:t>זו לא אמורה להיות ווירטואלית</a:t>
            </a:r>
          </a:p>
          <a:p>
            <a:pPr algn="r" rtl="1">
              <a:lnSpc>
                <a:spcPct val="90000"/>
              </a:lnSpc>
              <a:buFont typeface="Wingdings" panose="05000000000000000000" pitchFamily="2" charset="2"/>
              <a:buChar char="v"/>
              <a:defRPr/>
            </a:pPr>
            <a:r>
              <a:rPr lang="he-IL" sz="2800" dirty="0" smtClean="0"/>
              <a:t>לעומת זאת, מי שיורש את הנגן ואת</a:t>
            </a:r>
            <a:r>
              <a:rPr lang="en-US" sz="2800" dirty="0" smtClean="0">
                <a:cs typeface="Times New Roman" pitchFamily="18" charset="0"/>
              </a:rPr>
              <a:t/>
            </a:r>
            <a:br>
              <a:rPr lang="en-US" sz="2800" dirty="0" smtClean="0">
                <a:cs typeface="Times New Roman" pitchFamily="18" charset="0"/>
              </a:rPr>
            </a:br>
            <a:r>
              <a:rPr lang="he-IL" sz="2800" dirty="0" smtClean="0"/>
              <a:t>הטלפון אינו מכיל 2 מסכים אלא אחד בלבד</a:t>
            </a:r>
          </a:p>
        </p:txBody>
      </p:sp>
      <p:sp>
        <p:nvSpPr>
          <p:cNvPr id="7" name="Rectangle 6"/>
          <p:cNvSpPr/>
          <p:nvPr/>
        </p:nvSpPr>
        <p:spPr>
          <a:xfrm>
            <a:off x="1285875" y="1643063"/>
            <a:ext cx="1500188"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Touch</a:t>
            </a:r>
            <a:endParaRPr lang="he-IL" dirty="0"/>
          </a:p>
        </p:txBody>
      </p:sp>
      <p:sp>
        <p:nvSpPr>
          <p:cNvPr id="8" name="Rectangle 7"/>
          <p:cNvSpPr/>
          <p:nvPr/>
        </p:nvSpPr>
        <p:spPr>
          <a:xfrm>
            <a:off x="142875" y="2714625"/>
            <a:ext cx="1500188"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Phone</a:t>
            </a:r>
            <a:endParaRPr lang="he-IL" dirty="0"/>
          </a:p>
        </p:txBody>
      </p:sp>
      <p:sp>
        <p:nvSpPr>
          <p:cNvPr id="9" name="Rectangle 8"/>
          <p:cNvSpPr/>
          <p:nvPr/>
        </p:nvSpPr>
        <p:spPr>
          <a:xfrm>
            <a:off x="1643063" y="3714750"/>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VideoPlayer</a:t>
            </a:r>
            <a:endParaRPr lang="he-IL" dirty="0"/>
          </a:p>
        </p:txBody>
      </p:sp>
      <p:sp>
        <p:nvSpPr>
          <p:cNvPr id="10" name="Rectangle 9"/>
          <p:cNvSpPr/>
          <p:nvPr/>
        </p:nvSpPr>
        <p:spPr>
          <a:xfrm>
            <a:off x="3500438" y="3714750"/>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MusicPlayer</a:t>
            </a:r>
            <a:endParaRPr lang="he-IL" dirty="0"/>
          </a:p>
        </p:txBody>
      </p:sp>
      <p:sp>
        <p:nvSpPr>
          <p:cNvPr id="11" name="Rectangle 10"/>
          <p:cNvSpPr/>
          <p:nvPr/>
        </p:nvSpPr>
        <p:spPr>
          <a:xfrm>
            <a:off x="1214438" y="5286375"/>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Smartphone</a:t>
            </a:r>
            <a:endParaRPr lang="he-IL" dirty="0"/>
          </a:p>
        </p:txBody>
      </p:sp>
      <p:sp>
        <p:nvSpPr>
          <p:cNvPr id="12" name="Rectangle 11"/>
          <p:cNvSpPr/>
          <p:nvPr/>
        </p:nvSpPr>
        <p:spPr>
          <a:xfrm>
            <a:off x="2571750" y="2714625"/>
            <a:ext cx="1500188"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Player</a:t>
            </a:r>
            <a:endParaRPr lang="he-IL" dirty="0"/>
          </a:p>
        </p:txBody>
      </p:sp>
      <p:cxnSp>
        <p:nvCxnSpPr>
          <p:cNvPr id="16" name="Straight Arrow Connector 15"/>
          <p:cNvCxnSpPr>
            <a:stCxn id="7" idx="2"/>
            <a:endCxn id="8" idx="0"/>
          </p:cNvCxnSpPr>
          <p:nvPr/>
        </p:nvCxnSpPr>
        <p:spPr>
          <a:xfrm rot="5400000">
            <a:off x="1177925" y="1857375"/>
            <a:ext cx="571500" cy="1143000"/>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2" idx="0"/>
          </p:cNvCxnSpPr>
          <p:nvPr/>
        </p:nvCxnSpPr>
        <p:spPr>
          <a:xfrm rot="16200000" flipH="1">
            <a:off x="2392363" y="1785937"/>
            <a:ext cx="571500" cy="1285875"/>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2"/>
            <a:endCxn id="9" idx="0"/>
          </p:cNvCxnSpPr>
          <p:nvPr/>
        </p:nvCxnSpPr>
        <p:spPr>
          <a:xfrm rot="5400000">
            <a:off x="2606676" y="3000375"/>
            <a:ext cx="500062" cy="928687"/>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2"/>
            <a:endCxn id="10" idx="0"/>
          </p:cNvCxnSpPr>
          <p:nvPr/>
        </p:nvCxnSpPr>
        <p:spPr>
          <a:xfrm rot="16200000" flipH="1">
            <a:off x="3535363" y="3000375"/>
            <a:ext cx="500062" cy="928688"/>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1" idx="0"/>
          </p:cNvCxnSpPr>
          <p:nvPr/>
        </p:nvCxnSpPr>
        <p:spPr>
          <a:xfrm rot="5400000">
            <a:off x="2570957" y="3607594"/>
            <a:ext cx="1071562" cy="2286000"/>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1" idx="0"/>
          </p:cNvCxnSpPr>
          <p:nvPr/>
        </p:nvCxnSpPr>
        <p:spPr>
          <a:xfrm rot="5400000">
            <a:off x="1642270" y="4536281"/>
            <a:ext cx="1071562" cy="428625"/>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1" idx="0"/>
          </p:cNvCxnSpPr>
          <p:nvPr/>
        </p:nvCxnSpPr>
        <p:spPr>
          <a:xfrm rot="16200000" flipH="1">
            <a:off x="392113" y="3714750"/>
            <a:ext cx="2071687" cy="1071563"/>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sp>
        <p:nvSpPr>
          <p:cNvPr id="30737"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12A33EDD-B078-4666-ADA8-33874466F33C}" type="slidenum">
              <a:rPr lang="he-IL" altLang="he-IL" b="0" smtClean="0">
                <a:latin typeface="Arial" pitchFamily="34" charset="0"/>
              </a:rPr>
              <a:pPr eaLnBrk="1" hangingPunct="1"/>
              <a:t>67</a:t>
            </a:fld>
            <a:endParaRPr lang="en-US" altLang="he-IL" b="0" smtClean="0">
              <a:latin typeface="Arial" pitchFamily="34" charset="0"/>
            </a:endParaRPr>
          </a:p>
        </p:txBody>
      </p:sp>
      <p:sp>
        <p:nvSpPr>
          <p:cNvPr id="19" name="Rectangle 1"/>
          <p:cNvSpPr>
            <a:spLocks noChangeArrowheads="1"/>
          </p:cNvSpPr>
          <p:nvPr/>
        </p:nvSpPr>
        <p:spPr bwMode="auto">
          <a:xfrm>
            <a:off x="2178051" y="6319043"/>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3437429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457200" y="293688"/>
            <a:ext cx="8229600" cy="1066800"/>
          </a:xfrm>
        </p:spPr>
        <p:txBody>
          <a:bodyPr/>
          <a:lstStyle/>
          <a:p>
            <a:pPr algn="r">
              <a:defRPr/>
            </a:pPr>
            <a:r>
              <a:rPr lang="he-IL" b="1" dirty="0" smtClean="0"/>
              <a:t>הורשה מרובה - דוגמא</a:t>
            </a:r>
            <a:r>
              <a:rPr lang="en-US" b="1" dirty="0" smtClean="0"/>
              <a:t> </a:t>
            </a:r>
          </a:p>
        </p:txBody>
      </p:sp>
      <p:sp>
        <p:nvSpPr>
          <p:cNvPr id="31747" name="TextBox 5"/>
          <p:cNvSpPr txBox="1">
            <a:spLocks noChangeArrowheads="1"/>
          </p:cNvSpPr>
          <p:nvPr/>
        </p:nvSpPr>
        <p:spPr bwMode="auto">
          <a:xfrm>
            <a:off x="212725" y="419100"/>
            <a:ext cx="40719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Touch {</a:t>
            </a:r>
          </a:p>
          <a:p>
            <a:pPr eaLnBrk="1" hangingPunct="1">
              <a:spcBef>
                <a:spcPct val="0"/>
              </a:spcBef>
              <a:buClrTx/>
              <a:buSzTx/>
              <a:buFontTx/>
              <a:buNone/>
            </a:pPr>
            <a:r>
              <a:rPr lang="en-US" altLang="he-IL" sz="1800">
                <a:latin typeface="Georgia" pitchFamily="18" charset="0"/>
              </a:rPr>
              <a:t>         protected:</a:t>
            </a:r>
          </a:p>
          <a:p>
            <a:pPr eaLnBrk="1" hangingPunct="1">
              <a:spcBef>
                <a:spcPct val="0"/>
              </a:spcBef>
              <a:buClrTx/>
              <a:buSzTx/>
              <a:buFontTx/>
              <a:buNone/>
            </a:pPr>
            <a:r>
              <a:rPr lang="en-US" altLang="he-IL" sz="1800">
                <a:latin typeface="Georgia" pitchFamily="18" charset="0"/>
              </a:rPr>
              <a:t>	Screen screen;</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r>
              <a:rPr lang="en-US" altLang="he-IL" sz="1800">
                <a:latin typeface="Georgia" pitchFamily="18" charset="0"/>
              </a:rPr>
              <a:t>class Player : </a:t>
            </a:r>
            <a:r>
              <a:rPr lang="en-US" altLang="he-IL" sz="1800">
                <a:solidFill>
                  <a:srgbClr val="C00000"/>
                </a:solidFill>
                <a:latin typeface="Georgia" pitchFamily="18" charset="0"/>
              </a:rPr>
              <a:t>virtual</a:t>
            </a:r>
            <a:r>
              <a:rPr lang="en-US" altLang="he-IL" sz="1800">
                <a:latin typeface="Georgia" pitchFamily="18" charset="0"/>
              </a:rPr>
              <a:t> public Touch {</a:t>
            </a:r>
          </a:p>
          <a:p>
            <a:pPr eaLnBrk="1" hangingPunct="1">
              <a:spcBef>
                <a:spcPct val="0"/>
              </a:spcBef>
              <a:buClrTx/>
              <a:buSzTx/>
              <a:buFontTx/>
              <a:buNone/>
            </a:pPr>
            <a:r>
              <a:rPr lang="en-US" altLang="he-IL" sz="1800">
                <a:latin typeface="Georgia" pitchFamily="18" charset="0"/>
              </a:rPr>
              <a:t>	int currFileLocation;</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File&amp; getNext();</a:t>
            </a:r>
          </a:p>
          <a:p>
            <a:pPr eaLnBrk="1" hangingPunct="1">
              <a:spcBef>
                <a:spcPct val="0"/>
              </a:spcBef>
              <a:buClrTx/>
              <a:buSzTx/>
              <a:buFontTx/>
              <a:buNone/>
            </a:pPr>
            <a:r>
              <a:rPr lang="en-US" altLang="he-IL" sz="1800">
                <a:latin typeface="Georgia" pitchFamily="18" charset="0"/>
              </a:rPr>
              <a:t>	File&amp; getPrev();</a:t>
            </a: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	void stop();</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r>
              <a:rPr lang="en-US" altLang="he-IL" sz="1800">
                <a:latin typeface="Georgia" pitchFamily="18" charset="0"/>
              </a:rPr>
              <a:t>class VideoPlayer : public Player {</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r>
              <a:rPr lang="en-US" altLang="he-IL" sz="1800">
                <a:latin typeface="Georgia" pitchFamily="18" charset="0"/>
              </a:rPr>
              <a:t>class MusicPlayer : public Player {</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a:t>
            </a:r>
            <a:endParaRPr lang="he-IL" altLang="he-IL" sz="1800">
              <a:latin typeface="Georgia" pitchFamily="18" charset="0"/>
            </a:endParaRPr>
          </a:p>
        </p:txBody>
      </p:sp>
      <p:sp>
        <p:nvSpPr>
          <p:cNvPr id="31748" name="TextBox 6"/>
          <p:cNvSpPr txBox="1">
            <a:spLocks noChangeArrowheads="1"/>
          </p:cNvSpPr>
          <p:nvPr/>
        </p:nvSpPr>
        <p:spPr bwMode="auto">
          <a:xfrm>
            <a:off x="4572000" y="1395413"/>
            <a:ext cx="42862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Phone: </a:t>
            </a:r>
            <a:r>
              <a:rPr lang="en-US" altLang="he-IL" sz="1800">
                <a:solidFill>
                  <a:srgbClr val="C00000"/>
                </a:solidFill>
                <a:latin typeface="Georgia" pitchFamily="18" charset="0"/>
              </a:rPr>
              <a:t>virtual</a:t>
            </a:r>
            <a:r>
              <a:rPr lang="en-US" altLang="he-IL" sz="1800">
                <a:latin typeface="Georgia" pitchFamily="18" charset="0"/>
              </a:rPr>
              <a:t> public Touch {</a:t>
            </a:r>
          </a:p>
          <a:p>
            <a:pPr eaLnBrk="1" hangingPunct="1">
              <a:spcBef>
                <a:spcPct val="0"/>
              </a:spcBef>
              <a:buClrTx/>
              <a:buSzTx/>
              <a:buFontTx/>
              <a:buNone/>
            </a:pPr>
            <a:r>
              <a:rPr lang="en-US" altLang="he-IL" sz="1800">
                <a:latin typeface="Georgia" pitchFamily="18" charset="0"/>
              </a:rPr>
              <a:t>	// some data members…</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makeCall();</a:t>
            </a:r>
          </a:p>
          <a:p>
            <a:pPr eaLnBrk="1" hangingPunct="1">
              <a:spcBef>
                <a:spcPct val="0"/>
              </a:spcBef>
              <a:buClrTx/>
              <a:buSzTx/>
              <a:buFontTx/>
              <a:buNone/>
            </a:pPr>
            <a:r>
              <a:rPr lang="en-US" altLang="he-IL" sz="1800">
                <a:latin typeface="Georgia" pitchFamily="18" charset="0"/>
              </a:rPr>
              <a:t>	void answer();</a:t>
            </a:r>
          </a:p>
          <a:p>
            <a:pPr eaLnBrk="1" hangingPunct="1">
              <a:spcBef>
                <a:spcPct val="0"/>
              </a:spcBef>
              <a:buClrTx/>
              <a:buSzTx/>
              <a:buFontTx/>
              <a:buNone/>
            </a:pPr>
            <a:r>
              <a:rPr lang="en-US" altLang="he-IL" sz="1800">
                <a:latin typeface="Georgia" pitchFamily="18" charset="0"/>
              </a:rPr>
              <a:t>	void sendText();</a:t>
            </a:r>
          </a:p>
          <a:p>
            <a:pPr eaLnBrk="1" hangingPunct="1">
              <a:spcBef>
                <a:spcPct val="0"/>
              </a:spcBef>
              <a:buClrTx/>
              <a:buSzTx/>
              <a:buFontTx/>
              <a:buNone/>
            </a:pPr>
            <a:r>
              <a:rPr lang="en-US" altLang="he-IL" sz="1800">
                <a:latin typeface="Georgia" pitchFamily="18" charset="0"/>
              </a:rPr>
              <a:t>	void readText();</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r>
              <a:rPr lang="en-US" altLang="he-IL" sz="1800">
                <a:latin typeface="Georgia" pitchFamily="18" charset="0"/>
              </a:rPr>
              <a:t/>
            </a:r>
            <a:br>
              <a:rPr lang="en-US" altLang="he-IL" sz="1800">
                <a:latin typeface="Georgia" pitchFamily="18" charset="0"/>
              </a:rPr>
            </a:br>
            <a:r>
              <a:rPr lang="en-US" altLang="he-IL" sz="1800">
                <a:latin typeface="Georgia" pitchFamily="18" charset="0"/>
              </a:rPr>
              <a:t>class Smartphone: public Phone, public VideoPlayer, public MusicPlayer {</a:t>
            </a:r>
          </a:p>
          <a:p>
            <a:pPr eaLnBrk="1" hangingPunct="1">
              <a:spcBef>
                <a:spcPct val="0"/>
              </a:spcBef>
              <a:buClrTx/>
              <a:buSzTx/>
              <a:buFontTx/>
              <a:buNone/>
            </a:pPr>
            <a:r>
              <a:rPr lang="en-US" altLang="he-IL" sz="1800">
                <a:latin typeface="Georgia" pitchFamily="18" charset="0"/>
              </a:rPr>
              <a:t>	// some data members</a:t>
            </a:r>
          </a:p>
          <a:p>
            <a:pPr eaLnBrk="1" hangingPunct="1">
              <a:spcBef>
                <a:spcPct val="0"/>
              </a:spcBef>
              <a:buClrTx/>
              <a:buSzTx/>
              <a:buFontTx/>
              <a:buNone/>
            </a:pPr>
            <a:r>
              <a:rPr lang="en-US" altLang="he-IL" sz="1800">
                <a:latin typeface="Georgia" pitchFamily="18" charset="0"/>
              </a:rPr>
              <a:t>	// and methods…</a:t>
            </a:r>
          </a:p>
          <a:p>
            <a:pPr eaLnBrk="1" hangingPunct="1">
              <a:spcBef>
                <a:spcPct val="0"/>
              </a:spcBef>
              <a:buClrTx/>
              <a:buSzTx/>
              <a:buFontTx/>
              <a:buNone/>
            </a:pPr>
            <a:r>
              <a:rPr lang="en-US" altLang="he-IL" sz="1800">
                <a:latin typeface="Georgia" pitchFamily="18" charset="0"/>
              </a:rPr>
              <a:t>      public:</a:t>
            </a:r>
          </a:p>
          <a:p>
            <a:pPr eaLnBrk="1" hangingPunct="1">
              <a:spcBef>
                <a:spcPct val="0"/>
              </a:spcBef>
              <a:buClrTx/>
              <a:buSzTx/>
              <a:buFontTx/>
              <a:buNone/>
            </a:pPr>
            <a:r>
              <a:rPr lang="en-US" altLang="he-IL" sz="1800">
                <a:latin typeface="Georgia" pitchFamily="18" charset="0"/>
              </a:rPr>
              <a:t>	homeButtonPressed();</a:t>
            </a:r>
          </a:p>
          <a:p>
            <a:pPr eaLnBrk="1" hangingPunct="1">
              <a:spcBef>
                <a:spcPct val="0"/>
              </a:spcBef>
              <a:buClrTx/>
              <a:buSzTx/>
              <a:buFontTx/>
              <a:buNone/>
            </a:pPr>
            <a:r>
              <a:rPr lang="en-US" altLang="he-IL" sz="1800">
                <a:latin typeface="Georgia" pitchFamily="18" charset="0"/>
              </a:rPr>
              <a:t>};</a:t>
            </a:r>
          </a:p>
        </p:txBody>
      </p:sp>
      <p:sp>
        <p:nvSpPr>
          <p:cNvPr id="3174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35D66E6-7BE5-4E8D-8600-9E6F87A2563E}" type="slidenum">
              <a:rPr lang="he-IL" altLang="he-IL" b="0" smtClean="0">
                <a:latin typeface="Arial" pitchFamily="34" charset="0"/>
              </a:rPr>
              <a:pPr eaLnBrk="1" hangingPunct="1"/>
              <a:t>68</a:t>
            </a:fld>
            <a:endParaRPr lang="en-US" altLang="he-IL" b="0" smtClean="0">
              <a:latin typeface="Arial" pitchFamily="34" charset="0"/>
            </a:endParaRPr>
          </a:p>
        </p:txBody>
      </p:sp>
      <p:sp>
        <p:nvSpPr>
          <p:cNvPr id="6" name="Rectangle 1"/>
          <p:cNvSpPr>
            <a:spLocks noChangeArrowheads="1"/>
          </p:cNvSpPr>
          <p:nvPr/>
        </p:nvSpPr>
        <p:spPr bwMode="auto">
          <a:xfrm>
            <a:off x="2586037" y="6376987"/>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35429430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285750" y="300038"/>
            <a:ext cx="8229600" cy="1066800"/>
          </a:xfrm>
        </p:spPr>
        <p:txBody>
          <a:bodyPr/>
          <a:lstStyle/>
          <a:p>
            <a:pPr>
              <a:defRPr/>
            </a:pPr>
            <a:r>
              <a:rPr lang="he-IL" b="1" dirty="0" smtClean="0"/>
              <a:t>הורשה מרובה - דוגמא</a:t>
            </a:r>
            <a:r>
              <a:rPr lang="en-US" b="1" dirty="0" smtClean="0"/>
              <a:t> </a:t>
            </a:r>
          </a:p>
        </p:txBody>
      </p:sp>
      <p:sp>
        <p:nvSpPr>
          <p:cNvPr id="15363" name="Rectangle 3"/>
          <p:cNvSpPr>
            <a:spLocks noGrp="1"/>
          </p:cNvSpPr>
          <p:nvPr>
            <p:ph type="body" idx="1"/>
          </p:nvPr>
        </p:nvSpPr>
        <p:spPr>
          <a:xfrm>
            <a:off x="2700338" y="1643063"/>
            <a:ext cx="5957887" cy="849312"/>
          </a:xfrm>
        </p:spPr>
        <p:txBody>
          <a:bodyPr/>
          <a:lstStyle/>
          <a:p>
            <a:pPr algn="r" rtl="1">
              <a:lnSpc>
                <a:spcPct val="90000"/>
              </a:lnSpc>
              <a:buFont typeface="Arial" pitchFamily="34" charset="0"/>
              <a:buNone/>
              <a:defRPr/>
            </a:pPr>
            <a:r>
              <a:rPr lang="he-IL" dirty="0" smtClean="0"/>
              <a:t>כיצד ייראה האובייקט </a:t>
            </a:r>
            <a:r>
              <a:rPr lang="en-US" dirty="0" smtClean="0">
                <a:cs typeface="Times New Roman" pitchFamily="18" charset="0"/>
              </a:rPr>
              <a:t>SPhone</a:t>
            </a:r>
            <a:r>
              <a:rPr lang="he-IL" dirty="0" smtClean="0"/>
              <a:t>?</a:t>
            </a:r>
          </a:p>
        </p:txBody>
      </p:sp>
      <p:sp>
        <p:nvSpPr>
          <p:cNvPr id="5" name="Rectangle 4"/>
          <p:cNvSpPr/>
          <p:nvPr/>
        </p:nvSpPr>
        <p:spPr>
          <a:xfrm>
            <a:off x="1000125" y="2571750"/>
            <a:ext cx="7286625" cy="400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SmartPhone</a:t>
            </a:r>
            <a:endParaRPr lang="he-IL" dirty="0"/>
          </a:p>
        </p:txBody>
      </p:sp>
      <p:sp>
        <p:nvSpPr>
          <p:cNvPr id="7" name="Rectangle 6"/>
          <p:cNvSpPr/>
          <p:nvPr/>
        </p:nvSpPr>
        <p:spPr>
          <a:xfrm>
            <a:off x="1017588" y="3429000"/>
            <a:ext cx="3000375" cy="207168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Phone</a:t>
            </a:r>
            <a:endParaRPr lang="he-IL" dirty="0"/>
          </a:p>
        </p:txBody>
      </p:sp>
      <p:sp>
        <p:nvSpPr>
          <p:cNvPr id="15" name="Rectangle 14"/>
          <p:cNvSpPr/>
          <p:nvPr/>
        </p:nvSpPr>
        <p:spPr>
          <a:xfrm>
            <a:off x="4000500" y="3429000"/>
            <a:ext cx="2143125" cy="314325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VideoPlayer</a:t>
            </a:r>
            <a:endParaRPr lang="he-IL" dirty="0"/>
          </a:p>
        </p:txBody>
      </p:sp>
      <p:sp>
        <p:nvSpPr>
          <p:cNvPr id="16" name="Rectangle 15"/>
          <p:cNvSpPr/>
          <p:nvPr/>
        </p:nvSpPr>
        <p:spPr>
          <a:xfrm>
            <a:off x="4000500" y="4214813"/>
            <a:ext cx="2143125" cy="2357437"/>
          </a:xfrm>
          <a:prstGeom prst="rect">
            <a:avLst/>
          </a:prstGeom>
          <a:solidFill>
            <a:srgbClr val="F48704"/>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tx1">
                    <a:lumMod val="75000"/>
                    <a:lumOff val="25000"/>
                  </a:schemeClr>
                </a:solidFill>
              </a:rPr>
              <a:t>Player</a:t>
            </a:r>
          </a:p>
        </p:txBody>
      </p:sp>
      <p:sp>
        <p:nvSpPr>
          <p:cNvPr id="17" name="Rectangle 16"/>
          <p:cNvSpPr/>
          <p:nvPr/>
        </p:nvSpPr>
        <p:spPr>
          <a:xfrm>
            <a:off x="6143625" y="3429000"/>
            <a:ext cx="2143125" cy="314325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MusicPlayer</a:t>
            </a:r>
            <a:endParaRPr lang="he-IL" dirty="0"/>
          </a:p>
        </p:txBody>
      </p:sp>
      <p:sp>
        <p:nvSpPr>
          <p:cNvPr id="18" name="Rectangle 17"/>
          <p:cNvSpPr/>
          <p:nvPr/>
        </p:nvSpPr>
        <p:spPr>
          <a:xfrm>
            <a:off x="6143625" y="4214813"/>
            <a:ext cx="2143125" cy="2357437"/>
          </a:xfrm>
          <a:prstGeom prst="rect">
            <a:avLst/>
          </a:prstGeom>
          <a:solidFill>
            <a:srgbClr val="F48704"/>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tx1">
                    <a:lumMod val="75000"/>
                    <a:lumOff val="25000"/>
                  </a:schemeClr>
                </a:solidFill>
              </a:rPr>
              <a:t>Player</a:t>
            </a:r>
          </a:p>
        </p:txBody>
      </p:sp>
      <p:sp>
        <p:nvSpPr>
          <p:cNvPr id="19" name="Rectangle 18"/>
          <p:cNvSpPr/>
          <p:nvPr/>
        </p:nvSpPr>
        <p:spPr>
          <a:xfrm>
            <a:off x="1000125" y="5500688"/>
            <a:ext cx="7286625" cy="1071562"/>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tx1">
                    <a:lumMod val="75000"/>
                    <a:lumOff val="25000"/>
                  </a:schemeClr>
                </a:solidFill>
              </a:rPr>
              <a:t>Touch</a:t>
            </a:r>
          </a:p>
        </p:txBody>
      </p:sp>
      <p:sp>
        <p:nvSpPr>
          <p:cNvPr id="21" name="Rectangle 20"/>
          <p:cNvSpPr/>
          <p:nvPr/>
        </p:nvSpPr>
        <p:spPr>
          <a:xfrm>
            <a:off x="4448175" y="4702175"/>
            <a:ext cx="1285875" cy="5349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bg1"/>
                </a:solidFill>
              </a:rPr>
              <a:t>Touch*</a:t>
            </a:r>
          </a:p>
        </p:txBody>
      </p:sp>
      <p:sp>
        <p:nvSpPr>
          <p:cNvPr id="22" name="Rectangle 21"/>
          <p:cNvSpPr/>
          <p:nvPr/>
        </p:nvSpPr>
        <p:spPr>
          <a:xfrm>
            <a:off x="6496050" y="4702175"/>
            <a:ext cx="1285875" cy="5349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bg1"/>
                </a:solidFill>
              </a:rPr>
              <a:t>Touch*</a:t>
            </a:r>
          </a:p>
        </p:txBody>
      </p:sp>
      <p:sp>
        <p:nvSpPr>
          <p:cNvPr id="23" name="Rectangle 22"/>
          <p:cNvSpPr/>
          <p:nvPr/>
        </p:nvSpPr>
        <p:spPr>
          <a:xfrm>
            <a:off x="1714500" y="4214813"/>
            <a:ext cx="1285875" cy="6429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bg1"/>
                </a:solidFill>
              </a:rPr>
              <a:t>Touch*</a:t>
            </a:r>
          </a:p>
        </p:txBody>
      </p:sp>
      <p:cxnSp>
        <p:nvCxnSpPr>
          <p:cNvPr id="25" name="Curved Connector 24"/>
          <p:cNvCxnSpPr/>
          <p:nvPr/>
        </p:nvCxnSpPr>
        <p:spPr>
          <a:xfrm rot="16200000" flipH="1">
            <a:off x="2343944" y="4585494"/>
            <a:ext cx="1162050" cy="1135062"/>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3" name="Curved Connector 32"/>
          <p:cNvCxnSpPr/>
          <p:nvPr/>
        </p:nvCxnSpPr>
        <p:spPr>
          <a:xfrm rot="5400000">
            <a:off x="4709319" y="5363369"/>
            <a:ext cx="733425" cy="7937"/>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4" name="Curved Connector 33"/>
          <p:cNvCxnSpPr/>
          <p:nvPr/>
        </p:nvCxnSpPr>
        <p:spPr>
          <a:xfrm rot="5400000">
            <a:off x="6415087" y="5081588"/>
            <a:ext cx="804863" cy="642938"/>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sp>
        <p:nvSpPr>
          <p:cNvPr id="71" name="Rectangle 70"/>
          <p:cNvSpPr/>
          <p:nvPr/>
        </p:nvSpPr>
        <p:spPr>
          <a:xfrm>
            <a:off x="571500" y="500063"/>
            <a:ext cx="428625" cy="357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T</a:t>
            </a:r>
            <a:endParaRPr lang="he-IL" dirty="0"/>
          </a:p>
        </p:txBody>
      </p:sp>
      <p:sp>
        <p:nvSpPr>
          <p:cNvPr id="72" name="Rectangle 71"/>
          <p:cNvSpPr/>
          <p:nvPr/>
        </p:nvSpPr>
        <p:spPr>
          <a:xfrm>
            <a:off x="142875" y="1071563"/>
            <a:ext cx="500063" cy="357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Ph</a:t>
            </a:r>
            <a:endParaRPr lang="he-IL" dirty="0"/>
          </a:p>
        </p:txBody>
      </p:sp>
      <p:sp>
        <p:nvSpPr>
          <p:cNvPr id="73" name="Rectangle 72"/>
          <p:cNvSpPr/>
          <p:nvPr/>
        </p:nvSpPr>
        <p:spPr>
          <a:xfrm>
            <a:off x="571500" y="1571625"/>
            <a:ext cx="500063"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VP</a:t>
            </a:r>
            <a:endParaRPr lang="he-IL" dirty="0"/>
          </a:p>
        </p:txBody>
      </p:sp>
      <p:sp>
        <p:nvSpPr>
          <p:cNvPr id="74" name="Rectangle 73"/>
          <p:cNvSpPr/>
          <p:nvPr/>
        </p:nvSpPr>
        <p:spPr>
          <a:xfrm>
            <a:off x="1285875" y="1571625"/>
            <a:ext cx="57150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MP</a:t>
            </a:r>
            <a:endParaRPr lang="he-IL" dirty="0"/>
          </a:p>
        </p:txBody>
      </p:sp>
      <p:sp>
        <p:nvSpPr>
          <p:cNvPr id="75" name="Rectangle 74"/>
          <p:cNvSpPr/>
          <p:nvPr/>
        </p:nvSpPr>
        <p:spPr>
          <a:xfrm>
            <a:off x="285750" y="2286000"/>
            <a:ext cx="57150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SP</a:t>
            </a:r>
            <a:endParaRPr lang="he-IL" dirty="0"/>
          </a:p>
        </p:txBody>
      </p:sp>
      <p:sp>
        <p:nvSpPr>
          <p:cNvPr id="76" name="Rectangle 75"/>
          <p:cNvSpPr/>
          <p:nvPr/>
        </p:nvSpPr>
        <p:spPr>
          <a:xfrm>
            <a:off x="1000125" y="1071563"/>
            <a:ext cx="428625" cy="357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Pl</a:t>
            </a:r>
            <a:endParaRPr lang="he-IL" dirty="0"/>
          </a:p>
        </p:txBody>
      </p:sp>
      <p:cxnSp>
        <p:nvCxnSpPr>
          <p:cNvPr id="77" name="Straight Arrow Connector 76"/>
          <p:cNvCxnSpPr>
            <a:stCxn id="71" idx="2"/>
            <a:endCxn id="72" idx="0"/>
          </p:cNvCxnSpPr>
          <p:nvPr/>
        </p:nvCxnSpPr>
        <p:spPr>
          <a:xfrm rot="5400000">
            <a:off x="481806" y="767557"/>
            <a:ext cx="214313" cy="393700"/>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1" idx="2"/>
            <a:endCxn id="76" idx="0"/>
          </p:cNvCxnSpPr>
          <p:nvPr/>
        </p:nvCxnSpPr>
        <p:spPr>
          <a:xfrm rot="16200000" flipH="1">
            <a:off x="892969" y="750094"/>
            <a:ext cx="214313" cy="428625"/>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4" idx="2"/>
            <a:endCxn id="75" idx="0"/>
          </p:cNvCxnSpPr>
          <p:nvPr/>
        </p:nvCxnSpPr>
        <p:spPr>
          <a:xfrm rot="5400000">
            <a:off x="892969" y="1607344"/>
            <a:ext cx="357187" cy="1000125"/>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3" idx="2"/>
            <a:endCxn id="75" idx="0"/>
          </p:cNvCxnSpPr>
          <p:nvPr/>
        </p:nvCxnSpPr>
        <p:spPr>
          <a:xfrm rot="5400000">
            <a:off x="517525" y="1982788"/>
            <a:ext cx="357187" cy="249238"/>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2" idx="2"/>
            <a:endCxn id="75" idx="0"/>
          </p:cNvCxnSpPr>
          <p:nvPr/>
        </p:nvCxnSpPr>
        <p:spPr>
          <a:xfrm rot="16200000" flipH="1">
            <a:off x="53182" y="1767681"/>
            <a:ext cx="857250" cy="179387"/>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76" idx="2"/>
            <a:endCxn id="73" idx="0"/>
          </p:cNvCxnSpPr>
          <p:nvPr/>
        </p:nvCxnSpPr>
        <p:spPr>
          <a:xfrm rot="5400000">
            <a:off x="946150" y="1303338"/>
            <a:ext cx="142875" cy="393700"/>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76" idx="2"/>
            <a:endCxn id="74" idx="0"/>
          </p:cNvCxnSpPr>
          <p:nvPr/>
        </p:nvCxnSpPr>
        <p:spPr>
          <a:xfrm rot="16200000" flipH="1">
            <a:off x="1321594" y="1321594"/>
            <a:ext cx="142875" cy="357187"/>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35425" y="5919788"/>
            <a:ext cx="1214438"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Screen</a:t>
            </a:r>
            <a:endParaRPr lang="he-IL" dirty="0"/>
          </a:p>
        </p:txBody>
      </p:sp>
      <p:sp>
        <p:nvSpPr>
          <p:cNvPr id="3279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29EB66CC-5A18-46FB-9623-C4186C563F91}" type="slidenum">
              <a:rPr lang="he-IL" altLang="he-IL" b="0" smtClean="0">
                <a:latin typeface="Arial" pitchFamily="34" charset="0"/>
              </a:rPr>
              <a:pPr eaLnBrk="1" hangingPunct="1"/>
              <a:t>69</a:t>
            </a:fld>
            <a:endParaRPr lang="en-US" altLang="he-IL" b="0" smtClean="0">
              <a:latin typeface="Arial" pitchFamily="34" charset="0"/>
            </a:endParaRPr>
          </a:p>
        </p:txBody>
      </p:sp>
    </p:spTree>
    <p:extLst>
      <p:ext uri="{BB962C8B-B14F-4D97-AF65-F5344CB8AC3E}">
        <p14:creationId xmlns:p14="http://schemas.microsoft.com/office/powerpoint/2010/main" val="603075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75"/>
                                        </p:tgtEl>
                                        <p:attrNameLst>
                                          <p:attrName>style.color</p:attrName>
                                        </p:attrNameLst>
                                      </p:cBhvr>
                                      <p:by>
                                        <p:hsl h="0" s="12549" l="25098"/>
                                      </p:by>
                                    </p:animClr>
                                    <p:animClr clrSpc="hsl" dir="cw">
                                      <p:cBhvr>
                                        <p:cTn id="7" dur="500" fill="hold"/>
                                        <p:tgtEl>
                                          <p:spTgt spid="75"/>
                                        </p:tgtEl>
                                        <p:attrNameLst>
                                          <p:attrName>fillcolor</p:attrName>
                                        </p:attrNameLst>
                                      </p:cBhvr>
                                      <p:by>
                                        <p:hsl h="0" s="12549" l="25098"/>
                                      </p:by>
                                    </p:animClr>
                                    <p:animClr clrSpc="hsl" dir="cw">
                                      <p:cBhvr>
                                        <p:cTn id="8" dur="500" fill="hold"/>
                                        <p:tgtEl>
                                          <p:spTgt spid="75"/>
                                        </p:tgtEl>
                                        <p:attrNameLst>
                                          <p:attrName>stroke.color</p:attrName>
                                        </p:attrNameLst>
                                      </p:cBhvr>
                                      <p:by>
                                        <p:hsl h="0" s="12549" l="25098"/>
                                      </p:by>
                                    </p:animClr>
                                    <p:set>
                                      <p:cBhvr>
                                        <p:cTn id="9" dur="500" fill="hold"/>
                                        <p:tgtEl>
                                          <p:spTgt spid="75"/>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4" presetClass="emph" presetSubtype="0" fill="hold" grpId="5" nodeType="clickEffect">
                                  <p:stCondLst>
                                    <p:cond delay="0"/>
                                  </p:stCondLst>
                                  <p:childTnLst>
                                    <p:animClr clrSpc="hsl" dir="cw">
                                      <p:cBhvr override="childStyle">
                                        <p:cTn id="13" dur="500" fill="hold"/>
                                        <p:tgtEl>
                                          <p:spTgt spid="75"/>
                                        </p:tgtEl>
                                        <p:attrNameLst>
                                          <p:attrName>style.color</p:attrName>
                                        </p:attrNameLst>
                                      </p:cBhvr>
                                      <p:by>
                                        <p:hsl h="0" s="-12549" l="-25098"/>
                                      </p:by>
                                    </p:animClr>
                                    <p:animClr clrSpc="hsl" dir="cw">
                                      <p:cBhvr>
                                        <p:cTn id="14" dur="500" fill="hold"/>
                                        <p:tgtEl>
                                          <p:spTgt spid="75"/>
                                        </p:tgtEl>
                                        <p:attrNameLst>
                                          <p:attrName>fillcolor</p:attrName>
                                        </p:attrNameLst>
                                      </p:cBhvr>
                                      <p:by>
                                        <p:hsl h="0" s="-12549" l="-25098"/>
                                      </p:by>
                                    </p:animClr>
                                    <p:animClr clrSpc="hsl" dir="cw">
                                      <p:cBhvr>
                                        <p:cTn id="15" dur="500" fill="hold"/>
                                        <p:tgtEl>
                                          <p:spTgt spid="75"/>
                                        </p:tgtEl>
                                        <p:attrNameLst>
                                          <p:attrName>stroke.color</p:attrName>
                                        </p:attrNameLst>
                                      </p:cBhvr>
                                      <p:by>
                                        <p:hsl h="0" s="-12549" l="-25098"/>
                                      </p:by>
                                    </p:animClr>
                                    <p:set>
                                      <p:cBhvr>
                                        <p:cTn id="16" dur="500" fill="hold"/>
                                        <p:tgtEl>
                                          <p:spTgt spid="75"/>
                                        </p:tgtEl>
                                        <p:attrNameLst>
                                          <p:attrName>fill.type</p:attrName>
                                        </p:attrNameLst>
                                      </p:cBhvr>
                                      <p:to>
                                        <p:strVal val="solid"/>
                                      </p:to>
                                    </p:set>
                                  </p:childTnLst>
                                </p:cTn>
                              </p:par>
                              <p:par>
                                <p:cTn id="17" presetID="30" presetClass="emph" presetSubtype="0" fill="hold" grpId="0" nodeType="withEffect">
                                  <p:stCondLst>
                                    <p:cond delay="0"/>
                                  </p:stCondLst>
                                  <p:childTnLst>
                                    <p:animClr clrSpc="hsl" dir="cw">
                                      <p:cBhvr override="childStyle">
                                        <p:cTn id="18" dur="500" fill="hold"/>
                                        <p:tgtEl>
                                          <p:spTgt spid="71"/>
                                        </p:tgtEl>
                                        <p:attrNameLst>
                                          <p:attrName>style.color</p:attrName>
                                        </p:attrNameLst>
                                      </p:cBhvr>
                                      <p:by>
                                        <p:hsl h="0" s="12549" l="25098"/>
                                      </p:by>
                                    </p:animClr>
                                    <p:animClr clrSpc="hsl" dir="cw">
                                      <p:cBhvr>
                                        <p:cTn id="19" dur="500" fill="hold"/>
                                        <p:tgtEl>
                                          <p:spTgt spid="71"/>
                                        </p:tgtEl>
                                        <p:attrNameLst>
                                          <p:attrName>fillcolor</p:attrName>
                                        </p:attrNameLst>
                                      </p:cBhvr>
                                      <p:by>
                                        <p:hsl h="0" s="12549" l="25098"/>
                                      </p:by>
                                    </p:animClr>
                                    <p:animClr clrSpc="hsl" dir="cw">
                                      <p:cBhvr>
                                        <p:cTn id="20" dur="500" fill="hold"/>
                                        <p:tgtEl>
                                          <p:spTgt spid="71"/>
                                        </p:tgtEl>
                                        <p:attrNameLst>
                                          <p:attrName>stroke.color</p:attrName>
                                        </p:attrNameLst>
                                      </p:cBhvr>
                                      <p:by>
                                        <p:hsl h="0" s="12549" l="25098"/>
                                      </p:by>
                                    </p:animClr>
                                    <p:set>
                                      <p:cBhvr>
                                        <p:cTn id="21" dur="500" fill="hold"/>
                                        <p:tgtEl>
                                          <p:spTgt spid="71"/>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mph" presetSubtype="0" fill="hold" grpId="1" nodeType="clickEffect">
                                  <p:stCondLst>
                                    <p:cond delay="0"/>
                                  </p:stCondLst>
                                  <p:childTnLst>
                                    <p:animClr clrSpc="hsl" dir="cw">
                                      <p:cBhvr override="childStyle">
                                        <p:cTn id="31" dur="500" fill="hold"/>
                                        <p:tgtEl>
                                          <p:spTgt spid="71"/>
                                        </p:tgtEl>
                                        <p:attrNameLst>
                                          <p:attrName>style.color</p:attrName>
                                        </p:attrNameLst>
                                      </p:cBhvr>
                                      <p:by>
                                        <p:hsl h="0" s="-12549" l="-25098"/>
                                      </p:by>
                                    </p:animClr>
                                    <p:animClr clrSpc="hsl" dir="cw">
                                      <p:cBhvr>
                                        <p:cTn id="32" dur="500" fill="hold"/>
                                        <p:tgtEl>
                                          <p:spTgt spid="71"/>
                                        </p:tgtEl>
                                        <p:attrNameLst>
                                          <p:attrName>fillcolor</p:attrName>
                                        </p:attrNameLst>
                                      </p:cBhvr>
                                      <p:by>
                                        <p:hsl h="0" s="-12549" l="-25098"/>
                                      </p:by>
                                    </p:animClr>
                                    <p:animClr clrSpc="hsl" dir="cw">
                                      <p:cBhvr>
                                        <p:cTn id="33" dur="500" fill="hold"/>
                                        <p:tgtEl>
                                          <p:spTgt spid="71"/>
                                        </p:tgtEl>
                                        <p:attrNameLst>
                                          <p:attrName>stroke.color</p:attrName>
                                        </p:attrNameLst>
                                      </p:cBhvr>
                                      <p:by>
                                        <p:hsl h="0" s="-12549" l="-25098"/>
                                      </p:by>
                                    </p:animClr>
                                    <p:set>
                                      <p:cBhvr>
                                        <p:cTn id="34" dur="500" fill="hold"/>
                                        <p:tgtEl>
                                          <p:spTgt spid="71"/>
                                        </p:tgtEl>
                                        <p:attrNameLst>
                                          <p:attrName>fill.type</p:attrName>
                                        </p:attrNameLst>
                                      </p:cBhvr>
                                      <p:to>
                                        <p:strVal val="solid"/>
                                      </p:to>
                                    </p:set>
                                  </p:childTnLst>
                                </p:cTn>
                              </p:par>
                              <p:par>
                                <p:cTn id="35" presetID="30" presetClass="emph" presetSubtype="0" fill="hold" grpId="1" nodeType="withEffect">
                                  <p:stCondLst>
                                    <p:cond delay="0"/>
                                  </p:stCondLst>
                                  <p:childTnLst>
                                    <p:animClr clrSpc="hsl" dir="cw">
                                      <p:cBhvr override="childStyle">
                                        <p:cTn id="36" dur="500" fill="hold"/>
                                        <p:tgtEl>
                                          <p:spTgt spid="75"/>
                                        </p:tgtEl>
                                        <p:attrNameLst>
                                          <p:attrName>style.color</p:attrName>
                                        </p:attrNameLst>
                                      </p:cBhvr>
                                      <p:by>
                                        <p:hsl h="0" s="12549" l="25098"/>
                                      </p:by>
                                    </p:animClr>
                                    <p:animClr clrSpc="hsl" dir="cw">
                                      <p:cBhvr>
                                        <p:cTn id="37" dur="500" fill="hold"/>
                                        <p:tgtEl>
                                          <p:spTgt spid="75"/>
                                        </p:tgtEl>
                                        <p:attrNameLst>
                                          <p:attrName>fillcolor</p:attrName>
                                        </p:attrNameLst>
                                      </p:cBhvr>
                                      <p:by>
                                        <p:hsl h="0" s="12549" l="25098"/>
                                      </p:by>
                                    </p:animClr>
                                    <p:animClr clrSpc="hsl" dir="cw">
                                      <p:cBhvr>
                                        <p:cTn id="38" dur="500" fill="hold"/>
                                        <p:tgtEl>
                                          <p:spTgt spid="75"/>
                                        </p:tgtEl>
                                        <p:attrNameLst>
                                          <p:attrName>stroke.color</p:attrName>
                                        </p:attrNameLst>
                                      </p:cBhvr>
                                      <p:by>
                                        <p:hsl h="0" s="12549" l="25098"/>
                                      </p:by>
                                    </p:animClr>
                                    <p:set>
                                      <p:cBhvr>
                                        <p:cTn id="39" dur="500" fill="hold"/>
                                        <p:tgtEl>
                                          <p:spTgt spid="75"/>
                                        </p:tgtEl>
                                        <p:attrNameLst>
                                          <p:attrName>fill.type</p:attrName>
                                        </p:attrNameLst>
                                      </p:cBhvr>
                                      <p:to>
                                        <p:strVal val="solid"/>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4" presetClass="emph" presetSubtype="0" fill="hold" grpId="6" nodeType="clickEffect">
                                  <p:stCondLst>
                                    <p:cond delay="0"/>
                                  </p:stCondLst>
                                  <p:childTnLst>
                                    <p:animClr clrSpc="hsl" dir="cw">
                                      <p:cBhvr override="childStyle">
                                        <p:cTn id="43" dur="500" fill="hold"/>
                                        <p:tgtEl>
                                          <p:spTgt spid="75"/>
                                        </p:tgtEl>
                                        <p:attrNameLst>
                                          <p:attrName>style.color</p:attrName>
                                        </p:attrNameLst>
                                      </p:cBhvr>
                                      <p:by>
                                        <p:hsl h="0" s="-12549" l="-25098"/>
                                      </p:by>
                                    </p:animClr>
                                    <p:animClr clrSpc="hsl" dir="cw">
                                      <p:cBhvr>
                                        <p:cTn id="44" dur="500" fill="hold"/>
                                        <p:tgtEl>
                                          <p:spTgt spid="75"/>
                                        </p:tgtEl>
                                        <p:attrNameLst>
                                          <p:attrName>fillcolor</p:attrName>
                                        </p:attrNameLst>
                                      </p:cBhvr>
                                      <p:by>
                                        <p:hsl h="0" s="-12549" l="-25098"/>
                                      </p:by>
                                    </p:animClr>
                                    <p:animClr clrSpc="hsl" dir="cw">
                                      <p:cBhvr>
                                        <p:cTn id="45" dur="500" fill="hold"/>
                                        <p:tgtEl>
                                          <p:spTgt spid="75"/>
                                        </p:tgtEl>
                                        <p:attrNameLst>
                                          <p:attrName>stroke.color</p:attrName>
                                        </p:attrNameLst>
                                      </p:cBhvr>
                                      <p:by>
                                        <p:hsl h="0" s="-12549" l="-25098"/>
                                      </p:by>
                                    </p:animClr>
                                    <p:set>
                                      <p:cBhvr>
                                        <p:cTn id="46" dur="500" fill="hold"/>
                                        <p:tgtEl>
                                          <p:spTgt spid="75"/>
                                        </p:tgtEl>
                                        <p:attrNameLst>
                                          <p:attrName>fill.type</p:attrName>
                                        </p:attrNameLst>
                                      </p:cBhvr>
                                      <p:to>
                                        <p:strVal val="solid"/>
                                      </p:to>
                                    </p:set>
                                  </p:childTnLst>
                                </p:cTn>
                              </p:par>
                              <p:par>
                                <p:cTn id="47" presetID="30" presetClass="emph" presetSubtype="0" fill="hold" grpId="0" nodeType="withEffect">
                                  <p:stCondLst>
                                    <p:cond delay="0"/>
                                  </p:stCondLst>
                                  <p:childTnLst>
                                    <p:animClr clrSpc="hsl" dir="cw">
                                      <p:cBhvr override="childStyle">
                                        <p:cTn id="48" dur="500" fill="hold"/>
                                        <p:tgtEl>
                                          <p:spTgt spid="72"/>
                                        </p:tgtEl>
                                        <p:attrNameLst>
                                          <p:attrName>style.color</p:attrName>
                                        </p:attrNameLst>
                                      </p:cBhvr>
                                      <p:by>
                                        <p:hsl h="0" s="12549" l="25098"/>
                                      </p:by>
                                    </p:animClr>
                                    <p:animClr clrSpc="hsl" dir="cw">
                                      <p:cBhvr>
                                        <p:cTn id="49" dur="500" fill="hold"/>
                                        <p:tgtEl>
                                          <p:spTgt spid="72"/>
                                        </p:tgtEl>
                                        <p:attrNameLst>
                                          <p:attrName>fillcolor</p:attrName>
                                        </p:attrNameLst>
                                      </p:cBhvr>
                                      <p:by>
                                        <p:hsl h="0" s="12549" l="25098"/>
                                      </p:by>
                                    </p:animClr>
                                    <p:animClr clrSpc="hsl" dir="cw">
                                      <p:cBhvr>
                                        <p:cTn id="50" dur="500" fill="hold"/>
                                        <p:tgtEl>
                                          <p:spTgt spid="72"/>
                                        </p:tgtEl>
                                        <p:attrNameLst>
                                          <p:attrName>stroke.color</p:attrName>
                                        </p:attrNameLst>
                                      </p:cBhvr>
                                      <p:by>
                                        <p:hsl h="0" s="12549" l="25098"/>
                                      </p:by>
                                    </p:animClr>
                                    <p:set>
                                      <p:cBhvr>
                                        <p:cTn id="51" dur="500" fill="hold"/>
                                        <p:tgtEl>
                                          <p:spTgt spid="72"/>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4" presetClass="emph" presetSubtype="0" fill="hold" grpId="1" nodeType="clickEffect">
                                  <p:stCondLst>
                                    <p:cond delay="0"/>
                                  </p:stCondLst>
                                  <p:childTnLst>
                                    <p:animClr clrSpc="hsl" dir="cw">
                                      <p:cBhvr override="childStyle">
                                        <p:cTn id="65" dur="500" fill="hold"/>
                                        <p:tgtEl>
                                          <p:spTgt spid="72"/>
                                        </p:tgtEl>
                                        <p:attrNameLst>
                                          <p:attrName>style.color</p:attrName>
                                        </p:attrNameLst>
                                      </p:cBhvr>
                                      <p:by>
                                        <p:hsl h="0" s="-12549" l="-25098"/>
                                      </p:by>
                                    </p:animClr>
                                    <p:animClr clrSpc="hsl" dir="cw">
                                      <p:cBhvr>
                                        <p:cTn id="66" dur="500" fill="hold"/>
                                        <p:tgtEl>
                                          <p:spTgt spid="72"/>
                                        </p:tgtEl>
                                        <p:attrNameLst>
                                          <p:attrName>fillcolor</p:attrName>
                                        </p:attrNameLst>
                                      </p:cBhvr>
                                      <p:by>
                                        <p:hsl h="0" s="-12549" l="-25098"/>
                                      </p:by>
                                    </p:animClr>
                                    <p:animClr clrSpc="hsl" dir="cw">
                                      <p:cBhvr>
                                        <p:cTn id="67" dur="500" fill="hold"/>
                                        <p:tgtEl>
                                          <p:spTgt spid="72"/>
                                        </p:tgtEl>
                                        <p:attrNameLst>
                                          <p:attrName>stroke.color</p:attrName>
                                        </p:attrNameLst>
                                      </p:cBhvr>
                                      <p:by>
                                        <p:hsl h="0" s="-12549" l="-25098"/>
                                      </p:by>
                                    </p:animClr>
                                    <p:set>
                                      <p:cBhvr>
                                        <p:cTn id="68" dur="500" fill="hold"/>
                                        <p:tgtEl>
                                          <p:spTgt spid="72"/>
                                        </p:tgtEl>
                                        <p:attrNameLst>
                                          <p:attrName>fill.type</p:attrName>
                                        </p:attrNameLst>
                                      </p:cBhvr>
                                      <p:to>
                                        <p:strVal val="solid"/>
                                      </p:to>
                                    </p:set>
                                  </p:childTnLst>
                                </p:cTn>
                              </p:par>
                              <p:par>
                                <p:cTn id="69" presetID="30" presetClass="emph" presetSubtype="0" fill="hold" grpId="2" nodeType="withEffect">
                                  <p:stCondLst>
                                    <p:cond delay="0"/>
                                  </p:stCondLst>
                                  <p:childTnLst>
                                    <p:animClr clrSpc="hsl" dir="cw">
                                      <p:cBhvr override="childStyle">
                                        <p:cTn id="70" dur="500" fill="hold"/>
                                        <p:tgtEl>
                                          <p:spTgt spid="75"/>
                                        </p:tgtEl>
                                        <p:attrNameLst>
                                          <p:attrName>style.color</p:attrName>
                                        </p:attrNameLst>
                                      </p:cBhvr>
                                      <p:by>
                                        <p:hsl h="0" s="12549" l="25098"/>
                                      </p:by>
                                    </p:animClr>
                                    <p:animClr clrSpc="hsl" dir="cw">
                                      <p:cBhvr>
                                        <p:cTn id="71" dur="500" fill="hold"/>
                                        <p:tgtEl>
                                          <p:spTgt spid="75"/>
                                        </p:tgtEl>
                                        <p:attrNameLst>
                                          <p:attrName>fillcolor</p:attrName>
                                        </p:attrNameLst>
                                      </p:cBhvr>
                                      <p:by>
                                        <p:hsl h="0" s="12549" l="25098"/>
                                      </p:by>
                                    </p:animClr>
                                    <p:animClr clrSpc="hsl" dir="cw">
                                      <p:cBhvr>
                                        <p:cTn id="72" dur="500" fill="hold"/>
                                        <p:tgtEl>
                                          <p:spTgt spid="75"/>
                                        </p:tgtEl>
                                        <p:attrNameLst>
                                          <p:attrName>stroke.color</p:attrName>
                                        </p:attrNameLst>
                                      </p:cBhvr>
                                      <p:by>
                                        <p:hsl h="0" s="12549" l="25098"/>
                                      </p:by>
                                    </p:animClr>
                                    <p:set>
                                      <p:cBhvr>
                                        <p:cTn id="73" dur="500" fill="hold"/>
                                        <p:tgtEl>
                                          <p:spTgt spid="75"/>
                                        </p:tgtEl>
                                        <p:attrNameLst>
                                          <p:attrName>fill.type</p:attrName>
                                        </p:attrNameLst>
                                      </p:cBhvr>
                                      <p:to>
                                        <p:strVal val="solid"/>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4" presetClass="emph" presetSubtype="0" fill="hold" grpId="7" nodeType="clickEffect">
                                  <p:stCondLst>
                                    <p:cond delay="0"/>
                                  </p:stCondLst>
                                  <p:childTnLst>
                                    <p:animClr clrSpc="hsl" dir="cw">
                                      <p:cBhvr override="childStyle">
                                        <p:cTn id="77" dur="500" fill="hold"/>
                                        <p:tgtEl>
                                          <p:spTgt spid="75"/>
                                        </p:tgtEl>
                                        <p:attrNameLst>
                                          <p:attrName>style.color</p:attrName>
                                        </p:attrNameLst>
                                      </p:cBhvr>
                                      <p:by>
                                        <p:hsl h="0" s="-12549" l="-25098"/>
                                      </p:by>
                                    </p:animClr>
                                    <p:animClr clrSpc="hsl" dir="cw">
                                      <p:cBhvr>
                                        <p:cTn id="78" dur="500" fill="hold"/>
                                        <p:tgtEl>
                                          <p:spTgt spid="75"/>
                                        </p:tgtEl>
                                        <p:attrNameLst>
                                          <p:attrName>fillcolor</p:attrName>
                                        </p:attrNameLst>
                                      </p:cBhvr>
                                      <p:by>
                                        <p:hsl h="0" s="-12549" l="-25098"/>
                                      </p:by>
                                    </p:animClr>
                                    <p:animClr clrSpc="hsl" dir="cw">
                                      <p:cBhvr>
                                        <p:cTn id="79" dur="500" fill="hold"/>
                                        <p:tgtEl>
                                          <p:spTgt spid="75"/>
                                        </p:tgtEl>
                                        <p:attrNameLst>
                                          <p:attrName>stroke.color</p:attrName>
                                        </p:attrNameLst>
                                      </p:cBhvr>
                                      <p:by>
                                        <p:hsl h="0" s="-12549" l="-25098"/>
                                      </p:by>
                                    </p:animClr>
                                    <p:set>
                                      <p:cBhvr>
                                        <p:cTn id="80" dur="500" fill="hold"/>
                                        <p:tgtEl>
                                          <p:spTgt spid="75"/>
                                        </p:tgtEl>
                                        <p:attrNameLst>
                                          <p:attrName>fill.type</p:attrName>
                                        </p:attrNameLst>
                                      </p:cBhvr>
                                      <p:to>
                                        <p:strVal val="solid"/>
                                      </p:to>
                                    </p:set>
                                  </p:childTnLst>
                                </p:cTn>
                              </p:par>
                              <p:par>
                                <p:cTn id="81" presetID="30" presetClass="emph" presetSubtype="0" fill="hold" grpId="0" nodeType="withEffect">
                                  <p:stCondLst>
                                    <p:cond delay="0"/>
                                  </p:stCondLst>
                                  <p:childTnLst>
                                    <p:animClr clrSpc="hsl" dir="cw">
                                      <p:cBhvr override="childStyle">
                                        <p:cTn id="82" dur="500" fill="hold"/>
                                        <p:tgtEl>
                                          <p:spTgt spid="73"/>
                                        </p:tgtEl>
                                        <p:attrNameLst>
                                          <p:attrName>style.color</p:attrName>
                                        </p:attrNameLst>
                                      </p:cBhvr>
                                      <p:by>
                                        <p:hsl h="0" s="12549" l="25098"/>
                                      </p:by>
                                    </p:animClr>
                                    <p:animClr clrSpc="hsl" dir="cw">
                                      <p:cBhvr>
                                        <p:cTn id="83" dur="500" fill="hold"/>
                                        <p:tgtEl>
                                          <p:spTgt spid="73"/>
                                        </p:tgtEl>
                                        <p:attrNameLst>
                                          <p:attrName>fillcolor</p:attrName>
                                        </p:attrNameLst>
                                      </p:cBhvr>
                                      <p:by>
                                        <p:hsl h="0" s="12549" l="25098"/>
                                      </p:by>
                                    </p:animClr>
                                    <p:animClr clrSpc="hsl" dir="cw">
                                      <p:cBhvr>
                                        <p:cTn id="84" dur="500" fill="hold"/>
                                        <p:tgtEl>
                                          <p:spTgt spid="73"/>
                                        </p:tgtEl>
                                        <p:attrNameLst>
                                          <p:attrName>stroke.color</p:attrName>
                                        </p:attrNameLst>
                                      </p:cBhvr>
                                      <p:by>
                                        <p:hsl h="0" s="12549" l="25098"/>
                                      </p:by>
                                    </p:animClr>
                                    <p:set>
                                      <p:cBhvr>
                                        <p:cTn id="85" dur="500" fill="hold"/>
                                        <p:tgtEl>
                                          <p:spTgt spid="73"/>
                                        </p:tgtEl>
                                        <p:attrNameLst>
                                          <p:attrName>fill.type</p:attrName>
                                        </p:attrNameLst>
                                      </p:cBhvr>
                                      <p:to>
                                        <p:strVal val="solid"/>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4" presetClass="emph" presetSubtype="0" fill="hold" grpId="2" nodeType="clickEffect">
                                  <p:stCondLst>
                                    <p:cond delay="0"/>
                                  </p:stCondLst>
                                  <p:childTnLst>
                                    <p:animClr clrSpc="hsl" dir="cw">
                                      <p:cBhvr override="childStyle">
                                        <p:cTn id="89" dur="500" fill="hold"/>
                                        <p:tgtEl>
                                          <p:spTgt spid="73"/>
                                        </p:tgtEl>
                                        <p:attrNameLst>
                                          <p:attrName>style.color</p:attrName>
                                        </p:attrNameLst>
                                      </p:cBhvr>
                                      <p:by>
                                        <p:hsl h="0" s="-12549" l="-25098"/>
                                      </p:by>
                                    </p:animClr>
                                    <p:animClr clrSpc="hsl" dir="cw">
                                      <p:cBhvr>
                                        <p:cTn id="90" dur="500" fill="hold"/>
                                        <p:tgtEl>
                                          <p:spTgt spid="73"/>
                                        </p:tgtEl>
                                        <p:attrNameLst>
                                          <p:attrName>fillcolor</p:attrName>
                                        </p:attrNameLst>
                                      </p:cBhvr>
                                      <p:by>
                                        <p:hsl h="0" s="-12549" l="-25098"/>
                                      </p:by>
                                    </p:animClr>
                                    <p:animClr clrSpc="hsl" dir="cw">
                                      <p:cBhvr>
                                        <p:cTn id="91" dur="500" fill="hold"/>
                                        <p:tgtEl>
                                          <p:spTgt spid="73"/>
                                        </p:tgtEl>
                                        <p:attrNameLst>
                                          <p:attrName>stroke.color</p:attrName>
                                        </p:attrNameLst>
                                      </p:cBhvr>
                                      <p:by>
                                        <p:hsl h="0" s="-12549" l="-25098"/>
                                      </p:by>
                                    </p:animClr>
                                    <p:set>
                                      <p:cBhvr>
                                        <p:cTn id="92" dur="500" fill="hold"/>
                                        <p:tgtEl>
                                          <p:spTgt spid="73"/>
                                        </p:tgtEl>
                                        <p:attrNameLst>
                                          <p:attrName>fill.type</p:attrName>
                                        </p:attrNameLst>
                                      </p:cBhvr>
                                      <p:to>
                                        <p:strVal val="solid"/>
                                      </p:to>
                                    </p:set>
                                  </p:childTnLst>
                                </p:cTn>
                              </p:par>
                              <p:par>
                                <p:cTn id="93" presetID="30" presetClass="emph" presetSubtype="0" fill="hold" grpId="0" nodeType="withEffect">
                                  <p:stCondLst>
                                    <p:cond delay="0"/>
                                  </p:stCondLst>
                                  <p:childTnLst>
                                    <p:animClr clrSpc="hsl" dir="cw">
                                      <p:cBhvr override="childStyle">
                                        <p:cTn id="94" dur="500" fill="hold"/>
                                        <p:tgtEl>
                                          <p:spTgt spid="76"/>
                                        </p:tgtEl>
                                        <p:attrNameLst>
                                          <p:attrName>style.color</p:attrName>
                                        </p:attrNameLst>
                                      </p:cBhvr>
                                      <p:by>
                                        <p:hsl h="0" s="12549" l="25098"/>
                                      </p:by>
                                    </p:animClr>
                                    <p:animClr clrSpc="hsl" dir="cw">
                                      <p:cBhvr>
                                        <p:cTn id="95" dur="500" fill="hold"/>
                                        <p:tgtEl>
                                          <p:spTgt spid="76"/>
                                        </p:tgtEl>
                                        <p:attrNameLst>
                                          <p:attrName>fillcolor</p:attrName>
                                        </p:attrNameLst>
                                      </p:cBhvr>
                                      <p:by>
                                        <p:hsl h="0" s="12549" l="25098"/>
                                      </p:by>
                                    </p:animClr>
                                    <p:animClr clrSpc="hsl" dir="cw">
                                      <p:cBhvr>
                                        <p:cTn id="96" dur="500" fill="hold"/>
                                        <p:tgtEl>
                                          <p:spTgt spid="76"/>
                                        </p:tgtEl>
                                        <p:attrNameLst>
                                          <p:attrName>stroke.color</p:attrName>
                                        </p:attrNameLst>
                                      </p:cBhvr>
                                      <p:by>
                                        <p:hsl h="0" s="12549" l="25098"/>
                                      </p:by>
                                    </p:animClr>
                                    <p:set>
                                      <p:cBhvr>
                                        <p:cTn id="97" dur="500" fill="hold"/>
                                        <p:tgtEl>
                                          <p:spTgt spid="76"/>
                                        </p:tgtEl>
                                        <p:attrNameLst>
                                          <p:attrName>fill.type</p:attrName>
                                        </p:attrNameLst>
                                      </p:cBhvr>
                                      <p:to>
                                        <p:strVal val="solid"/>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6"/>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1"/>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3"/>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4" presetClass="emph" presetSubtype="0" fill="hold" grpId="2" nodeType="clickEffect">
                                  <p:stCondLst>
                                    <p:cond delay="0"/>
                                  </p:stCondLst>
                                  <p:childTnLst>
                                    <p:animClr clrSpc="hsl" dir="cw">
                                      <p:cBhvr override="childStyle">
                                        <p:cTn id="111" dur="500" fill="hold"/>
                                        <p:tgtEl>
                                          <p:spTgt spid="76"/>
                                        </p:tgtEl>
                                        <p:attrNameLst>
                                          <p:attrName>style.color</p:attrName>
                                        </p:attrNameLst>
                                      </p:cBhvr>
                                      <p:by>
                                        <p:hsl h="0" s="-12549" l="-25098"/>
                                      </p:by>
                                    </p:animClr>
                                    <p:animClr clrSpc="hsl" dir="cw">
                                      <p:cBhvr>
                                        <p:cTn id="112" dur="500" fill="hold"/>
                                        <p:tgtEl>
                                          <p:spTgt spid="76"/>
                                        </p:tgtEl>
                                        <p:attrNameLst>
                                          <p:attrName>fillcolor</p:attrName>
                                        </p:attrNameLst>
                                      </p:cBhvr>
                                      <p:by>
                                        <p:hsl h="0" s="-12549" l="-25098"/>
                                      </p:by>
                                    </p:animClr>
                                    <p:animClr clrSpc="hsl" dir="cw">
                                      <p:cBhvr>
                                        <p:cTn id="113" dur="500" fill="hold"/>
                                        <p:tgtEl>
                                          <p:spTgt spid="76"/>
                                        </p:tgtEl>
                                        <p:attrNameLst>
                                          <p:attrName>stroke.color</p:attrName>
                                        </p:attrNameLst>
                                      </p:cBhvr>
                                      <p:by>
                                        <p:hsl h="0" s="-12549" l="-25098"/>
                                      </p:by>
                                    </p:animClr>
                                    <p:set>
                                      <p:cBhvr>
                                        <p:cTn id="114" dur="500" fill="hold"/>
                                        <p:tgtEl>
                                          <p:spTgt spid="76"/>
                                        </p:tgtEl>
                                        <p:attrNameLst>
                                          <p:attrName>fill.type</p:attrName>
                                        </p:attrNameLst>
                                      </p:cBhvr>
                                      <p:to>
                                        <p:strVal val="solid"/>
                                      </p:to>
                                    </p:set>
                                  </p:childTnLst>
                                </p:cTn>
                              </p:par>
                              <p:par>
                                <p:cTn id="115" presetID="30" presetClass="emph" presetSubtype="0" fill="hold" grpId="1" nodeType="withEffect">
                                  <p:stCondLst>
                                    <p:cond delay="0"/>
                                  </p:stCondLst>
                                  <p:childTnLst>
                                    <p:animClr clrSpc="hsl" dir="cw">
                                      <p:cBhvr override="childStyle">
                                        <p:cTn id="116" dur="500" fill="hold"/>
                                        <p:tgtEl>
                                          <p:spTgt spid="73"/>
                                        </p:tgtEl>
                                        <p:attrNameLst>
                                          <p:attrName>style.color</p:attrName>
                                        </p:attrNameLst>
                                      </p:cBhvr>
                                      <p:by>
                                        <p:hsl h="0" s="12549" l="25098"/>
                                      </p:by>
                                    </p:animClr>
                                    <p:animClr clrSpc="hsl" dir="cw">
                                      <p:cBhvr>
                                        <p:cTn id="117" dur="500" fill="hold"/>
                                        <p:tgtEl>
                                          <p:spTgt spid="73"/>
                                        </p:tgtEl>
                                        <p:attrNameLst>
                                          <p:attrName>fillcolor</p:attrName>
                                        </p:attrNameLst>
                                      </p:cBhvr>
                                      <p:by>
                                        <p:hsl h="0" s="12549" l="25098"/>
                                      </p:by>
                                    </p:animClr>
                                    <p:animClr clrSpc="hsl" dir="cw">
                                      <p:cBhvr>
                                        <p:cTn id="118" dur="500" fill="hold"/>
                                        <p:tgtEl>
                                          <p:spTgt spid="73"/>
                                        </p:tgtEl>
                                        <p:attrNameLst>
                                          <p:attrName>stroke.color</p:attrName>
                                        </p:attrNameLst>
                                      </p:cBhvr>
                                      <p:by>
                                        <p:hsl h="0" s="12549" l="25098"/>
                                      </p:by>
                                    </p:animClr>
                                    <p:set>
                                      <p:cBhvr>
                                        <p:cTn id="119" dur="500" fill="hold"/>
                                        <p:tgtEl>
                                          <p:spTgt spid="73"/>
                                        </p:tgtEl>
                                        <p:attrNameLst>
                                          <p:attrName>fill.type</p:attrName>
                                        </p:attrNameLst>
                                      </p:cBhvr>
                                      <p:to>
                                        <p:strVal val="solid"/>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4" presetClass="emph" presetSubtype="0" fill="hold" grpId="3" nodeType="clickEffect">
                                  <p:stCondLst>
                                    <p:cond delay="0"/>
                                  </p:stCondLst>
                                  <p:childTnLst>
                                    <p:animClr clrSpc="hsl" dir="cw">
                                      <p:cBhvr override="childStyle">
                                        <p:cTn id="127" dur="500" fill="hold"/>
                                        <p:tgtEl>
                                          <p:spTgt spid="73"/>
                                        </p:tgtEl>
                                        <p:attrNameLst>
                                          <p:attrName>style.color</p:attrName>
                                        </p:attrNameLst>
                                      </p:cBhvr>
                                      <p:by>
                                        <p:hsl h="0" s="-12549" l="-25098"/>
                                      </p:by>
                                    </p:animClr>
                                    <p:animClr clrSpc="hsl" dir="cw">
                                      <p:cBhvr>
                                        <p:cTn id="128" dur="500" fill="hold"/>
                                        <p:tgtEl>
                                          <p:spTgt spid="73"/>
                                        </p:tgtEl>
                                        <p:attrNameLst>
                                          <p:attrName>fillcolor</p:attrName>
                                        </p:attrNameLst>
                                      </p:cBhvr>
                                      <p:by>
                                        <p:hsl h="0" s="-12549" l="-25098"/>
                                      </p:by>
                                    </p:animClr>
                                    <p:animClr clrSpc="hsl" dir="cw">
                                      <p:cBhvr>
                                        <p:cTn id="129" dur="500" fill="hold"/>
                                        <p:tgtEl>
                                          <p:spTgt spid="73"/>
                                        </p:tgtEl>
                                        <p:attrNameLst>
                                          <p:attrName>stroke.color</p:attrName>
                                        </p:attrNameLst>
                                      </p:cBhvr>
                                      <p:by>
                                        <p:hsl h="0" s="-12549" l="-25098"/>
                                      </p:by>
                                    </p:animClr>
                                    <p:set>
                                      <p:cBhvr>
                                        <p:cTn id="130" dur="500" fill="hold"/>
                                        <p:tgtEl>
                                          <p:spTgt spid="73"/>
                                        </p:tgtEl>
                                        <p:attrNameLst>
                                          <p:attrName>fill.type</p:attrName>
                                        </p:attrNameLst>
                                      </p:cBhvr>
                                      <p:to>
                                        <p:strVal val="solid"/>
                                      </p:to>
                                    </p:set>
                                  </p:childTnLst>
                                </p:cTn>
                              </p:par>
                              <p:par>
                                <p:cTn id="131" presetID="30" presetClass="emph" presetSubtype="0" fill="hold" grpId="3" nodeType="withEffect">
                                  <p:stCondLst>
                                    <p:cond delay="0"/>
                                  </p:stCondLst>
                                  <p:childTnLst>
                                    <p:animClr clrSpc="hsl" dir="cw">
                                      <p:cBhvr override="childStyle">
                                        <p:cTn id="132" dur="500" fill="hold"/>
                                        <p:tgtEl>
                                          <p:spTgt spid="75"/>
                                        </p:tgtEl>
                                        <p:attrNameLst>
                                          <p:attrName>style.color</p:attrName>
                                        </p:attrNameLst>
                                      </p:cBhvr>
                                      <p:by>
                                        <p:hsl h="0" s="12549" l="25098"/>
                                      </p:by>
                                    </p:animClr>
                                    <p:animClr clrSpc="hsl" dir="cw">
                                      <p:cBhvr>
                                        <p:cTn id="133" dur="500" fill="hold"/>
                                        <p:tgtEl>
                                          <p:spTgt spid="75"/>
                                        </p:tgtEl>
                                        <p:attrNameLst>
                                          <p:attrName>fillcolor</p:attrName>
                                        </p:attrNameLst>
                                      </p:cBhvr>
                                      <p:by>
                                        <p:hsl h="0" s="12549" l="25098"/>
                                      </p:by>
                                    </p:animClr>
                                    <p:animClr clrSpc="hsl" dir="cw">
                                      <p:cBhvr>
                                        <p:cTn id="134" dur="500" fill="hold"/>
                                        <p:tgtEl>
                                          <p:spTgt spid="75"/>
                                        </p:tgtEl>
                                        <p:attrNameLst>
                                          <p:attrName>stroke.color</p:attrName>
                                        </p:attrNameLst>
                                      </p:cBhvr>
                                      <p:by>
                                        <p:hsl h="0" s="12549" l="25098"/>
                                      </p:by>
                                    </p:animClr>
                                    <p:set>
                                      <p:cBhvr>
                                        <p:cTn id="135" dur="500" fill="hold"/>
                                        <p:tgtEl>
                                          <p:spTgt spid="75"/>
                                        </p:tgtEl>
                                        <p:attrNameLst>
                                          <p:attrName>fill.type</p:attrName>
                                        </p:attrNameLst>
                                      </p:cBhvr>
                                      <p:to>
                                        <p:strVal val="solid"/>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4" presetClass="emph" presetSubtype="0" fill="hold" grpId="8" nodeType="clickEffect">
                                  <p:stCondLst>
                                    <p:cond delay="0"/>
                                  </p:stCondLst>
                                  <p:childTnLst>
                                    <p:animClr clrSpc="hsl" dir="cw">
                                      <p:cBhvr override="childStyle">
                                        <p:cTn id="139" dur="500" fill="hold"/>
                                        <p:tgtEl>
                                          <p:spTgt spid="75"/>
                                        </p:tgtEl>
                                        <p:attrNameLst>
                                          <p:attrName>style.color</p:attrName>
                                        </p:attrNameLst>
                                      </p:cBhvr>
                                      <p:by>
                                        <p:hsl h="0" s="-12549" l="-25098"/>
                                      </p:by>
                                    </p:animClr>
                                    <p:animClr clrSpc="hsl" dir="cw">
                                      <p:cBhvr>
                                        <p:cTn id="140" dur="500" fill="hold"/>
                                        <p:tgtEl>
                                          <p:spTgt spid="75"/>
                                        </p:tgtEl>
                                        <p:attrNameLst>
                                          <p:attrName>fillcolor</p:attrName>
                                        </p:attrNameLst>
                                      </p:cBhvr>
                                      <p:by>
                                        <p:hsl h="0" s="-12549" l="-25098"/>
                                      </p:by>
                                    </p:animClr>
                                    <p:animClr clrSpc="hsl" dir="cw">
                                      <p:cBhvr>
                                        <p:cTn id="141" dur="500" fill="hold"/>
                                        <p:tgtEl>
                                          <p:spTgt spid="75"/>
                                        </p:tgtEl>
                                        <p:attrNameLst>
                                          <p:attrName>stroke.color</p:attrName>
                                        </p:attrNameLst>
                                      </p:cBhvr>
                                      <p:by>
                                        <p:hsl h="0" s="-12549" l="-25098"/>
                                      </p:by>
                                    </p:animClr>
                                    <p:set>
                                      <p:cBhvr>
                                        <p:cTn id="142" dur="500" fill="hold"/>
                                        <p:tgtEl>
                                          <p:spTgt spid="75"/>
                                        </p:tgtEl>
                                        <p:attrNameLst>
                                          <p:attrName>fill.type</p:attrName>
                                        </p:attrNameLst>
                                      </p:cBhvr>
                                      <p:to>
                                        <p:strVal val="solid"/>
                                      </p:to>
                                    </p:set>
                                  </p:childTnLst>
                                </p:cTn>
                              </p:par>
                              <p:par>
                                <p:cTn id="143" presetID="30" presetClass="emph" presetSubtype="0" fill="hold" grpId="0" nodeType="withEffect">
                                  <p:stCondLst>
                                    <p:cond delay="0"/>
                                  </p:stCondLst>
                                  <p:childTnLst>
                                    <p:animClr clrSpc="hsl" dir="cw">
                                      <p:cBhvr override="childStyle">
                                        <p:cTn id="144" dur="500" fill="hold"/>
                                        <p:tgtEl>
                                          <p:spTgt spid="74"/>
                                        </p:tgtEl>
                                        <p:attrNameLst>
                                          <p:attrName>style.color</p:attrName>
                                        </p:attrNameLst>
                                      </p:cBhvr>
                                      <p:by>
                                        <p:hsl h="0" s="12549" l="25098"/>
                                      </p:by>
                                    </p:animClr>
                                    <p:animClr clrSpc="hsl" dir="cw">
                                      <p:cBhvr>
                                        <p:cTn id="145" dur="500" fill="hold"/>
                                        <p:tgtEl>
                                          <p:spTgt spid="74"/>
                                        </p:tgtEl>
                                        <p:attrNameLst>
                                          <p:attrName>fillcolor</p:attrName>
                                        </p:attrNameLst>
                                      </p:cBhvr>
                                      <p:by>
                                        <p:hsl h="0" s="12549" l="25098"/>
                                      </p:by>
                                    </p:animClr>
                                    <p:animClr clrSpc="hsl" dir="cw">
                                      <p:cBhvr>
                                        <p:cTn id="146" dur="500" fill="hold"/>
                                        <p:tgtEl>
                                          <p:spTgt spid="74"/>
                                        </p:tgtEl>
                                        <p:attrNameLst>
                                          <p:attrName>stroke.color</p:attrName>
                                        </p:attrNameLst>
                                      </p:cBhvr>
                                      <p:by>
                                        <p:hsl h="0" s="12549" l="25098"/>
                                      </p:by>
                                    </p:animClr>
                                    <p:set>
                                      <p:cBhvr>
                                        <p:cTn id="147" dur="500" fill="hold"/>
                                        <p:tgtEl>
                                          <p:spTgt spid="74"/>
                                        </p:tgtEl>
                                        <p:attrNameLst>
                                          <p:attrName>fill.type</p:attrName>
                                        </p:attrNameLst>
                                      </p:cBhvr>
                                      <p:to>
                                        <p:strVal val="solid"/>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4" presetClass="emph" presetSubtype="0" fill="hold" grpId="2" nodeType="clickEffect">
                                  <p:stCondLst>
                                    <p:cond delay="0"/>
                                  </p:stCondLst>
                                  <p:childTnLst>
                                    <p:animClr clrSpc="hsl" dir="cw">
                                      <p:cBhvr override="childStyle">
                                        <p:cTn id="151" dur="500" fill="hold"/>
                                        <p:tgtEl>
                                          <p:spTgt spid="74"/>
                                        </p:tgtEl>
                                        <p:attrNameLst>
                                          <p:attrName>style.color</p:attrName>
                                        </p:attrNameLst>
                                      </p:cBhvr>
                                      <p:by>
                                        <p:hsl h="0" s="-12549" l="-25098"/>
                                      </p:by>
                                    </p:animClr>
                                    <p:animClr clrSpc="hsl" dir="cw">
                                      <p:cBhvr>
                                        <p:cTn id="152" dur="500" fill="hold"/>
                                        <p:tgtEl>
                                          <p:spTgt spid="74"/>
                                        </p:tgtEl>
                                        <p:attrNameLst>
                                          <p:attrName>fillcolor</p:attrName>
                                        </p:attrNameLst>
                                      </p:cBhvr>
                                      <p:by>
                                        <p:hsl h="0" s="-12549" l="-25098"/>
                                      </p:by>
                                    </p:animClr>
                                    <p:animClr clrSpc="hsl" dir="cw">
                                      <p:cBhvr>
                                        <p:cTn id="153" dur="500" fill="hold"/>
                                        <p:tgtEl>
                                          <p:spTgt spid="74"/>
                                        </p:tgtEl>
                                        <p:attrNameLst>
                                          <p:attrName>stroke.color</p:attrName>
                                        </p:attrNameLst>
                                      </p:cBhvr>
                                      <p:by>
                                        <p:hsl h="0" s="-12549" l="-25098"/>
                                      </p:by>
                                    </p:animClr>
                                    <p:set>
                                      <p:cBhvr>
                                        <p:cTn id="154" dur="500" fill="hold"/>
                                        <p:tgtEl>
                                          <p:spTgt spid="74"/>
                                        </p:tgtEl>
                                        <p:attrNameLst>
                                          <p:attrName>fill.type</p:attrName>
                                        </p:attrNameLst>
                                      </p:cBhvr>
                                      <p:to>
                                        <p:strVal val="solid"/>
                                      </p:to>
                                    </p:set>
                                  </p:childTnLst>
                                </p:cTn>
                              </p:par>
                              <p:par>
                                <p:cTn id="155" presetID="30" presetClass="emph" presetSubtype="0" fill="hold" grpId="1" nodeType="withEffect">
                                  <p:stCondLst>
                                    <p:cond delay="0"/>
                                  </p:stCondLst>
                                  <p:childTnLst>
                                    <p:animClr clrSpc="hsl" dir="cw">
                                      <p:cBhvr override="childStyle">
                                        <p:cTn id="156" dur="500" fill="hold"/>
                                        <p:tgtEl>
                                          <p:spTgt spid="76"/>
                                        </p:tgtEl>
                                        <p:attrNameLst>
                                          <p:attrName>style.color</p:attrName>
                                        </p:attrNameLst>
                                      </p:cBhvr>
                                      <p:by>
                                        <p:hsl h="0" s="12549" l="25098"/>
                                      </p:by>
                                    </p:animClr>
                                    <p:animClr clrSpc="hsl" dir="cw">
                                      <p:cBhvr>
                                        <p:cTn id="157" dur="500" fill="hold"/>
                                        <p:tgtEl>
                                          <p:spTgt spid="76"/>
                                        </p:tgtEl>
                                        <p:attrNameLst>
                                          <p:attrName>fillcolor</p:attrName>
                                        </p:attrNameLst>
                                      </p:cBhvr>
                                      <p:by>
                                        <p:hsl h="0" s="12549" l="25098"/>
                                      </p:by>
                                    </p:animClr>
                                    <p:animClr clrSpc="hsl" dir="cw">
                                      <p:cBhvr>
                                        <p:cTn id="158" dur="500" fill="hold"/>
                                        <p:tgtEl>
                                          <p:spTgt spid="76"/>
                                        </p:tgtEl>
                                        <p:attrNameLst>
                                          <p:attrName>stroke.color</p:attrName>
                                        </p:attrNameLst>
                                      </p:cBhvr>
                                      <p:by>
                                        <p:hsl h="0" s="12549" l="25098"/>
                                      </p:by>
                                    </p:animClr>
                                    <p:set>
                                      <p:cBhvr>
                                        <p:cTn id="159" dur="500" fill="hold"/>
                                        <p:tgtEl>
                                          <p:spTgt spid="76"/>
                                        </p:tgtEl>
                                        <p:attrNameLst>
                                          <p:attrName>fill.type</p:attrName>
                                        </p:attrNameLst>
                                      </p:cBhvr>
                                      <p:to>
                                        <p:strVal val="solid"/>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8"/>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22"/>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34"/>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4" presetClass="emph" presetSubtype="0" fill="hold" grpId="3" nodeType="clickEffect">
                                  <p:stCondLst>
                                    <p:cond delay="0"/>
                                  </p:stCondLst>
                                  <p:childTnLst>
                                    <p:animClr clrSpc="hsl" dir="cw">
                                      <p:cBhvr override="childStyle">
                                        <p:cTn id="171" dur="500" fill="hold"/>
                                        <p:tgtEl>
                                          <p:spTgt spid="76"/>
                                        </p:tgtEl>
                                        <p:attrNameLst>
                                          <p:attrName>style.color</p:attrName>
                                        </p:attrNameLst>
                                      </p:cBhvr>
                                      <p:by>
                                        <p:hsl h="0" s="-12549" l="-25098"/>
                                      </p:by>
                                    </p:animClr>
                                    <p:animClr clrSpc="hsl" dir="cw">
                                      <p:cBhvr>
                                        <p:cTn id="172" dur="500" fill="hold"/>
                                        <p:tgtEl>
                                          <p:spTgt spid="76"/>
                                        </p:tgtEl>
                                        <p:attrNameLst>
                                          <p:attrName>fillcolor</p:attrName>
                                        </p:attrNameLst>
                                      </p:cBhvr>
                                      <p:by>
                                        <p:hsl h="0" s="-12549" l="-25098"/>
                                      </p:by>
                                    </p:animClr>
                                    <p:animClr clrSpc="hsl" dir="cw">
                                      <p:cBhvr>
                                        <p:cTn id="173" dur="500" fill="hold"/>
                                        <p:tgtEl>
                                          <p:spTgt spid="76"/>
                                        </p:tgtEl>
                                        <p:attrNameLst>
                                          <p:attrName>stroke.color</p:attrName>
                                        </p:attrNameLst>
                                      </p:cBhvr>
                                      <p:by>
                                        <p:hsl h="0" s="-12549" l="-25098"/>
                                      </p:by>
                                    </p:animClr>
                                    <p:set>
                                      <p:cBhvr>
                                        <p:cTn id="174" dur="500" fill="hold"/>
                                        <p:tgtEl>
                                          <p:spTgt spid="76"/>
                                        </p:tgtEl>
                                        <p:attrNameLst>
                                          <p:attrName>fill.type</p:attrName>
                                        </p:attrNameLst>
                                      </p:cBhvr>
                                      <p:to>
                                        <p:strVal val="solid"/>
                                      </p:to>
                                    </p:set>
                                  </p:childTnLst>
                                </p:cTn>
                              </p:par>
                              <p:par>
                                <p:cTn id="175" presetID="30" presetClass="emph" presetSubtype="0" fill="hold" grpId="1" nodeType="withEffect">
                                  <p:stCondLst>
                                    <p:cond delay="0"/>
                                  </p:stCondLst>
                                  <p:childTnLst>
                                    <p:animClr clrSpc="hsl" dir="cw">
                                      <p:cBhvr override="childStyle">
                                        <p:cTn id="176" dur="500" fill="hold"/>
                                        <p:tgtEl>
                                          <p:spTgt spid="74"/>
                                        </p:tgtEl>
                                        <p:attrNameLst>
                                          <p:attrName>style.color</p:attrName>
                                        </p:attrNameLst>
                                      </p:cBhvr>
                                      <p:by>
                                        <p:hsl h="0" s="12549" l="25098"/>
                                      </p:by>
                                    </p:animClr>
                                    <p:animClr clrSpc="hsl" dir="cw">
                                      <p:cBhvr>
                                        <p:cTn id="177" dur="500" fill="hold"/>
                                        <p:tgtEl>
                                          <p:spTgt spid="74"/>
                                        </p:tgtEl>
                                        <p:attrNameLst>
                                          <p:attrName>fillcolor</p:attrName>
                                        </p:attrNameLst>
                                      </p:cBhvr>
                                      <p:by>
                                        <p:hsl h="0" s="12549" l="25098"/>
                                      </p:by>
                                    </p:animClr>
                                    <p:animClr clrSpc="hsl" dir="cw">
                                      <p:cBhvr>
                                        <p:cTn id="178" dur="500" fill="hold"/>
                                        <p:tgtEl>
                                          <p:spTgt spid="74"/>
                                        </p:tgtEl>
                                        <p:attrNameLst>
                                          <p:attrName>stroke.color</p:attrName>
                                        </p:attrNameLst>
                                      </p:cBhvr>
                                      <p:by>
                                        <p:hsl h="0" s="12549" l="25098"/>
                                      </p:by>
                                    </p:animClr>
                                    <p:set>
                                      <p:cBhvr>
                                        <p:cTn id="179" dur="500" fill="hold"/>
                                        <p:tgtEl>
                                          <p:spTgt spid="74"/>
                                        </p:tgtEl>
                                        <p:attrNameLst>
                                          <p:attrName>fill.type</p:attrName>
                                        </p:attrNameLst>
                                      </p:cBhvr>
                                      <p:to>
                                        <p:strVal val="solid"/>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17"/>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4" presetClass="emph" presetSubtype="0" fill="hold" grpId="3" nodeType="clickEffect">
                                  <p:stCondLst>
                                    <p:cond delay="0"/>
                                  </p:stCondLst>
                                  <p:childTnLst>
                                    <p:animClr clrSpc="hsl" dir="cw">
                                      <p:cBhvr override="childStyle">
                                        <p:cTn id="187" dur="500" fill="hold"/>
                                        <p:tgtEl>
                                          <p:spTgt spid="74"/>
                                        </p:tgtEl>
                                        <p:attrNameLst>
                                          <p:attrName>style.color</p:attrName>
                                        </p:attrNameLst>
                                      </p:cBhvr>
                                      <p:by>
                                        <p:hsl h="0" s="-12549" l="-25098"/>
                                      </p:by>
                                    </p:animClr>
                                    <p:animClr clrSpc="hsl" dir="cw">
                                      <p:cBhvr>
                                        <p:cTn id="188" dur="500" fill="hold"/>
                                        <p:tgtEl>
                                          <p:spTgt spid="74"/>
                                        </p:tgtEl>
                                        <p:attrNameLst>
                                          <p:attrName>fillcolor</p:attrName>
                                        </p:attrNameLst>
                                      </p:cBhvr>
                                      <p:by>
                                        <p:hsl h="0" s="-12549" l="-25098"/>
                                      </p:by>
                                    </p:animClr>
                                    <p:animClr clrSpc="hsl" dir="cw">
                                      <p:cBhvr>
                                        <p:cTn id="189" dur="500" fill="hold"/>
                                        <p:tgtEl>
                                          <p:spTgt spid="74"/>
                                        </p:tgtEl>
                                        <p:attrNameLst>
                                          <p:attrName>stroke.color</p:attrName>
                                        </p:attrNameLst>
                                      </p:cBhvr>
                                      <p:by>
                                        <p:hsl h="0" s="-12549" l="-25098"/>
                                      </p:by>
                                    </p:animClr>
                                    <p:set>
                                      <p:cBhvr>
                                        <p:cTn id="190" dur="500" fill="hold"/>
                                        <p:tgtEl>
                                          <p:spTgt spid="74"/>
                                        </p:tgtEl>
                                        <p:attrNameLst>
                                          <p:attrName>fill.type</p:attrName>
                                        </p:attrNameLst>
                                      </p:cBhvr>
                                      <p:to>
                                        <p:strVal val="solid"/>
                                      </p:to>
                                    </p:set>
                                  </p:childTnLst>
                                </p:cTn>
                              </p:par>
                              <p:par>
                                <p:cTn id="191" presetID="30" presetClass="emph" presetSubtype="0" fill="hold" grpId="4" nodeType="withEffect">
                                  <p:stCondLst>
                                    <p:cond delay="0"/>
                                  </p:stCondLst>
                                  <p:childTnLst>
                                    <p:animClr clrSpc="hsl" dir="cw">
                                      <p:cBhvr override="childStyle">
                                        <p:cTn id="192" dur="500" fill="hold"/>
                                        <p:tgtEl>
                                          <p:spTgt spid="75"/>
                                        </p:tgtEl>
                                        <p:attrNameLst>
                                          <p:attrName>style.color</p:attrName>
                                        </p:attrNameLst>
                                      </p:cBhvr>
                                      <p:by>
                                        <p:hsl h="0" s="12549" l="25098"/>
                                      </p:by>
                                    </p:animClr>
                                    <p:animClr clrSpc="hsl" dir="cw">
                                      <p:cBhvr>
                                        <p:cTn id="193" dur="500" fill="hold"/>
                                        <p:tgtEl>
                                          <p:spTgt spid="75"/>
                                        </p:tgtEl>
                                        <p:attrNameLst>
                                          <p:attrName>fillcolor</p:attrName>
                                        </p:attrNameLst>
                                      </p:cBhvr>
                                      <p:by>
                                        <p:hsl h="0" s="12549" l="25098"/>
                                      </p:by>
                                    </p:animClr>
                                    <p:animClr clrSpc="hsl" dir="cw">
                                      <p:cBhvr>
                                        <p:cTn id="194" dur="500" fill="hold"/>
                                        <p:tgtEl>
                                          <p:spTgt spid="75"/>
                                        </p:tgtEl>
                                        <p:attrNameLst>
                                          <p:attrName>stroke.color</p:attrName>
                                        </p:attrNameLst>
                                      </p:cBhvr>
                                      <p:by>
                                        <p:hsl h="0" s="12549" l="25098"/>
                                      </p:by>
                                    </p:animClr>
                                    <p:set>
                                      <p:cBhvr>
                                        <p:cTn id="195" dur="500" fill="hold"/>
                                        <p:tgtEl>
                                          <p:spTgt spid="75"/>
                                        </p:tgtEl>
                                        <p:attrNameLst>
                                          <p:attrName>fill.type</p:attrName>
                                        </p:attrNameLst>
                                      </p:cBhvr>
                                      <p:to>
                                        <p:strVal val="solid"/>
                                      </p:to>
                                    </p:se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5"/>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4" presetClass="emph" presetSubtype="0" fill="hold" grpId="9" nodeType="clickEffect">
                                  <p:stCondLst>
                                    <p:cond delay="0"/>
                                  </p:stCondLst>
                                  <p:childTnLst>
                                    <p:animClr clrSpc="hsl" dir="cw">
                                      <p:cBhvr override="childStyle">
                                        <p:cTn id="203" dur="500" fill="hold"/>
                                        <p:tgtEl>
                                          <p:spTgt spid="75"/>
                                        </p:tgtEl>
                                        <p:attrNameLst>
                                          <p:attrName>style.color</p:attrName>
                                        </p:attrNameLst>
                                      </p:cBhvr>
                                      <p:by>
                                        <p:hsl h="0" s="-12549" l="-25098"/>
                                      </p:by>
                                    </p:animClr>
                                    <p:animClr clrSpc="hsl" dir="cw">
                                      <p:cBhvr>
                                        <p:cTn id="204" dur="500" fill="hold"/>
                                        <p:tgtEl>
                                          <p:spTgt spid="75"/>
                                        </p:tgtEl>
                                        <p:attrNameLst>
                                          <p:attrName>fillcolor</p:attrName>
                                        </p:attrNameLst>
                                      </p:cBhvr>
                                      <p:by>
                                        <p:hsl h="0" s="-12549" l="-25098"/>
                                      </p:by>
                                    </p:animClr>
                                    <p:animClr clrSpc="hsl" dir="cw">
                                      <p:cBhvr>
                                        <p:cTn id="205" dur="500" fill="hold"/>
                                        <p:tgtEl>
                                          <p:spTgt spid="75"/>
                                        </p:tgtEl>
                                        <p:attrNameLst>
                                          <p:attrName>stroke.color</p:attrName>
                                        </p:attrNameLst>
                                      </p:cBhvr>
                                      <p:by>
                                        <p:hsl h="0" s="-12549" l="-25098"/>
                                      </p:by>
                                    </p:animClr>
                                    <p:set>
                                      <p:cBhvr>
                                        <p:cTn id="206" dur="500" fill="hold"/>
                                        <p:tgtEl>
                                          <p:spTgt spid="7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5" grpId="0" animBg="1"/>
      <p:bldP spid="16" grpId="0" animBg="1"/>
      <p:bldP spid="17" grpId="0" animBg="1"/>
      <p:bldP spid="18" grpId="0" animBg="1"/>
      <p:bldP spid="19" grpId="0" animBg="1"/>
      <p:bldP spid="21" grpId="0" animBg="1"/>
      <p:bldP spid="22" grpId="0" animBg="1"/>
      <p:bldP spid="23" grpId="0" animBg="1"/>
      <p:bldP spid="71" grpId="0" animBg="1"/>
      <p:bldP spid="71" grpId="1" animBg="1"/>
      <p:bldP spid="72" grpId="0" animBg="1"/>
      <p:bldP spid="72" grpId="1" animBg="1"/>
      <p:bldP spid="73" grpId="0" animBg="1"/>
      <p:bldP spid="73" grpId="1" animBg="1"/>
      <p:bldP spid="73" grpId="2" animBg="1"/>
      <p:bldP spid="73" grpId="3" animBg="1"/>
      <p:bldP spid="74" grpId="0" animBg="1"/>
      <p:bldP spid="74" grpId="1" animBg="1"/>
      <p:bldP spid="74" grpId="2" animBg="1"/>
      <p:bldP spid="74" grpId="3" animBg="1"/>
      <p:bldP spid="75" grpId="0" animBg="1"/>
      <p:bldP spid="75" grpId="1" animBg="1"/>
      <p:bldP spid="75" grpId="2" animBg="1"/>
      <p:bldP spid="75" grpId="3" animBg="1"/>
      <p:bldP spid="75" grpId="4" animBg="1"/>
      <p:bldP spid="75" grpId="5" animBg="1"/>
      <p:bldP spid="75" grpId="6" animBg="1"/>
      <p:bldP spid="75" grpId="7" animBg="1"/>
      <p:bldP spid="75" grpId="8" animBg="1"/>
      <p:bldP spid="75" grpId="9" animBg="1"/>
      <p:bldP spid="76" grpId="0" animBg="1"/>
      <p:bldP spid="76" grpId="1" animBg="1"/>
      <p:bldP spid="76" grpId="2" animBg="1"/>
      <p:bldP spid="76" grpId="3"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2F3BD3CF-0E85-4D04-A634-3EB868A7E51C}" type="slidenum">
              <a:rPr lang="he-IL" altLang="he-IL" sz="1000" smtClean="0">
                <a:latin typeface="Arial" pitchFamily="34" charset="0"/>
              </a:rPr>
              <a:pPr eaLnBrk="1" hangingPunct="1">
                <a:spcBef>
                  <a:spcPct val="0"/>
                </a:spcBef>
                <a:buClrTx/>
                <a:buSzTx/>
                <a:buFontTx/>
                <a:buNone/>
              </a:pPr>
              <a:t>7</a:t>
            </a:fld>
            <a:endParaRPr lang="en-US" altLang="he-IL" sz="1000" smtClean="0">
              <a:latin typeface="Arial" pitchFamily="34" charset="0"/>
            </a:endParaRPr>
          </a:p>
        </p:txBody>
      </p:sp>
      <p:sp>
        <p:nvSpPr>
          <p:cNvPr id="38915" name="Text Box 4"/>
          <p:cNvSpPr txBox="1">
            <a:spLocks noChangeArrowheads="1"/>
          </p:cNvSpPr>
          <p:nvPr/>
        </p:nvSpPr>
        <p:spPr bwMode="auto">
          <a:xfrm>
            <a:off x="3354388" y="1482725"/>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Shape</a:t>
            </a:r>
          </a:p>
        </p:txBody>
      </p:sp>
      <p:sp>
        <p:nvSpPr>
          <p:cNvPr id="38916" name="Text Box 5"/>
          <p:cNvSpPr txBox="1">
            <a:spLocks noChangeArrowheads="1"/>
          </p:cNvSpPr>
          <p:nvPr/>
        </p:nvSpPr>
        <p:spPr bwMode="auto">
          <a:xfrm>
            <a:off x="3352800" y="2103438"/>
            <a:ext cx="19891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Rectangle</a:t>
            </a:r>
          </a:p>
        </p:txBody>
      </p:sp>
      <p:sp>
        <p:nvSpPr>
          <p:cNvPr id="38917" name="Text Box 6"/>
          <p:cNvSpPr txBox="1">
            <a:spLocks noChangeArrowheads="1"/>
          </p:cNvSpPr>
          <p:nvPr/>
        </p:nvSpPr>
        <p:spPr bwMode="auto">
          <a:xfrm>
            <a:off x="5894388" y="2103438"/>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Circle</a:t>
            </a:r>
          </a:p>
        </p:txBody>
      </p:sp>
      <p:sp>
        <p:nvSpPr>
          <p:cNvPr id="38918" name="Text Box 7"/>
          <p:cNvSpPr txBox="1">
            <a:spLocks noChangeArrowheads="1"/>
          </p:cNvSpPr>
          <p:nvPr/>
        </p:nvSpPr>
        <p:spPr bwMode="auto">
          <a:xfrm>
            <a:off x="941388" y="2103438"/>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Triangle</a:t>
            </a:r>
          </a:p>
        </p:txBody>
      </p:sp>
      <p:sp>
        <p:nvSpPr>
          <p:cNvPr id="38919" name="Line 8"/>
          <p:cNvSpPr>
            <a:spLocks noChangeShapeType="1"/>
          </p:cNvSpPr>
          <p:nvPr/>
        </p:nvSpPr>
        <p:spPr bwMode="auto">
          <a:xfrm flipV="1">
            <a:off x="2497138" y="1814513"/>
            <a:ext cx="841375" cy="246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38920" name="Line 9"/>
          <p:cNvSpPr>
            <a:spLocks noChangeShapeType="1"/>
          </p:cNvSpPr>
          <p:nvPr/>
        </p:nvSpPr>
        <p:spPr bwMode="auto">
          <a:xfrm flipV="1">
            <a:off x="4295775" y="1958975"/>
            <a:ext cx="0" cy="115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38921" name="Line 10"/>
          <p:cNvSpPr>
            <a:spLocks noChangeShapeType="1"/>
          </p:cNvSpPr>
          <p:nvPr/>
        </p:nvSpPr>
        <p:spPr bwMode="auto">
          <a:xfrm flipH="1" flipV="1">
            <a:off x="5341938" y="1843088"/>
            <a:ext cx="1189037" cy="20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907275" name="Rectangle 11"/>
          <p:cNvSpPr>
            <a:spLocks noRot="1" noChangeArrowheads="1"/>
          </p:cNvSpPr>
          <p:nvPr/>
        </p:nvSpPr>
        <p:spPr bwMode="auto">
          <a:xfrm>
            <a:off x="476250" y="3240088"/>
            <a:ext cx="3562350" cy="2303462"/>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int main() {</a:t>
            </a:r>
          </a:p>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Shape* p = GetShape();</a:t>
            </a:r>
          </a:p>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p-&gt;Draw();</a:t>
            </a:r>
          </a:p>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a:t>
            </a:r>
          </a:p>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a:t>
            </a:r>
          </a:p>
        </p:txBody>
      </p:sp>
      <p:sp>
        <p:nvSpPr>
          <p:cNvPr id="907276" name="Rectangle 12"/>
          <p:cNvSpPr>
            <a:spLocks noRot="1" noChangeArrowheads="1"/>
          </p:cNvSpPr>
          <p:nvPr/>
        </p:nvSpPr>
        <p:spPr bwMode="auto">
          <a:xfrm>
            <a:off x="4886325" y="3267075"/>
            <a:ext cx="3375025" cy="2201863"/>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rPr>
              <a:t>Choose randomly which shape to send back</a:t>
            </a:r>
          </a:p>
          <a:p>
            <a:pPr marL="342900" indent="-342900" algn="ctr">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For example:</a:t>
            </a:r>
          </a:p>
          <a:p>
            <a:pPr marL="342900" indent="-342900" algn="ctr">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Shape* p = new Circle();</a:t>
            </a:r>
          </a:p>
        </p:txBody>
      </p:sp>
      <p:sp>
        <p:nvSpPr>
          <p:cNvPr id="38924" name="Line 13"/>
          <p:cNvSpPr>
            <a:spLocks noChangeShapeType="1"/>
          </p:cNvSpPr>
          <p:nvPr/>
        </p:nvSpPr>
        <p:spPr bwMode="auto">
          <a:xfrm flipH="1">
            <a:off x="4005263" y="3962400"/>
            <a:ext cx="857250" cy="0"/>
          </a:xfrm>
          <a:prstGeom prst="line">
            <a:avLst/>
          </a:prstGeom>
          <a:noFill/>
          <a:ln w="508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758825" y="249238"/>
            <a:ext cx="8229600" cy="1066800"/>
          </a:xfrm>
        </p:spPr>
        <p:txBody>
          <a:bodyPr/>
          <a:lstStyle/>
          <a:p>
            <a:pPr rtl="1">
              <a:defRPr/>
            </a:pPr>
            <a:r>
              <a:rPr lang="he-IL" b="1" dirty="0" smtClean="0"/>
              <a:t>הורשה מרובה – דוגמת קוד</a:t>
            </a:r>
            <a:endParaRPr lang="en-US" b="1" dirty="0" smtClean="0"/>
          </a:p>
        </p:txBody>
      </p:sp>
      <p:sp>
        <p:nvSpPr>
          <p:cNvPr id="33795" name="TextBox 5"/>
          <p:cNvSpPr txBox="1">
            <a:spLocks noChangeArrowheads="1"/>
          </p:cNvSpPr>
          <p:nvPr/>
        </p:nvSpPr>
        <p:spPr bwMode="auto">
          <a:xfrm>
            <a:off x="142875" y="941388"/>
            <a:ext cx="3429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r>
              <a:rPr lang="en-US" altLang="he-IL" sz="1100" dirty="0"/>
              <a:t>class A{</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a;</a:t>
            </a:r>
          </a:p>
          <a:p>
            <a:pPr eaLnBrk="1" hangingPunct="1"/>
            <a:r>
              <a:rPr lang="en-US" altLang="he-IL" sz="1100" dirty="0"/>
              <a:t>	A() {</a:t>
            </a:r>
            <a:r>
              <a:rPr lang="en-US" altLang="he-IL" sz="1100" dirty="0" err="1"/>
              <a:t>cout</a:t>
            </a:r>
            <a:r>
              <a:rPr lang="en-US" altLang="he-IL" sz="1100" dirty="0"/>
              <a:t>&lt;&lt;"</a:t>
            </a:r>
            <a:r>
              <a:rPr lang="en-US" altLang="he-IL" sz="1100" dirty="0" err="1"/>
              <a:t>Ctor</a:t>
            </a:r>
            <a:r>
              <a:rPr lang="en-US" altLang="he-IL" sz="1100" dirty="0"/>
              <a:t> A"&lt;&lt;</a:t>
            </a:r>
            <a:r>
              <a:rPr lang="en-US" altLang="he-IL" sz="1100" dirty="0" err="1"/>
              <a:t>endl</a:t>
            </a:r>
            <a:r>
              <a:rPr lang="en-US" altLang="he-IL" sz="1100" dirty="0"/>
              <a:t>;}</a:t>
            </a:r>
          </a:p>
          <a:p>
            <a:pPr eaLnBrk="1" hangingPunct="1"/>
            <a:r>
              <a:rPr lang="en-US" altLang="he-IL" sz="1100" dirty="0"/>
              <a:t>	~A() {</a:t>
            </a:r>
            <a:r>
              <a:rPr lang="en-US" altLang="he-IL" sz="1100" dirty="0" err="1"/>
              <a:t>cout</a:t>
            </a:r>
            <a:r>
              <a:rPr lang="en-US" altLang="he-IL" sz="1100" dirty="0"/>
              <a:t>&lt;&lt;"</a:t>
            </a:r>
            <a:r>
              <a:rPr lang="en-US" altLang="he-IL" sz="1100" dirty="0" err="1"/>
              <a:t>Dtor</a:t>
            </a:r>
            <a:r>
              <a:rPr lang="en-US" altLang="he-IL" sz="1100" dirty="0"/>
              <a:t> A"&lt;&lt;</a:t>
            </a:r>
            <a:r>
              <a:rPr lang="en-US" altLang="he-IL" sz="1100" dirty="0" err="1"/>
              <a:t>endl</a:t>
            </a:r>
            <a:r>
              <a:rPr lang="en-US" altLang="he-IL" sz="1100" dirty="0"/>
              <a:t>;}</a:t>
            </a:r>
          </a:p>
          <a:p>
            <a:pPr eaLnBrk="1" hangingPunct="1"/>
            <a:r>
              <a:rPr lang="en-US" altLang="he-IL" sz="1100" dirty="0"/>
              <a:t>};</a:t>
            </a:r>
            <a:endParaRPr lang="he-IL" altLang="he-IL" sz="1100" dirty="0"/>
          </a:p>
          <a:p>
            <a:pPr eaLnBrk="1" hangingPunct="1"/>
            <a:endParaRPr lang="he-IL" altLang="he-IL" sz="1100" dirty="0"/>
          </a:p>
          <a:p>
            <a:pPr eaLnBrk="1" hangingPunct="1"/>
            <a:r>
              <a:rPr lang="en-US" altLang="he-IL" sz="1100" dirty="0"/>
              <a:t>class B : </a:t>
            </a:r>
            <a:r>
              <a:rPr lang="en-US" altLang="he-IL" sz="1100" dirty="0">
                <a:solidFill>
                  <a:srgbClr val="C00000"/>
                </a:solidFill>
              </a:rPr>
              <a:t>virtual</a:t>
            </a:r>
            <a:r>
              <a:rPr lang="en-US" altLang="he-IL" sz="1100" dirty="0"/>
              <a:t> public A {</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b;</a:t>
            </a:r>
          </a:p>
          <a:p>
            <a:pPr eaLnBrk="1" hangingPunct="1"/>
            <a:r>
              <a:rPr lang="en-US" altLang="he-IL" sz="1100" dirty="0"/>
              <a:t>	B() {</a:t>
            </a:r>
            <a:r>
              <a:rPr lang="en-US" altLang="he-IL" sz="1100" dirty="0" err="1"/>
              <a:t>cout</a:t>
            </a:r>
            <a:r>
              <a:rPr lang="en-US" altLang="he-IL" sz="1100" dirty="0"/>
              <a:t>&lt;&lt;"</a:t>
            </a:r>
            <a:r>
              <a:rPr lang="en-US" altLang="he-IL" sz="1100" dirty="0" err="1"/>
              <a:t>Ctor</a:t>
            </a:r>
            <a:r>
              <a:rPr lang="en-US" altLang="he-IL" sz="1100" dirty="0"/>
              <a:t> B"&lt;&lt;</a:t>
            </a:r>
            <a:r>
              <a:rPr lang="en-US" altLang="he-IL" sz="1100" dirty="0" err="1"/>
              <a:t>endl</a:t>
            </a:r>
            <a:r>
              <a:rPr lang="en-US" altLang="he-IL" sz="1100" dirty="0"/>
              <a:t>;}</a:t>
            </a:r>
          </a:p>
          <a:p>
            <a:pPr eaLnBrk="1" hangingPunct="1"/>
            <a:r>
              <a:rPr lang="en-US" altLang="he-IL" sz="1100" dirty="0"/>
              <a:t>	~B() {</a:t>
            </a:r>
            <a:r>
              <a:rPr lang="en-US" altLang="he-IL" sz="1100" dirty="0" err="1"/>
              <a:t>cout</a:t>
            </a:r>
            <a:r>
              <a:rPr lang="en-US" altLang="he-IL" sz="1100" dirty="0"/>
              <a:t>&lt;&lt;"</a:t>
            </a:r>
            <a:r>
              <a:rPr lang="en-US" altLang="he-IL" sz="1100" dirty="0" err="1"/>
              <a:t>Dtor</a:t>
            </a:r>
            <a:r>
              <a:rPr lang="en-US" altLang="he-IL" sz="1100" dirty="0"/>
              <a:t> B"&lt;&lt;</a:t>
            </a:r>
            <a:r>
              <a:rPr lang="en-US" altLang="he-IL" sz="1100" dirty="0" err="1"/>
              <a:t>endl</a:t>
            </a:r>
            <a:r>
              <a:rPr lang="en-US" altLang="he-IL" sz="1100" dirty="0"/>
              <a:t>;}</a:t>
            </a:r>
          </a:p>
          <a:p>
            <a:pPr eaLnBrk="1" hangingPunct="1"/>
            <a:r>
              <a:rPr lang="en-US" altLang="he-IL" sz="1100" dirty="0"/>
              <a:t>};</a:t>
            </a:r>
            <a:endParaRPr lang="he-IL" altLang="he-IL" sz="1100" dirty="0"/>
          </a:p>
          <a:p>
            <a:pPr eaLnBrk="1" hangingPunct="1"/>
            <a:endParaRPr lang="he-IL" altLang="he-IL" sz="1100" dirty="0"/>
          </a:p>
          <a:p>
            <a:pPr eaLnBrk="1" hangingPunct="1"/>
            <a:r>
              <a:rPr lang="en-US" altLang="he-IL" sz="1100" dirty="0"/>
              <a:t>class C : public B {</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c;</a:t>
            </a:r>
          </a:p>
          <a:p>
            <a:pPr eaLnBrk="1" hangingPunct="1"/>
            <a:r>
              <a:rPr lang="fr-FR" altLang="he-IL" sz="1100" dirty="0"/>
              <a:t>	C() {cout&lt;&lt;"</a:t>
            </a:r>
            <a:r>
              <a:rPr lang="fr-FR" altLang="he-IL" sz="1100" dirty="0" err="1"/>
              <a:t>Ctor</a:t>
            </a:r>
            <a:r>
              <a:rPr lang="fr-FR" altLang="he-IL" sz="1100" dirty="0"/>
              <a:t> C"&lt;&lt;</a:t>
            </a:r>
            <a:r>
              <a:rPr lang="fr-FR" altLang="he-IL" sz="1100" dirty="0" err="1"/>
              <a:t>endl</a:t>
            </a:r>
            <a:r>
              <a:rPr lang="fr-FR" altLang="he-IL" sz="1100" dirty="0"/>
              <a:t>;}</a:t>
            </a:r>
          </a:p>
          <a:p>
            <a:pPr eaLnBrk="1" hangingPunct="1"/>
            <a:r>
              <a:rPr lang="en-US" altLang="he-IL" sz="1100" dirty="0"/>
              <a:t>	~C() {</a:t>
            </a:r>
            <a:r>
              <a:rPr lang="en-US" altLang="he-IL" sz="1100" dirty="0" err="1"/>
              <a:t>cout</a:t>
            </a:r>
            <a:r>
              <a:rPr lang="en-US" altLang="he-IL" sz="1100" dirty="0"/>
              <a:t>&lt;&lt;"</a:t>
            </a:r>
            <a:r>
              <a:rPr lang="en-US" altLang="he-IL" sz="1100" dirty="0" err="1"/>
              <a:t>Dtor</a:t>
            </a:r>
            <a:r>
              <a:rPr lang="en-US" altLang="he-IL" sz="1100" dirty="0"/>
              <a:t> C"&lt;&lt;</a:t>
            </a:r>
            <a:r>
              <a:rPr lang="en-US" altLang="he-IL" sz="1100" dirty="0" err="1"/>
              <a:t>endl</a:t>
            </a:r>
            <a:r>
              <a:rPr lang="en-US" altLang="he-IL" sz="1100" dirty="0"/>
              <a:t>;}</a:t>
            </a:r>
          </a:p>
          <a:p>
            <a:pPr eaLnBrk="1" hangingPunct="1"/>
            <a:r>
              <a:rPr lang="en-US" altLang="he-IL" sz="1100" dirty="0"/>
              <a:t>};</a:t>
            </a:r>
            <a:endParaRPr lang="he-IL" altLang="he-IL" sz="1100" dirty="0"/>
          </a:p>
          <a:p>
            <a:pPr eaLnBrk="1" hangingPunct="1"/>
            <a:endParaRPr lang="he-IL" altLang="he-IL" sz="1100" dirty="0"/>
          </a:p>
          <a:p>
            <a:pPr eaLnBrk="1" hangingPunct="1"/>
            <a:r>
              <a:rPr lang="en-US" altLang="he-IL" sz="1100" dirty="0"/>
              <a:t>class D : public B {</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d;</a:t>
            </a:r>
          </a:p>
          <a:p>
            <a:pPr eaLnBrk="1" hangingPunct="1"/>
            <a:r>
              <a:rPr lang="fr-FR" altLang="he-IL" sz="1100" dirty="0"/>
              <a:t>	D() {cout&lt;&lt;"</a:t>
            </a:r>
            <a:r>
              <a:rPr lang="fr-FR" altLang="he-IL" sz="1100" dirty="0" err="1"/>
              <a:t>Ctor</a:t>
            </a:r>
            <a:r>
              <a:rPr lang="fr-FR" altLang="he-IL" sz="1100" dirty="0"/>
              <a:t> D"&lt;&lt;</a:t>
            </a:r>
            <a:r>
              <a:rPr lang="fr-FR" altLang="he-IL" sz="1100" dirty="0" err="1"/>
              <a:t>endl</a:t>
            </a:r>
            <a:r>
              <a:rPr lang="fr-FR" altLang="he-IL" sz="1100" dirty="0"/>
              <a:t>;}</a:t>
            </a:r>
          </a:p>
          <a:p>
            <a:pPr eaLnBrk="1" hangingPunct="1"/>
            <a:r>
              <a:rPr lang="en-US" altLang="he-IL" sz="1100" dirty="0"/>
              <a:t>	~D() {</a:t>
            </a:r>
            <a:r>
              <a:rPr lang="en-US" altLang="he-IL" sz="1100" dirty="0" err="1"/>
              <a:t>cout</a:t>
            </a:r>
            <a:r>
              <a:rPr lang="en-US" altLang="he-IL" sz="1100" dirty="0"/>
              <a:t>&lt;&lt;"</a:t>
            </a:r>
            <a:r>
              <a:rPr lang="en-US" altLang="he-IL" sz="1100" dirty="0" err="1"/>
              <a:t>Dtor</a:t>
            </a:r>
            <a:r>
              <a:rPr lang="en-US" altLang="he-IL" sz="1100" dirty="0"/>
              <a:t> D"&lt;&lt;</a:t>
            </a:r>
            <a:r>
              <a:rPr lang="en-US" altLang="he-IL" sz="1100" dirty="0" err="1"/>
              <a:t>endl</a:t>
            </a:r>
            <a:r>
              <a:rPr lang="en-US" altLang="he-IL" sz="1100" dirty="0"/>
              <a:t>;}</a:t>
            </a:r>
          </a:p>
          <a:p>
            <a:pPr eaLnBrk="1" hangingPunct="1"/>
            <a:r>
              <a:rPr lang="en-US" altLang="he-IL" sz="1100" dirty="0"/>
              <a:t>};</a:t>
            </a:r>
            <a:endParaRPr lang="he-IL" altLang="he-IL" sz="1100" dirty="0"/>
          </a:p>
          <a:p>
            <a:pPr eaLnBrk="1" hangingPunct="1"/>
            <a:endParaRPr lang="he-IL" altLang="he-IL" sz="1100" dirty="0"/>
          </a:p>
          <a:p>
            <a:pPr eaLnBrk="1" hangingPunct="1"/>
            <a:r>
              <a:rPr lang="en-US" altLang="he-IL" sz="1100" dirty="0"/>
              <a:t>class E : public C, public D {</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e;</a:t>
            </a:r>
          </a:p>
          <a:p>
            <a:pPr eaLnBrk="1" hangingPunct="1"/>
            <a:r>
              <a:rPr lang="pt-BR" altLang="he-IL" sz="1100" dirty="0"/>
              <a:t>	E() {cout&lt;&lt;"Ctor E"&lt;&lt;endl;}</a:t>
            </a:r>
          </a:p>
          <a:p>
            <a:pPr eaLnBrk="1" hangingPunct="1"/>
            <a:r>
              <a:rPr lang="en-US" altLang="he-IL" sz="1100" dirty="0"/>
              <a:t>	~E() {</a:t>
            </a:r>
            <a:r>
              <a:rPr lang="en-US" altLang="he-IL" sz="1100" dirty="0" err="1"/>
              <a:t>cout</a:t>
            </a:r>
            <a:r>
              <a:rPr lang="en-US" altLang="he-IL" sz="1100" dirty="0"/>
              <a:t>&lt;&lt;"</a:t>
            </a:r>
            <a:r>
              <a:rPr lang="en-US" altLang="he-IL" sz="1100" dirty="0" err="1"/>
              <a:t>Dtor</a:t>
            </a:r>
            <a:r>
              <a:rPr lang="en-US" altLang="he-IL" sz="1100" dirty="0"/>
              <a:t> E"&lt;&lt;</a:t>
            </a:r>
            <a:r>
              <a:rPr lang="en-US" altLang="he-IL" sz="1100" dirty="0" err="1"/>
              <a:t>endl</a:t>
            </a:r>
            <a:r>
              <a:rPr lang="en-US" altLang="he-IL" sz="1100" dirty="0"/>
              <a:t>;}</a:t>
            </a:r>
          </a:p>
          <a:p>
            <a:pPr eaLnBrk="1" hangingPunct="1"/>
            <a:r>
              <a:rPr lang="he-IL" altLang="he-IL" sz="1100" dirty="0"/>
              <a:t>{</a:t>
            </a:r>
            <a:r>
              <a:rPr lang="en-US" altLang="he-IL" sz="1100" dirty="0"/>
              <a:t>;</a:t>
            </a:r>
            <a:endParaRPr lang="he-IL" altLang="he-IL" sz="1100" dirty="0"/>
          </a:p>
        </p:txBody>
      </p:sp>
      <p:sp>
        <p:nvSpPr>
          <p:cNvPr id="33796" name="TextBox 6"/>
          <p:cNvSpPr txBox="1">
            <a:spLocks noChangeArrowheads="1"/>
          </p:cNvSpPr>
          <p:nvPr/>
        </p:nvSpPr>
        <p:spPr bwMode="auto">
          <a:xfrm>
            <a:off x="4572000" y="1250950"/>
            <a:ext cx="42862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dirty="0" err="1">
                <a:latin typeface="Georgia" pitchFamily="18" charset="0"/>
              </a:rPr>
              <a:t>int</a:t>
            </a:r>
            <a:r>
              <a:rPr lang="en-US" altLang="he-IL" sz="1800" dirty="0">
                <a:latin typeface="Georgia" pitchFamily="18" charset="0"/>
              </a:rPr>
              <a:t> main ()</a:t>
            </a:r>
          </a:p>
          <a:p>
            <a:pPr eaLnBrk="1" hangingPunct="1">
              <a:spcBef>
                <a:spcPct val="0"/>
              </a:spcBef>
              <a:buClrTx/>
              <a:buSzTx/>
              <a:buFontTx/>
              <a:buNone/>
            </a:pPr>
            <a:r>
              <a:rPr lang="he-IL" altLang="he-IL" sz="1800" dirty="0">
                <a:latin typeface="Georgia" pitchFamily="18" charset="0"/>
              </a:rPr>
              <a:t>}</a:t>
            </a:r>
          </a:p>
          <a:p>
            <a:pPr eaLnBrk="1" hangingPunct="1">
              <a:spcBef>
                <a:spcPct val="0"/>
              </a:spcBef>
              <a:buClrTx/>
              <a:buSzTx/>
              <a:buFontTx/>
              <a:buNone/>
            </a:pPr>
            <a:r>
              <a:rPr lang="en-US" altLang="he-IL" sz="1800" dirty="0">
                <a:latin typeface="Georgia" pitchFamily="18" charset="0"/>
              </a:rPr>
              <a:t>     E </a:t>
            </a:r>
            <a:r>
              <a:rPr lang="en-US" altLang="he-IL" sz="1800" dirty="0" err="1">
                <a:latin typeface="Georgia" pitchFamily="18" charset="0"/>
              </a:rPr>
              <a:t>e</a:t>
            </a:r>
            <a:r>
              <a:rPr lang="en-US" altLang="he-IL" sz="1800" dirty="0">
                <a:latin typeface="Georgia" pitchFamily="18" charset="0"/>
              </a:rPr>
              <a:t>;</a:t>
            </a:r>
          </a:p>
          <a:p>
            <a:pPr eaLnBrk="1" hangingPunct="1">
              <a:spcBef>
                <a:spcPct val="0"/>
              </a:spcBef>
              <a:buClrTx/>
              <a:buSzTx/>
              <a:buFontTx/>
              <a:buNone/>
            </a:pPr>
            <a:r>
              <a:rPr lang="he-IL" altLang="he-IL" sz="1800" dirty="0">
                <a:latin typeface="Georgia" pitchFamily="18" charset="0"/>
              </a:rPr>
              <a:t>{</a:t>
            </a:r>
            <a:endParaRPr lang="en-US" altLang="he-IL" sz="1800" dirty="0">
              <a:latin typeface="Georgia" pitchFamily="18" charset="0"/>
            </a:endParaRPr>
          </a:p>
        </p:txBody>
      </p:sp>
      <p:sp>
        <p:nvSpPr>
          <p:cNvPr id="5" name="TextBox 4"/>
          <p:cNvSpPr txBox="1">
            <a:spLocks noChangeArrowheads="1"/>
          </p:cNvSpPr>
          <p:nvPr/>
        </p:nvSpPr>
        <p:spPr bwMode="auto">
          <a:xfrm>
            <a:off x="4572000" y="2768600"/>
            <a:ext cx="45720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Output:</a:t>
            </a:r>
          </a:p>
          <a:p>
            <a:pPr eaLnBrk="1" hangingPunct="1">
              <a:spcBef>
                <a:spcPct val="0"/>
              </a:spcBef>
              <a:buClrTx/>
              <a:buSzTx/>
              <a:buFontTx/>
              <a:buNone/>
            </a:pPr>
            <a:r>
              <a:rPr lang="pt-BR" altLang="he-IL" sz="1800">
                <a:latin typeface="Georgia" pitchFamily="18" charset="0"/>
              </a:rPr>
              <a:t>Ctor A</a:t>
            </a:r>
          </a:p>
          <a:p>
            <a:pPr eaLnBrk="1" hangingPunct="1">
              <a:spcBef>
                <a:spcPct val="0"/>
              </a:spcBef>
              <a:buClrTx/>
              <a:buSzTx/>
              <a:buFontTx/>
              <a:buNone/>
            </a:pPr>
            <a:r>
              <a:rPr lang="pt-BR" altLang="he-IL" sz="1800">
                <a:latin typeface="Georgia" pitchFamily="18" charset="0"/>
              </a:rPr>
              <a:t>Ctor B</a:t>
            </a:r>
          </a:p>
          <a:p>
            <a:pPr eaLnBrk="1" hangingPunct="1">
              <a:spcBef>
                <a:spcPct val="0"/>
              </a:spcBef>
              <a:buClrTx/>
              <a:buSzTx/>
              <a:buFontTx/>
              <a:buNone/>
            </a:pPr>
            <a:r>
              <a:rPr lang="pt-BR" altLang="he-IL" sz="1800">
                <a:latin typeface="Georgia" pitchFamily="18" charset="0"/>
              </a:rPr>
              <a:t>Ctor C</a:t>
            </a:r>
          </a:p>
          <a:p>
            <a:pPr eaLnBrk="1" hangingPunct="1">
              <a:spcBef>
                <a:spcPct val="0"/>
              </a:spcBef>
              <a:buClrTx/>
              <a:buSzTx/>
              <a:buFontTx/>
              <a:buNone/>
            </a:pPr>
            <a:r>
              <a:rPr lang="pt-BR" altLang="he-IL" sz="1800">
                <a:latin typeface="Georgia" pitchFamily="18" charset="0"/>
              </a:rPr>
              <a:t>Ctor B</a:t>
            </a:r>
            <a:r>
              <a:rPr lang="en-US" altLang="he-IL" sz="1800">
                <a:latin typeface="Georgia" pitchFamily="18" charset="0"/>
              </a:rPr>
              <a:t> </a:t>
            </a:r>
            <a:r>
              <a:rPr lang="en-US" altLang="he-IL" sz="1800">
                <a:solidFill>
                  <a:srgbClr val="C00000"/>
                </a:solidFill>
                <a:latin typeface="Georgia" pitchFamily="18" charset="0"/>
              </a:rPr>
              <a:t>// A is constructed only once</a:t>
            </a:r>
            <a:endParaRPr lang="pt-BR" altLang="he-IL" sz="1800">
              <a:solidFill>
                <a:srgbClr val="C00000"/>
              </a:solidFill>
              <a:latin typeface="Georgia" pitchFamily="18" charset="0"/>
            </a:endParaRPr>
          </a:p>
          <a:p>
            <a:pPr eaLnBrk="1" hangingPunct="1">
              <a:spcBef>
                <a:spcPct val="0"/>
              </a:spcBef>
              <a:buClrTx/>
              <a:buSzTx/>
              <a:buFontTx/>
              <a:buNone/>
            </a:pPr>
            <a:r>
              <a:rPr lang="pt-BR" altLang="he-IL" sz="1800">
                <a:latin typeface="Georgia" pitchFamily="18" charset="0"/>
              </a:rPr>
              <a:t>Ctor D</a:t>
            </a:r>
          </a:p>
          <a:p>
            <a:pPr eaLnBrk="1" hangingPunct="1">
              <a:spcBef>
                <a:spcPct val="0"/>
              </a:spcBef>
              <a:buClrTx/>
              <a:buSzTx/>
              <a:buFontTx/>
              <a:buNone/>
            </a:pPr>
            <a:r>
              <a:rPr lang="pt-BR" altLang="he-IL" sz="1800">
                <a:latin typeface="Georgia" pitchFamily="18" charset="0"/>
              </a:rPr>
              <a:t>Ctor E</a:t>
            </a:r>
          </a:p>
          <a:p>
            <a:pPr eaLnBrk="1" hangingPunct="1">
              <a:spcBef>
                <a:spcPct val="0"/>
              </a:spcBef>
              <a:buClrTx/>
              <a:buSzTx/>
              <a:buFontTx/>
              <a:buNone/>
            </a:pPr>
            <a:r>
              <a:rPr lang="pt-BR" altLang="he-IL" sz="1800">
                <a:latin typeface="Georgia" pitchFamily="18" charset="0"/>
              </a:rPr>
              <a:t>Dtor E</a:t>
            </a:r>
          </a:p>
          <a:p>
            <a:pPr eaLnBrk="1" hangingPunct="1">
              <a:spcBef>
                <a:spcPct val="0"/>
              </a:spcBef>
              <a:buClrTx/>
              <a:buSzTx/>
              <a:buFontTx/>
              <a:buNone/>
            </a:pPr>
            <a:r>
              <a:rPr lang="pt-BR" altLang="he-IL" sz="1800">
                <a:latin typeface="Georgia" pitchFamily="18" charset="0"/>
              </a:rPr>
              <a:t>Dtor D</a:t>
            </a:r>
          </a:p>
          <a:p>
            <a:pPr eaLnBrk="1" hangingPunct="1">
              <a:spcBef>
                <a:spcPct val="0"/>
              </a:spcBef>
              <a:buClrTx/>
              <a:buSzTx/>
              <a:buFontTx/>
              <a:buNone/>
            </a:pPr>
            <a:r>
              <a:rPr lang="pt-BR" altLang="he-IL" sz="1800">
                <a:latin typeface="Georgia" pitchFamily="18" charset="0"/>
              </a:rPr>
              <a:t>Dtor B</a:t>
            </a:r>
          </a:p>
          <a:p>
            <a:pPr eaLnBrk="1" hangingPunct="1">
              <a:spcBef>
                <a:spcPct val="0"/>
              </a:spcBef>
              <a:buClrTx/>
              <a:buSzTx/>
              <a:buFontTx/>
              <a:buNone/>
            </a:pPr>
            <a:r>
              <a:rPr lang="pt-BR" altLang="he-IL" sz="1800">
                <a:latin typeface="Georgia" pitchFamily="18" charset="0"/>
              </a:rPr>
              <a:t>Dtor C</a:t>
            </a:r>
          </a:p>
          <a:p>
            <a:pPr eaLnBrk="1" hangingPunct="1">
              <a:spcBef>
                <a:spcPct val="0"/>
              </a:spcBef>
              <a:buClrTx/>
              <a:buSzTx/>
              <a:buFontTx/>
              <a:buNone/>
            </a:pPr>
            <a:r>
              <a:rPr lang="pt-BR" altLang="he-IL" sz="1800">
                <a:latin typeface="Georgia" pitchFamily="18" charset="0"/>
              </a:rPr>
              <a:t>Dtor B</a:t>
            </a:r>
          </a:p>
          <a:p>
            <a:pPr eaLnBrk="1" hangingPunct="1">
              <a:spcBef>
                <a:spcPct val="0"/>
              </a:spcBef>
              <a:buClrTx/>
              <a:buSzTx/>
              <a:buFontTx/>
              <a:buNone/>
            </a:pPr>
            <a:r>
              <a:rPr lang="pt-BR" altLang="he-IL" sz="1800">
                <a:latin typeface="Georgia" pitchFamily="18" charset="0"/>
              </a:rPr>
              <a:t>Dtor A</a:t>
            </a:r>
            <a:endParaRPr lang="en-US" altLang="he-IL" sz="1800">
              <a:latin typeface="Georgia" pitchFamily="18" charset="0"/>
            </a:endParaRPr>
          </a:p>
        </p:txBody>
      </p:sp>
      <p:sp>
        <p:nvSpPr>
          <p:cNvPr id="33798"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526389E2-D6FB-45F1-8338-D648F3C4B8B6}" type="slidenum">
              <a:rPr lang="he-IL" altLang="he-IL" b="0" smtClean="0">
                <a:latin typeface="Arial" pitchFamily="34" charset="0"/>
              </a:rPr>
              <a:pPr eaLnBrk="1" hangingPunct="1"/>
              <a:t>70</a:t>
            </a:fld>
            <a:endParaRPr lang="en-US" altLang="he-IL" b="0" smtClean="0">
              <a:latin typeface="Arial" pitchFamily="34" charset="0"/>
            </a:endParaRPr>
          </a:p>
        </p:txBody>
      </p:sp>
    </p:spTree>
    <p:extLst>
      <p:ext uri="{BB962C8B-B14F-4D97-AF65-F5344CB8AC3E}">
        <p14:creationId xmlns:p14="http://schemas.microsoft.com/office/powerpoint/2010/main" val="1321980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6" name="Rectangle 2"/>
          <p:cNvSpPr>
            <a:spLocks noGrp="1" noRot="1" noChangeArrowheads="1"/>
          </p:cNvSpPr>
          <p:nvPr>
            <p:ph type="title"/>
          </p:nvPr>
        </p:nvSpPr>
        <p:spPr>
          <a:xfrm>
            <a:off x="457200" y="2505075"/>
            <a:ext cx="8229600" cy="1371600"/>
          </a:xfrm>
        </p:spPr>
        <p:txBody>
          <a:bodyPr/>
          <a:lstStyle/>
          <a:p>
            <a:pPr eaLnBrk="1" hangingPunct="1">
              <a:defRPr/>
            </a:pPr>
            <a:r>
              <a:rPr lang="he-IL" sz="4800" b="1" dirty="0" smtClean="0"/>
              <a:t>שאלות</a:t>
            </a:r>
            <a:endParaRPr lang="en-US" sz="4800" b="1" dirty="0" smtClean="0"/>
          </a:p>
        </p:txBody>
      </p:sp>
      <p:sp>
        <p:nvSpPr>
          <p:cNvPr id="77828"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F5E84120-266F-4CAE-98ED-4E4A43867CEE}" type="slidenum">
              <a:rPr lang="he-IL" altLang="he-IL" b="0" smtClean="0">
                <a:latin typeface="Arial" pitchFamily="34" charset="0"/>
              </a:rPr>
              <a:pPr eaLnBrk="1" hangingPunct="1"/>
              <a:t>71</a:t>
            </a:fld>
            <a:endParaRPr lang="en-US" altLang="he-IL" b="0" smtClean="0">
              <a:latin typeface="Arial" pitchFamily="34" charset="0"/>
            </a:endParaRPr>
          </a:p>
        </p:txBody>
      </p:sp>
      <p:sp>
        <p:nvSpPr>
          <p:cNvPr id="4"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32492561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80D23486-38DF-4803-84BF-9573EF3A4822}" type="slidenum">
              <a:rPr lang="he-IL" altLang="he-IL" sz="1000" smtClean="0">
                <a:latin typeface="Arial" pitchFamily="34" charset="0"/>
              </a:rPr>
              <a:pPr eaLnBrk="1" hangingPunct="1">
                <a:spcBef>
                  <a:spcPct val="0"/>
                </a:spcBef>
                <a:buClrTx/>
                <a:buSzTx/>
                <a:buFontTx/>
                <a:buNone/>
              </a:pPr>
              <a:t>8</a:t>
            </a:fld>
            <a:endParaRPr lang="en-US" altLang="he-IL" sz="1000" smtClean="0">
              <a:latin typeface="Arial" pitchFamily="34" charset="0"/>
            </a:endParaRPr>
          </a:p>
        </p:txBody>
      </p:sp>
      <p:sp>
        <p:nvSpPr>
          <p:cNvPr id="908290" name="Rectangle 2"/>
          <p:cNvSpPr>
            <a:spLocks noGrp="1" noRot="1" noChangeArrowheads="1"/>
          </p:cNvSpPr>
          <p:nvPr>
            <p:ph type="title"/>
          </p:nvPr>
        </p:nvSpPr>
        <p:spPr/>
        <p:txBody>
          <a:bodyPr/>
          <a:lstStyle/>
          <a:p>
            <a:pPr rtl="1" eaLnBrk="1" hangingPunct="1">
              <a:defRPr/>
            </a:pPr>
            <a:r>
              <a:rPr lang="he-IL" dirty="0" smtClean="0"/>
              <a:t>זמן קישור - </a:t>
            </a:r>
            <a:r>
              <a:rPr lang="en-US" dirty="0" smtClean="0"/>
              <a:t>Binding Time</a:t>
            </a:r>
          </a:p>
        </p:txBody>
      </p:sp>
      <p:sp>
        <p:nvSpPr>
          <p:cNvPr id="908291" name="Rectangle 3"/>
          <p:cNvSpPr>
            <a:spLocks noGrp="1" noRot="1" noChangeArrowheads="1"/>
          </p:cNvSpPr>
          <p:nvPr>
            <p:ph type="body" idx="1"/>
          </p:nvPr>
        </p:nvSpPr>
        <p:spPr>
          <a:xfrm>
            <a:off x="301625" y="1600200"/>
            <a:ext cx="8599488" cy="4876800"/>
          </a:xfrm>
        </p:spPr>
        <p:txBody>
          <a:bodyPr/>
          <a:lstStyle/>
          <a:p>
            <a:pPr algn="just" rtl="1" eaLnBrk="1" hangingPunct="1">
              <a:lnSpc>
                <a:spcPct val="90000"/>
              </a:lnSpc>
              <a:buFont typeface="Wingdings" panose="05000000000000000000" pitchFamily="2" charset="2"/>
              <a:buChar char="v"/>
              <a:defRPr/>
            </a:pPr>
            <a:r>
              <a:rPr lang="he-IL" sz="2800" dirty="0" smtClean="0">
                <a:solidFill>
                  <a:srgbClr val="FFC000"/>
                </a:solidFill>
              </a:rPr>
              <a:t>קישור בין קריאה לפונקציה לגוף הפונקציה </a:t>
            </a:r>
            <a:r>
              <a:rPr lang="he-IL" sz="2800" dirty="0" smtClean="0"/>
              <a:t>שצריך להתבצע – נקראת </a:t>
            </a:r>
            <a:r>
              <a:rPr lang="he-IL" sz="2800" dirty="0" smtClean="0">
                <a:solidFill>
                  <a:srgbClr val="FFC000"/>
                </a:solidFill>
              </a:rPr>
              <a:t>קישור</a:t>
            </a:r>
            <a:r>
              <a:rPr lang="he-IL" sz="2800" dirty="0" smtClean="0"/>
              <a:t> (</a:t>
            </a:r>
            <a:r>
              <a:rPr lang="en-US" sz="2800" dirty="0" smtClean="0">
                <a:solidFill>
                  <a:srgbClr val="FFC000"/>
                </a:solidFill>
              </a:rPr>
              <a:t>binding</a:t>
            </a:r>
            <a:r>
              <a:rPr lang="he-IL" sz="2800" dirty="0" smtClean="0"/>
              <a:t>).</a:t>
            </a:r>
          </a:p>
          <a:p>
            <a:pPr algn="just" rtl="1" eaLnBrk="1" hangingPunct="1">
              <a:lnSpc>
                <a:spcPct val="90000"/>
              </a:lnSpc>
              <a:buFont typeface="Wingdings" panose="05000000000000000000" pitchFamily="2" charset="2"/>
              <a:buChar char="v"/>
              <a:defRPr/>
            </a:pPr>
            <a:r>
              <a:rPr lang="he-IL" sz="2800" b="1" dirty="0" smtClean="0"/>
              <a:t>הבעיה:</a:t>
            </a:r>
            <a:r>
              <a:rPr lang="he-IL" sz="2800" dirty="0" smtClean="0"/>
              <a:t> בזמן קומפילציה הקומפיילר מקשר את המתודות לפי הסוג של המצביע! (תקושר מתודת </a:t>
            </a:r>
            <a:r>
              <a:rPr lang="en-US" sz="2800" dirty="0" smtClean="0"/>
              <a:t>Draw</a:t>
            </a:r>
            <a:r>
              <a:rPr lang="he-IL" sz="2800" dirty="0" smtClean="0"/>
              <a:t> של </a:t>
            </a:r>
            <a:r>
              <a:rPr lang="en-US" sz="2800" dirty="0" smtClean="0"/>
              <a:t>Shape</a:t>
            </a:r>
            <a:r>
              <a:rPr lang="he-IL" sz="2800" dirty="0" smtClean="0"/>
              <a:t>).</a:t>
            </a:r>
            <a:endParaRPr lang="en-US" sz="2800" b="1" dirty="0" smtClean="0"/>
          </a:p>
          <a:p>
            <a:pPr algn="just" rtl="1" eaLnBrk="1" hangingPunct="1">
              <a:lnSpc>
                <a:spcPct val="90000"/>
              </a:lnSpc>
              <a:buFont typeface="Wingdings" panose="05000000000000000000" pitchFamily="2" charset="2"/>
              <a:buChar char="v"/>
              <a:defRPr/>
            </a:pPr>
            <a:r>
              <a:rPr lang="he-IL" sz="2800" b="1" dirty="0" smtClean="0"/>
              <a:t>הסיבה:</a:t>
            </a:r>
            <a:r>
              <a:rPr lang="he-IL" sz="2800" dirty="0" smtClean="0"/>
              <a:t> בזמן קומפילציה – אין לקומפיילר דרך לדעת שהמצביע מסוג </a:t>
            </a:r>
            <a:r>
              <a:rPr lang="en-US" sz="2800" dirty="0" smtClean="0"/>
              <a:t>Shape*</a:t>
            </a:r>
            <a:r>
              <a:rPr lang="he-IL" sz="2800" dirty="0" smtClean="0"/>
              <a:t> יצביע בעצם למחלקה נגזרת. מידע זה זמין </a:t>
            </a:r>
            <a:r>
              <a:rPr lang="he-IL" sz="2800" b="1" dirty="0" smtClean="0"/>
              <a:t>רק בזמן ריצה!</a:t>
            </a:r>
            <a:endParaRPr lang="en-US" sz="2800" dirty="0" smtClean="0"/>
          </a:p>
          <a:p>
            <a:pPr algn="just" rtl="1" eaLnBrk="1" hangingPunct="1">
              <a:lnSpc>
                <a:spcPct val="90000"/>
              </a:lnSpc>
              <a:buFont typeface="Wingdings" panose="05000000000000000000" pitchFamily="2" charset="2"/>
              <a:buChar char="v"/>
              <a:defRPr/>
            </a:pPr>
            <a:r>
              <a:rPr lang="he-IL" sz="2800" b="1" dirty="0" smtClean="0"/>
              <a:t>הפתרון:</a:t>
            </a:r>
            <a:r>
              <a:rPr lang="he-IL" sz="2800" dirty="0" smtClean="0"/>
              <a:t> נדחה את הקישור בין הקריאה לגוף המתודה לזמן הריצה!</a:t>
            </a:r>
            <a:endParaRPr lang="en-US" sz="2800" dirty="0" smtClean="0"/>
          </a:p>
        </p:txBody>
      </p:sp>
      <p:sp>
        <p:nvSpPr>
          <p:cNvPr id="5" name="Rectangle 1"/>
          <p:cNvSpPr>
            <a:spLocks noChangeArrowheads="1"/>
          </p:cNvSpPr>
          <p:nvPr/>
        </p:nvSpPr>
        <p:spPr bwMode="auto">
          <a:xfrm>
            <a:off x="2157412"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134D4C9A-764F-460A-AC90-1BDC116A2287}" type="slidenum">
              <a:rPr lang="he-IL" altLang="he-IL" sz="1000" smtClean="0">
                <a:latin typeface="Arial" pitchFamily="34" charset="0"/>
              </a:rPr>
              <a:pPr eaLnBrk="1" hangingPunct="1">
                <a:spcBef>
                  <a:spcPct val="0"/>
                </a:spcBef>
                <a:buClrTx/>
                <a:buSzTx/>
                <a:buFontTx/>
                <a:buNone/>
              </a:pPr>
              <a:t>9</a:t>
            </a:fld>
            <a:endParaRPr lang="en-US" altLang="he-IL" sz="1000" smtClean="0">
              <a:latin typeface="Arial" pitchFamily="34" charset="0"/>
            </a:endParaRPr>
          </a:p>
        </p:txBody>
      </p:sp>
      <p:sp>
        <p:nvSpPr>
          <p:cNvPr id="909314" name="Rectangle 2"/>
          <p:cNvSpPr>
            <a:spLocks noGrp="1" noRot="1" noChangeArrowheads="1"/>
          </p:cNvSpPr>
          <p:nvPr>
            <p:ph type="title"/>
          </p:nvPr>
        </p:nvSpPr>
        <p:spPr/>
        <p:txBody>
          <a:bodyPr/>
          <a:lstStyle/>
          <a:p>
            <a:pPr rtl="1" eaLnBrk="1" hangingPunct="1">
              <a:defRPr/>
            </a:pPr>
            <a:r>
              <a:rPr lang="he-IL" dirty="0" smtClean="0"/>
              <a:t>קישור דינמי - </a:t>
            </a:r>
            <a:r>
              <a:rPr lang="en-US" dirty="0" smtClean="0"/>
              <a:t>Dynamic Binding</a:t>
            </a:r>
          </a:p>
        </p:txBody>
      </p:sp>
      <p:sp>
        <p:nvSpPr>
          <p:cNvPr id="909315"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t>כאשר </a:t>
            </a:r>
            <a:r>
              <a:rPr lang="he-IL" sz="2800" dirty="0" smtClean="0">
                <a:solidFill>
                  <a:srgbClr val="FFC000"/>
                </a:solidFill>
              </a:rPr>
              <a:t>הקישור נעשה לפני שהתוכנית רצה </a:t>
            </a:r>
            <a:r>
              <a:rPr lang="he-IL" sz="2800" dirty="0" smtClean="0"/>
              <a:t>(על ידי הקומפיילר </a:t>
            </a:r>
            <a:r>
              <a:rPr lang="he-IL" sz="2800" dirty="0" err="1" smtClean="0"/>
              <a:t>והלינקר</a:t>
            </a:r>
            <a:r>
              <a:rPr lang="he-IL" sz="2800" dirty="0" smtClean="0"/>
              <a:t>) זה נקרא </a:t>
            </a:r>
            <a:r>
              <a:rPr lang="he-IL" sz="2800" dirty="0" smtClean="0">
                <a:solidFill>
                  <a:srgbClr val="FFC000"/>
                </a:solidFill>
              </a:rPr>
              <a:t>קישור מוקדם </a:t>
            </a:r>
            <a:r>
              <a:rPr lang="he-IL" sz="2800" u="sng" dirty="0" smtClean="0"/>
              <a:t>(</a:t>
            </a:r>
            <a:r>
              <a:rPr lang="en-US" sz="2800" u="sng" dirty="0" smtClean="0"/>
              <a:t>early binding</a:t>
            </a:r>
            <a:r>
              <a:rPr lang="he-IL" sz="2800" u="sng" dirty="0" smtClean="0"/>
              <a:t>)</a:t>
            </a:r>
            <a:r>
              <a:rPr lang="he-IL" sz="2800" dirty="0" smtClean="0"/>
              <a:t> או קישור סטטי </a:t>
            </a:r>
            <a:r>
              <a:rPr lang="he-IL" sz="2800" u="sng" dirty="0" smtClean="0"/>
              <a:t>(</a:t>
            </a:r>
            <a:r>
              <a:rPr lang="en-US" sz="2800" u="sng" dirty="0" smtClean="0"/>
              <a:t>static binding</a:t>
            </a:r>
            <a:r>
              <a:rPr lang="he-IL" sz="2800" u="sng" dirty="0" smtClean="0"/>
              <a:t>)</a:t>
            </a:r>
            <a:r>
              <a:rPr lang="he-IL" sz="2800" dirty="0" smtClean="0"/>
              <a:t>.</a:t>
            </a:r>
          </a:p>
          <a:p>
            <a:pPr algn="just" rtl="1" eaLnBrk="1" hangingPunct="1">
              <a:lnSpc>
                <a:spcPct val="80000"/>
              </a:lnSpc>
              <a:buFont typeface="Wingdings" panose="05000000000000000000" pitchFamily="2" charset="2"/>
              <a:buChar char="v"/>
              <a:defRPr/>
            </a:pPr>
            <a:r>
              <a:rPr lang="he-IL" sz="2800" dirty="0" smtClean="0"/>
              <a:t>כאשר </a:t>
            </a:r>
            <a:r>
              <a:rPr lang="he-IL" sz="2800" dirty="0" smtClean="0">
                <a:solidFill>
                  <a:srgbClr val="FFC000"/>
                </a:solidFill>
              </a:rPr>
              <a:t>הקישור נעשה בזמן ריצה </a:t>
            </a:r>
            <a:r>
              <a:rPr lang="he-IL" sz="2800" dirty="0" smtClean="0"/>
              <a:t>זה נקרא </a:t>
            </a:r>
            <a:r>
              <a:rPr lang="he-IL" sz="2800" dirty="0" smtClean="0">
                <a:solidFill>
                  <a:srgbClr val="FFC000"/>
                </a:solidFill>
              </a:rPr>
              <a:t>קישור מאוחר </a:t>
            </a:r>
            <a:r>
              <a:rPr lang="he-IL" sz="2800" u="sng" dirty="0" smtClean="0"/>
              <a:t>(</a:t>
            </a:r>
            <a:r>
              <a:rPr lang="en-US" sz="2800" u="sng" dirty="0" smtClean="0"/>
              <a:t>late binding</a:t>
            </a:r>
            <a:r>
              <a:rPr lang="he-IL" sz="2800" u="sng" dirty="0" smtClean="0"/>
              <a:t>)</a:t>
            </a:r>
            <a:r>
              <a:rPr lang="he-IL" sz="2800" dirty="0" smtClean="0"/>
              <a:t> או קישור דינמי </a:t>
            </a:r>
            <a:r>
              <a:rPr lang="he-IL" sz="2800" u="sng" dirty="0" smtClean="0"/>
              <a:t>(</a:t>
            </a:r>
            <a:r>
              <a:rPr lang="en-US" sz="2800" u="sng" dirty="0" smtClean="0"/>
              <a:t>dynamic binding</a:t>
            </a:r>
            <a:r>
              <a:rPr lang="he-IL" sz="2800" u="sng" dirty="0" smtClean="0"/>
              <a:t>)</a:t>
            </a:r>
            <a:r>
              <a:rPr lang="he-IL" sz="2800" dirty="0" smtClean="0"/>
              <a:t>.</a:t>
            </a:r>
            <a:endParaRPr lang="en-US" sz="2800" u="sng" dirty="0" smtClean="0"/>
          </a:p>
          <a:p>
            <a:pPr lvl="1" algn="just" rtl="1" eaLnBrk="1" hangingPunct="1">
              <a:lnSpc>
                <a:spcPct val="80000"/>
              </a:lnSpc>
              <a:buFont typeface="Wingdings" pitchFamily="2" charset="2"/>
              <a:buChar char="v"/>
              <a:defRPr/>
            </a:pPr>
            <a:r>
              <a:rPr lang="he-IL" sz="2400" dirty="0" smtClean="0">
                <a:solidFill>
                  <a:srgbClr val="FFC000"/>
                </a:solidFill>
              </a:rPr>
              <a:t>המילה השמורה </a:t>
            </a:r>
            <a:r>
              <a:rPr lang="he-IL" sz="2400" b="1" dirty="0" smtClean="0">
                <a:solidFill>
                  <a:srgbClr val="FFC000"/>
                </a:solidFill>
              </a:rPr>
              <a:t> </a:t>
            </a:r>
            <a:r>
              <a:rPr lang="en-US" sz="2400" dirty="0" smtClean="0">
                <a:solidFill>
                  <a:srgbClr val="FFC000"/>
                </a:solidFill>
              </a:rPr>
              <a:t>virtual</a:t>
            </a:r>
            <a:r>
              <a:rPr lang="he-IL" sz="2400" dirty="0" smtClean="0">
                <a:solidFill>
                  <a:srgbClr val="FFC000"/>
                </a:solidFill>
              </a:rPr>
              <a:t> אומרת לקומפיילר </a:t>
            </a:r>
            <a:r>
              <a:rPr lang="he-IL" sz="2400" b="1" dirty="0" smtClean="0">
                <a:solidFill>
                  <a:srgbClr val="FFC000"/>
                </a:solidFill>
              </a:rPr>
              <a:t>לא</a:t>
            </a:r>
            <a:r>
              <a:rPr lang="he-IL" sz="2400" dirty="0" smtClean="0">
                <a:solidFill>
                  <a:srgbClr val="FFC000"/>
                </a:solidFill>
              </a:rPr>
              <a:t> לבצע קישור מוקדם</a:t>
            </a:r>
            <a:r>
              <a:rPr lang="he-IL" sz="2400" dirty="0" smtClean="0"/>
              <a:t>.</a:t>
            </a:r>
          </a:p>
          <a:p>
            <a:pPr lvl="1" algn="just" rtl="1" eaLnBrk="1" hangingPunct="1">
              <a:lnSpc>
                <a:spcPct val="80000"/>
              </a:lnSpc>
              <a:buFont typeface="Wingdings" pitchFamily="2" charset="2"/>
              <a:buChar char="v"/>
              <a:defRPr/>
            </a:pPr>
            <a:r>
              <a:rPr lang="he-IL" sz="2400" dirty="0" smtClean="0"/>
              <a:t>במקום, הקומפיילר בונה את המנגנון הנדרש על מנת לאפשר קישור מאוחר (דינמי).</a:t>
            </a:r>
          </a:p>
          <a:p>
            <a:pPr lvl="1" algn="just" rtl="1" eaLnBrk="1" hangingPunct="1">
              <a:lnSpc>
                <a:spcPct val="80000"/>
              </a:lnSpc>
              <a:buFont typeface="Wingdings" pitchFamily="2" charset="2"/>
              <a:buChar char="v"/>
              <a:defRPr/>
            </a:pPr>
            <a:r>
              <a:rPr lang="he-IL" sz="2400" dirty="0" smtClean="0"/>
              <a:t>ואז כאשר קוראים למתודה של המחלקה נגזרת דרך מצביע (או </a:t>
            </a:r>
            <a:r>
              <a:rPr lang="he-IL" sz="2400" dirty="0" err="1" smtClean="0"/>
              <a:t>רפרנס</a:t>
            </a:r>
            <a:r>
              <a:rPr lang="he-IL" sz="2400" dirty="0" smtClean="0"/>
              <a:t>) למחלקת האב – תופעל המתודה </a:t>
            </a:r>
            <a:r>
              <a:rPr lang="he-IL" sz="2400" dirty="0" err="1" smtClean="0"/>
              <a:t>תאימה</a:t>
            </a:r>
            <a:r>
              <a:rPr lang="he-IL" sz="2400" dirty="0" smtClean="0"/>
              <a:t> (של הבן!).</a:t>
            </a:r>
            <a:endParaRPr lang="en-US" sz="2400" dirty="0" smtClean="0"/>
          </a:p>
        </p:txBody>
      </p:sp>
      <p:sp>
        <p:nvSpPr>
          <p:cNvPr id="5" name="Rectangle 1"/>
          <p:cNvSpPr>
            <a:spLocks noChangeArrowheads="1"/>
          </p:cNvSpPr>
          <p:nvPr/>
        </p:nvSpPr>
        <p:spPr bwMode="auto">
          <a:xfrm>
            <a:off x="2286000"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Compas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cs typeface="Arial" pitchFamily="34" charset="0"/>
          </a:defRPr>
        </a:defPPr>
      </a:lstStyle>
    </a:lnDef>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Compass</Template>
  <TotalTime>50626</TotalTime>
  <Words>5442</Words>
  <Application>Microsoft Office PowerPoint</Application>
  <PresentationFormat>On-screen Show (4:3)</PresentationFormat>
  <Paragraphs>1238</Paragraphs>
  <Slides>71</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71</vt:i4>
      </vt:variant>
      <vt:variant>
        <vt:lpstr>Custom Shows</vt:lpstr>
      </vt:variant>
      <vt:variant>
        <vt:i4>1</vt:i4>
      </vt:variant>
    </vt:vector>
  </HeadingPairs>
  <TitlesOfParts>
    <vt:vector size="82" baseType="lpstr">
      <vt:lpstr>Arial</vt:lpstr>
      <vt:lpstr>Calibri</vt:lpstr>
      <vt:lpstr>Comic Sans MS</vt:lpstr>
      <vt:lpstr>Consolas</vt:lpstr>
      <vt:lpstr>Courier New</vt:lpstr>
      <vt:lpstr>Georgia</vt:lpstr>
      <vt:lpstr>Tahoma</vt:lpstr>
      <vt:lpstr>Times New Roman</vt:lpstr>
      <vt:lpstr>Wingdings</vt:lpstr>
      <vt:lpstr>Compass</vt:lpstr>
      <vt:lpstr>Object Oriented Programming</vt:lpstr>
      <vt:lpstr>הורשה – חזרה מהירה</vt:lpstr>
      <vt:lpstr>Polymorphism</vt:lpstr>
      <vt:lpstr>הקדמה</vt:lpstr>
      <vt:lpstr>PowerPoint Presentation</vt:lpstr>
      <vt:lpstr>Introduction cont…</vt:lpstr>
      <vt:lpstr>PowerPoint Presentation</vt:lpstr>
      <vt:lpstr>זמן קישור - Binding Time</vt:lpstr>
      <vt:lpstr>קישור דינמי - Dynamic Binding</vt:lpstr>
      <vt:lpstr>מתודה וירטואלית</vt:lpstr>
      <vt:lpstr>Virtual functions cont..</vt:lpstr>
      <vt:lpstr>אין ממומש קישור דינמי בשפת C++?</vt:lpstr>
      <vt:lpstr>How does C++ implement late binding? cont...</vt:lpstr>
      <vt:lpstr>How does C++ implement late binding? cont...</vt:lpstr>
      <vt:lpstr>How does C++ implement late binding? cont...</vt:lpstr>
      <vt:lpstr>How does C++ implement late binding? cont...</vt:lpstr>
      <vt:lpstr>Inheritance and addition virtual functions</vt:lpstr>
      <vt:lpstr>Redefinition במחלקה נגזרת</vt:lpstr>
      <vt:lpstr>מדוע המנגנון של ווירטואל?</vt:lpstr>
      <vt:lpstr>Upcasting vs Slicing</vt:lpstr>
      <vt:lpstr>שלושת התנאים לפולימורפיזם</vt:lpstr>
      <vt:lpstr>דוגמא 1</vt:lpstr>
      <vt:lpstr>PowerPoint Presentation</vt:lpstr>
      <vt:lpstr>דוגמא 2</vt:lpstr>
      <vt:lpstr>דוגמא 2 - המשך</vt:lpstr>
      <vt:lpstr>Abstract Classes</vt:lpstr>
      <vt:lpstr>Polymorphism - Abstract Classes</vt:lpstr>
      <vt:lpstr>Polymorphism - Abstract Classes cont</vt:lpstr>
      <vt:lpstr>Abstract classes &amp; Pure virtual methods</vt:lpstr>
      <vt:lpstr>Abstract classes &amp; Pure virtual functions cont…</vt:lpstr>
      <vt:lpstr>Abstract classes &amp; Pure virtual functions cont…</vt:lpstr>
      <vt:lpstr>Virtual Destructor</vt:lpstr>
      <vt:lpstr>האם ניתן לממש פונקציה pure virtual?</vt:lpstr>
      <vt:lpstr>בעיה:</vt:lpstr>
      <vt:lpstr>פתרון:</vt:lpstr>
      <vt:lpstr>Dynamic vs. static binding</vt:lpstr>
      <vt:lpstr>Dynamic vs. static binding cont…</vt:lpstr>
      <vt:lpstr>Polymorphism</vt:lpstr>
      <vt:lpstr>Polymorphism - Additional notes</vt:lpstr>
      <vt:lpstr>PowerPoint Presentation</vt:lpstr>
      <vt:lpstr>הורשה מרובה</vt:lpstr>
      <vt:lpstr>PowerPoint Presentation</vt:lpstr>
      <vt:lpstr>הורשה מרובה - הנחיות</vt:lpstr>
      <vt:lpstr>הורשה מרובה - דוגמא</vt:lpstr>
      <vt:lpstr>הורשה מרובה – אב קדמון משותף</vt:lpstr>
      <vt:lpstr>בעיות עם הורשה מרובה</vt:lpstr>
      <vt:lpstr>אב קדמון משותף - Common Ancestor</vt:lpstr>
      <vt:lpstr>Common Ancestor</vt:lpstr>
      <vt:lpstr>מה קורה במקרה הבא?</vt:lpstr>
      <vt:lpstr>מה קורה במקרה הבא?</vt:lpstr>
      <vt:lpstr>אב קדמון משותף – הורשה וירטואלית</vt:lpstr>
      <vt:lpstr>Virtual Inheritance</vt:lpstr>
      <vt:lpstr>PowerPoint Presentation</vt:lpstr>
      <vt:lpstr>הורשה וירטואלית - הנחיות</vt:lpstr>
      <vt:lpstr>הורשה מרובה וירטואלית</vt:lpstr>
      <vt:lpstr>Common Ancestor</vt:lpstr>
      <vt:lpstr>Constructors and Virtual Inheritance</vt:lpstr>
      <vt:lpstr>PowerPoint Presentation</vt:lpstr>
      <vt:lpstr>הורשה מרובה vs הורשה מרובה וירטואלית</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דוגמת קוד</vt:lpstr>
      <vt:lpstr>שאלות</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subject>OOP</dc:subject>
  <dc:creator>Svetlana Rosin</dc:creator>
  <cp:lastModifiedBy>סבטלנה רוסין</cp:lastModifiedBy>
  <cp:revision>1187</cp:revision>
  <cp:lastPrinted>2014-04-01T19:52:41Z</cp:lastPrinted>
  <dcterms:created xsi:type="dcterms:W3CDTF">2002-05-08T21:05:12Z</dcterms:created>
  <dcterms:modified xsi:type="dcterms:W3CDTF">2017-04-24T18:49:16Z</dcterms:modified>
</cp:coreProperties>
</file>